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7" r:id="rId2"/>
    <p:sldId id="404" r:id="rId3"/>
    <p:sldId id="263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370" r:id="rId12"/>
    <p:sldId id="339" r:id="rId13"/>
    <p:sldId id="343" r:id="rId14"/>
    <p:sldId id="345" r:id="rId15"/>
    <p:sldId id="346" r:id="rId16"/>
    <p:sldId id="347" r:id="rId17"/>
    <p:sldId id="369" r:id="rId18"/>
    <p:sldId id="349" r:id="rId19"/>
    <p:sldId id="351" r:id="rId20"/>
    <p:sldId id="352" r:id="rId21"/>
    <p:sldId id="371" r:id="rId22"/>
    <p:sldId id="354" r:id="rId23"/>
    <p:sldId id="356" r:id="rId24"/>
    <p:sldId id="355" r:id="rId25"/>
    <p:sldId id="357" r:id="rId26"/>
    <p:sldId id="372" r:id="rId27"/>
    <p:sldId id="358" r:id="rId28"/>
    <p:sldId id="360" r:id="rId29"/>
    <p:sldId id="359" r:id="rId30"/>
    <p:sldId id="361" r:id="rId31"/>
    <p:sldId id="374" r:id="rId32"/>
    <p:sldId id="365" r:id="rId33"/>
    <p:sldId id="375" r:id="rId34"/>
    <p:sldId id="367" r:id="rId35"/>
    <p:sldId id="376" r:id="rId36"/>
    <p:sldId id="377" r:id="rId37"/>
    <p:sldId id="381" r:id="rId38"/>
    <p:sldId id="378" r:id="rId39"/>
    <p:sldId id="380" r:id="rId40"/>
    <p:sldId id="382" r:id="rId41"/>
    <p:sldId id="383" r:id="rId42"/>
    <p:sldId id="405" r:id="rId43"/>
    <p:sldId id="406" r:id="rId44"/>
    <p:sldId id="384" r:id="rId45"/>
    <p:sldId id="387" r:id="rId46"/>
    <p:sldId id="402" r:id="rId47"/>
    <p:sldId id="388" r:id="rId48"/>
    <p:sldId id="389" r:id="rId49"/>
    <p:sldId id="390" r:id="rId50"/>
    <p:sldId id="392" r:id="rId51"/>
    <p:sldId id="393" r:id="rId52"/>
    <p:sldId id="394" r:id="rId53"/>
    <p:sldId id="269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386"/>
    <a:srgbClr val="17556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89796" autoAdjust="0"/>
  </p:normalViewPr>
  <p:slideViewPr>
    <p:cSldViewPr>
      <p:cViewPr varScale="1">
        <p:scale>
          <a:sx n="70" d="100"/>
          <a:sy n="70" d="100"/>
        </p:scale>
        <p:origin x="9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Word%20&#20013;&#30340;&#22270;&#34920;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Word%20&#20013;&#30340;&#22270;&#34920;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Word%20&#20013;&#30340;&#22270;&#34920;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Word%20&#20013;&#30340;&#22270;&#34920;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cky\AppData\Roaming\Microsoft\Excel\Microsoft%20Word%20&#20013;&#30340;&#22270;&#34920;%20(version%201).xlsb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&#26032;&#24314;%20Microsoft%20Excel%20&#24037;&#20316;&#34920;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&#26032;&#24314;%20Microsoft%20Excel%20&#24037;&#20316;&#34920;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&#26032;&#24314;%20Microsoft%20Excel%20&#24037;&#20316;&#34920;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&#26032;&#24314;%20Microsoft%20Excel%20&#24037;&#20316;&#34920;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Word%20&#20013;&#30340;&#22270;&#34920;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Word%20&#20013;&#30340;&#22270;&#34920;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Word%20&#20013;&#30340;&#22270;&#34920;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Word%20&#20013;&#30340;&#22270;&#34920;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>
                <a:solidFill>
                  <a:schemeClr val="tx1"/>
                </a:solidFill>
              </a:rPr>
              <a:t>山东省</a:t>
            </a:r>
            <a:r>
              <a:rPr lang="en-US">
                <a:solidFill>
                  <a:schemeClr val="tx1"/>
                </a:solidFill>
              </a:rPr>
              <a:t>DNS</a:t>
            </a:r>
            <a:r>
              <a:rPr lang="zh-CN">
                <a:solidFill>
                  <a:schemeClr val="tx1"/>
                </a:solidFill>
              </a:rPr>
              <a:t>类型数量分布</a:t>
            </a:r>
          </a:p>
        </c:rich>
      </c:tx>
      <c:layout>
        <c:manualLayout>
          <c:xMode val="edge"/>
          <c:yMode val="edge"/>
          <c:x val="0.28892708315060511"/>
          <c:y val="3.002465871847572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2455531256760944"/>
          <c:y val="0.24872887387512499"/>
          <c:w val="0.357077892904687"/>
          <c:h val="0.63604499673647374"/>
        </c:manualLayout>
      </c:layout>
      <c:pieChart>
        <c:varyColors val="1"/>
        <c:ser>
          <c:idx val="0"/>
          <c:order val="0"/>
          <c:spPr>
            <a:ln>
              <a:solidFill>
                <a:srgbClr val="5B9BD5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5B9BD5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5B9BD5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5B9BD5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5B9BD5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2.6891951006124235E-3"/>
                  <c:y val="-3.09095217264508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7170166229221246E-2"/>
                  <c:y val="-3.166010498687664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163015851596443E-3"/>
                  <c:y val="6.8937348249336269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Sheet1!$E$1:$H$1</c:f>
              <c:strCache>
                <c:ptCount val="4"/>
                <c:pt idx="0">
                  <c:v>权威服务器</c:v>
                </c:pt>
                <c:pt idx="1">
                  <c:v>权威（递归）服务器</c:v>
                </c:pt>
                <c:pt idx="2">
                  <c:v>递归服务器</c:v>
                </c:pt>
                <c:pt idx="3">
                  <c:v>未知类型</c:v>
                </c:pt>
              </c:strCache>
            </c:strRef>
          </c:cat>
          <c:val>
            <c:numRef>
              <c:f>Sheet1!$E$2:$H$2</c:f>
              <c:numCache>
                <c:formatCode>General</c:formatCode>
                <c:ptCount val="4"/>
                <c:pt idx="0">
                  <c:v>1089</c:v>
                </c:pt>
                <c:pt idx="1">
                  <c:v>419</c:v>
                </c:pt>
                <c:pt idx="2">
                  <c:v>76042</c:v>
                </c:pt>
                <c:pt idx="3">
                  <c:v>5031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79790026246719"/>
          <c:y val="0.21347317688344059"/>
          <c:w val="0.64325885546357986"/>
          <c:h val="0.71434638338422696"/>
        </c:manualLayout>
      </c:layout>
      <c:pieChart>
        <c:varyColors val="1"/>
        <c:ser>
          <c:idx val="0"/>
          <c:order val="0"/>
          <c:tx>
            <c:v>Bind各版本所占比例</c:v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'[Microsoft Word 中的图表]Sheet1'!$A$31:$A$33</c:f>
              <c:strCache>
                <c:ptCount val="3"/>
                <c:pt idx="0">
                  <c:v>Bind8</c:v>
                </c:pt>
                <c:pt idx="1">
                  <c:v>Bind9</c:v>
                </c:pt>
                <c:pt idx="2">
                  <c:v>未知</c:v>
                </c:pt>
              </c:strCache>
            </c:strRef>
          </c:cat>
          <c:val>
            <c:numRef>
              <c:f>'[Microsoft Word 中的图表]Sheet1'!$B$31:$B$33</c:f>
              <c:numCache>
                <c:formatCode>General</c:formatCode>
                <c:ptCount val="3"/>
                <c:pt idx="0">
                  <c:v>43</c:v>
                </c:pt>
                <c:pt idx="1">
                  <c:v>138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2723358752100817"/>
          <c:y val="0.36352929176451659"/>
          <c:w val="0.12982378435492986"/>
          <c:h val="0.52466464454141104"/>
        </c:manualLayout>
      </c:layout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217402070024265"/>
          <c:y val="0.21560533850809907"/>
          <c:w val="0.54995245877284216"/>
          <c:h val="0.72755009150726746"/>
        </c:manualLayout>
      </c:layout>
      <c:pieChart>
        <c:varyColors val="1"/>
        <c:ser>
          <c:idx val="0"/>
          <c:order val="0"/>
          <c:tx>
            <c:v>有无漏洞服务器所占比例</c:v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'[Microsoft Word 中的图表]Sheet1'!$A$39:$A$41</c:f>
              <c:strCache>
                <c:ptCount val="3"/>
                <c:pt idx="0">
                  <c:v>有漏洞</c:v>
                </c:pt>
                <c:pt idx="1">
                  <c:v>无漏洞</c:v>
                </c:pt>
                <c:pt idx="2">
                  <c:v>未知</c:v>
                </c:pt>
              </c:strCache>
            </c:strRef>
          </c:cat>
          <c:val>
            <c:numRef>
              <c:f>'[Microsoft Word 中的图表]Sheet1'!$B$39:$B$41</c:f>
              <c:numCache>
                <c:formatCode>General</c:formatCode>
                <c:ptCount val="3"/>
                <c:pt idx="0">
                  <c:v>121</c:v>
                </c:pt>
                <c:pt idx="1">
                  <c:v>60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1880626949933144"/>
          <c:y val="0.3804483888763317"/>
          <c:w val="0.14774996285841629"/>
          <c:h val="0.30778668270575299"/>
        </c:manualLayout>
      </c:layout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2800"/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0840365938428346E-2"/>
          <c:y val="0.21188137756488723"/>
          <c:w val="0.54525052488982206"/>
          <c:h val="0.66687150613268165"/>
        </c:manualLayout>
      </c:layout>
      <c:pieChart>
        <c:varyColors val="1"/>
        <c:ser>
          <c:idx val="0"/>
          <c:order val="0"/>
          <c:tx>
            <c:v>DNS软件所占比例</c:v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'[Microsoft Word 中的图表]Sheet1'!$A$149:$A$155</c:f>
              <c:strCache>
                <c:ptCount val="7"/>
                <c:pt idx="0">
                  <c:v>dnsmasq</c:v>
                </c:pt>
                <c:pt idx="1">
                  <c:v>Bind</c:v>
                </c:pt>
                <c:pt idx="2">
                  <c:v>Microsoft DNS</c:v>
                </c:pt>
                <c:pt idx="3">
                  <c:v>西默dns</c:v>
                </c:pt>
                <c:pt idx="4">
                  <c:v>EMN DNS</c:v>
                </c:pt>
                <c:pt idx="5">
                  <c:v>wddns</c:v>
                </c:pt>
                <c:pt idx="6">
                  <c:v>其他</c:v>
                </c:pt>
              </c:strCache>
            </c:strRef>
          </c:cat>
          <c:val>
            <c:numRef>
              <c:f>'[Microsoft Word 中的图表]Sheet1'!$B$149:$B$155</c:f>
              <c:numCache>
                <c:formatCode>General</c:formatCode>
                <c:ptCount val="7"/>
                <c:pt idx="0">
                  <c:v>98</c:v>
                </c:pt>
                <c:pt idx="1">
                  <c:v>46</c:v>
                </c:pt>
                <c:pt idx="2">
                  <c:v>17</c:v>
                </c:pt>
                <c:pt idx="3">
                  <c:v>12</c:v>
                </c:pt>
                <c:pt idx="4">
                  <c:v>3</c:v>
                </c:pt>
                <c:pt idx="5">
                  <c:v>1</c:v>
                </c:pt>
                <c:pt idx="6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altLang="en-US" sz="2800"/>
              <a:t>Bind</a:t>
            </a:r>
            <a:r>
              <a:rPr lang="zh-CN" altLang="en-US" sz="2800"/>
              <a:t>各版本所占比例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0145866141732283"/>
          <c:y val="0.24016185476815399"/>
          <c:w val="0.4268057742782152"/>
          <c:h val="0.71134295713035867"/>
        </c:manualLayout>
      </c:layout>
      <c:pieChart>
        <c:varyColors val="1"/>
        <c:ser>
          <c:idx val="0"/>
          <c:order val="0"/>
          <c:tx>
            <c:v>Bind版本</c:v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'[Microsoft Word 中的图表]Sheet1'!$A$159:$A$160</c:f>
              <c:strCache>
                <c:ptCount val="2"/>
                <c:pt idx="0">
                  <c:v>Bind8</c:v>
                </c:pt>
                <c:pt idx="1">
                  <c:v>Bind9</c:v>
                </c:pt>
              </c:strCache>
            </c:strRef>
          </c:cat>
          <c:val>
            <c:numRef>
              <c:f>'[Microsoft Word 中的图表]Sheet1'!$B$159:$B$160</c:f>
              <c:numCache>
                <c:formatCode>General</c:formatCode>
                <c:ptCount val="2"/>
                <c:pt idx="0">
                  <c:v>3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8250109361329834"/>
          <c:y val="0.40702354913969085"/>
          <c:w val="0.16131586224718988"/>
          <c:h val="0.31052655574957089"/>
        </c:manualLayout>
      </c:layout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2800"/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272965879265091"/>
          <c:y val="0.23553222513852434"/>
          <c:w val="0.39625021872265964"/>
          <c:h val="0.66041703120443274"/>
        </c:manualLayout>
      </c:layout>
      <c:pieChart>
        <c:varyColors val="1"/>
        <c:ser>
          <c:idx val="0"/>
          <c:order val="0"/>
          <c:tx>
            <c:v>有无漏洞服务器所占比例</c:v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Sheet1!$A$168:$A$169</c:f>
              <c:strCache>
                <c:ptCount val="2"/>
                <c:pt idx="0">
                  <c:v>有漏洞</c:v>
                </c:pt>
                <c:pt idx="1">
                  <c:v>无漏洞</c:v>
                </c:pt>
              </c:strCache>
            </c:strRef>
          </c:cat>
          <c:val>
            <c:numRef>
              <c:f>Sheet1!$B$168:$B$169</c:f>
              <c:numCache>
                <c:formatCode>General</c:formatCode>
                <c:ptCount val="2"/>
                <c:pt idx="0">
                  <c:v>39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44875328083989"/>
          <c:y val="0.42183836395450569"/>
          <c:w val="0.17179045708869231"/>
          <c:h val="0.28501381110159879"/>
        </c:manualLayout>
      </c:layout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Sheet1!$C$27:$C$31</c:f>
              <c:strCache>
                <c:ptCount val="5"/>
                <c:pt idx="0">
                  <c:v>电信</c:v>
                </c:pt>
                <c:pt idx="1">
                  <c:v>联通</c:v>
                </c:pt>
                <c:pt idx="2">
                  <c:v>教育网</c:v>
                </c:pt>
                <c:pt idx="3">
                  <c:v>天地网联</c:v>
                </c:pt>
                <c:pt idx="4">
                  <c:v>广电网</c:v>
                </c:pt>
              </c:strCache>
            </c:strRef>
          </c:cat>
          <c:val>
            <c:numRef>
              <c:f>Sheet1!$D$27:$D$31</c:f>
              <c:numCache>
                <c:formatCode>General</c:formatCode>
                <c:ptCount val="5"/>
                <c:pt idx="0">
                  <c:v>15865</c:v>
                </c:pt>
                <c:pt idx="1">
                  <c:v>66547</c:v>
                </c:pt>
                <c:pt idx="2">
                  <c:v>154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5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solidFill>
                  <a:schemeClr val="tx1"/>
                </a:solidFill>
              </a:rPr>
              <a:t>山东省市级</a:t>
            </a:r>
            <a:r>
              <a:rPr lang="en-US" sz="2400" dirty="0">
                <a:solidFill>
                  <a:schemeClr val="tx1"/>
                </a:solidFill>
              </a:rPr>
              <a:t>DNS</a:t>
            </a:r>
            <a:r>
              <a:rPr lang="zh-CN" sz="2400" dirty="0">
                <a:solidFill>
                  <a:schemeClr val="tx1"/>
                </a:solidFill>
              </a:rPr>
              <a:t>运营商数量与分布</a:t>
            </a:r>
          </a:p>
        </c:rich>
      </c:tx>
      <c:layout>
        <c:manualLayout>
          <c:xMode val="edge"/>
          <c:yMode val="edge"/>
          <c:x val="0.29230006864640889"/>
          <c:y val="9.1480846197827329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0730867429723757E-2"/>
          <c:y val="7.729625925554752E-2"/>
          <c:w val="0.91401850021893483"/>
          <c:h val="0.797182942114413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电信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4"/>
              <c:layout>
                <c:manualLayout>
                  <c:x val="-9.7084014110562639E-3"/>
                  <c:y val="-2.2770420232441859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Sheet2!$B$2:$B$18</c:f>
              <c:strCache>
                <c:ptCount val="17"/>
                <c:pt idx="0">
                  <c:v>东营市</c:v>
                </c:pt>
                <c:pt idx="1">
                  <c:v>临沂市</c:v>
                </c:pt>
                <c:pt idx="2">
                  <c:v>威海市</c:v>
                </c:pt>
                <c:pt idx="3">
                  <c:v>德州市</c:v>
                </c:pt>
                <c:pt idx="4">
                  <c:v>日照市</c:v>
                </c:pt>
                <c:pt idx="5">
                  <c:v>枣庄市</c:v>
                </c:pt>
                <c:pt idx="6">
                  <c:v>泰安市</c:v>
                </c:pt>
                <c:pt idx="7">
                  <c:v>济南市</c:v>
                </c:pt>
                <c:pt idx="8">
                  <c:v>济宁市</c:v>
                </c:pt>
                <c:pt idx="9">
                  <c:v>淄博市</c:v>
                </c:pt>
                <c:pt idx="10">
                  <c:v>滨州市</c:v>
                </c:pt>
                <c:pt idx="11">
                  <c:v>潍坊市</c:v>
                </c:pt>
                <c:pt idx="12">
                  <c:v>烟台市</c:v>
                </c:pt>
                <c:pt idx="13">
                  <c:v>聊城市</c:v>
                </c:pt>
                <c:pt idx="14">
                  <c:v>莱芜市</c:v>
                </c:pt>
                <c:pt idx="15">
                  <c:v>菏泽市</c:v>
                </c:pt>
                <c:pt idx="16">
                  <c:v>青岛市</c:v>
                </c:pt>
              </c:strCache>
            </c:strRef>
          </c:cat>
          <c:val>
            <c:numRef>
              <c:f>Sheet2!$C$2:$C$18</c:f>
              <c:numCache>
                <c:formatCode>General</c:formatCode>
                <c:ptCount val="17"/>
                <c:pt idx="0">
                  <c:v>608</c:v>
                </c:pt>
                <c:pt idx="1">
                  <c:v>1234</c:v>
                </c:pt>
                <c:pt idx="2">
                  <c:v>618</c:v>
                </c:pt>
                <c:pt idx="3">
                  <c:v>649</c:v>
                </c:pt>
                <c:pt idx="4">
                  <c:v>924</c:v>
                </c:pt>
                <c:pt idx="5">
                  <c:v>444</c:v>
                </c:pt>
                <c:pt idx="6">
                  <c:v>659</c:v>
                </c:pt>
                <c:pt idx="7">
                  <c:v>2636</c:v>
                </c:pt>
                <c:pt idx="8">
                  <c:v>797</c:v>
                </c:pt>
                <c:pt idx="9">
                  <c:v>576</c:v>
                </c:pt>
                <c:pt idx="10">
                  <c:v>733</c:v>
                </c:pt>
                <c:pt idx="11">
                  <c:v>860</c:v>
                </c:pt>
                <c:pt idx="12">
                  <c:v>1437</c:v>
                </c:pt>
                <c:pt idx="13">
                  <c:v>743</c:v>
                </c:pt>
                <c:pt idx="14">
                  <c:v>157</c:v>
                </c:pt>
                <c:pt idx="15">
                  <c:v>851</c:v>
                </c:pt>
                <c:pt idx="16">
                  <c:v>1946</c:v>
                </c:pt>
              </c:numCache>
            </c:numRef>
          </c:val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联通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4"/>
              <c:layout>
                <c:manualLayout>
                  <c:x val="3.2361338036854363E-3"/>
                  <c:y val="-2.2770420232441859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Sheet2!$B$2:$B$18</c:f>
              <c:strCache>
                <c:ptCount val="17"/>
                <c:pt idx="0">
                  <c:v>东营市</c:v>
                </c:pt>
                <c:pt idx="1">
                  <c:v>临沂市</c:v>
                </c:pt>
                <c:pt idx="2">
                  <c:v>威海市</c:v>
                </c:pt>
                <c:pt idx="3">
                  <c:v>德州市</c:v>
                </c:pt>
                <c:pt idx="4">
                  <c:v>日照市</c:v>
                </c:pt>
                <c:pt idx="5">
                  <c:v>枣庄市</c:v>
                </c:pt>
                <c:pt idx="6">
                  <c:v>泰安市</c:v>
                </c:pt>
                <c:pt idx="7">
                  <c:v>济南市</c:v>
                </c:pt>
                <c:pt idx="8">
                  <c:v>济宁市</c:v>
                </c:pt>
                <c:pt idx="9">
                  <c:v>淄博市</c:v>
                </c:pt>
                <c:pt idx="10">
                  <c:v>滨州市</c:v>
                </c:pt>
                <c:pt idx="11">
                  <c:v>潍坊市</c:v>
                </c:pt>
                <c:pt idx="12">
                  <c:v>烟台市</c:v>
                </c:pt>
                <c:pt idx="13">
                  <c:v>聊城市</c:v>
                </c:pt>
                <c:pt idx="14">
                  <c:v>莱芜市</c:v>
                </c:pt>
                <c:pt idx="15">
                  <c:v>菏泽市</c:v>
                </c:pt>
                <c:pt idx="16">
                  <c:v>青岛市</c:v>
                </c:pt>
              </c:strCache>
            </c:strRef>
          </c:cat>
          <c:val>
            <c:numRef>
              <c:f>Sheet2!$D$2:$D$18</c:f>
              <c:numCache>
                <c:formatCode>General</c:formatCode>
                <c:ptCount val="17"/>
                <c:pt idx="0">
                  <c:v>1637</c:v>
                </c:pt>
                <c:pt idx="1">
                  <c:v>4524</c:v>
                </c:pt>
                <c:pt idx="2">
                  <c:v>3515</c:v>
                </c:pt>
                <c:pt idx="3">
                  <c:v>1897</c:v>
                </c:pt>
                <c:pt idx="4">
                  <c:v>1628</c:v>
                </c:pt>
                <c:pt idx="5">
                  <c:v>1834</c:v>
                </c:pt>
                <c:pt idx="6">
                  <c:v>2302</c:v>
                </c:pt>
                <c:pt idx="7">
                  <c:v>15805</c:v>
                </c:pt>
                <c:pt idx="8">
                  <c:v>3181</c:v>
                </c:pt>
                <c:pt idx="9">
                  <c:v>2535</c:v>
                </c:pt>
                <c:pt idx="10">
                  <c:v>2119</c:v>
                </c:pt>
                <c:pt idx="11">
                  <c:v>3949</c:v>
                </c:pt>
                <c:pt idx="12">
                  <c:v>6781</c:v>
                </c:pt>
                <c:pt idx="13">
                  <c:v>2184</c:v>
                </c:pt>
                <c:pt idx="14">
                  <c:v>939</c:v>
                </c:pt>
                <c:pt idx="15">
                  <c:v>3453</c:v>
                </c:pt>
                <c:pt idx="16">
                  <c:v>8264</c:v>
                </c:pt>
              </c:numCache>
            </c:numRef>
          </c:val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教育网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8.707114603910843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353557301955421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5.804743069273921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451185767318473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015830037122931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7.255928836592395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3060671905866265E-2"/>
                  <c:y val="-3.7096380002690989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2.6121458078328379E-2"/>
                  <c:y val="-1.5932773891154619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-8.707114603910843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-8.7071146039109492E-3"/>
                  <c:y val="-9.2740950006727473E-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Sheet2!$B$2:$B$18</c:f>
              <c:strCache>
                <c:ptCount val="17"/>
                <c:pt idx="0">
                  <c:v>东营市</c:v>
                </c:pt>
                <c:pt idx="1">
                  <c:v>临沂市</c:v>
                </c:pt>
                <c:pt idx="2">
                  <c:v>威海市</c:v>
                </c:pt>
                <c:pt idx="3">
                  <c:v>德州市</c:v>
                </c:pt>
                <c:pt idx="4">
                  <c:v>日照市</c:v>
                </c:pt>
                <c:pt idx="5">
                  <c:v>枣庄市</c:v>
                </c:pt>
                <c:pt idx="6">
                  <c:v>泰安市</c:v>
                </c:pt>
                <c:pt idx="7">
                  <c:v>济南市</c:v>
                </c:pt>
                <c:pt idx="8">
                  <c:v>济宁市</c:v>
                </c:pt>
                <c:pt idx="9">
                  <c:v>淄博市</c:v>
                </c:pt>
                <c:pt idx="10">
                  <c:v>滨州市</c:v>
                </c:pt>
                <c:pt idx="11">
                  <c:v>潍坊市</c:v>
                </c:pt>
                <c:pt idx="12">
                  <c:v>烟台市</c:v>
                </c:pt>
                <c:pt idx="13">
                  <c:v>聊城市</c:v>
                </c:pt>
                <c:pt idx="14">
                  <c:v>莱芜市</c:v>
                </c:pt>
                <c:pt idx="15">
                  <c:v>菏泽市</c:v>
                </c:pt>
                <c:pt idx="16">
                  <c:v>青岛市</c:v>
                </c:pt>
              </c:strCache>
            </c:strRef>
          </c:cat>
          <c:val>
            <c:numRef>
              <c:f>Sheet2!$E$2:$E$18</c:f>
              <c:numCache>
                <c:formatCode>General</c:formatCode>
                <c:ptCount val="17"/>
                <c:pt idx="1">
                  <c:v>1</c:v>
                </c:pt>
                <c:pt idx="3">
                  <c:v>1</c:v>
                </c:pt>
                <c:pt idx="4">
                  <c:v>1</c:v>
                </c:pt>
                <c:pt idx="7">
                  <c:v>25</c:v>
                </c:pt>
                <c:pt idx="8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11</c:v>
                </c:pt>
                <c:pt idx="15">
                  <c:v>2</c:v>
                </c:pt>
                <c:pt idx="16">
                  <c:v>29</c:v>
                </c:pt>
              </c:numCache>
            </c:numRef>
          </c:val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天地网联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Sheet2!$B$2:$B$18</c:f>
              <c:strCache>
                <c:ptCount val="17"/>
                <c:pt idx="0">
                  <c:v>东营市</c:v>
                </c:pt>
                <c:pt idx="1">
                  <c:v>临沂市</c:v>
                </c:pt>
                <c:pt idx="2">
                  <c:v>威海市</c:v>
                </c:pt>
                <c:pt idx="3">
                  <c:v>德州市</c:v>
                </c:pt>
                <c:pt idx="4">
                  <c:v>日照市</c:v>
                </c:pt>
                <c:pt idx="5">
                  <c:v>枣庄市</c:v>
                </c:pt>
                <c:pt idx="6">
                  <c:v>泰安市</c:v>
                </c:pt>
                <c:pt idx="7">
                  <c:v>济南市</c:v>
                </c:pt>
                <c:pt idx="8">
                  <c:v>济宁市</c:v>
                </c:pt>
                <c:pt idx="9">
                  <c:v>淄博市</c:v>
                </c:pt>
                <c:pt idx="10">
                  <c:v>滨州市</c:v>
                </c:pt>
                <c:pt idx="11">
                  <c:v>潍坊市</c:v>
                </c:pt>
                <c:pt idx="12">
                  <c:v>烟台市</c:v>
                </c:pt>
                <c:pt idx="13">
                  <c:v>聊城市</c:v>
                </c:pt>
                <c:pt idx="14">
                  <c:v>莱芜市</c:v>
                </c:pt>
                <c:pt idx="15">
                  <c:v>菏泽市</c:v>
                </c:pt>
                <c:pt idx="16">
                  <c:v>青岛市</c:v>
                </c:pt>
              </c:strCache>
            </c:strRef>
          </c:cat>
          <c:val>
            <c:numRef>
              <c:f>Sheet2!$F$2:$F$18</c:f>
              <c:numCache>
                <c:formatCode>General</c:formatCode>
                <c:ptCount val="17"/>
                <c:pt idx="7">
                  <c:v>7</c:v>
                </c:pt>
              </c:numCache>
            </c:numRef>
          </c:val>
        </c:ser>
        <c:ser>
          <c:idx val="4"/>
          <c:order val="4"/>
          <c:tx>
            <c:strRef>
              <c:f>Sheet2!$G$1</c:f>
              <c:strCache>
                <c:ptCount val="1"/>
                <c:pt idx="0">
                  <c:v>广电网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Sheet2!$B$2:$B$18</c:f>
              <c:strCache>
                <c:ptCount val="17"/>
                <c:pt idx="0">
                  <c:v>东营市</c:v>
                </c:pt>
                <c:pt idx="1">
                  <c:v>临沂市</c:v>
                </c:pt>
                <c:pt idx="2">
                  <c:v>威海市</c:v>
                </c:pt>
                <c:pt idx="3">
                  <c:v>德州市</c:v>
                </c:pt>
                <c:pt idx="4">
                  <c:v>日照市</c:v>
                </c:pt>
                <c:pt idx="5">
                  <c:v>枣庄市</c:v>
                </c:pt>
                <c:pt idx="6">
                  <c:v>泰安市</c:v>
                </c:pt>
                <c:pt idx="7">
                  <c:v>济南市</c:v>
                </c:pt>
                <c:pt idx="8">
                  <c:v>济宁市</c:v>
                </c:pt>
                <c:pt idx="9">
                  <c:v>淄博市</c:v>
                </c:pt>
                <c:pt idx="10">
                  <c:v>滨州市</c:v>
                </c:pt>
                <c:pt idx="11">
                  <c:v>潍坊市</c:v>
                </c:pt>
                <c:pt idx="12">
                  <c:v>烟台市</c:v>
                </c:pt>
                <c:pt idx="13">
                  <c:v>聊城市</c:v>
                </c:pt>
                <c:pt idx="14">
                  <c:v>莱芜市</c:v>
                </c:pt>
                <c:pt idx="15">
                  <c:v>菏泽市</c:v>
                </c:pt>
                <c:pt idx="16">
                  <c:v>青岛市</c:v>
                </c:pt>
              </c:strCache>
            </c:strRef>
          </c:cat>
          <c:val>
            <c:numRef>
              <c:f>Sheet2!$G$2:$G$18</c:f>
              <c:numCache>
                <c:formatCode>General</c:formatCode>
                <c:ptCount val="17"/>
                <c:pt idx="1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overlap val="100"/>
        <c:axId val="179620200"/>
        <c:axId val="179619808"/>
      </c:barChart>
      <c:catAx>
        <c:axId val="179620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619808"/>
        <c:crosses val="autoZero"/>
        <c:auto val="1"/>
        <c:lblAlgn val="ctr"/>
        <c:lblOffset val="100"/>
        <c:noMultiLvlLbl val="0"/>
      </c:catAx>
      <c:valAx>
        <c:axId val="179619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62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6350" cap="flat" cmpd="sng" algn="ctr">
      <a:solidFill>
        <a:schemeClr val="tx1">
          <a:lumMod val="15000"/>
          <a:lumOff val="85000"/>
          <a:alpha val="96000"/>
        </a:schemeClr>
      </a:solidFill>
      <a:round/>
    </a:ln>
    <a:effectLst/>
  </c:spPr>
  <c:txPr>
    <a:bodyPr/>
    <a:lstStyle/>
    <a:p>
      <a:pPr>
        <a:defRPr sz="14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solidFill>
                  <a:schemeClr val="tx1"/>
                </a:solidFill>
              </a:rPr>
              <a:t>其他省份使用山东</a:t>
            </a:r>
            <a:r>
              <a:rPr lang="en-US" altLang="zh-CN" sz="2400" dirty="0" smtClean="0">
                <a:solidFill>
                  <a:schemeClr val="tx1"/>
                </a:solidFill>
              </a:rPr>
              <a:t>IP</a:t>
            </a:r>
            <a:r>
              <a:rPr lang="zh-CN" altLang="en-US" sz="2400" dirty="0" smtClean="0">
                <a:solidFill>
                  <a:schemeClr val="tx1"/>
                </a:solidFill>
              </a:rPr>
              <a:t>数量统计</a:t>
            </a:r>
            <a:endParaRPr lang="zh-CN" altLang="en-US" sz="2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2760238043239559"/>
          <c:y val="5.4763075080258095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Sheet2!$B$25</c:f>
              <c:strCache>
                <c:ptCount val="1"/>
                <c:pt idx="0">
                  <c:v>其他省份使用山东IP统计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Sheet2!$A$26:$A$50</c:f>
              <c:strCache>
                <c:ptCount val="25"/>
                <c:pt idx="0">
                  <c:v>信阳市</c:v>
                </c:pt>
                <c:pt idx="1">
                  <c:v>南京市</c:v>
                </c:pt>
                <c:pt idx="2">
                  <c:v>南通市</c:v>
                </c:pt>
                <c:pt idx="3">
                  <c:v>合肥市</c:v>
                </c:pt>
                <c:pt idx="4">
                  <c:v>周口市</c:v>
                </c:pt>
                <c:pt idx="5">
                  <c:v>宿州市</c:v>
                </c:pt>
                <c:pt idx="6">
                  <c:v>常州市</c:v>
                </c:pt>
                <c:pt idx="7">
                  <c:v>平顶山市</c:v>
                </c:pt>
                <c:pt idx="8">
                  <c:v>广州市</c:v>
                </c:pt>
                <c:pt idx="9">
                  <c:v>徐州市</c:v>
                </c:pt>
                <c:pt idx="10">
                  <c:v>苗族自治州</c:v>
                </c:pt>
                <c:pt idx="11">
                  <c:v>扬州市</c:v>
                </c:pt>
                <c:pt idx="12">
                  <c:v>武汉市</c:v>
                </c:pt>
                <c:pt idx="13">
                  <c:v>池州市</c:v>
                </c:pt>
                <c:pt idx="14">
                  <c:v>洛阳市</c:v>
                </c:pt>
                <c:pt idx="15">
                  <c:v>湘潭市</c:v>
                </c:pt>
                <c:pt idx="16">
                  <c:v>焦作市</c:v>
                </c:pt>
                <c:pt idx="17">
                  <c:v>芜湖市</c:v>
                </c:pt>
                <c:pt idx="18">
                  <c:v>苏州市</c:v>
                </c:pt>
                <c:pt idx="19">
                  <c:v>蚌埠市</c:v>
                </c:pt>
                <c:pt idx="20">
                  <c:v>许昌市</c:v>
                </c:pt>
                <c:pt idx="21">
                  <c:v>郑州市</c:v>
                </c:pt>
                <c:pt idx="22">
                  <c:v>铜陵市</c:v>
                </c:pt>
                <c:pt idx="23">
                  <c:v>驻马店市</c:v>
                </c:pt>
                <c:pt idx="24">
                  <c:v>黄山市</c:v>
                </c:pt>
              </c:strCache>
            </c:strRef>
          </c:cat>
          <c:val>
            <c:numRef>
              <c:f>Sheet2!$B$26:$B$50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1</c:v>
                </c:pt>
                <c:pt idx="8">
                  <c:v>9</c:v>
                </c:pt>
                <c:pt idx="9">
                  <c:v>11</c:v>
                </c:pt>
                <c:pt idx="10">
                  <c:v>1</c:v>
                </c:pt>
                <c:pt idx="11">
                  <c:v>1</c:v>
                </c:pt>
                <c:pt idx="12">
                  <c:v>9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6</c:v>
                </c:pt>
                <c:pt idx="19">
                  <c:v>7</c:v>
                </c:pt>
                <c:pt idx="20">
                  <c:v>1</c:v>
                </c:pt>
                <c:pt idx="21">
                  <c:v>4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axId val="179620984"/>
        <c:axId val="237124736"/>
      </c:barChart>
      <c:catAx>
        <c:axId val="179620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124736"/>
        <c:crosses val="autoZero"/>
        <c:auto val="1"/>
        <c:lblAlgn val="ctr"/>
        <c:lblOffset val="100"/>
        <c:noMultiLvlLbl val="0"/>
      </c:catAx>
      <c:valAx>
        <c:axId val="2371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62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 sz="2000"/>
            </a:pPr>
            <a:r>
              <a:rPr lang="zh-CN" sz="2000"/>
              <a:t>可提供域名解析</a:t>
            </a:r>
            <a:r>
              <a:rPr lang="en-US" sz="2000"/>
              <a:t>DNS</a:t>
            </a:r>
            <a:r>
              <a:rPr lang="zh-CN" sz="2000"/>
              <a:t>数量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3.8651137357830274E-2"/>
                  <c:y val="3.2443861184018667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6216754155730432E-2"/>
                  <c:y val="2.462452610090405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2343256952431514E-2"/>
                  <c:y val="-2.56614956664380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6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Sheet1!$A$3:$A$4</c:f>
              <c:strCache>
                <c:ptCount val="2"/>
                <c:pt idx="0">
                  <c:v>提供解析服务</c:v>
                </c:pt>
                <c:pt idx="1">
                  <c:v>不可提供解析服务</c:v>
                </c:pt>
              </c:strCache>
            </c:strRef>
          </c:cat>
          <c:val>
            <c:numRef>
              <c:f>Sheet1!$D$3:$D$4</c:f>
              <c:numCache>
                <c:formatCode>General</c:formatCode>
                <c:ptCount val="2"/>
                <c:pt idx="0">
                  <c:v>60558</c:v>
                </c:pt>
                <c:pt idx="1">
                  <c:v>22023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50"/>
        <c:splitType val="pos"/>
        <c:splitPos val="2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 rtl="0">
            <a:defRPr sz="18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1717410323709538"/>
          <c:y val="0.2123840769903762"/>
          <c:w val="0.46013910761154858"/>
          <c:h val="0.76689851268591425"/>
        </c:manualLayout>
      </c:layout>
      <c:pieChart>
        <c:varyColors val="1"/>
        <c:ser>
          <c:idx val="0"/>
          <c:order val="0"/>
          <c:tx>
            <c:v>DNSSEC协议支持情况</c:v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'[Microsoft Word 中的图表]Sheet1'!$A$64:$A$66</c:f>
              <c:strCache>
                <c:ptCount val="3"/>
                <c:pt idx="0">
                  <c:v>支持</c:v>
                </c:pt>
                <c:pt idx="1">
                  <c:v>不支持</c:v>
                </c:pt>
                <c:pt idx="2">
                  <c:v>无响应</c:v>
                </c:pt>
              </c:strCache>
            </c:strRef>
          </c:cat>
          <c:val>
            <c:numRef>
              <c:f>'[Microsoft Word 中的图表]Sheet1'!$B$64:$B$66</c:f>
              <c:numCache>
                <c:formatCode>General</c:formatCode>
                <c:ptCount val="3"/>
                <c:pt idx="0">
                  <c:v>63</c:v>
                </c:pt>
                <c:pt idx="1">
                  <c:v>479</c:v>
                </c:pt>
                <c:pt idx="2">
                  <c:v>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7349290938999593"/>
          <c:y val="0.3391934229530052"/>
          <c:w val="0.15516630171319076"/>
          <c:h val="0.42046605932674147"/>
        </c:manualLayout>
      </c:layout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196587926509186"/>
          <c:y val="0.19444444444444445"/>
          <c:w val="0.45277777777777778"/>
          <c:h val="0.75462962962962965"/>
        </c:manualLayout>
      </c:layout>
      <c:pieChart>
        <c:varyColors val="1"/>
        <c:ser>
          <c:idx val="0"/>
          <c:order val="0"/>
          <c:tx>
            <c:v>TCP协议支持情况</c:v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'[Microsoft Word 中的图表]Sheet1'!$A$70:$A$72</c:f>
              <c:strCache>
                <c:ptCount val="3"/>
                <c:pt idx="0">
                  <c:v>支持</c:v>
                </c:pt>
                <c:pt idx="1">
                  <c:v>不支持</c:v>
                </c:pt>
                <c:pt idx="2">
                  <c:v>无响应</c:v>
                </c:pt>
              </c:strCache>
            </c:strRef>
          </c:cat>
          <c:val>
            <c:numRef>
              <c:f>'[Microsoft Word 中的图表]Sheet1'!$B$70:$B$72</c:f>
              <c:numCache>
                <c:formatCode>General</c:formatCode>
                <c:ptCount val="3"/>
                <c:pt idx="0">
                  <c:v>264</c:v>
                </c:pt>
                <c:pt idx="1">
                  <c:v>285</c:v>
                </c:pt>
                <c:pt idx="2">
                  <c:v>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7669960429928586"/>
          <c:y val="0.31714753916231525"/>
          <c:w val="0.16428538082057076"/>
          <c:h val="0.40282913009665589"/>
        </c:manualLayout>
      </c:layout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3106299212598425"/>
          <c:y val="0.19386555847185769"/>
          <c:w val="0.42958355205599297"/>
          <c:h val="0.71597258675998821"/>
        </c:manualLayout>
      </c:layout>
      <c:pieChart>
        <c:varyColors val="1"/>
        <c:ser>
          <c:idx val="0"/>
          <c:order val="0"/>
          <c:tx>
            <c:v>EDNS0协议支持情况</c:v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'[Microsoft Word 中的图表]Sheet1'!$A$76:$A$78</c:f>
              <c:strCache>
                <c:ptCount val="3"/>
                <c:pt idx="0">
                  <c:v>支持</c:v>
                </c:pt>
                <c:pt idx="1">
                  <c:v>不支持</c:v>
                </c:pt>
                <c:pt idx="2">
                  <c:v>无响应</c:v>
                </c:pt>
              </c:strCache>
            </c:strRef>
          </c:cat>
          <c:val>
            <c:numRef>
              <c:f>'[Microsoft Word 中的图表]Sheet1'!$B$76:$B$78</c:f>
              <c:numCache>
                <c:formatCode>General</c:formatCode>
                <c:ptCount val="3"/>
                <c:pt idx="0">
                  <c:v>161</c:v>
                </c:pt>
                <c:pt idx="1">
                  <c:v>386</c:v>
                </c:pt>
                <c:pt idx="2">
                  <c:v>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44875328083989"/>
          <c:y val="0.29374813473884165"/>
          <c:w val="0.15115149735135813"/>
          <c:h val="0.51051816682677964"/>
        </c:manualLayout>
      </c:layout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800"/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7917322834645669E-2"/>
          <c:y val="0.17578647640012829"/>
          <c:w val="0.58960979877515307"/>
          <c:h val="0.79164380938732315"/>
        </c:manualLayout>
      </c:layout>
      <c:pieChart>
        <c:varyColors val="1"/>
        <c:ser>
          <c:idx val="0"/>
          <c:order val="0"/>
          <c:tx>
            <c:v>DNS软件所占比例</c:v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'[Microsoft Word 中的图表]Sheet1'!$A$17:$A$25</c:f>
              <c:strCache>
                <c:ptCount val="9"/>
                <c:pt idx="0">
                  <c:v>DNSPod</c:v>
                </c:pt>
                <c:pt idx="1">
                  <c:v>万网</c:v>
                </c:pt>
                <c:pt idx="2">
                  <c:v>Bind</c:v>
                </c:pt>
                <c:pt idx="3">
                  <c:v>ZDNS</c:v>
                </c:pt>
                <c:pt idx="4">
                  <c:v>PowerDNS</c:v>
                </c:pt>
                <c:pt idx="5">
                  <c:v>UltraDNS Resolver</c:v>
                </c:pt>
                <c:pt idx="6">
                  <c:v>MyDNS</c:v>
                </c:pt>
                <c:pt idx="7">
                  <c:v>Microsoft DNS</c:v>
                </c:pt>
                <c:pt idx="8">
                  <c:v>其他</c:v>
                </c:pt>
              </c:strCache>
            </c:strRef>
          </c:cat>
          <c:val>
            <c:numRef>
              <c:f>'[Microsoft Word 中的图表]Sheet1'!$B$17:$B$25</c:f>
              <c:numCache>
                <c:formatCode>General</c:formatCode>
                <c:ptCount val="9"/>
                <c:pt idx="0">
                  <c:v>1275</c:v>
                </c:pt>
                <c:pt idx="1">
                  <c:v>272</c:v>
                </c:pt>
                <c:pt idx="2">
                  <c:v>189</c:v>
                </c:pt>
                <c:pt idx="3">
                  <c:v>45</c:v>
                </c:pt>
                <c:pt idx="4">
                  <c:v>20</c:v>
                </c:pt>
                <c:pt idx="5">
                  <c:v>5</c:v>
                </c:pt>
                <c:pt idx="6">
                  <c:v>3</c:v>
                </c:pt>
                <c:pt idx="7">
                  <c:v>1</c:v>
                </c:pt>
                <c:pt idx="8">
                  <c:v>1073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71A23-09B0-4F6A-B8FB-046CE95DAEBF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6F7F9-C06C-42D3-88EE-AC4BE6184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3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6F7F9-C06C-42D3-88EE-AC4BE61848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6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6F7F9-C06C-42D3-88EE-AC4BE618482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2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6F7F9-C06C-42D3-88EE-AC4BE618482F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0" y="1169988"/>
            <a:ext cx="4505325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7938" y="6121400"/>
            <a:ext cx="9178926" cy="0"/>
          </a:xfrm>
          <a:prstGeom prst="line">
            <a:avLst/>
          </a:prstGeom>
          <a:ln w="254000" cmpd="thinThick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22225" y="1384300"/>
            <a:ext cx="9180513" cy="0"/>
          </a:xfrm>
          <a:prstGeom prst="line">
            <a:avLst/>
          </a:prstGeom>
          <a:ln w="2540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22225" y="6251575"/>
            <a:ext cx="9193213" cy="620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547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fld id="{BDD812BF-981A-4AF0-8834-49EC340A4735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fld id="{9D07B240-D1A9-4C57-950E-590652554B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7" y="73431"/>
            <a:ext cx="888825" cy="112498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555776" y="6251575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28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求真  奋进  务实  创新</a:t>
            </a:r>
            <a:endParaRPr lang="zh-CN" altLang="en-US" sz="28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17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288" y="6396038"/>
            <a:ext cx="9180513" cy="466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-22225" y="885151"/>
            <a:ext cx="3240000" cy="369541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7938" y="1110676"/>
            <a:ext cx="4506913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36512" y="1109663"/>
            <a:ext cx="9180000" cy="0"/>
          </a:xfrm>
          <a:prstGeom prst="line">
            <a:avLst/>
          </a:prstGeom>
          <a:ln w="1270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-7938" y="6351588"/>
            <a:ext cx="9178926" cy="0"/>
          </a:xfrm>
          <a:prstGeom prst="line">
            <a:avLst/>
          </a:prstGeom>
          <a:ln w="101600" cmpd="thinThick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903407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楷体" pitchFamily="49" charset="-122"/>
                <a:ea typeface="楷体" pitchFamily="49" charset="-122"/>
              </a:defRPr>
            </a:lvl1pPr>
            <a:lvl2pPr>
              <a:defRPr b="1">
                <a:latin typeface="楷体" pitchFamily="49" charset="-122"/>
                <a:ea typeface="楷体" pitchFamily="49" charset="-122"/>
              </a:defRPr>
            </a:lvl2pPr>
            <a:lvl3pPr>
              <a:defRPr b="1">
                <a:latin typeface="楷体" pitchFamily="49" charset="-122"/>
                <a:ea typeface="楷体" pitchFamily="49" charset="-122"/>
              </a:defRPr>
            </a:lvl3pPr>
            <a:lvl4pPr>
              <a:defRPr b="1">
                <a:latin typeface="楷体" pitchFamily="49" charset="-122"/>
                <a:ea typeface="楷体" pitchFamily="49" charset="-122"/>
              </a:defRPr>
            </a:lvl4pPr>
            <a:lvl5pPr>
              <a:defRPr b="1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D812BF-981A-4AF0-8834-49EC340A4735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/>
          <a:lstStyle/>
          <a:p>
            <a:fld id="{9D07B240-D1A9-4C57-950E-590652554B0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03648" y="6429976"/>
            <a:ext cx="654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哈尔滨工业大学（威海）网络与信息安全技术研究团队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66" y="158522"/>
            <a:ext cx="650922" cy="8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3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 userDrawn="1"/>
        </p:nvSpPr>
        <p:spPr>
          <a:xfrm>
            <a:off x="-14288" y="6396038"/>
            <a:ext cx="9180513" cy="466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五边形 27"/>
          <p:cNvSpPr/>
          <p:nvPr userDrawn="1"/>
        </p:nvSpPr>
        <p:spPr>
          <a:xfrm>
            <a:off x="-22225" y="885151"/>
            <a:ext cx="3240000" cy="369541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 userDrawn="1"/>
        </p:nvSpPr>
        <p:spPr>
          <a:xfrm>
            <a:off x="-7938" y="1110676"/>
            <a:ext cx="4506913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-36512" y="1109663"/>
            <a:ext cx="9180000" cy="0"/>
          </a:xfrm>
          <a:prstGeom prst="line">
            <a:avLst/>
          </a:prstGeom>
          <a:ln w="1270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-7938" y="6351588"/>
            <a:ext cx="9178926" cy="0"/>
          </a:xfrm>
          <a:prstGeom prst="line">
            <a:avLst/>
          </a:prstGeom>
          <a:ln w="101600" cmpd="thinThick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903407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楷体" pitchFamily="49" charset="-122"/>
                <a:ea typeface="楷体" pitchFamily="49" charset="-122"/>
              </a:defRPr>
            </a:lvl1pPr>
            <a:lvl2pPr>
              <a:defRPr b="1">
                <a:latin typeface="楷体" pitchFamily="49" charset="-122"/>
                <a:ea typeface="楷体" pitchFamily="49" charset="-122"/>
              </a:defRPr>
            </a:lvl2pPr>
            <a:lvl3pPr>
              <a:defRPr b="1">
                <a:latin typeface="楷体" pitchFamily="49" charset="-122"/>
                <a:ea typeface="楷体" pitchFamily="49" charset="-122"/>
              </a:defRPr>
            </a:lvl3pPr>
            <a:lvl4pPr>
              <a:defRPr b="1">
                <a:latin typeface="楷体" pitchFamily="49" charset="-122"/>
                <a:ea typeface="楷体" pitchFamily="49" charset="-122"/>
              </a:defRPr>
            </a:lvl4pPr>
            <a:lvl5pPr>
              <a:defRPr b="1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4" name="日期占位符 1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D812BF-981A-4AF0-8834-49EC340A4735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3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/>
          <a:lstStyle/>
          <a:p>
            <a:fld id="{9D07B240-D1A9-4C57-950E-590652554B0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1403648" y="6429976"/>
            <a:ext cx="654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哈尔滨工业大学（威海）网络与信息安全技术研究团队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66" y="158522"/>
            <a:ext cx="650922" cy="8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1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14288" y="6396038"/>
            <a:ext cx="9180513" cy="466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五边形 19"/>
          <p:cNvSpPr/>
          <p:nvPr userDrawn="1"/>
        </p:nvSpPr>
        <p:spPr>
          <a:xfrm>
            <a:off x="-22225" y="885151"/>
            <a:ext cx="3240000" cy="369541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7938" y="1110676"/>
            <a:ext cx="4506913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-36512" y="1109663"/>
            <a:ext cx="9180000" cy="0"/>
          </a:xfrm>
          <a:prstGeom prst="line">
            <a:avLst/>
          </a:prstGeom>
          <a:ln w="1270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-7938" y="6351588"/>
            <a:ext cx="9178926" cy="0"/>
          </a:xfrm>
          <a:prstGeom prst="line">
            <a:avLst/>
          </a:prstGeom>
          <a:ln w="101600" cmpd="thinThick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903407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楷体" pitchFamily="49" charset="-122"/>
                <a:ea typeface="楷体" pitchFamily="49" charset="-122"/>
              </a:defRPr>
            </a:lvl1pPr>
            <a:lvl2pPr>
              <a:defRPr b="1">
                <a:latin typeface="楷体" pitchFamily="49" charset="-122"/>
                <a:ea typeface="楷体" pitchFamily="49" charset="-122"/>
              </a:defRPr>
            </a:lvl2pPr>
            <a:lvl3pPr>
              <a:defRPr b="1">
                <a:latin typeface="楷体" pitchFamily="49" charset="-122"/>
                <a:ea typeface="楷体" pitchFamily="49" charset="-122"/>
              </a:defRPr>
            </a:lvl3pPr>
            <a:lvl4pPr>
              <a:defRPr b="1">
                <a:latin typeface="楷体" pitchFamily="49" charset="-122"/>
                <a:ea typeface="楷体" pitchFamily="49" charset="-122"/>
              </a:defRPr>
            </a:lvl4pPr>
            <a:lvl5pPr>
              <a:defRPr b="1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6" name="日期占位符 1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D812BF-981A-4AF0-8834-49EC340A4735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/>
          <a:lstStyle/>
          <a:p>
            <a:fld id="{9D07B240-D1A9-4C57-950E-590652554B0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1403648" y="6429976"/>
            <a:ext cx="654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哈尔滨工业大学（威海）网络与信息安全技术研究团队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66" y="158522"/>
            <a:ext cx="650922" cy="8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-14288" y="6396038"/>
            <a:ext cx="9180513" cy="4667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五边形 19"/>
          <p:cNvSpPr/>
          <p:nvPr userDrawn="1"/>
        </p:nvSpPr>
        <p:spPr>
          <a:xfrm>
            <a:off x="-22225" y="885151"/>
            <a:ext cx="3240000" cy="369541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-7938" y="1110676"/>
            <a:ext cx="4506913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-36512" y="1109663"/>
            <a:ext cx="9180000" cy="0"/>
          </a:xfrm>
          <a:prstGeom prst="line">
            <a:avLst/>
          </a:prstGeom>
          <a:ln w="1270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-7938" y="6351588"/>
            <a:ext cx="9178926" cy="0"/>
          </a:xfrm>
          <a:prstGeom prst="line">
            <a:avLst/>
          </a:prstGeom>
          <a:ln w="101600" cmpd="thinThick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903407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楷体" pitchFamily="49" charset="-122"/>
                <a:ea typeface="楷体" pitchFamily="49" charset="-122"/>
              </a:defRPr>
            </a:lvl1pPr>
            <a:lvl2pPr>
              <a:defRPr b="1">
                <a:latin typeface="楷体" pitchFamily="49" charset="-122"/>
                <a:ea typeface="楷体" pitchFamily="49" charset="-122"/>
              </a:defRPr>
            </a:lvl2pPr>
            <a:lvl3pPr>
              <a:defRPr b="1">
                <a:latin typeface="楷体" pitchFamily="49" charset="-122"/>
                <a:ea typeface="楷体" pitchFamily="49" charset="-122"/>
              </a:defRPr>
            </a:lvl3pPr>
            <a:lvl4pPr>
              <a:defRPr b="1">
                <a:latin typeface="楷体" pitchFamily="49" charset="-122"/>
                <a:ea typeface="楷体" pitchFamily="49" charset="-122"/>
              </a:defRPr>
            </a:lvl4pPr>
            <a:lvl5pPr>
              <a:defRPr b="1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6" name="日期占位符 1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D812BF-981A-4AF0-8834-49EC340A4735}" type="datetimeFigureOut">
              <a:rPr lang="zh-CN" altLang="en-US" smtClean="0"/>
              <a:t>2015/1/30</a:t>
            </a:fld>
            <a:endParaRPr lang="zh-CN" altLang="en-US"/>
          </a:p>
        </p:txBody>
      </p: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/>
          <a:lstStyle/>
          <a:p>
            <a:fld id="{9D07B240-D1A9-4C57-950E-590652554B0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1403648" y="6429976"/>
            <a:ext cx="654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哈尔滨工业大学（威海）网络与信息安全技术研究团队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66" y="158522"/>
            <a:ext cx="650922" cy="8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网络与信息安全技术研究团队介绍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845024"/>
            <a:ext cx="6400800" cy="1600200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2015.01.30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哈尔滨工业大学（威海）</a:t>
            </a:r>
            <a:endParaRPr lang="en-US" altLang="zh-CN" sz="20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网络与信息安全技术研究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团队</a:t>
            </a:r>
          </a:p>
        </p:txBody>
      </p:sp>
    </p:spTree>
    <p:extLst>
      <p:ext uri="{BB962C8B-B14F-4D97-AF65-F5344CB8AC3E}">
        <p14:creationId xmlns:p14="http://schemas.microsoft.com/office/powerpoint/2010/main" val="28902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获取使用</a:t>
            </a:r>
            <a:r>
              <a:rPr lang="en-US" altLang="zh-CN" dirty="0"/>
              <a:t>CDN</a:t>
            </a:r>
            <a:r>
              <a:rPr lang="zh-CN" altLang="en-US" dirty="0"/>
              <a:t>网站</a:t>
            </a:r>
            <a:r>
              <a:rPr lang="en-US" altLang="zh-CN" dirty="0"/>
              <a:t>A</a:t>
            </a:r>
            <a:r>
              <a:rPr lang="zh-CN" altLang="en-US" dirty="0"/>
              <a:t>记录的方案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867" y="1268413"/>
            <a:ext cx="576426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9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2123728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78712"/>
            <a:ext cx="8511643" cy="42124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28" y="2060848"/>
            <a:ext cx="6000300" cy="3299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63688" y="2852936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9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分布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0324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DNS</a:t>
            </a:r>
            <a:r>
              <a:rPr lang="zh-CN" altLang="en-US" sz="2800" dirty="0"/>
              <a:t>分布探测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对全国所有</a:t>
            </a:r>
            <a:r>
              <a:rPr lang="en-US" altLang="zh-CN" sz="2400" dirty="0"/>
              <a:t>IP</a:t>
            </a:r>
            <a:r>
              <a:rPr lang="zh-CN" altLang="en-US" sz="2400" dirty="0"/>
              <a:t>进行</a:t>
            </a:r>
            <a:r>
              <a:rPr lang="en-US" altLang="zh-CN" sz="2400" dirty="0"/>
              <a:t>DNS</a:t>
            </a:r>
            <a:r>
              <a:rPr lang="zh-CN" altLang="en-US" sz="2400" dirty="0"/>
              <a:t>探测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现有探测点： 北京、山东、江苏、上海探测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判断</a:t>
            </a:r>
            <a:r>
              <a:rPr lang="en-US" altLang="zh-CN" sz="2400" dirty="0"/>
              <a:t>DNS</a:t>
            </a:r>
            <a:r>
              <a:rPr lang="zh-CN" altLang="en-US" sz="2400" dirty="0"/>
              <a:t>服务器类型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统计分析运营商、地理位置</a:t>
            </a:r>
            <a:r>
              <a:rPr lang="zh-CN" altLang="en-US" sz="2400" dirty="0" smtClean="0"/>
              <a:t>分布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山东省、山西省、江苏电信、上海联通电信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已探测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数据分析以山东省为例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53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/>
              <a:t>分布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456504"/>
              </p:ext>
            </p:extLst>
          </p:nvPr>
        </p:nvGraphicFramePr>
        <p:xfrm>
          <a:off x="539552" y="1412776"/>
          <a:ext cx="8208912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92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/>
              <a:t>分布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" y="1196752"/>
          <a:ext cx="3851919" cy="2304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732"/>
                <a:gridCol w="1231188"/>
                <a:gridCol w="1551999"/>
              </a:tblGrid>
              <a:tr h="3840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序号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运营商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个数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电信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15865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联通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66547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教育网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154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天地网联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广电网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042934"/>
              </p:ext>
            </p:extLst>
          </p:nvPr>
        </p:nvGraphicFramePr>
        <p:xfrm>
          <a:off x="3779912" y="2060848"/>
          <a:ext cx="525658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1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分布探测</a:t>
            </a: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380262"/>
              </p:ext>
            </p:extLst>
          </p:nvPr>
        </p:nvGraphicFramePr>
        <p:xfrm>
          <a:off x="611560" y="1196752"/>
          <a:ext cx="7848872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32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分布探测</a:t>
            </a: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161696"/>
              </p:ext>
            </p:extLst>
          </p:nvPr>
        </p:nvGraphicFramePr>
        <p:xfrm>
          <a:off x="467544" y="1268760"/>
          <a:ext cx="8264885" cy="5112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0072" y="198884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80</a:t>
            </a:r>
            <a:r>
              <a:rPr lang="zh-CN" altLang="en-US" b="1" dirty="0">
                <a:solidFill>
                  <a:srgbClr val="FF0000"/>
                </a:solidFill>
              </a:rPr>
              <a:t>个全部为教育网</a:t>
            </a:r>
            <a:r>
              <a:rPr lang="en-US" altLang="zh-CN" b="1" dirty="0">
                <a:solidFill>
                  <a:srgbClr val="FF0000"/>
                </a:solidFill>
              </a:rPr>
              <a:t>DNS</a:t>
            </a:r>
            <a:r>
              <a:rPr lang="zh-CN" altLang="en-US" b="1" dirty="0" smtClean="0">
                <a:solidFill>
                  <a:srgbClr val="FF0000"/>
                </a:solidFill>
              </a:rPr>
              <a:t>服务器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9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2123728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78712"/>
            <a:ext cx="8511643" cy="42124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28" y="2060848"/>
            <a:ext cx="6000300" cy="3299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27984" y="2852936"/>
            <a:ext cx="27363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5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可提供服务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可对外服务</a:t>
            </a:r>
            <a:r>
              <a:rPr lang="en-US" altLang="zh-CN" sz="2800" dirty="0"/>
              <a:t>DNS</a:t>
            </a:r>
            <a:r>
              <a:rPr lang="zh-CN" altLang="en-US" sz="2800" dirty="0"/>
              <a:t>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通过</a:t>
            </a:r>
            <a:r>
              <a:rPr lang="en-US" altLang="zh-CN" sz="2400" dirty="0"/>
              <a:t>dig</a:t>
            </a:r>
            <a:r>
              <a:rPr lang="zh-CN" altLang="en-US" sz="2400" dirty="0"/>
              <a:t>、</a:t>
            </a:r>
            <a:r>
              <a:rPr lang="en-US" altLang="zh-CN" sz="2400" dirty="0"/>
              <a:t>nslookup</a:t>
            </a:r>
            <a:r>
              <a:rPr lang="zh-CN" altLang="en-US" sz="2400" dirty="0"/>
              <a:t>和</a:t>
            </a:r>
            <a:r>
              <a:rPr lang="en-US" altLang="zh-CN" sz="2400" dirty="0"/>
              <a:t>DNS</a:t>
            </a:r>
            <a:r>
              <a:rPr lang="zh-CN" altLang="en-US" sz="2400" dirty="0"/>
              <a:t>组</a:t>
            </a:r>
            <a:r>
              <a:rPr lang="zh-CN" altLang="en-US" sz="2400" dirty="0" smtClean="0"/>
              <a:t>包</a:t>
            </a:r>
            <a:r>
              <a:rPr lang="zh-CN" altLang="en-US" sz="2400" dirty="0" smtClean="0"/>
              <a:t>发送域名解析请求</a:t>
            </a:r>
            <a:r>
              <a:rPr lang="zh-CN" altLang="en-US" sz="2400" dirty="0" smtClean="0"/>
              <a:t>分别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可提供</a:t>
            </a:r>
            <a:r>
              <a:rPr lang="zh-CN" altLang="en-US" sz="2400" dirty="0" smtClean="0"/>
              <a:t>服务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探测</a:t>
            </a:r>
            <a:endParaRPr lang="zh-CN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为其他</a:t>
            </a:r>
            <a:r>
              <a:rPr lang="en-US" altLang="zh-CN" sz="2400" dirty="0"/>
              <a:t>DNS</a:t>
            </a:r>
            <a:r>
              <a:rPr lang="zh-CN" altLang="en-US" sz="2400" dirty="0"/>
              <a:t>数据探测提供基础数据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9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可提供服务</a:t>
            </a:r>
            <a:r>
              <a:rPr lang="en-US" altLang="zh-CN" dirty="0"/>
              <a:t>DNS</a:t>
            </a:r>
            <a:r>
              <a:rPr lang="zh-CN" altLang="en-US" dirty="0"/>
              <a:t>服务探测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912570"/>
              </p:ext>
            </p:extLst>
          </p:nvPr>
        </p:nvGraphicFramePr>
        <p:xfrm>
          <a:off x="323528" y="1268761"/>
          <a:ext cx="8363272" cy="475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28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-14288" y="6396038"/>
            <a:ext cx="9180513" cy="466725"/>
          </a:xfrm>
          <a:prstGeom prst="rect">
            <a:avLst/>
          </a:prstGeom>
          <a:solidFill>
            <a:srgbClr val="2179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099" name="五边形 5"/>
          <p:cNvSpPr>
            <a:spLocks noChangeArrowheads="1"/>
          </p:cNvSpPr>
          <p:nvPr/>
        </p:nvSpPr>
        <p:spPr bwMode="auto">
          <a:xfrm>
            <a:off x="-22225" y="885825"/>
            <a:ext cx="3240088" cy="368300"/>
          </a:xfrm>
          <a:prstGeom prst="homePlate">
            <a:avLst>
              <a:gd name="adj" fmla="val 219935"/>
            </a:avLst>
          </a:prstGeom>
          <a:solidFill>
            <a:srgbClr val="2179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矩形 7"/>
          <p:cNvSpPr>
            <a:spLocks noChangeArrowheads="1"/>
          </p:cNvSpPr>
          <p:nvPr/>
        </p:nvSpPr>
        <p:spPr bwMode="auto">
          <a:xfrm>
            <a:off x="-7938" y="1111250"/>
            <a:ext cx="45069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直接连接符 6"/>
          <p:cNvSpPr>
            <a:spLocks noChangeShapeType="1"/>
          </p:cNvSpPr>
          <p:nvPr/>
        </p:nvSpPr>
        <p:spPr bwMode="auto">
          <a:xfrm>
            <a:off x="-34925" y="1109663"/>
            <a:ext cx="9178925" cy="1587"/>
          </a:xfrm>
          <a:prstGeom prst="line">
            <a:avLst/>
          </a:prstGeom>
          <a:noFill/>
          <a:ln w="127000" cap="flat" cmpd="thickThin">
            <a:solidFill>
              <a:srgbClr val="2179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直接连接符 8"/>
          <p:cNvSpPr>
            <a:spLocks noChangeShapeType="1"/>
          </p:cNvSpPr>
          <p:nvPr/>
        </p:nvSpPr>
        <p:spPr bwMode="auto">
          <a:xfrm>
            <a:off x="-7938" y="6351588"/>
            <a:ext cx="9178926" cy="1587"/>
          </a:xfrm>
          <a:prstGeom prst="line">
            <a:avLst/>
          </a:prstGeom>
          <a:noFill/>
          <a:ln w="101600" cap="flat" cmpd="thinThick">
            <a:solidFill>
              <a:srgbClr val="2179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TextBox 15"/>
          <p:cNvSpPr>
            <a:spLocks noChangeArrowheads="1"/>
          </p:cNvSpPr>
          <p:nvPr/>
        </p:nvSpPr>
        <p:spPr bwMode="auto">
          <a:xfrm>
            <a:off x="1403350" y="6429375"/>
            <a:ext cx="6543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哈尔滨工业大学（威海）网络与信息安全技术研究团队</a:t>
            </a:r>
          </a:p>
        </p:txBody>
      </p:sp>
      <p:pic>
        <p:nvPicPr>
          <p:cNvPr id="4104" name="图片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158750"/>
            <a:ext cx="6508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17463"/>
            <a:ext cx="8229600" cy="9032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云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平台应用部署情况</a:t>
            </a:r>
          </a:p>
        </p:txBody>
      </p:sp>
      <p:sp>
        <p:nvSpPr>
          <p:cNvPr id="4106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68413"/>
            <a:ext cx="8229600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可运行的应用有：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DNS探测引擎（有部分结果，存在丢包问题）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可对外服务DNS探测引擎（有部分结果，存在丢包问题）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网络性能探测（经探测，75%情况下丢包率达100%）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域名解析依赖关系探测（90%以上结果为timeout）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可提供服务</a:t>
            </a:r>
            <a:r>
              <a:rPr lang="en-US" altLang="zh-CN" dirty="0"/>
              <a:t>DNS</a:t>
            </a:r>
            <a:r>
              <a:rPr lang="zh-CN" altLang="en-US" dirty="0"/>
              <a:t>服务探测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dig</a:t>
            </a:r>
            <a:r>
              <a:rPr lang="zh-CN" altLang="en-US" sz="2400" dirty="0"/>
              <a:t>、</a:t>
            </a:r>
            <a:r>
              <a:rPr lang="en-US" altLang="zh-CN" sz="2400" dirty="0"/>
              <a:t>nslookup</a:t>
            </a:r>
            <a:r>
              <a:rPr lang="zh-CN" altLang="en-US" sz="2400" dirty="0"/>
              <a:t>和</a:t>
            </a:r>
            <a:r>
              <a:rPr lang="en-US" altLang="zh-CN" sz="2400" dirty="0"/>
              <a:t>DNS</a:t>
            </a:r>
            <a:r>
              <a:rPr lang="zh-CN" altLang="en-US" sz="2400" dirty="0"/>
              <a:t>组</a:t>
            </a:r>
            <a:r>
              <a:rPr lang="zh-CN" altLang="en-US" sz="2400" dirty="0" smtClean="0"/>
              <a:t>包得到的可</a:t>
            </a:r>
            <a:r>
              <a:rPr lang="zh-CN" altLang="en-US" sz="2400" dirty="0"/>
              <a:t>提供服务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结果不同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数据来源：对山东省</a:t>
            </a:r>
            <a:r>
              <a:rPr lang="en-US" altLang="zh-CN" sz="2400" dirty="0" smtClean="0"/>
              <a:t>6787</a:t>
            </a:r>
            <a:r>
              <a:rPr lang="zh-CN" altLang="en-US" sz="2400" dirty="0" smtClean="0"/>
              <a:t>个探测得到的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进行可对外提供服务验证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原因分析：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dig</a:t>
            </a:r>
            <a:r>
              <a:rPr lang="zh-CN" altLang="en-US" sz="2400" dirty="0" smtClean="0"/>
              <a:t>命令</a:t>
            </a:r>
            <a:r>
              <a:rPr lang="zh-CN" altLang="en-US" sz="2400" dirty="0"/>
              <a:t>在发送请求包</a:t>
            </a:r>
            <a:r>
              <a:rPr lang="zh-CN" altLang="en-US" sz="2400" dirty="0" smtClean="0"/>
              <a:t>时，默认设置</a:t>
            </a:r>
            <a:r>
              <a:rPr lang="en-US" altLang="zh-CN" sz="2400" dirty="0" smtClean="0"/>
              <a:t>AD</a:t>
            </a:r>
            <a:r>
              <a:rPr lang="zh-CN" altLang="en-US" sz="2400" dirty="0" smtClean="0"/>
              <a:t>标志位为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（倘若</a:t>
            </a:r>
            <a:r>
              <a:rPr lang="en-US" altLang="zh-CN" sz="2400" dirty="0" smtClean="0"/>
              <a:t>AD</a:t>
            </a:r>
            <a:r>
              <a:rPr lang="zh-CN" altLang="en-US" sz="2400" dirty="0" smtClean="0"/>
              <a:t>标志位为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只有</a:t>
            </a:r>
            <a:r>
              <a:rPr lang="zh-CN" altLang="en-US" sz="2400" dirty="0" smtClean="0"/>
              <a:t>支持</a:t>
            </a:r>
            <a:r>
              <a:rPr lang="en-US" altLang="zh-CN" sz="2400" dirty="0" smtClean="0"/>
              <a:t>DNSSEC</a:t>
            </a:r>
            <a:r>
              <a:rPr lang="zh-CN" altLang="en-US" sz="2400" dirty="0" smtClean="0"/>
              <a:t>协议的服务器才会响应）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而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组包时一般未将</a:t>
            </a:r>
            <a:r>
              <a:rPr lang="en-US" altLang="zh-CN" sz="2400" dirty="0" smtClean="0"/>
              <a:t>AD</a:t>
            </a:r>
            <a:r>
              <a:rPr lang="zh-CN" altLang="en-US" sz="2400" dirty="0" smtClean="0"/>
              <a:t>标志置为</a:t>
            </a:r>
            <a:r>
              <a:rPr lang="en-US" altLang="zh-CN" sz="2400" dirty="0" smtClean="0"/>
              <a:t>1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47499"/>
              </p:ext>
            </p:extLst>
          </p:nvPr>
        </p:nvGraphicFramePr>
        <p:xfrm>
          <a:off x="1259632" y="27089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nslookup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DNS</a:t>
                      </a:r>
                      <a:r>
                        <a:rPr lang="zh-CN" altLang="en-US" dirty="0" smtClean="0"/>
                        <a:t>组包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5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2123728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78712"/>
            <a:ext cx="8511643" cy="42124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28" y="2060848"/>
            <a:ext cx="6000300" cy="3299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63688" y="3645024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6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/>
              <a:t>权威服务器</a:t>
            </a:r>
            <a:r>
              <a:rPr lang="zh-CN" altLang="en-US" dirty="0" smtClean="0"/>
              <a:t>配置探测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DNS</a:t>
            </a:r>
            <a:r>
              <a:rPr lang="zh-CN" altLang="en-US" sz="2800" dirty="0"/>
              <a:t>权威服务器配置探测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选取</a:t>
            </a:r>
            <a:r>
              <a:rPr lang="en-US" altLang="zh-CN" sz="2400" dirty="0"/>
              <a:t>Alexa top</a:t>
            </a:r>
            <a:r>
              <a:rPr lang="zh-CN" altLang="en-US" sz="2400" dirty="0"/>
              <a:t>国内</a:t>
            </a:r>
            <a:r>
              <a:rPr lang="en-US" altLang="zh-CN" sz="2400" dirty="0"/>
              <a:t>500</a:t>
            </a:r>
            <a:r>
              <a:rPr lang="zh-CN" altLang="en-US" sz="2400" dirty="0"/>
              <a:t>域名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对域名的权威服务器及父服务器关系进行探测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以及其</a:t>
            </a:r>
            <a:r>
              <a:rPr lang="en-US" altLang="zh-CN" sz="2400" dirty="0"/>
              <a:t>NS</a:t>
            </a:r>
            <a:r>
              <a:rPr lang="zh-CN" altLang="en-US" sz="2400" dirty="0"/>
              <a:t>记录，</a:t>
            </a:r>
            <a:r>
              <a:rPr lang="en-US" altLang="zh-CN" sz="2400" dirty="0"/>
              <a:t>SOA</a:t>
            </a:r>
            <a:r>
              <a:rPr lang="zh-CN" altLang="en-US" sz="2400" dirty="0"/>
              <a:t>记录，</a:t>
            </a:r>
            <a:r>
              <a:rPr lang="en-US" altLang="zh-CN" sz="2400" dirty="0"/>
              <a:t>MX</a:t>
            </a:r>
            <a:r>
              <a:rPr lang="zh-CN" altLang="en-US" sz="2400" dirty="0"/>
              <a:t>记录进行探测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同时判断是否支持</a:t>
            </a:r>
            <a:r>
              <a:rPr lang="en-US" altLang="zh-CN" sz="2400" dirty="0"/>
              <a:t>TCP</a:t>
            </a:r>
            <a:r>
              <a:rPr lang="zh-CN" altLang="en-US" sz="2400" dirty="0"/>
              <a:t>连接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4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</a:rPr>
              <a:t>权威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</a:rPr>
              <a:t>服务器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</a:rPr>
              <a:t>配置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</a:rPr>
              <a:t>探测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9042"/>
            <a:ext cx="8039317" cy="513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79" y="1209042"/>
            <a:ext cx="8178793" cy="511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0" y="1209042"/>
            <a:ext cx="8267801" cy="495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190367" cy="520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C:\Users\Lucky\AppData\Roaming\Tencent\Users\1193077433\QQ\WinTemp\RichOle\ER_O)U8AU6J~CXI`QPZ9Z7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6" y="1145293"/>
            <a:ext cx="8344746" cy="52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5" y="1124744"/>
            <a:ext cx="8201289" cy="514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48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递归服务器配置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DNS</a:t>
            </a:r>
            <a:r>
              <a:rPr lang="zh-CN" altLang="en-US" sz="2800" dirty="0"/>
              <a:t>递归服务器配置探测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对全国所有可对外服务递归服务器进行探测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对这些服务器进行探测判断是否支持以下协议：</a:t>
            </a:r>
            <a:r>
              <a:rPr lang="en-US" altLang="zh-CN" sz="2400" dirty="0"/>
              <a:t>DNSSEC</a:t>
            </a:r>
            <a:r>
              <a:rPr lang="zh-CN" altLang="en-US" sz="2400" dirty="0"/>
              <a:t>、</a:t>
            </a:r>
            <a:r>
              <a:rPr lang="en-US" altLang="zh-CN" sz="2400" dirty="0"/>
              <a:t>TCP</a:t>
            </a:r>
            <a:r>
              <a:rPr lang="zh-CN" altLang="en-US" sz="2400" dirty="0"/>
              <a:t>、</a:t>
            </a:r>
            <a:r>
              <a:rPr lang="en-US" altLang="zh-CN" sz="2400" dirty="0"/>
              <a:t>EDNS0</a:t>
            </a:r>
            <a:endParaRPr lang="zh-CN" altLang="en-US" sz="2400" dirty="0"/>
          </a:p>
          <a:p>
            <a:endParaRPr lang="en-US" altLang="zh-CN" dirty="0" smtClean="0"/>
          </a:p>
          <a:p>
            <a:pPr marL="457200" lvl="1" indent="-4572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itchFamily="34" charset="-122"/>
              </a:rPr>
              <a:t>选取山东</a:t>
            </a:r>
            <a:r>
              <a:rPr lang="en-US" altLang="zh-CN" sz="2400" dirty="0">
                <a:latin typeface="微软雅黑" pitchFamily="34" charset="-122"/>
              </a:rPr>
              <a:t>620</a:t>
            </a:r>
            <a:r>
              <a:rPr lang="zh-CN" altLang="en-US" sz="2400" dirty="0">
                <a:latin typeface="微软雅黑" pitchFamily="34" charset="-122"/>
              </a:rPr>
              <a:t>个递归服务器</a:t>
            </a:r>
            <a:endParaRPr lang="en-US" altLang="zh-CN" sz="2400" dirty="0">
              <a:latin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1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递归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</a:rPr>
              <a:t>服务器配置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</a:rPr>
              <a:t>探测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115616" y="1772817"/>
          <a:ext cx="6768752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0078"/>
                <a:gridCol w="2118674"/>
              </a:tblGrid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是否支持</a:t>
                      </a:r>
                      <a:r>
                        <a:rPr lang="en-US" altLang="zh-CN" sz="2800" u="none" strike="noStrike" dirty="0">
                          <a:effectLst/>
                        </a:rPr>
                        <a:t>DNSSEC</a:t>
                      </a:r>
                      <a:r>
                        <a:rPr lang="zh-CN" altLang="en-US" sz="2800" u="none" strike="noStrike" dirty="0">
                          <a:effectLst/>
                        </a:rPr>
                        <a:t>协议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 smtClean="0">
                          <a:effectLst/>
                        </a:rPr>
                        <a:t>服务器个数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支持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63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不支持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479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无响应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共计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620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/>
          </p:nvPr>
        </p:nvGraphicFramePr>
        <p:xfrm>
          <a:off x="1115616" y="1772816"/>
          <a:ext cx="669674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115616" y="1772816"/>
          <a:ext cx="6768752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0078"/>
                <a:gridCol w="2118674"/>
              </a:tblGrid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是否支持</a:t>
                      </a:r>
                      <a:r>
                        <a:rPr lang="en-US" altLang="zh-CN" sz="2800" u="none" strike="noStrike" dirty="0">
                          <a:effectLst/>
                        </a:rPr>
                        <a:t>TCP</a:t>
                      </a:r>
                      <a:r>
                        <a:rPr lang="zh-CN" altLang="en-US" sz="2800" u="none" strike="noStrike" dirty="0">
                          <a:effectLst/>
                        </a:rPr>
                        <a:t>协议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服务器个数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支持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264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不支持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285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无响应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共计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620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/>
          </p:nvPr>
        </p:nvGraphicFramePr>
        <p:xfrm>
          <a:off x="1115616" y="1772816"/>
          <a:ext cx="6768752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115616" y="1772816"/>
          <a:ext cx="6768752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0078"/>
                <a:gridCol w="2118674"/>
              </a:tblGrid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是否支持</a:t>
                      </a:r>
                      <a:r>
                        <a:rPr lang="en-US" altLang="zh-CN" sz="2800" u="none" strike="noStrike" dirty="0">
                          <a:effectLst/>
                        </a:rPr>
                        <a:t>EDNS0</a:t>
                      </a:r>
                      <a:r>
                        <a:rPr lang="zh-CN" altLang="en-US" sz="2800" u="none" strike="noStrike" dirty="0">
                          <a:effectLst/>
                        </a:rPr>
                        <a:t>协议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服务器个数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支持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161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不支持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386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无响应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73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共计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620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/>
          </p:nvPr>
        </p:nvGraphicFramePr>
        <p:xfrm>
          <a:off x="1115616" y="1772816"/>
          <a:ext cx="6768752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009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8" grpId="0">
        <p:bldAsOne/>
      </p:bldGraphic>
      <p:bldGraphic spid="8" grpId="1">
        <p:bldAsOne/>
      </p:bldGraphic>
      <p:bldGraphic spid="10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2123728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78712"/>
            <a:ext cx="8511643" cy="42124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28" y="2060848"/>
            <a:ext cx="6000300" cy="3299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99992" y="3645024"/>
            <a:ext cx="273630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权威服务器版本及漏洞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DNS</a:t>
            </a:r>
            <a:r>
              <a:rPr lang="zh-CN" altLang="en-US" sz="2800" dirty="0"/>
              <a:t>权威服务器版本及漏洞探测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选取</a:t>
            </a:r>
            <a:r>
              <a:rPr lang="en-US" altLang="zh-CN" sz="2400" dirty="0"/>
              <a:t>Alexa top</a:t>
            </a:r>
            <a:r>
              <a:rPr lang="zh-CN" altLang="en-US" sz="2400" dirty="0"/>
              <a:t>国内</a:t>
            </a:r>
            <a:r>
              <a:rPr lang="en-US" altLang="zh-CN" sz="2400" dirty="0"/>
              <a:t>500</a:t>
            </a:r>
            <a:r>
              <a:rPr lang="zh-CN" altLang="en-US" sz="2400" dirty="0"/>
              <a:t>域名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统计</a:t>
            </a:r>
            <a:r>
              <a:rPr lang="en-US" altLang="zh-CN" sz="2400" dirty="0"/>
              <a:t>DNS</a:t>
            </a:r>
            <a:r>
              <a:rPr lang="zh-CN" altLang="en-US" sz="2400" dirty="0"/>
              <a:t>软件、版本及其漏洞</a:t>
            </a:r>
            <a:r>
              <a:rPr lang="zh-CN" altLang="en-US" sz="2400" dirty="0" smtClean="0"/>
              <a:t>情况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1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</a:rPr>
              <a:t>权威服务器版本及漏洞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</a:rPr>
              <a:t>探测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187624" y="1628800"/>
          <a:ext cx="6768752" cy="4167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5386"/>
                <a:gridCol w="2603366"/>
              </a:tblGrid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DNS</a:t>
                      </a:r>
                      <a:r>
                        <a:rPr lang="zh-CN" altLang="en-US" sz="2800" u="none" strike="noStrike" dirty="0">
                          <a:effectLst/>
                        </a:rPr>
                        <a:t>软件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个数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DNSPod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万网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Bind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ZDNS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PowerDNS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UltraDNS Resolver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MyDNS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Microsoft DNS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其他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1075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31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共计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2883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/>
          </p:nvPr>
        </p:nvGraphicFramePr>
        <p:xfrm>
          <a:off x="1187624" y="1628800"/>
          <a:ext cx="6768752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187624" y="1628800"/>
          <a:ext cx="6768752" cy="410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4496"/>
                <a:gridCol w="2304256"/>
              </a:tblGrid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Bind</a:t>
                      </a:r>
                      <a:r>
                        <a:rPr lang="zh-CN" altLang="en-US" sz="2800" u="none" strike="noStrike" dirty="0">
                          <a:effectLst/>
                        </a:rPr>
                        <a:t>版本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服务器个数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Bind8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Bind9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未知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共计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189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/>
          </p:nvPr>
        </p:nvGraphicFramePr>
        <p:xfrm>
          <a:off x="1187624" y="1628800"/>
          <a:ext cx="6768752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187624" y="1628800"/>
          <a:ext cx="6768752" cy="410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2598"/>
                <a:gridCol w="1916154"/>
              </a:tblGrid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有无漏洞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服务器个数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</a:rPr>
                        <a:t>有漏洞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无漏洞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60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</a:rPr>
                        <a:t>未知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208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共计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189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/>
          </p:nvPr>
        </p:nvGraphicFramePr>
        <p:xfrm>
          <a:off x="1187624" y="1628800"/>
          <a:ext cx="6768752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9" grpId="0">
        <p:bldAsOne/>
      </p:bldGraphic>
      <p:bldGraphic spid="9" grpId="1">
        <p:bldAsOne/>
      </p:bldGraphic>
      <p:bldGraphic spid="11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递归服务器版本及漏洞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DNS</a:t>
            </a:r>
            <a:r>
              <a:rPr lang="zh-CN" altLang="en-US" sz="2800" dirty="0"/>
              <a:t>递归服务器版本及漏洞探测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对全国所有可对外服务递归服务器进行探测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统计</a:t>
            </a:r>
            <a:r>
              <a:rPr lang="en-US" altLang="zh-CN" sz="2400" dirty="0"/>
              <a:t>DNS</a:t>
            </a:r>
            <a:r>
              <a:rPr lang="zh-CN" altLang="en-US" sz="2400" dirty="0"/>
              <a:t>软件、版本及其漏洞</a:t>
            </a:r>
            <a:r>
              <a:rPr lang="zh-CN" altLang="en-US" sz="2400" dirty="0" smtClean="0"/>
              <a:t>情况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lvl="1" indent="-4572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itchFamily="34" charset="-122"/>
              </a:rPr>
              <a:t>选取山东</a:t>
            </a:r>
            <a:r>
              <a:rPr lang="en-US" altLang="zh-CN" sz="2400" dirty="0">
                <a:latin typeface="微软雅黑" pitchFamily="34" charset="-122"/>
              </a:rPr>
              <a:t>620</a:t>
            </a:r>
            <a:r>
              <a:rPr lang="zh-CN" altLang="en-US" sz="2400" dirty="0">
                <a:latin typeface="微软雅黑" pitchFamily="34" charset="-122"/>
              </a:rPr>
              <a:t>个递归服务器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2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研究概况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539552" y="2852936"/>
            <a:ext cx="149531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8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9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递归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</a:rPr>
              <a:t>服务器版本及漏洞探测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971600" y="1772816"/>
          <a:ext cx="6728354" cy="3744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9987"/>
                <a:gridCol w="2878367"/>
              </a:tblGrid>
              <a:tr h="603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DNS</a:t>
                      </a:r>
                      <a:r>
                        <a:rPr lang="zh-CN" altLang="en-US" sz="2800" u="none" strike="noStrike" dirty="0">
                          <a:effectLst/>
                        </a:rPr>
                        <a:t>软件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 smtClean="0">
                          <a:effectLst/>
                        </a:rPr>
                        <a:t>服务器个数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9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dnsmasq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9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Bind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9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Microsoft DNS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926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西默</a:t>
                      </a:r>
                      <a:r>
                        <a:rPr lang="en-US" sz="1800" u="none" strike="noStrike">
                          <a:effectLst/>
                        </a:rPr>
                        <a:t>dns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9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EMN DNS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9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wddns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926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其他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926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共计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221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/>
          </p:nvPr>
        </p:nvGraphicFramePr>
        <p:xfrm>
          <a:off x="971600" y="1772816"/>
          <a:ext cx="669674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71600" y="1772816"/>
          <a:ext cx="6696744" cy="3744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0609"/>
                <a:gridCol w="2096135"/>
              </a:tblGrid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Bind</a:t>
                      </a:r>
                      <a:r>
                        <a:rPr lang="zh-CN" altLang="en-US" sz="2800" u="none" strike="noStrike" dirty="0">
                          <a:effectLst/>
                        </a:rPr>
                        <a:t>版本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服务器个数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Bind8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Bind9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共计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/>
          </p:nvPr>
        </p:nvGraphicFramePr>
        <p:xfrm>
          <a:off x="971600" y="1772816"/>
          <a:ext cx="662473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971600" y="1844824"/>
          <a:ext cx="6768752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2598"/>
                <a:gridCol w="1916154"/>
              </a:tblGrid>
              <a:tr h="9001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有无漏洞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服务器个数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9001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</a:rPr>
                        <a:t>有漏洞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9001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无漏洞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9001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共计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 smtClean="0">
                          <a:effectLst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/>
          </p:nvPr>
        </p:nvGraphicFramePr>
        <p:xfrm>
          <a:off x="899592" y="1772816"/>
          <a:ext cx="6768752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71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7" grpId="0">
        <p:bldAsOne/>
      </p:bldGraphic>
      <p:bldGraphic spid="7" grpId="1">
        <p:bldAsOne/>
      </p:bldGraphic>
      <p:bldGraphic spid="12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2123728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78712"/>
            <a:ext cx="8511643" cy="42124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28" y="2060848"/>
            <a:ext cx="6000300" cy="3299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63688" y="4437112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区域限制探测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验证地域对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探测结果是否有限制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763688" y="2132856"/>
            <a:ext cx="2808312" cy="172819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上海电信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07904" y="2132856"/>
            <a:ext cx="2808312" cy="172819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b="1" dirty="0" smtClean="0">
                <a:solidFill>
                  <a:schemeClr val="tx1"/>
                </a:solidFill>
              </a:rPr>
              <a:t>江苏电信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421" y="4869160"/>
            <a:ext cx="41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输入：上海电信运营商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数据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47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2123728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78712"/>
            <a:ext cx="8511643" cy="42124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28" y="2060848"/>
            <a:ext cx="6000300" cy="3299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27984" y="4437112"/>
            <a:ext cx="280831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/>
              <a:t>运营商</a:t>
            </a:r>
            <a:r>
              <a:rPr lang="zh-CN" altLang="en-US" dirty="0" smtClean="0"/>
              <a:t>限制探测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验证运营商对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探测结果是否有限制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763688" y="2132856"/>
            <a:ext cx="2808312" cy="172819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江苏电信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07904" y="2132856"/>
            <a:ext cx="2808312" cy="172819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b="1" dirty="0" smtClean="0">
                <a:solidFill>
                  <a:schemeClr val="tx1"/>
                </a:solidFill>
              </a:rPr>
              <a:t>江苏联通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421" y="4869160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输入：江苏联通、电信运营商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数据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75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3707904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8" y="1874207"/>
            <a:ext cx="8511643" cy="42124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250" y="3092141"/>
            <a:ext cx="5771475" cy="1776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16667" y="3825044"/>
            <a:ext cx="24482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9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递归服务器解析时延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DNS</a:t>
            </a:r>
            <a:r>
              <a:rPr lang="zh-CN" altLang="en-US" sz="2800" dirty="0"/>
              <a:t>递归服务器解析时延探测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对全国所有可对外服务递归服务器进行探测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对这些服务器的解析时延进行</a:t>
            </a:r>
            <a:r>
              <a:rPr lang="zh-CN" altLang="en-US" sz="2400" dirty="0" smtClean="0"/>
              <a:t>探测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其中，解析时延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总时延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传输时延，即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递归服务器解析域名的平均时延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选用一定量域名，长期探测得到平均解析时延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728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3707904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8" y="1874207"/>
            <a:ext cx="8511643" cy="42124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250" y="3092141"/>
            <a:ext cx="5771475" cy="1776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99992" y="3825044"/>
            <a:ext cx="25202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递归服务器正确率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DNS</a:t>
            </a:r>
            <a:r>
              <a:rPr lang="zh-CN" altLang="en-US" sz="2800" dirty="0"/>
              <a:t>递归服务器正确率探测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对全国所有可对外服务递归服务器进行探测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对这些服务器的解析正确率进行</a:t>
            </a:r>
            <a:r>
              <a:rPr lang="zh-CN" altLang="en-US" sz="2400" dirty="0" smtClean="0"/>
              <a:t>探测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将请求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递归服务器得到的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记录，与域名解析依赖关系探测已有域名的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记录集合进行比对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选用一定量域名，长期探测得到平均解析正确率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0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5292080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8" y="1844824"/>
            <a:ext cx="8511643" cy="42124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06" y="2569488"/>
            <a:ext cx="6000300" cy="26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域名解析依赖关系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域名解析依赖关系探测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选取</a:t>
            </a:r>
            <a:r>
              <a:rPr lang="en-US" altLang="zh-CN" sz="2400" dirty="0"/>
              <a:t>Alexa top 100</a:t>
            </a:r>
            <a:r>
              <a:rPr lang="zh-CN" altLang="en-US" sz="2400" dirty="0"/>
              <a:t>万域名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根据域名的权威服务器及父服务器关系探测的结果，得到可解析模型和故障模型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根据域名解析依赖的拓扑图，赋予相应的权值，从而得出关键域及关键服务器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统计分析了域名解析依赖关系拓扑图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1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网络性能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网络性能探测</a:t>
            </a:r>
            <a:endParaRPr lang="zh-CN" alt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探测本地到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服务器的网络性能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探测网络的平均路径长度、往返时延、时延抖动和丢包率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长期探测得到各项平均值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为后续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递归服务器智能选取提供基础数据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0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网络性能探测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2204864"/>
            <a:ext cx="88868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1354083"/>
            <a:ext cx="626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探测本地到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baidu.com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的丢包率和往返时延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探测时间持续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小时</a:t>
            </a:r>
          </a:p>
        </p:txBody>
      </p:sp>
    </p:spTree>
    <p:extLst>
      <p:ext uri="{BB962C8B-B14F-4D97-AF65-F5344CB8AC3E}">
        <p14:creationId xmlns:p14="http://schemas.microsoft.com/office/powerpoint/2010/main" val="33187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研究概况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6965122" y="4725144"/>
            <a:ext cx="149531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9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恶意域名获取与分析模型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57" y="1268760"/>
            <a:ext cx="802028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研究概况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信息发布平台</a:t>
            </a:r>
            <a:endParaRPr lang="zh-CN" altLang="en-US" sz="2800" dirty="0"/>
          </a:p>
        </p:txBody>
      </p:sp>
      <p:pic>
        <p:nvPicPr>
          <p:cNvPr id="31192" name="图片 31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" y="1844824"/>
            <a:ext cx="8504416" cy="3960440"/>
          </a:xfrm>
          <a:prstGeom prst="rect">
            <a:avLst/>
          </a:prstGeom>
        </p:spPr>
      </p:pic>
      <p:sp>
        <p:nvSpPr>
          <p:cNvPr id="31193" name="矩形 31192"/>
          <p:cNvSpPr/>
          <p:nvPr/>
        </p:nvSpPr>
        <p:spPr>
          <a:xfrm>
            <a:off x="6965122" y="2924944"/>
            <a:ext cx="149531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5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9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健康状况</a:t>
            </a:r>
            <a:r>
              <a:rPr lang="zh-CN" altLang="en-US" dirty="0" smtClean="0"/>
              <a:t>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DNS</a:t>
            </a:r>
            <a:r>
              <a:rPr lang="zh-CN" altLang="en-US" sz="2800" dirty="0" smtClean="0"/>
              <a:t>健康状况评估</a:t>
            </a:r>
            <a:endParaRPr lang="zh-CN" alt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根据分布探测得到的全国递归服务器，以及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递归服务器配置、版本及漏洞探测结果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建立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健康状况模型，得到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健康状况评估值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暂定采用</a:t>
            </a:r>
            <a:r>
              <a:rPr lang="en-US" altLang="zh-CN" sz="2400" dirty="0" smtClean="0"/>
              <a:t>AHP</a:t>
            </a:r>
            <a:r>
              <a:rPr lang="zh-CN" altLang="en-US" sz="2400" dirty="0" smtClean="0"/>
              <a:t>层次分析法进行建模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439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信息</a:t>
            </a:r>
            <a:r>
              <a:rPr lang="zh-CN" altLang="en-US" dirty="0" smtClean="0"/>
              <a:t>探测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01676" y="2427554"/>
            <a:ext cx="3028950" cy="257465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sp>
        <p:nvSpPr>
          <p:cNvPr id="9" name="椭圆 8"/>
          <p:cNvSpPr/>
          <p:nvPr/>
        </p:nvSpPr>
        <p:spPr>
          <a:xfrm>
            <a:off x="900907" y="2564904"/>
            <a:ext cx="2630487" cy="2243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025" y="2964382"/>
            <a:ext cx="3313112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健康状况评估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3848" y="1700734"/>
            <a:ext cx="2808312" cy="792162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DNS</a:t>
            </a:r>
            <a:r>
              <a:rPr lang="zh-CN" altLang="en-US" sz="2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递归服务器配置探测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</a:endParaRPr>
          </a:p>
        </p:txBody>
      </p:sp>
      <p:cxnSp>
        <p:nvCxnSpPr>
          <p:cNvPr id="12" name="直接连接符 60"/>
          <p:cNvCxnSpPr>
            <a:endCxn id="4" idx="0"/>
          </p:cNvCxnSpPr>
          <p:nvPr/>
        </p:nvCxnSpPr>
        <p:spPr>
          <a:xfrm rot="10800000" flipV="1">
            <a:off x="2216152" y="2070760"/>
            <a:ext cx="1076327" cy="35679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63888" y="5016277"/>
            <a:ext cx="2808982" cy="788987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DNS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</a:rPr>
              <a:t>递归服务器版本及漏洞探测</a:t>
            </a:r>
            <a:endParaRPr lang="en-US" altLang="zh-CN" sz="280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19" name="左大括号 121"/>
          <p:cNvSpPr>
            <a:spLocks/>
          </p:cNvSpPr>
          <p:nvPr/>
        </p:nvSpPr>
        <p:spPr bwMode="auto">
          <a:xfrm>
            <a:off x="6156176" y="4869160"/>
            <a:ext cx="433388" cy="1008062"/>
          </a:xfrm>
          <a:prstGeom prst="leftBrace">
            <a:avLst>
              <a:gd name="adj1" fmla="val 830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文本框 3"/>
          <p:cNvSpPr txBox="1"/>
          <p:nvPr/>
        </p:nvSpPr>
        <p:spPr bwMode="auto">
          <a:xfrm>
            <a:off x="6516216" y="4861609"/>
            <a:ext cx="121058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软件版本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16"/>
          <p:cNvCxnSpPr/>
          <p:nvPr/>
        </p:nvCxnSpPr>
        <p:spPr>
          <a:xfrm>
            <a:off x="2339752" y="5013176"/>
            <a:ext cx="1223962" cy="431800"/>
          </a:xfrm>
          <a:prstGeom prst="bentConnector3">
            <a:avLst>
              <a:gd name="adj1" fmla="val -348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121"/>
          <p:cNvSpPr>
            <a:spLocks/>
          </p:cNvSpPr>
          <p:nvPr/>
        </p:nvSpPr>
        <p:spPr bwMode="auto">
          <a:xfrm>
            <a:off x="5841562" y="1592300"/>
            <a:ext cx="433388" cy="1008062"/>
          </a:xfrm>
          <a:prstGeom prst="leftBrace">
            <a:avLst>
              <a:gd name="adj1" fmla="val 830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文本框 3"/>
          <p:cNvSpPr txBox="1"/>
          <p:nvPr/>
        </p:nvSpPr>
        <p:spPr bwMode="auto">
          <a:xfrm>
            <a:off x="6252620" y="1340768"/>
            <a:ext cx="273504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DNSSEC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协议支持情况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协议支持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EDNS0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协议支持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1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探测结果归一化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027720"/>
              </p:ext>
            </p:extLst>
          </p:nvPr>
        </p:nvGraphicFramePr>
        <p:xfrm>
          <a:off x="457200" y="1268760"/>
          <a:ext cx="8003236" cy="4950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504"/>
                <a:gridCol w="2551114"/>
                <a:gridCol w="2000809"/>
                <a:gridCol w="2000809"/>
              </a:tblGrid>
              <a:tr h="2800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探测分类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探测内容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探测结果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归一化后结果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rowSpan="9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配置探测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DNSSEC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超时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TCP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超时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EDNS0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超时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版本及漏洞探测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版本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稳定版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0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1/2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废弃版，寿命终止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01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漏洞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设低危，中危，高危漏洞个数分别为</a:t>
                      </a:r>
                      <a:r>
                        <a:rPr lang="en-US" sz="1800" kern="100" dirty="0" err="1">
                          <a:effectLst/>
                        </a:rPr>
                        <a:t>a,b,c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*</a:t>
                      </a:r>
                      <a:r>
                        <a:rPr lang="zh-CN" sz="1800" kern="100" dirty="0">
                          <a:effectLst/>
                        </a:rPr>
                        <a:t>漏洞最多的版本漏洞个数最多为</a:t>
                      </a:r>
                      <a:r>
                        <a:rPr lang="en-US" sz="1800" kern="100" dirty="0">
                          <a:effectLst/>
                        </a:rPr>
                        <a:t>17</a:t>
                      </a:r>
                      <a:r>
                        <a:rPr lang="zh-CN" sz="1800" kern="100" dirty="0">
                          <a:effectLst/>
                        </a:rPr>
                        <a:t>个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0.6*(1-a/17)+0.3*(1-b/17)+0.1*(1-c/17)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5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健康状况模型层次关系</a:t>
            </a:r>
            <a:endParaRPr lang="zh-CN" altLang="en-US" dirty="0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3" y="1988840"/>
            <a:ext cx="8400597" cy="3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相对重要性标度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262843"/>
              </p:ext>
            </p:extLst>
          </p:nvPr>
        </p:nvGraphicFramePr>
        <p:xfrm>
          <a:off x="457200" y="1340768"/>
          <a:ext cx="8147248" cy="4752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496"/>
                <a:gridCol w="6768752"/>
              </a:tblGrid>
              <a:tr h="54700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标度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含义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  <a:tr h="60185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表示两个因素相比，具有同样重要性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  <a:tr h="60185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表示两个因素相比，一个因素比另一个因素稍微重要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  <a:tr h="60185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表示两个因素相比，一个因素比另一个因素明显重要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  <a:tr h="60185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表示两个因素相比，一个因素比另一个因素强烈重要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  <a:tr h="60185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表示两个因素相比，一个因素比另一个因素极端重要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  <a:tr h="60185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2,4,6,8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上述两相邻判断的中值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  <a:tr h="59438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倒数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因素</a:t>
                      </a:r>
                      <a:r>
                        <a:rPr lang="en-US" sz="1800" kern="100" dirty="0" err="1">
                          <a:effectLst/>
                        </a:rPr>
                        <a:t>i</a:t>
                      </a:r>
                      <a:r>
                        <a:rPr lang="zh-CN" sz="1800" kern="100" dirty="0">
                          <a:effectLst/>
                        </a:rPr>
                        <a:t>与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比较的判断</a:t>
                      </a:r>
                      <a:r>
                        <a:rPr lang="en-US" sz="1800" kern="100" dirty="0" err="1">
                          <a:effectLst/>
                        </a:rPr>
                        <a:t>a</a:t>
                      </a:r>
                      <a:r>
                        <a:rPr lang="en-US" sz="1800" kern="100" baseline="-25000" dirty="0" err="1">
                          <a:effectLst/>
                        </a:rPr>
                        <a:t>ij</a:t>
                      </a:r>
                      <a:r>
                        <a:rPr lang="zh-CN" sz="1800" kern="100" baseline="-25000" dirty="0">
                          <a:effectLst/>
                        </a:rPr>
                        <a:t>，</a:t>
                      </a:r>
                      <a:r>
                        <a:rPr lang="zh-CN" sz="1800" kern="100" dirty="0">
                          <a:effectLst/>
                        </a:rPr>
                        <a:t>则因素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与</a:t>
                      </a:r>
                      <a:r>
                        <a:rPr lang="en-US" sz="1800" kern="100" dirty="0" err="1">
                          <a:effectLst/>
                        </a:rPr>
                        <a:t>i</a:t>
                      </a:r>
                      <a:r>
                        <a:rPr lang="zh-CN" sz="1800" kern="100" dirty="0">
                          <a:effectLst/>
                        </a:rPr>
                        <a:t>比较的判断</a:t>
                      </a:r>
                      <a:r>
                        <a:rPr lang="en-US" sz="1800" kern="100" dirty="0" err="1">
                          <a:effectLst/>
                        </a:rPr>
                        <a:t>a</a:t>
                      </a:r>
                      <a:r>
                        <a:rPr lang="en-US" sz="1800" kern="100" baseline="-25000" dirty="0" err="1">
                          <a:effectLst/>
                        </a:rPr>
                        <a:t>ji</a:t>
                      </a:r>
                      <a:r>
                        <a:rPr lang="en-US" sz="1800" kern="100" dirty="0">
                          <a:effectLst/>
                        </a:rPr>
                        <a:t>=1/</a:t>
                      </a:r>
                      <a:r>
                        <a:rPr lang="en-US" sz="1800" kern="100" dirty="0" err="1">
                          <a:effectLst/>
                        </a:rPr>
                        <a:t>a</a:t>
                      </a:r>
                      <a:r>
                        <a:rPr lang="en-US" sz="1800" kern="100" baseline="-25000" dirty="0" err="1">
                          <a:effectLst/>
                        </a:rPr>
                        <a:t>ij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9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</a:rPr>
              <a:t>关键域名服务器集合自挖掘</a:t>
            </a:r>
          </a:p>
        </p:txBody>
      </p:sp>
      <p:pic>
        <p:nvPicPr>
          <p:cNvPr id="4" name="Picture 2" descr="dn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797844"/>
            <a:ext cx="5257800" cy="34671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aly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3"/>
          <a:stretch>
            <a:fillRect/>
          </a:stretch>
        </p:blipFill>
        <p:spPr bwMode="auto">
          <a:xfrm>
            <a:off x="1289806" y="2348880"/>
            <a:ext cx="6894513" cy="315118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rroMod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87" y="1655789"/>
            <a:ext cx="5848350" cy="38560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计算判断矩阵及权重向量</a:t>
            </a:r>
            <a:endParaRPr lang="zh-CN" alt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57200" y="3358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0" y="1340768"/>
            <a:ext cx="790621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12" y="1268760"/>
            <a:ext cx="696132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74810"/>
            <a:ext cx="8563466" cy="48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zh-CN" altLang="en-US" sz="4400" dirty="0" smtClean="0"/>
              <a:t>谢谢</a:t>
            </a: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 smtClean="0"/>
              <a:t>Q&amp;A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134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域名体系核心域与服务器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析取</a:t>
            </a:r>
            <a:endParaRPr lang="zh-CN" altLang="en-US" dirty="0"/>
          </a:p>
        </p:txBody>
      </p:sp>
      <p:pic>
        <p:nvPicPr>
          <p:cNvPr id="4" name="图片 7" descr="C:\Documents and Settings\Administrator\桌面\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36862"/>
            <a:ext cx="539908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 descr="C:\Documents and Settings\Administrator\桌面\Screenshot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52" y="2194884"/>
            <a:ext cx="5399087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38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域名解析依赖关系统计分析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3079" y="1628800"/>
          <a:ext cx="4260889" cy="3349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4665"/>
                <a:gridCol w="2016224"/>
              </a:tblGrid>
              <a:tr h="7787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数量（个）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7787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域名数量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738,640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961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所用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权威</a:t>
                      </a:r>
                      <a:endParaRPr lang="en-US" altLang="zh-CN" sz="2400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4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服务器</a:t>
                      </a:r>
                      <a:r>
                        <a:rPr lang="zh-CN" altLang="en-US" sz="2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4,162,729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961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平均域名</a:t>
                      </a:r>
                      <a:endParaRPr lang="en-US" altLang="zh-CN" sz="2400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4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</a:t>
                      </a:r>
                      <a:r>
                        <a:rPr lang="zh-CN" altLang="en-US" sz="2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用服务器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355976" y="1628800"/>
          <a:ext cx="4752528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/>
                <a:gridCol w="2376264"/>
              </a:tblGrid>
              <a:tr h="2423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数量（个）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域名数量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738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依赖图中总数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415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顶级结点总数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287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所有结点总数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702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537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依赖图平均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7.33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顶级平均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1.74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总平均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9.07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依赖图最大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顶级最大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总最大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依赖图最小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顶级最小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总最小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获取使用</a:t>
            </a:r>
            <a:r>
              <a:rPr lang="en-US" altLang="zh-CN" dirty="0"/>
              <a:t>CDN</a:t>
            </a:r>
            <a:r>
              <a:rPr lang="zh-CN" altLang="en-US" dirty="0"/>
              <a:t>网站的</a:t>
            </a:r>
            <a:r>
              <a:rPr lang="en-US" altLang="zh-CN" dirty="0"/>
              <a:t>A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获取使用</a:t>
            </a:r>
            <a:r>
              <a:rPr lang="en-US" altLang="zh-CN" sz="2800" dirty="0"/>
              <a:t>CDN</a:t>
            </a:r>
            <a:r>
              <a:rPr lang="zh-CN" altLang="en-US" sz="2800" dirty="0"/>
              <a:t>网站的</a:t>
            </a:r>
            <a:r>
              <a:rPr lang="en-US" altLang="zh-CN" sz="2800" dirty="0"/>
              <a:t>A</a:t>
            </a:r>
            <a:r>
              <a:rPr lang="zh-CN" altLang="en-US" sz="2800" dirty="0"/>
              <a:t>记录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为了进行重点域名防护，需要获得重点域名的所有</a:t>
            </a:r>
            <a:r>
              <a:rPr lang="en-US" altLang="zh-CN" sz="2400" dirty="0"/>
              <a:t>A</a:t>
            </a:r>
            <a:r>
              <a:rPr lang="zh-CN" altLang="en-US" sz="2400" dirty="0"/>
              <a:t>记录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由于</a:t>
            </a:r>
            <a:r>
              <a:rPr lang="en-US" altLang="zh-CN" sz="2400" dirty="0"/>
              <a:t>CDN</a:t>
            </a:r>
            <a:r>
              <a:rPr lang="zh-CN" altLang="en-US" sz="2400" dirty="0"/>
              <a:t>的使用，不同地区获得的</a:t>
            </a:r>
            <a:r>
              <a:rPr lang="en-US" altLang="zh-CN" sz="2400" dirty="0"/>
              <a:t>A</a:t>
            </a:r>
            <a:r>
              <a:rPr lang="zh-CN" altLang="en-US" sz="2400" dirty="0"/>
              <a:t>记录不同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所以需要使用全国各地各大运营商的探测点进行探测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此处将探测得到的全国</a:t>
            </a:r>
            <a:r>
              <a:rPr lang="en-US" altLang="zh-CN" sz="2400" dirty="0"/>
              <a:t>DNS</a:t>
            </a:r>
            <a:r>
              <a:rPr lang="zh-CN" altLang="en-US" sz="2400" dirty="0"/>
              <a:t>递归服务器作为探测点，提出此方案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用户登录使用</a:t>
            </a:r>
            <a:r>
              <a:rPr lang="en-US" altLang="zh-CN" dirty="0"/>
              <a:t>CDN</a:t>
            </a:r>
            <a:r>
              <a:rPr lang="zh-CN" altLang="en-US" dirty="0"/>
              <a:t>网站的过程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760640" cy="452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2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</TotalTime>
  <Words>1633</Words>
  <Application>Microsoft Office PowerPoint</Application>
  <PresentationFormat>全屏显示(4:3)</PresentationFormat>
  <Paragraphs>418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黑体</vt:lpstr>
      <vt:lpstr>华文中宋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sec</vt:lpstr>
      <vt:lpstr>网络与信息安全技术研究团队介绍</vt:lpstr>
      <vt:lpstr>     云平台应用部署情况</vt:lpstr>
      <vt:lpstr> 研究概况-信息发布平台</vt:lpstr>
      <vt:lpstr>域名解析依赖关系探测</vt:lpstr>
      <vt:lpstr>关键域名服务器集合自挖掘</vt:lpstr>
      <vt:lpstr>域名体系核心域与服务器析取</vt:lpstr>
      <vt:lpstr>域名解析依赖关系统计分析</vt:lpstr>
      <vt:lpstr>获取使用CDN网站的A记录</vt:lpstr>
      <vt:lpstr>用户登录使用CDN网站的过程</vt:lpstr>
      <vt:lpstr>获取使用CDN网站A记录的方案</vt:lpstr>
      <vt:lpstr>研究概况-信息发布平台</vt:lpstr>
      <vt:lpstr>DNS分布探测</vt:lpstr>
      <vt:lpstr>DNS分布探测</vt:lpstr>
      <vt:lpstr>DNS分布探测</vt:lpstr>
      <vt:lpstr>DNS分布探测</vt:lpstr>
      <vt:lpstr>DNS分布探测</vt:lpstr>
      <vt:lpstr>研究概况-信息发布平台</vt:lpstr>
      <vt:lpstr>可提供服务DNS服务探测</vt:lpstr>
      <vt:lpstr>可提供服务DNS服务探测</vt:lpstr>
      <vt:lpstr>可提供服务DNS服务探测</vt:lpstr>
      <vt:lpstr>研究概况-信息发布平台</vt:lpstr>
      <vt:lpstr>DNS权威服务器配置探测</vt:lpstr>
      <vt:lpstr>DNS权威服务器配置探测</vt:lpstr>
      <vt:lpstr>DNS递归服务器配置探测</vt:lpstr>
      <vt:lpstr>DNS递归服务器配置探测</vt:lpstr>
      <vt:lpstr>研究概况-信息发布平台</vt:lpstr>
      <vt:lpstr>DNS权威服务器版本及漏洞探测</vt:lpstr>
      <vt:lpstr>DNS权威服务器版本及漏洞探测</vt:lpstr>
      <vt:lpstr>DNS递归服务器版本及漏洞探测</vt:lpstr>
      <vt:lpstr>DNS递归服务器版本及漏洞探测</vt:lpstr>
      <vt:lpstr>研究概况-信息发布平台</vt:lpstr>
      <vt:lpstr>DNS区域限制探测</vt:lpstr>
      <vt:lpstr>研究概况-信息发布平台</vt:lpstr>
      <vt:lpstr>DNS运营商限制探测</vt:lpstr>
      <vt:lpstr>研究概况-信息发布平台</vt:lpstr>
      <vt:lpstr>DNS递归服务器解析时延探测</vt:lpstr>
      <vt:lpstr>研究概况-信息发布平台</vt:lpstr>
      <vt:lpstr>DNS递归服务器正确率探测</vt:lpstr>
      <vt:lpstr>研究概况-信息发布平台</vt:lpstr>
      <vt:lpstr>网络性能探测</vt:lpstr>
      <vt:lpstr>网络性能探测</vt:lpstr>
      <vt:lpstr>1 研究概况-信息发布平台</vt:lpstr>
      <vt:lpstr>恶意域名获取与分析模型</vt:lpstr>
      <vt:lpstr>1 研究概况-信息发布平台</vt:lpstr>
      <vt:lpstr>DNS健康状况评估</vt:lpstr>
      <vt:lpstr>DNS信息探测</vt:lpstr>
      <vt:lpstr>探测结果归一化</vt:lpstr>
      <vt:lpstr>健康状况模型层次关系</vt:lpstr>
      <vt:lpstr>相对重要性标度</vt:lpstr>
      <vt:lpstr>计算判断矩阵及权重向量</vt:lpstr>
      <vt:lpstr>一致性检验</vt:lpstr>
      <vt:lpstr>举例分析</vt:lpstr>
      <vt:lpstr>结束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网络与信息安全技术研究团队介绍</dc:title>
  <dc:creator>yan</dc:creator>
  <cp:lastModifiedBy>Sky123.Org</cp:lastModifiedBy>
  <cp:revision>181</cp:revision>
  <dcterms:created xsi:type="dcterms:W3CDTF">2014-08-20T03:38:07Z</dcterms:created>
  <dcterms:modified xsi:type="dcterms:W3CDTF">2015-01-29T16:43:03Z</dcterms:modified>
</cp:coreProperties>
</file>