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chemeClr val="lt2"/>
              </a:buClr>
              <a:buNone/>
              <a:defRPr>
                <a:solidFill>
                  <a:schemeClr val="lt2"/>
                </a:solidFill>
              </a:defRPr>
            </a:lvl1pPr>
            <a:lvl2pPr lvl="1" rtl="0" algn="ctr">
              <a:spcBef>
                <a:spcPts val="0"/>
              </a:spcBef>
              <a:buClr>
                <a:schemeClr val="lt2"/>
              </a:buClr>
              <a:buSzPct val="100000"/>
              <a:buNone/>
              <a:defRPr sz="3000">
                <a:solidFill>
                  <a:schemeClr val="lt2"/>
                </a:solidFill>
              </a:defRPr>
            </a:lvl2pPr>
            <a:lvl3pPr lvl="2" rtl="0" algn="ctr">
              <a:spcBef>
                <a:spcPts val="0"/>
              </a:spcBef>
              <a:buClr>
                <a:schemeClr val="lt2"/>
              </a:buClr>
              <a:buSzPct val="100000"/>
              <a:buNone/>
              <a:defRPr sz="3000">
                <a:solidFill>
                  <a:schemeClr val="lt2"/>
                </a:solidFill>
              </a:defRPr>
            </a:lvl3pPr>
            <a:lvl4pPr lvl="3" rtl="0" algn="ctr">
              <a:spcBef>
                <a:spcPts val="0"/>
              </a:spcBef>
              <a:buClr>
                <a:schemeClr val="lt2"/>
              </a:buClr>
              <a:buSzPct val="100000"/>
              <a:buNone/>
              <a:defRPr sz="3000">
                <a:solidFill>
                  <a:schemeClr val="lt2"/>
                </a:solidFill>
              </a:defRPr>
            </a:lvl4pPr>
            <a:lvl5pPr lvl="4" rtl="0" algn="ctr">
              <a:spcBef>
                <a:spcPts val="0"/>
              </a:spcBef>
              <a:buClr>
                <a:schemeClr val="lt2"/>
              </a:buClr>
              <a:buSzPct val="100000"/>
              <a:buNone/>
              <a:defRPr sz="3000">
                <a:solidFill>
                  <a:schemeClr val="lt2"/>
                </a:solidFill>
              </a:defRPr>
            </a:lvl5pPr>
            <a:lvl6pPr lvl="5" rtl="0" algn="ctr">
              <a:spcBef>
                <a:spcPts val="0"/>
              </a:spcBef>
              <a:buClr>
                <a:schemeClr val="lt2"/>
              </a:buClr>
              <a:buSzPct val="100000"/>
              <a:buNone/>
              <a:defRPr sz="3000">
                <a:solidFill>
                  <a:schemeClr val="lt2"/>
                </a:solidFill>
              </a:defRPr>
            </a:lvl6pPr>
            <a:lvl7pPr lvl="6" rtl="0" algn="ctr">
              <a:spcBef>
                <a:spcPts val="0"/>
              </a:spcBef>
              <a:buClr>
                <a:schemeClr val="lt2"/>
              </a:buClr>
              <a:buSzPct val="100000"/>
              <a:buNone/>
              <a:defRPr sz="3000">
                <a:solidFill>
                  <a:schemeClr val="lt2"/>
                </a:solidFill>
              </a:defRPr>
            </a:lvl7pPr>
            <a:lvl8pPr lvl="7" rtl="0" algn="ctr">
              <a:spcBef>
                <a:spcPts val="0"/>
              </a:spcBef>
              <a:buClr>
                <a:schemeClr val="lt2"/>
              </a:buClr>
              <a:buSzPct val="100000"/>
              <a:buNone/>
              <a:defRPr sz="3000">
                <a:solidFill>
                  <a:schemeClr val="lt2"/>
                </a:solidFill>
              </a:defRPr>
            </a:lvl8pPr>
            <a:lvl9pPr lvl="8" rtl="0"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 name="Shape 13"/>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 name="Shape 17"/>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3600">
                <a:solidFill>
                  <a:schemeClr val="lt1"/>
                </a:solidFill>
              </a:defRPr>
            </a:lvl1pPr>
            <a:lvl2pPr lvl="1" rtl="0">
              <a:spcBef>
                <a:spcPts val="0"/>
              </a:spcBef>
              <a:buClr>
                <a:schemeClr val="lt1"/>
              </a:buClr>
              <a:buSzPct val="100000"/>
              <a:buNone/>
              <a:defRPr b="1" sz="3600">
                <a:solidFill>
                  <a:schemeClr val="lt1"/>
                </a:solidFill>
              </a:defRPr>
            </a:lvl2pPr>
            <a:lvl3pPr lvl="2" rtl="0">
              <a:spcBef>
                <a:spcPts val="0"/>
              </a:spcBef>
              <a:buClr>
                <a:schemeClr val="lt1"/>
              </a:buClr>
              <a:buSzPct val="100000"/>
              <a:buNone/>
              <a:defRPr b="1" sz="3600">
                <a:solidFill>
                  <a:schemeClr val="lt1"/>
                </a:solidFill>
              </a:defRPr>
            </a:lvl3pPr>
            <a:lvl4pPr lvl="3" rtl="0">
              <a:spcBef>
                <a:spcPts val="0"/>
              </a:spcBef>
              <a:buClr>
                <a:schemeClr val="lt1"/>
              </a:buClr>
              <a:buSzPct val="100000"/>
              <a:buNone/>
              <a:defRPr b="1" sz="3600">
                <a:solidFill>
                  <a:schemeClr val="lt1"/>
                </a:solidFill>
              </a:defRPr>
            </a:lvl4pPr>
            <a:lvl5pPr lvl="4" rtl="0">
              <a:spcBef>
                <a:spcPts val="0"/>
              </a:spcBef>
              <a:buClr>
                <a:schemeClr val="lt1"/>
              </a:buClr>
              <a:buSzPct val="100000"/>
              <a:buNone/>
              <a:defRPr b="1" sz="3600">
                <a:solidFill>
                  <a:schemeClr val="lt1"/>
                </a:solidFill>
              </a:defRPr>
            </a:lvl5pPr>
            <a:lvl6pPr lvl="5" rtl="0">
              <a:spcBef>
                <a:spcPts val="0"/>
              </a:spcBef>
              <a:buClr>
                <a:schemeClr val="lt1"/>
              </a:buClr>
              <a:buSzPct val="100000"/>
              <a:buNone/>
              <a:defRPr b="1" sz="3600">
                <a:solidFill>
                  <a:schemeClr val="lt1"/>
                </a:solidFill>
              </a:defRPr>
            </a:lvl6pPr>
            <a:lvl7pPr lvl="6" rtl="0">
              <a:spcBef>
                <a:spcPts val="0"/>
              </a:spcBef>
              <a:buClr>
                <a:schemeClr val="lt1"/>
              </a:buClr>
              <a:buSzPct val="100000"/>
              <a:buNone/>
              <a:defRPr b="1" sz="3600">
                <a:solidFill>
                  <a:schemeClr val="lt1"/>
                </a:solidFill>
              </a:defRPr>
            </a:lvl7pPr>
            <a:lvl8pPr lvl="7" rtl="0">
              <a:spcBef>
                <a:spcPts val="0"/>
              </a:spcBef>
              <a:buClr>
                <a:schemeClr val="lt1"/>
              </a:buClr>
              <a:buSzPct val="100000"/>
              <a:buNone/>
              <a:defRPr b="1" sz="3600">
                <a:solidFill>
                  <a:schemeClr val="lt1"/>
                </a:solidFill>
              </a:defRPr>
            </a:lvl8pPr>
            <a:lvl9pPr lvl="8" rtl="0">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lt1"/>
              </a:buClr>
              <a:buSzPct val="100000"/>
              <a:defRPr sz="3000">
                <a:solidFill>
                  <a:schemeClr val="lt1"/>
                </a:solidFill>
              </a:defRPr>
            </a:lvl1pPr>
            <a:lvl2pPr lvl="1" rtl="0">
              <a:spcBef>
                <a:spcPts val="480"/>
              </a:spcBef>
              <a:buClr>
                <a:schemeClr val="lt1"/>
              </a:buClr>
              <a:buSzPct val="100000"/>
              <a:defRPr sz="2400">
                <a:solidFill>
                  <a:schemeClr val="lt1"/>
                </a:solidFill>
              </a:defRPr>
            </a:lvl2pPr>
            <a:lvl3pPr lvl="2" rtl="0">
              <a:spcBef>
                <a:spcPts val="480"/>
              </a:spcBef>
              <a:buClr>
                <a:schemeClr val="lt1"/>
              </a:buClr>
              <a:buSzPct val="100000"/>
              <a:defRPr sz="2400">
                <a:solidFill>
                  <a:schemeClr val="lt1"/>
                </a:solidFill>
              </a:defRPr>
            </a:lvl3pPr>
            <a:lvl4pPr lvl="3" rtl="0">
              <a:spcBef>
                <a:spcPts val="360"/>
              </a:spcBef>
              <a:buClr>
                <a:schemeClr val="lt1"/>
              </a:buClr>
              <a:buSzPct val="100000"/>
              <a:defRPr sz="1800">
                <a:solidFill>
                  <a:schemeClr val="lt1"/>
                </a:solidFill>
              </a:defRPr>
            </a:lvl4pPr>
            <a:lvl5pPr lvl="4" rtl="0">
              <a:spcBef>
                <a:spcPts val="360"/>
              </a:spcBef>
              <a:buClr>
                <a:schemeClr val="lt1"/>
              </a:buClr>
              <a:buSzPct val="100000"/>
              <a:defRPr sz="1800">
                <a:solidFill>
                  <a:schemeClr val="lt1"/>
                </a:solidFill>
              </a:defRPr>
            </a:lvl5pPr>
            <a:lvl6pPr lvl="5" rtl="0">
              <a:spcBef>
                <a:spcPts val="360"/>
              </a:spcBef>
              <a:buClr>
                <a:schemeClr val="lt1"/>
              </a:buClr>
              <a:buSzPct val="100000"/>
              <a:defRPr sz="1800">
                <a:solidFill>
                  <a:schemeClr val="lt1"/>
                </a:solidFill>
              </a:defRPr>
            </a:lvl6pPr>
            <a:lvl7pPr lvl="6" rtl="0">
              <a:spcBef>
                <a:spcPts val="360"/>
              </a:spcBef>
              <a:buClr>
                <a:schemeClr val="lt1"/>
              </a:buClr>
              <a:buSzPct val="100000"/>
              <a:defRPr sz="1800">
                <a:solidFill>
                  <a:schemeClr val="lt1"/>
                </a:solidFill>
              </a:defRPr>
            </a:lvl7pPr>
            <a:lvl8pPr lvl="7" rtl="0">
              <a:spcBef>
                <a:spcPts val="360"/>
              </a:spcBef>
              <a:buClr>
                <a:schemeClr val="lt1"/>
              </a:buClr>
              <a:buSzPct val="100000"/>
              <a:defRPr sz="1800">
                <a:solidFill>
                  <a:schemeClr val="lt1"/>
                </a:solidFill>
              </a:defRPr>
            </a:lvl8pPr>
            <a:lvl9pPr lvl="8" rtl="0">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python.org/downloads/window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learnpython.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python.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dwyl/english-words/blob/master/words.t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oogle.com/search?q=csaw+ctf&amp;source=lnms&amp;tbm=isch&amp;sa=X&amp;ved=0ahUKEwj5uOz3pLTRAhUr3IMKHa-IDVEQ_AUICygE&amp;biw=1728&amp;bih=1003#tbm=isch&amp;q=ctf+question&amp;imgrc=I5VIevG5wQtaXM%3A" TargetMode="External"/><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00"/>
          </a:xfrm>
          <a:prstGeom prst="rect">
            <a:avLst/>
          </a:prstGeom>
        </p:spPr>
        <p:txBody>
          <a:bodyPr anchorCtr="0" anchor="b" bIns="91425" lIns="91425" rIns="91425" tIns="91425">
            <a:noAutofit/>
          </a:bodyPr>
          <a:lstStyle/>
          <a:p>
            <a:pPr lvl="0">
              <a:spcBef>
                <a:spcPts val="0"/>
              </a:spcBef>
              <a:buNone/>
            </a:pPr>
            <a:r>
              <a:rPr lang="en"/>
              <a:t>Introduction to Python</a:t>
            </a:r>
          </a:p>
        </p:txBody>
      </p:sp>
      <p:sp>
        <p:nvSpPr>
          <p:cNvPr id="28" name="Shape 28"/>
          <p:cNvSpPr txBox="1"/>
          <p:nvPr>
            <p:ph idx="1" type="subTitle"/>
          </p:nvPr>
        </p:nvSpPr>
        <p:spPr>
          <a:xfrm>
            <a:off x="685800" y="2840053"/>
            <a:ext cx="7772400" cy="784800"/>
          </a:xfrm>
          <a:prstGeom prst="rect">
            <a:avLst/>
          </a:prstGeom>
        </p:spPr>
        <p:txBody>
          <a:bodyPr anchorCtr="0" anchor="t" bIns="91425" lIns="91425" rIns="91425" tIns="91425">
            <a:noAutofit/>
          </a:bodyPr>
          <a:lstStyle/>
          <a:p>
            <a:pPr lvl="0">
              <a:spcBef>
                <a:spcPts val="0"/>
              </a:spcBef>
              <a:buNone/>
            </a:pPr>
            <a:r>
              <a:rPr lang="en"/>
              <a:t>Mitch Schmidt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Why do we use Python?</a:t>
            </a:r>
          </a:p>
        </p:txBody>
      </p:sp>
      <p:sp>
        <p:nvSpPr>
          <p:cNvPr id="84" name="Shape 84"/>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Fast to write - just open a text editor, write a program, run “$ python myprogram.py”, especially network programming</a:t>
            </a:r>
          </a:p>
          <a:p>
            <a:pPr indent="-228600" lvl="0" marL="457200" rtl="0">
              <a:spcBef>
                <a:spcPts val="0"/>
              </a:spcBef>
              <a:buChar char="●"/>
            </a:pPr>
            <a:r>
              <a:rPr lang="en"/>
              <a:t>Popular - most of the CTF community uses python, you’ll notice it when you read write-ups</a:t>
            </a:r>
          </a:p>
          <a:p>
            <a:pPr indent="-228600" lvl="0" marL="457200" rtl="0">
              <a:spcBef>
                <a:spcPts val="0"/>
              </a:spcBef>
              <a:buChar char="●"/>
            </a:pPr>
            <a:r>
              <a:rPr lang="en"/>
              <a:t>Extensible - A bunch of libraries online to help with different topics (pwntools, gmpy) - I am currently working on a crypto library with a bunch of common functions you’d use</a:t>
            </a:r>
          </a:p>
          <a:p>
            <a:pPr indent="-228600" lvl="0" marL="457200" rtl="0">
              <a:spcBef>
                <a:spcPts val="0"/>
              </a:spcBef>
              <a:buChar char="●"/>
            </a:pPr>
            <a:r>
              <a:rPr lang="en"/>
              <a:t>Portable - Can easily switch same code between Linux and Windows</a:t>
            </a:r>
          </a:p>
          <a:p>
            <a:pPr indent="-228600" lvl="0" marL="457200">
              <a:spcBef>
                <a:spcPts val="0"/>
              </a:spcBef>
              <a:buChar char="●"/>
            </a:pPr>
            <a:r>
              <a:rPr lang="en"/>
              <a:t>There is a time and place for languages like C/C++, and CTFs are not that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 this class</a:t>
            </a:r>
          </a:p>
        </p:txBody>
      </p:sp>
      <p:sp>
        <p:nvSpPr>
          <p:cNvPr id="90" name="Shape 9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Feel free to use other languages - but keep in mind that if you use C/C++ or Java you are putting yourself at a significant disadvantage</a:t>
            </a:r>
          </a:p>
          <a:p>
            <a:pPr indent="-228600" lvl="1" marL="914400">
              <a:spcBef>
                <a:spcPts val="0"/>
              </a:spcBef>
              <a:buChar char="○"/>
            </a:pPr>
            <a:r>
              <a:rPr lang="en"/>
              <a:t>As you would need to write much longer programs using C/C++/Java compared to Python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In-Class Assignment 1</a:t>
            </a:r>
          </a:p>
        </p:txBody>
      </p:sp>
      <p:sp>
        <p:nvSpPr>
          <p:cNvPr id="96" name="Shape 9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Fizzbuzz on each of the ascii values of the characters in your first name + last name</a:t>
            </a:r>
          </a:p>
          <a:p>
            <a:pPr indent="-228600" lvl="0" marL="457200" rtl="0">
              <a:spcBef>
                <a:spcPts val="0"/>
              </a:spcBef>
              <a:buChar char="●"/>
            </a:pPr>
            <a:r>
              <a:rPr lang="en"/>
              <a:t>Print your first name, last name, then the ascii values of each. For each value in this list, print “fizz” if divisible by 3, “buzz” if divisible by 5, and “fizzbuzz” if divisible by both</a:t>
            </a:r>
          </a:p>
          <a:p>
            <a:pPr indent="-228600" lvl="0" marL="457200">
              <a:spcBef>
                <a:spcPts val="0"/>
              </a:spcBef>
              <a:buChar char="●"/>
            </a:pPr>
            <a:r>
              <a:t/>
            </a:r>
            <a:endParaRPr/>
          </a:p>
        </p:txBody>
      </p:sp>
      <p:pic>
        <p:nvPicPr>
          <p:cNvPr id="97" name="Shape 97"/>
          <p:cNvPicPr preferRelativeResize="0"/>
          <p:nvPr/>
        </p:nvPicPr>
        <p:blipFill>
          <a:blip r:embed="rId3">
            <a:alphaModFix/>
          </a:blip>
          <a:stretch>
            <a:fillRect/>
          </a:stretch>
        </p:blipFill>
        <p:spPr>
          <a:xfrm>
            <a:off x="853825" y="2803950"/>
            <a:ext cx="6915150" cy="112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In-Class Assignment 2 Example</a:t>
            </a:r>
          </a:p>
        </p:txBody>
      </p:sp>
      <p:sp>
        <p:nvSpPr>
          <p:cNvPr id="103" name="Shape 103"/>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t/>
            </a:r>
            <a:endParaRPr/>
          </a:p>
        </p:txBody>
      </p:sp>
      <p:pic>
        <p:nvPicPr>
          <p:cNvPr id="104" name="Shape 104"/>
          <p:cNvPicPr preferRelativeResize="0"/>
          <p:nvPr/>
        </p:nvPicPr>
        <p:blipFill rotWithShape="1">
          <a:blip r:embed="rId3">
            <a:alphaModFix/>
          </a:blip>
          <a:srcRect b="0" l="-5009" r="5009" t="0"/>
          <a:stretch/>
        </p:blipFill>
        <p:spPr>
          <a:xfrm>
            <a:off x="0" y="980500"/>
            <a:ext cx="9143998" cy="412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How to install</a:t>
            </a:r>
          </a:p>
        </p:txBody>
      </p:sp>
      <p:sp>
        <p:nvSpPr>
          <p:cNvPr id="110" name="Shape 11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Linux - already there (need access to a Linux box for CTFs)</a:t>
            </a:r>
          </a:p>
          <a:p>
            <a:pPr indent="-228600" lvl="0" marL="457200" rtl="0">
              <a:spcBef>
                <a:spcPts val="0"/>
              </a:spcBef>
              <a:buChar char="●"/>
            </a:pPr>
            <a:r>
              <a:rPr lang="en"/>
              <a:t>Windows - </a:t>
            </a:r>
            <a:r>
              <a:rPr lang="en" u="sng">
                <a:solidFill>
                  <a:schemeClr val="hlink"/>
                </a:solidFill>
                <a:hlinkClick r:id="rId3"/>
              </a:rPr>
              <a:t>https://www.python.org/downloads/windows/</a:t>
            </a:r>
            <a:r>
              <a:rPr lang="en"/>
              <a:t> and have to add it to your path</a:t>
            </a:r>
          </a:p>
          <a:p>
            <a:pPr indent="-228600" lvl="0" marL="457200" rtl="0">
              <a:spcBef>
                <a:spcPts val="0"/>
              </a:spcBef>
              <a:buChar char="●"/>
            </a:pPr>
            <a:r>
              <a:rPr lang="en"/>
              <a:t>Mac - already there</a:t>
            </a:r>
          </a:p>
          <a:p>
            <a:pPr indent="-228600" lvl="0" marL="457200">
              <a:spcBef>
                <a:spcPts val="0"/>
              </a:spcBef>
              <a:buChar char="●"/>
            </a:pPr>
            <a:r>
              <a:rPr lang="en"/>
              <a:t>From next class on, you’ll need a Linux VM (Ask if you need help!)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Learn Python interactively</a:t>
            </a:r>
          </a:p>
        </p:txBody>
      </p:sp>
      <p:sp>
        <p:nvSpPr>
          <p:cNvPr id="116" name="Shape 11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a:spcBef>
                <a:spcPts val="0"/>
              </a:spcBef>
              <a:buChar char="●"/>
            </a:pPr>
            <a:r>
              <a:rPr lang="en" u="sng">
                <a:solidFill>
                  <a:schemeClr val="hlink"/>
                </a:solidFill>
                <a:hlinkClick r:id="rId3"/>
              </a:rPr>
              <a:t>https://www.learnpython.org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Check out the Docs</a:t>
            </a:r>
          </a:p>
        </p:txBody>
      </p:sp>
      <p:sp>
        <p:nvSpPr>
          <p:cNvPr id="122" name="Shape 122"/>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https://www.python.org/</a:t>
            </a:r>
          </a:p>
          <a:p>
            <a:pPr indent="-228600" lvl="0" marL="457200" rtl="0">
              <a:spcBef>
                <a:spcPts val="0"/>
              </a:spcBef>
              <a:buChar char="●"/>
            </a:pPr>
            <a:r>
              <a:rPr lang="en"/>
              <a:t>Google</a:t>
            </a:r>
          </a:p>
          <a:p>
            <a:pPr indent="-228600" lvl="0" marL="457200">
              <a:spcBef>
                <a:spcPts val="0"/>
              </a:spcBef>
              <a:buChar char="●"/>
            </a:pPr>
            <a:r>
              <a:rPr lang="en"/>
              <a:t>Download packages with “$ pip install $package”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 class Assignments</a:t>
            </a:r>
          </a:p>
        </p:txBody>
      </p:sp>
      <p:sp>
        <p:nvSpPr>
          <p:cNvPr id="128" name="Shape 12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Feel free to leave/help others/chat with me if you complete these</a:t>
            </a:r>
          </a:p>
          <a:p>
            <a:pPr indent="-228600" lvl="0" marL="457200" rtl="0">
              <a:spcBef>
                <a:spcPts val="0"/>
              </a:spcBef>
              <a:buChar char="●"/>
            </a:pPr>
            <a:r>
              <a:rPr lang="en"/>
              <a:t>Feel free to ask me for help or work on it in a small group</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Assignment 2</a:t>
            </a:r>
          </a:p>
        </p:txBody>
      </p:sp>
      <p:sp>
        <p:nvSpPr>
          <p:cNvPr id="134" name="Shape 134"/>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Use the file here as a dictionary: </a:t>
            </a:r>
            <a:r>
              <a:rPr lang="en" u="sng">
                <a:solidFill>
                  <a:schemeClr val="hlink"/>
                </a:solidFill>
                <a:hlinkClick r:id="rId3"/>
              </a:rPr>
              <a:t>https://github.com/dwyl/english-words/blob/master/words.txt</a:t>
            </a:r>
          </a:p>
          <a:p>
            <a:pPr indent="-228600" lvl="0" marL="457200" rtl="0">
              <a:spcBef>
                <a:spcPts val="0"/>
              </a:spcBef>
              <a:buChar char="●"/>
            </a:pPr>
            <a:r>
              <a:rPr lang="en"/>
              <a:t>Count how many words in the dictionary contain any consecutive 3-letter sequence in your firstname+lastname  (for me, any word containing one of “mit”, “itc”, “tch”, “chs”, “hsc”, … , “idt”; the consecutive 3-letter sequences of “mitchschmidt”) - the result should be an integer</a:t>
            </a:r>
          </a:p>
          <a:p>
            <a:pPr indent="-228600" lvl="0" marL="457200">
              <a:spcBef>
                <a:spcPts val="0"/>
              </a:spcBef>
              <a:buChar char="●"/>
            </a:pPr>
            <a:r>
              <a:rPr lang="en"/>
              <a:t>Do it in less than 3 lines to impress me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 whoami</a:t>
            </a:r>
          </a:p>
        </p:txBody>
      </p:sp>
      <p:sp>
        <p:nvSpPr>
          <p:cNvPr id="34" name="Shape 34"/>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First year Master’s, Cyber Security major</a:t>
            </a:r>
          </a:p>
          <a:p>
            <a:pPr indent="-228600" lvl="0" marL="457200" rtl="0">
              <a:spcBef>
                <a:spcPts val="0"/>
              </a:spcBef>
              <a:buChar char="●"/>
            </a:pPr>
            <a:r>
              <a:rPr lang="en"/>
              <a:t>BS in Comp Sci and Math from FSU</a:t>
            </a:r>
          </a:p>
          <a:p>
            <a:pPr indent="-228600" lvl="0" marL="457200" rtl="0">
              <a:spcBef>
                <a:spcPts val="0"/>
              </a:spcBef>
              <a:buChar char="●"/>
            </a:pPr>
            <a:r>
              <a:rPr lang="en"/>
              <a:t>President of the Cybersecurity Club @ FSU</a:t>
            </a:r>
          </a:p>
          <a:p>
            <a:pPr indent="-228600" lvl="0" marL="457200" rtl="0">
              <a:spcBef>
                <a:spcPts val="0"/>
              </a:spcBef>
              <a:buChar char="●"/>
            </a:pPr>
            <a:r>
              <a:rPr lang="en"/>
              <a:t>SFS Event Coordinator</a:t>
            </a:r>
          </a:p>
          <a:p>
            <a:pPr indent="-228600" lvl="0" marL="457200" rtl="0">
              <a:spcBef>
                <a:spcPts val="0"/>
              </a:spcBef>
              <a:buChar char="●"/>
            </a:pPr>
            <a:r>
              <a:rPr lang="en"/>
              <a:t>Doing CTFs for &gt;1 year</a:t>
            </a:r>
          </a:p>
          <a:p>
            <a:pPr indent="-228600" lvl="0" marL="457200" rtl="0">
              <a:spcBef>
                <a:spcPts val="0"/>
              </a:spcBef>
              <a:buChar char="●"/>
            </a:pPr>
            <a:r>
              <a:rPr lang="en"/>
              <a:t>Main topics: Crypto, Reversing, Exploitation</a:t>
            </a:r>
          </a:p>
          <a:p>
            <a:pPr indent="-228600" lvl="0" marL="457200">
              <a:spcBef>
                <a:spcPts val="0"/>
              </a:spcBef>
              <a:buChar char="●"/>
            </a:pPr>
            <a:r>
              <a:rPr lang="en"/>
              <a:t>Introduce yourself!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Demographics</a:t>
            </a:r>
          </a:p>
        </p:txBody>
      </p:sp>
      <p:sp>
        <p:nvSpPr>
          <p:cNvPr id="40" name="Shape 4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How many are Computer Science(/Cyber Security)</a:t>
            </a:r>
          </a:p>
          <a:p>
            <a:pPr indent="-228600" lvl="0" marL="457200" rtl="0">
              <a:spcBef>
                <a:spcPts val="0"/>
              </a:spcBef>
              <a:buChar char="●"/>
            </a:pPr>
            <a:r>
              <a:rPr lang="en"/>
              <a:t>How many have heard of CTFs?</a:t>
            </a:r>
          </a:p>
          <a:p>
            <a:pPr indent="-228600" lvl="0" marL="457200" rtl="0">
              <a:spcBef>
                <a:spcPts val="0"/>
              </a:spcBef>
              <a:buChar char="●"/>
            </a:pPr>
            <a:r>
              <a:rPr lang="en"/>
              <a:t>How many are undergrads?</a:t>
            </a:r>
          </a:p>
          <a:p>
            <a:pPr indent="-228600" lvl="0" marL="457200">
              <a:spcBef>
                <a:spcPts val="0"/>
              </a:spcBef>
              <a:buChar char="●"/>
            </a:pPr>
            <a:r>
              <a:rPr lang="en"/>
              <a:t>How many have used Python?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How to get good (at Cyber Security)</a:t>
            </a:r>
          </a:p>
        </p:txBody>
      </p:sp>
      <p:sp>
        <p:nvSpPr>
          <p:cNvPr id="46" name="Shape 4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Start as soon as possible!</a:t>
            </a:r>
          </a:p>
          <a:p>
            <a:pPr indent="-228600" lvl="0" marL="457200" rtl="0">
              <a:spcBef>
                <a:spcPts val="0"/>
              </a:spcBef>
              <a:buChar char="●"/>
            </a:pPr>
            <a:r>
              <a:rPr lang="en"/>
              <a:t>Learn the basics - learn about the different topics (Forensics, RE, Pwning, Crypto, Web) and the basics about each</a:t>
            </a:r>
          </a:p>
          <a:p>
            <a:pPr indent="-228600" lvl="0" marL="457200" rtl="0">
              <a:spcBef>
                <a:spcPts val="0"/>
              </a:spcBef>
              <a:buChar char="●"/>
            </a:pPr>
            <a:r>
              <a:rPr lang="en"/>
              <a:t>Find an interest - you won’t get good at a subject unless you have an interest. Find one and stick with it, there will be difficult times and rewarding times</a:t>
            </a:r>
          </a:p>
          <a:p>
            <a:pPr indent="-228600" lvl="0" marL="457200" rtl="0">
              <a:spcBef>
                <a:spcPts val="0"/>
              </a:spcBef>
              <a:buChar char="●"/>
            </a:pPr>
            <a:r>
              <a:rPr lang="en"/>
              <a:t>Hack as much as possible - find wargames, ctfs, or other websites that allow you to hack things. Make sure there are write-ups available!</a:t>
            </a:r>
          </a:p>
          <a:p>
            <a:pPr indent="-228600" lvl="0" marL="457200" rtl="0">
              <a:spcBef>
                <a:spcPts val="0"/>
              </a:spcBef>
              <a:buChar char="●"/>
            </a:pPr>
            <a:r>
              <a:rPr lang="en"/>
              <a:t>Read technical news and papers - these will make sure you stay fresh on the basics and learn new techniques that are evolving today</a:t>
            </a:r>
          </a:p>
          <a:p>
            <a:pPr indent="-228600" lvl="0" marL="457200">
              <a:spcBef>
                <a:spcPts val="0"/>
              </a:spcBef>
              <a:buChar char="●"/>
            </a:pPr>
            <a:r>
              <a:rPr lang="en"/>
              <a:t>Ask for help when you need it - at worst, two heads are better than one at solving a problem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Who should take this class</a:t>
            </a:r>
          </a:p>
        </p:txBody>
      </p:sp>
      <p:sp>
        <p:nvSpPr>
          <p:cNvPr id="52" name="Shape 52"/>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A student who loves challenges</a:t>
            </a:r>
          </a:p>
          <a:p>
            <a:pPr indent="-228600" lvl="0" marL="457200" rtl="0">
              <a:spcBef>
                <a:spcPts val="0"/>
              </a:spcBef>
              <a:buChar char="●"/>
            </a:pPr>
            <a:r>
              <a:rPr lang="en"/>
              <a:t>A student who has heard of CTFs but is reluctant to go to one due to the high barrier of entry</a:t>
            </a:r>
          </a:p>
          <a:p>
            <a:pPr indent="-228600" lvl="0" marL="457200" rtl="0">
              <a:spcBef>
                <a:spcPts val="0"/>
              </a:spcBef>
              <a:buChar char="●"/>
            </a:pPr>
            <a:r>
              <a:rPr lang="en"/>
              <a:t>A student who has been to a CTF but doesn’t know where or how to get started</a:t>
            </a:r>
          </a:p>
          <a:p>
            <a:pPr indent="-228600" lvl="0" marL="457200" rtl="0">
              <a:spcBef>
                <a:spcPts val="0"/>
              </a:spcBef>
              <a:buChar char="●"/>
            </a:pPr>
            <a:r>
              <a:rPr lang="en"/>
              <a:t>A student who is experienced with CTFs but wants to learn the basics of other classes</a:t>
            </a:r>
          </a:p>
          <a:p>
            <a:pPr indent="-228600" lvl="0" marL="457200" rtl="0">
              <a:spcBef>
                <a:spcPts val="0"/>
              </a:spcBef>
              <a:buChar char="●"/>
            </a:pPr>
            <a:r>
              <a:rPr lang="en"/>
              <a:t>A student who has never heard of CTFs but wants to learn Cyber Security to get a great job and lots of money</a:t>
            </a:r>
          </a:p>
          <a:p>
            <a:pPr indent="-228600" lvl="0" marL="457200" rtl="0">
              <a:spcBef>
                <a:spcPts val="0"/>
              </a:spcBef>
              <a:buChar char="●"/>
            </a:pPr>
            <a:r>
              <a:rPr lang="en"/>
              <a:t>You can learn the basics from classes (only to a couple topics if it wasn’t for Dr. Liu), to be really good, you have to struggle and learn extracurricularly</a:t>
            </a:r>
          </a:p>
          <a:p>
            <a:pPr indent="-228600" lvl="0" marL="457200">
              <a:spcBef>
                <a:spcPts val="0"/>
              </a:spcBef>
              <a:buChar char="●"/>
            </a:pPr>
            <a:r>
              <a:rPr lang="en"/>
              <a:t>Note - no skill requirements, we don’t expect you to be a ninja already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Who shouldn’t take this class</a:t>
            </a:r>
          </a:p>
        </p:txBody>
      </p:sp>
      <p:sp>
        <p:nvSpPr>
          <p:cNvPr id="58" name="Shape 5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A student who wants to be a programmer/software engineer</a:t>
            </a:r>
          </a:p>
          <a:p>
            <a:pPr indent="-228600" lvl="0" marL="457200" rtl="0">
              <a:spcBef>
                <a:spcPts val="0"/>
              </a:spcBef>
              <a:buChar char="●"/>
            </a:pPr>
            <a:r>
              <a:rPr lang="en"/>
              <a:t>A student with a ton of extracurriculars that is never going to take a Cybersec class again</a:t>
            </a:r>
          </a:p>
          <a:p>
            <a:pPr indent="-228600" lvl="0" marL="457200" rtl="0">
              <a:spcBef>
                <a:spcPts val="0"/>
              </a:spcBef>
              <a:buChar char="●"/>
            </a:pPr>
            <a:r>
              <a:rPr lang="en"/>
              <a:t>A student who will look up the answer to a question 5 minutes after trying to solve it</a:t>
            </a:r>
          </a:p>
          <a:p>
            <a:pPr indent="-228600" lvl="0" marL="457200" rtl="0">
              <a:spcBef>
                <a:spcPts val="0"/>
              </a:spcBef>
              <a:buChar char="●"/>
            </a:pPr>
            <a:r>
              <a:rPr lang="en"/>
              <a:t>Ninjas</a:t>
            </a:r>
          </a:p>
          <a:p>
            <a:pPr indent="-228600" lvl="0" marL="457200" rtl="0">
              <a:spcBef>
                <a:spcPts val="0"/>
              </a:spcBef>
              <a:buChar char="●"/>
            </a:pPr>
            <a:r>
              <a:rPr lang="en"/>
              <a:t>I wouldn’t necessarily call any of these bad, but not everyone fits this description</a:t>
            </a:r>
          </a:p>
          <a:p>
            <a:pPr lvl="0" rtl="0">
              <a:spcBef>
                <a:spcPts val="0"/>
              </a:spcBef>
              <a:buNone/>
            </a:pPr>
            <a:r>
              <a:t/>
            </a:r>
            <a:endParaRPr/>
          </a:p>
          <a:p>
            <a:pPr indent="-228600" lvl="0" marL="457200">
              <a:spcBef>
                <a:spcPts val="0"/>
              </a:spcBef>
              <a:buChar char="●"/>
            </a:pPr>
            <a:r>
              <a:rPr lang="en"/>
              <a:t>Talk to me if unsure!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t/>
            </a:r>
            <a:endParaRPr/>
          </a:p>
        </p:txBody>
      </p:sp>
      <p:sp>
        <p:nvSpPr>
          <p:cNvPr id="64" name="Shape 64"/>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t/>
            </a:r>
            <a:endParaRPr/>
          </a:p>
        </p:txBody>
      </p:sp>
      <p:pic>
        <p:nvPicPr>
          <p:cNvPr id="65" name="Shape 65"/>
          <p:cNvPicPr preferRelativeResize="0"/>
          <p:nvPr/>
        </p:nvPicPr>
        <p:blipFill>
          <a:blip r:embed="rId3">
            <a:alphaModFix/>
          </a:blip>
          <a:stretch>
            <a:fillRect/>
          </a:stretch>
        </p:blipFill>
        <p:spPr>
          <a:xfrm>
            <a:off x="0" y="52993"/>
            <a:ext cx="9144000" cy="50375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What is a CTF?</a:t>
            </a:r>
          </a:p>
        </p:txBody>
      </p:sp>
      <p:sp>
        <p:nvSpPr>
          <p:cNvPr id="71" name="Shape 71"/>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Questions - </a:t>
            </a:r>
            <a:r>
              <a:rPr lang="en" u="sng">
                <a:solidFill>
                  <a:schemeClr val="hlink"/>
                </a:solidFill>
                <a:hlinkClick r:id="rId3"/>
              </a:rPr>
              <a:t>https://www.google.com/search?q=csaw+ctf&amp;source=lnms&amp;tbm=isch&amp;sa=X&amp;ved=0ahUKEwj5uOz3pLTRAhUr3IMKHa-IDVEQ_AUICygE&amp;biw=1728&amp;bih=1003#tbm=isch&amp;q=ctf+question&amp;imgrc=I5VIevG5wQtaXM%3A</a:t>
            </a:r>
          </a:p>
          <a:p>
            <a:pPr indent="-228600" lvl="0" marL="457200">
              <a:spcBef>
                <a:spcPts val="0"/>
              </a:spcBef>
              <a:buChar char="●"/>
            </a:pPr>
            <a:r>
              <a:rPr lang="en"/>
              <a:t>Answers - something like (CSAW 2016, “Sleeping Guard”)</a:t>
            </a:r>
          </a:p>
        </p:txBody>
      </p:sp>
      <p:pic>
        <p:nvPicPr>
          <p:cNvPr id="72" name="Shape 72"/>
          <p:cNvPicPr preferRelativeResize="0"/>
          <p:nvPr/>
        </p:nvPicPr>
        <p:blipFill>
          <a:blip r:embed="rId4">
            <a:alphaModFix/>
          </a:blip>
          <a:stretch>
            <a:fillRect/>
          </a:stretch>
        </p:blipFill>
        <p:spPr>
          <a:xfrm>
            <a:off x="2152650" y="2968675"/>
            <a:ext cx="48387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is Python?</a:t>
            </a:r>
          </a:p>
        </p:txBody>
      </p:sp>
      <p:sp>
        <p:nvSpPr>
          <p:cNvPr id="78" name="Shape 7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buChar char="●"/>
            </a:pPr>
            <a:r>
              <a:rPr lang="en"/>
              <a:t>The most popular scripting language for general-purpose applications</a:t>
            </a:r>
          </a:p>
          <a:p>
            <a:pPr indent="-228600" lvl="0" marL="457200" rtl="0">
              <a:spcBef>
                <a:spcPts val="0"/>
              </a:spcBef>
              <a:buChar char="●"/>
            </a:pPr>
            <a:r>
              <a:rPr lang="en"/>
              <a:t>Interactive, dynamically-typed language</a:t>
            </a:r>
          </a:p>
          <a:p>
            <a:pPr indent="-228600" lvl="0" marL="457200" rtl="0">
              <a:spcBef>
                <a:spcPts val="0"/>
              </a:spcBef>
              <a:buChar char="●"/>
            </a:pPr>
            <a:r>
              <a:rPr lang="en"/>
              <a:t>Easy to use, learn, and read</a:t>
            </a:r>
          </a:p>
          <a:p>
            <a:pPr indent="-228600" lvl="0" marL="457200" rtl="0">
              <a:spcBef>
                <a:spcPts val="0"/>
              </a:spcBef>
              <a:buChar char="●"/>
            </a:pPr>
            <a:r>
              <a:rPr lang="en"/>
              <a:t>Similar syntax to C/C++ which we spend a long time learning here at FSU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