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Thin"/>
      <p:regular r:id="rId25"/>
      <p:bold r:id="rId26"/>
      <p:italic r:id="rId27"/>
      <p:boldItalic r:id="rId28"/>
    </p:embeddedFont>
    <p:embeddedFont>
      <p:font typeface="Roboto"/>
      <p:regular r:id="rId29"/>
      <p:bold r:id="rId30"/>
      <p:italic r:id="rId31"/>
      <p:boldItalic r:id="rId32"/>
    </p:embeddedFont>
    <p:embeddedFont>
      <p:font typeface="Roboto Medium"/>
      <p:regular r:id="rId33"/>
      <p:bold r:id="rId34"/>
      <p:italic r:id="rId35"/>
      <p:boldItalic r:id="rId36"/>
    </p:embeddedFont>
    <p:embeddedFont>
      <p:font typeface="Lato"/>
      <p:regular r:id="rId37"/>
      <p:bold r:id="rId38"/>
      <p:italic r:id="rId39"/>
      <p:boldItalic r:id="rId40"/>
    </p:embeddedFont>
    <p:embeddedFont>
      <p:font typeface="Fira Sans Extra Condensed Medium"/>
      <p:regular r:id="rId41"/>
      <p:bold r:id="rId42"/>
      <p:italic r:id="rId43"/>
      <p:boldItalic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2F2EE1-4368-4810-A7C6-4B54E1C45C7B}">
  <a:tblStyle styleId="{472F2EE1-4368-4810-A7C6-4B54E1C45C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42" Type="http://schemas.openxmlformats.org/officeDocument/2006/relationships/font" Target="fonts/FiraSansExtraCondensedMedium-bold.fntdata"/><Relationship Id="rId41" Type="http://schemas.openxmlformats.org/officeDocument/2006/relationships/font" Target="fonts/FiraSansExtraCondensedMedium-regular.fntdata"/><Relationship Id="rId22" Type="http://schemas.openxmlformats.org/officeDocument/2006/relationships/slide" Target="slides/slide16.xml"/><Relationship Id="rId44" Type="http://schemas.openxmlformats.org/officeDocument/2006/relationships/font" Target="fonts/FiraSansExtraCondensedMedium-boldItalic.fntdata"/><Relationship Id="rId21" Type="http://schemas.openxmlformats.org/officeDocument/2006/relationships/slide" Target="slides/slide15.xml"/><Relationship Id="rId43" Type="http://schemas.openxmlformats.org/officeDocument/2006/relationships/font" Target="fonts/FiraSansExtraCondensedMedium-italic.fntdata"/><Relationship Id="rId24" Type="http://schemas.openxmlformats.org/officeDocument/2006/relationships/slide" Target="slides/slide18.xml"/><Relationship Id="rId46" Type="http://schemas.openxmlformats.org/officeDocument/2006/relationships/font" Target="fonts/Oswald-bold.fntdata"/><Relationship Id="rId23" Type="http://schemas.openxmlformats.org/officeDocument/2006/relationships/slide" Target="slides/slide17.xml"/><Relationship Id="rId45"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Thin-bold.fntdata"/><Relationship Id="rId25" Type="http://schemas.openxmlformats.org/officeDocument/2006/relationships/font" Target="fonts/RobotoThin-regular.fntdata"/><Relationship Id="rId28" Type="http://schemas.openxmlformats.org/officeDocument/2006/relationships/font" Target="fonts/RobotoThin-boldItalic.fntdata"/><Relationship Id="rId27" Type="http://schemas.openxmlformats.org/officeDocument/2006/relationships/font" Target="fonts/RobotoThin-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RobotoMedium-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RobotoMedium-italic.fntdata"/><Relationship Id="rId12" Type="http://schemas.openxmlformats.org/officeDocument/2006/relationships/slide" Target="slides/slide6.xml"/><Relationship Id="rId34" Type="http://schemas.openxmlformats.org/officeDocument/2006/relationships/font" Target="fonts/RobotoMedium-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RobotoMedium-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f0e6e00d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f0e6e00d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f0e6e00d6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f0e6e00d6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f0e6e00d6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f0e6e00d6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f0e6e00d6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f0e6e00d6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f0e6e00d6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f0e6e00d6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f5caf33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f5caf33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f5caf338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f5caf338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f5caf338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f5caf338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f5caf338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f5caf338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f5caf33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f5caf33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f5caf338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f5caf338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f5caf33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f5caf33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f5caf338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f5caf33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f5caf33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f5caf33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f0e6e00d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f0e6e00d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f0e6e00d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f0e6e00d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f5caf338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f5caf338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Social media concept. using network for posting and sharing content. promotion in the internet.  illustration Premium Vector" id="54" name="Google Shape;54;p13"/>
          <p:cNvPicPr preferRelativeResize="0"/>
          <p:nvPr/>
        </p:nvPicPr>
        <p:blipFill rotWithShape="1">
          <a:blip r:embed="rId3">
            <a:alphaModFix/>
          </a:blip>
          <a:srcRect b="9592" l="0" r="0" t="8486"/>
          <a:stretch/>
        </p:blipFill>
        <p:spPr>
          <a:xfrm>
            <a:off x="5381800" y="3410500"/>
            <a:ext cx="3762201" cy="1733000"/>
          </a:xfrm>
          <a:prstGeom prst="rect">
            <a:avLst/>
          </a:prstGeom>
          <a:noFill/>
          <a:ln>
            <a:noFill/>
          </a:ln>
        </p:spPr>
      </p:pic>
      <p:pic>
        <p:nvPicPr>
          <p:cNvPr descr="Stock market analysis" id="55" name="Google Shape;55;p13"/>
          <p:cNvPicPr preferRelativeResize="0"/>
          <p:nvPr/>
        </p:nvPicPr>
        <p:blipFill>
          <a:blip r:embed="rId4">
            <a:alphaModFix/>
          </a:blip>
          <a:stretch>
            <a:fillRect/>
          </a:stretch>
        </p:blipFill>
        <p:spPr>
          <a:xfrm>
            <a:off x="0" y="40525"/>
            <a:ext cx="2161950" cy="2161950"/>
          </a:xfrm>
          <a:prstGeom prst="rect">
            <a:avLst/>
          </a:prstGeom>
          <a:noFill/>
          <a:ln>
            <a:noFill/>
          </a:ln>
        </p:spPr>
      </p:pic>
      <p:sp>
        <p:nvSpPr>
          <p:cNvPr id="56" name="Google Shape;56;p13"/>
          <p:cNvSpPr txBox="1"/>
          <p:nvPr/>
        </p:nvSpPr>
        <p:spPr>
          <a:xfrm>
            <a:off x="2271300" y="1740175"/>
            <a:ext cx="4317300" cy="15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180">
                <a:latin typeface="Oswald"/>
                <a:ea typeface="Oswald"/>
                <a:cs typeface="Oswald"/>
                <a:sym typeface="Oswald"/>
              </a:rPr>
              <a:t>Stock Market Movement Prediction </a:t>
            </a:r>
            <a:endParaRPr sz="3180">
              <a:latin typeface="Oswald"/>
              <a:ea typeface="Oswald"/>
              <a:cs typeface="Oswald"/>
              <a:sym typeface="Oswald"/>
            </a:endParaRPr>
          </a:p>
          <a:p>
            <a:pPr indent="0" lvl="0" marL="0" rtl="0" algn="ctr">
              <a:spcBef>
                <a:spcPts val="0"/>
              </a:spcBef>
              <a:spcAft>
                <a:spcPts val="0"/>
              </a:spcAft>
              <a:buNone/>
            </a:pPr>
            <a:r>
              <a:rPr lang="en" sz="2080">
                <a:solidFill>
                  <a:srgbClr val="666666"/>
                </a:solidFill>
              </a:rPr>
              <a:t>using Twitter Sentiment Analysis</a:t>
            </a:r>
            <a:endParaRPr sz="208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311700" y="445025"/>
            <a:ext cx="362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a:t>
            </a:r>
            <a:endParaRPr/>
          </a:p>
        </p:txBody>
      </p:sp>
      <p:pic>
        <p:nvPicPr>
          <p:cNvPr id="183" name="Google Shape;183;p22"/>
          <p:cNvPicPr preferRelativeResize="0"/>
          <p:nvPr/>
        </p:nvPicPr>
        <p:blipFill rotWithShape="1">
          <a:blip r:embed="rId3">
            <a:alphaModFix/>
          </a:blip>
          <a:srcRect b="2276" l="0" r="2276" t="0"/>
          <a:stretch/>
        </p:blipFill>
        <p:spPr>
          <a:xfrm>
            <a:off x="311700" y="1105675"/>
            <a:ext cx="4260300" cy="2918027"/>
          </a:xfrm>
          <a:prstGeom prst="rect">
            <a:avLst/>
          </a:prstGeom>
          <a:noFill/>
          <a:ln>
            <a:noFill/>
          </a:ln>
        </p:spPr>
      </p:pic>
      <p:sp>
        <p:nvSpPr>
          <p:cNvPr id="184" name="Google Shape;184;p22"/>
          <p:cNvSpPr txBox="1"/>
          <p:nvPr/>
        </p:nvSpPr>
        <p:spPr>
          <a:xfrm>
            <a:off x="343625" y="3973050"/>
            <a:ext cx="402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Fig 2: Features </a:t>
            </a:r>
            <a:r>
              <a:rPr lang="en"/>
              <a:t>Correlation</a:t>
            </a:r>
            <a:r>
              <a:rPr lang="en"/>
              <a:t> matrix</a:t>
            </a:r>
            <a:endParaRPr/>
          </a:p>
        </p:txBody>
      </p:sp>
      <p:pic>
        <p:nvPicPr>
          <p:cNvPr id="185" name="Google Shape;185;p22"/>
          <p:cNvPicPr preferRelativeResize="0"/>
          <p:nvPr/>
        </p:nvPicPr>
        <p:blipFill>
          <a:blip r:embed="rId4">
            <a:alphaModFix/>
          </a:blip>
          <a:stretch>
            <a:fillRect/>
          </a:stretch>
        </p:blipFill>
        <p:spPr>
          <a:xfrm>
            <a:off x="4572000" y="943675"/>
            <a:ext cx="4338546" cy="3080025"/>
          </a:xfrm>
          <a:prstGeom prst="rect">
            <a:avLst/>
          </a:prstGeom>
          <a:noFill/>
          <a:ln>
            <a:noFill/>
          </a:ln>
        </p:spPr>
      </p:pic>
      <p:sp>
        <p:nvSpPr>
          <p:cNvPr id="186" name="Google Shape;186;p22"/>
          <p:cNvSpPr txBox="1"/>
          <p:nvPr/>
        </p:nvSpPr>
        <p:spPr>
          <a:xfrm>
            <a:off x="4812300" y="3973050"/>
            <a:ext cx="402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Fig 3: Features GCA matrix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311700" y="445025"/>
            <a:ext cx="362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a:t>
            </a:r>
            <a:endParaRPr/>
          </a:p>
        </p:txBody>
      </p:sp>
      <p:sp>
        <p:nvSpPr>
          <p:cNvPr id="192" name="Google Shape;192;p23"/>
          <p:cNvSpPr txBox="1"/>
          <p:nvPr/>
        </p:nvSpPr>
        <p:spPr>
          <a:xfrm>
            <a:off x="1936575" y="4434800"/>
            <a:ext cx="5560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Fig 4: Decomposing time series into trend, seasonal trend and residues</a:t>
            </a:r>
            <a:endParaRPr/>
          </a:p>
        </p:txBody>
      </p:sp>
      <p:pic>
        <p:nvPicPr>
          <p:cNvPr id="193" name="Google Shape;193;p23"/>
          <p:cNvPicPr preferRelativeResize="0"/>
          <p:nvPr/>
        </p:nvPicPr>
        <p:blipFill>
          <a:blip r:embed="rId3">
            <a:alphaModFix/>
          </a:blip>
          <a:stretch>
            <a:fillRect/>
          </a:stretch>
        </p:blipFill>
        <p:spPr>
          <a:xfrm>
            <a:off x="1615850" y="1050725"/>
            <a:ext cx="5957524" cy="3265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nvSpPr>
        <p:spPr>
          <a:xfrm>
            <a:off x="1936575" y="4434800"/>
            <a:ext cx="5560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Fig 5: Forecasting without tweet features (univariate time-series) using ARIMA model</a:t>
            </a:r>
            <a:endParaRPr/>
          </a:p>
        </p:txBody>
      </p:sp>
      <p:sp>
        <p:nvSpPr>
          <p:cNvPr id="199" name="Google Shape;199;p24"/>
          <p:cNvSpPr txBox="1"/>
          <p:nvPr>
            <p:ph type="title"/>
          </p:nvPr>
        </p:nvSpPr>
        <p:spPr>
          <a:xfrm>
            <a:off x="311700" y="445025"/>
            <a:ext cx="362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a:t>
            </a:r>
            <a:endParaRPr/>
          </a:p>
        </p:txBody>
      </p:sp>
      <p:pic>
        <p:nvPicPr>
          <p:cNvPr id="200" name="Google Shape;200;p24"/>
          <p:cNvPicPr preferRelativeResize="0"/>
          <p:nvPr/>
        </p:nvPicPr>
        <p:blipFill>
          <a:blip r:embed="rId3">
            <a:alphaModFix/>
          </a:blip>
          <a:stretch>
            <a:fillRect/>
          </a:stretch>
        </p:blipFill>
        <p:spPr>
          <a:xfrm>
            <a:off x="1199538" y="1170125"/>
            <a:ext cx="6744930" cy="311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311700" y="445025"/>
            <a:ext cx="362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a:t>
            </a:r>
            <a:endParaRPr/>
          </a:p>
        </p:txBody>
      </p:sp>
      <p:sp>
        <p:nvSpPr>
          <p:cNvPr id="206" name="Google Shape;206;p25"/>
          <p:cNvSpPr txBox="1"/>
          <p:nvPr/>
        </p:nvSpPr>
        <p:spPr>
          <a:xfrm>
            <a:off x="1936575" y="4434800"/>
            <a:ext cx="5560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Fig 6: Forecasting without tweet features (univariate time-series) using ARIMA model</a:t>
            </a:r>
            <a:endParaRPr/>
          </a:p>
        </p:txBody>
      </p:sp>
      <p:pic>
        <p:nvPicPr>
          <p:cNvPr id="207" name="Google Shape;207;p25"/>
          <p:cNvPicPr preferRelativeResize="0"/>
          <p:nvPr/>
        </p:nvPicPr>
        <p:blipFill>
          <a:blip r:embed="rId3">
            <a:alphaModFix/>
          </a:blip>
          <a:stretch>
            <a:fillRect/>
          </a:stretch>
        </p:blipFill>
        <p:spPr>
          <a:xfrm>
            <a:off x="1197075" y="1181925"/>
            <a:ext cx="6851137" cy="3112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311700" y="445025"/>
            <a:ext cx="362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a:t>
            </a:r>
            <a:endParaRPr/>
          </a:p>
        </p:txBody>
      </p:sp>
      <p:sp>
        <p:nvSpPr>
          <p:cNvPr id="213" name="Google Shape;213;p26"/>
          <p:cNvSpPr txBox="1"/>
          <p:nvPr/>
        </p:nvSpPr>
        <p:spPr>
          <a:xfrm>
            <a:off x="303225" y="1803750"/>
            <a:ext cx="556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Fig 7: RMSE for ARIMA </a:t>
            </a:r>
            <a:r>
              <a:rPr lang="en"/>
              <a:t>forecasting</a:t>
            </a:r>
            <a:r>
              <a:rPr lang="en"/>
              <a:t> model</a:t>
            </a:r>
            <a:endParaRPr/>
          </a:p>
        </p:txBody>
      </p:sp>
      <p:pic>
        <p:nvPicPr>
          <p:cNvPr id="214" name="Google Shape;214;p26"/>
          <p:cNvPicPr preferRelativeResize="0"/>
          <p:nvPr/>
        </p:nvPicPr>
        <p:blipFill>
          <a:blip r:embed="rId3">
            <a:alphaModFix/>
          </a:blip>
          <a:stretch>
            <a:fillRect/>
          </a:stretch>
        </p:blipFill>
        <p:spPr>
          <a:xfrm>
            <a:off x="311700" y="1427825"/>
            <a:ext cx="5543550" cy="400050"/>
          </a:xfrm>
          <a:prstGeom prst="rect">
            <a:avLst/>
          </a:prstGeom>
          <a:noFill/>
          <a:ln>
            <a:noFill/>
          </a:ln>
        </p:spPr>
      </p:pic>
      <p:pic>
        <p:nvPicPr>
          <p:cNvPr id="215" name="Google Shape;215;p26"/>
          <p:cNvPicPr preferRelativeResize="0"/>
          <p:nvPr/>
        </p:nvPicPr>
        <p:blipFill>
          <a:blip r:embed="rId4">
            <a:alphaModFix/>
          </a:blip>
          <a:stretch>
            <a:fillRect/>
          </a:stretch>
        </p:blipFill>
        <p:spPr>
          <a:xfrm>
            <a:off x="506775" y="3002700"/>
            <a:ext cx="4835750" cy="400200"/>
          </a:xfrm>
          <a:prstGeom prst="rect">
            <a:avLst/>
          </a:prstGeom>
          <a:noFill/>
          <a:ln>
            <a:noFill/>
          </a:ln>
        </p:spPr>
      </p:pic>
      <p:sp>
        <p:nvSpPr>
          <p:cNvPr id="216" name="Google Shape;216;p26"/>
          <p:cNvSpPr txBox="1"/>
          <p:nvPr/>
        </p:nvSpPr>
        <p:spPr>
          <a:xfrm>
            <a:off x="303225" y="3421800"/>
            <a:ext cx="556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Fig 8: RMSE for Linear Regression prediction model</a:t>
            </a:r>
            <a:endParaRPr/>
          </a:p>
        </p:txBody>
      </p:sp>
      <p:pic>
        <p:nvPicPr>
          <p:cNvPr id="217" name="Google Shape;217;p26"/>
          <p:cNvPicPr preferRelativeResize="0"/>
          <p:nvPr/>
        </p:nvPicPr>
        <p:blipFill>
          <a:blip r:embed="rId5">
            <a:alphaModFix/>
          </a:blip>
          <a:stretch>
            <a:fillRect/>
          </a:stretch>
        </p:blipFill>
        <p:spPr>
          <a:xfrm>
            <a:off x="6477850" y="1619250"/>
            <a:ext cx="1905000" cy="190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23" name="Google Shape;223;p27"/>
          <p:cNvSpPr txBox="1"/>
          <p:nvPr>
            <p:ph idx="1" type="body"/>
          </p:nvPr>
        </p:nvSpPr>
        <p:spPr>
          <a:xfrm>
            <a:off x="311700" y="1152475"/>
            <a:ext cx="51432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en"/>
              <a:t>Using just the univariate time series, we get the rough idea of overall trend that close price will be following throughout the forecast time.</a:t>
            </a:r>
            <a:endParaRPr/>
          </a:p>
          <a:p>
            <a:pPr indent="0" lvl="0" marL="0" rtl="0" algn="l">
              <a:spcBef>
                <a:spcPts val="1200"/>
              </a:spcBef>
              <a:spcAft>
                <a:spcPts val="0"/>
              </a:spcAft>
              <a:buClr>
                <a:schemeClr val="dk1"/>
              </a:buClr>
              <a:buSzPct val="61111"/>
              <a:buFont typeface="Arial"/>
              <a:buNone/>
            </a:pPr>
            <a:r>
              <a:rPr lang="en"/>
              <a:t>To obtain the values of close price from different time series like positive tweets, negative tweets and return we have used OLS regression which gives much better results with more data. The problem that occurred with us was, we were having very less data points.</a:t>
            </a:r>
            <a:endParaRPr/>
          </a:p>
          <a:p>
            <a:pPr indent="0" lvl="0" marL="0" rtl="0" algn="l">
              <a:spcBef>
                <a:spcPts val="1200"/>
              </a:spcBef>
              <a:spcAft>
                <a:spcPts val="0"/>
              </a:spcAft>
              <a:buClr>
                <a:schemeClr val="dk1"/>
              </a:buClr>
              <a:buSzPct val="61111"/>
              <a:buFont typeface="Arial"/>
              <a:buNone/>
            </a:pPr>
            <a:r>
              <a:rPr lang="en"/>
              <a:t>Twitter sentiments do play a significant role in deciding the stock market price.</a:t>
            </a:r>
            <a:endParaRPr/>
          </a:p>
          <a:p>
            <a:pPr indent="0" lvl="0" marL="0" rtl="0" algn="l">
              <a:spcBef>
                <a:spcPts val="1200"/>
              </a:spcBef>
              <a:spcAft>
                <a:spcPts val="1200"/>
              </a:spcAft>
              <a:buNone/>
            </a:pPr>
            <a:r>
              <a:t/>
            </a:r>
            <a:endParaRPr/>
          </a:p>
        </p:txBody>
      </p:sp>
      <p:pic>
        <p:nvPicPr>
          <p:cNvPr id="224" name="Google Shape;224;p27"/>
          <p:cNvPicPr preferRelativeResize="0"/>
          <p:nvPr/>
        </p:nvPicPr>
        <p:blipFill>
          <a:blip r:embed="rId3">
            <a:alphaModFix/>
          </a:blip>
          <a:stretch>
            <a:fillRect/>
          </a:stretch>
        </p:blipFill>
        <p:spPr>
          <a:xfrm>
            <a:off x="6627375" y="1664050"/>
            <a:ext cx="1905000" cy="190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205563" y="148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each group member</a:t>
            </a:r>
            <a:endParaRPr/>
          </a:p>
        </p:txBody>
      </p:sp>
      <p:grpSp>
        <p:nvGrpSpPr>
          <p:cNvPr id="230" name="Google Shape;230;p28"/>
          <p:cNvGrpSpPr/>
          <p:nvPr/>
        </p:nvGrpSpPr>
        <p:grpSpPr>
          <a:xfrm>
            <a:off x="503303" y="4043646"/>
            <a:ext cx="8297076" cy="942792"/>
            <a:chOff x="1593000" y="2322568"/>
            <a:chExt cx="5957975" cy="643500"/>
          </a:xfrm>
        </p:grpSpPr>
        <p:sp>
          <p:nvSpPr>
            <p:cNvPr id="231" name="Google Shape;231;p2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600">
                  <a:solidFill>
                    <a:srgbClr val="FFFFFF"/>
                  </a:solidFill>
                  <a:latin typeface="Roboto Medium"/>
                  <a:ea typeface="Roboto Medium"/>
                  <a:cs typeface="Roboto Medium"/>
                  <a:sym typeface="Roboto Medium"/>
                </a:rPr>
                <a:t>Prince Dalsaniya</a:t>
              </a:r>
              <a:endParaRPr sz="2600">
                <a:solidFill>
                  <a:srgbClr val="FFFFFF"/>
                </a:solidFill>
                <a:latin typeface="Roboto"/>
                <a:ea typeface="Roboto"/>
                <a:cs typeface="Roboto"/>
                <a:sym typeface="Roboto"/>
              </a:endParaRPr>
            </a:p>
          </p:txBody>
        </p:sp>
        <p:sp>
          <p:nvSpPr>
            <p:cNvPr id="235" name="Google Shape;235;p28"/>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237" name="Google Shape;237;p28"/>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Data extraction</a:t>
              </a:r>
              <a:endParaRPr sz="1300">
                <a:solidFill>
                  <a:srgbClr val="A72A1E"/>
                </a:solidFill>
                <a:latin typeface="Roboto"/>
                <a:ea typeface="Roboto"/>
                <a:cs typeface="Roboto"/>
                <a:sym typeface="Roboto"/>
              </a:endParaRPr>
            </a:p>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Web scraping of tweets</a:t>
              </a:r>
              <a:endParaRPr sz="1300">
                <a:solidFill>
                  <a:srgbClr val="A72A1E"/>
                </a:solidFill>
                <a:latin typeface="Roboto"/>
                <a:ea typeface="Roboto"/>
                <a:cs typeface="Roboto"/>
                <a:sym typeface="Roboto"/>
              </a:endParaRPr>
            </a:p>
          </p:txBody>
        </p:sp>
      </p:grpSp>
      <p:grpSp>
        <p:nvGrpSpPr>
          <p:cNvPr id="238" name="Google Shape;238;p28"/>
          <p:cNvGrpSpPr/>
          <p:nvPr/>
        </p:nvGrpSpPr>
        <p:grpSpPr>
          <a:xfrm>
            <a:off x="503303" y="3084177"/>
            <a:ext cx="8297076" cy="942792"/>
            <a:chOff x="1593000" y="2322568"/>
            <a:chExt cx="5957975" cy="643500"/>
          </a:xfrm>
        </p:grpSpPr>
        <p:sp>
          <p:nvSpPr>
            <p:cNvPr id="239" name="Google Shape;239;p2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600">
                  <a:solidFill>
                    <a:srgbClr val="FFFFFF"/>
                  </a:solidFill>
                  <a:latin typeface="Roboto Medium"/>
                  <a:ea typeface="Roboto Medium"/>
                  <a:cs typeface="Roboto Medium"/>
                  <a:sym typeface="Roboto Medium"/>
                </a:rPr>
                <a:t>Jeet Karia</a:t>
              </a:r>
              <a:endParaRPr sz="2600">
                <a:solidFill>
                  <a:srgbClr val="FFFFFF"/>
                </a:solidFill>
                <a:latin typeface="Roboto"/>
                <a:ea typeface="Roboto"/>
                <a:cs typeface="Roboto"/>
                <a:sym typeface="Roboto"/>
              </a:endParaRPr>
            </a:p>
          </p:txBody>
        </p:sp>
        <p:sp>
          <p:nvSpPr>
            <p:cNvPr id="243" name="Google Shape;243;p28"/>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245" name="Google Shape;245;p28"/>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ARIMA model forecasting</a:t>
              </a:r>
              <a:endParaRPr sz="1300">
                <a:solidFill>
                  <a:srgbClr val="A72A1E"/>
                </a:solidFill>
                <a:latin typeface="Roboto"/>
                <a:ea typeface="Roboto"/>
                <a:cs typeface="Roboto"/>
                <a:sym typeface="Roboto"/>
              </a:endParaRPr>
            </a:p>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Granger Causality Analysis</a:t>
              </a:r>
              <a:endParaRPr sz="1300">
                <a:solidFill>
                  <a:srgbClr val="A72A1E"/>
                </a:solidFill>
                <a:latin typeface="Roboto"/>
                <a:ea typeface="Roboto"/>
                <a:cs typeface="Roboto"/>
                <a:sym typeface="Roboto"/>
              </a:endParaRPr>
            </a:p>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Code merging and commenting on the code</a:t>
              </a:r>
              <a:endParaRPr sz="1300">
                <a:solidFill>
                  <a:srgbClr val="A72A1E"/>
                </a:solidFill>
                <a:latin typeface="Roboto"/>
                <a:ea typeface="Roboto"/>
                <a:cs typeface="Roboto"/>
                <a:sym typeface="Roboto"/>
              </a:endParaRPr>
            </a:p>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Presentation and report</a:t>
              </a:r>
              <a:endParaRPr sz="1300">
                <a:solidFill>
                  <a:srgbClr val="A72A1E"/>
                </a:solidFill>
                <a:latin typeface="Roboto"/>
                <a:ea typeface="Roboto"/>
                <a:cs typeface="Roboto"/>
                <a:sym typeface="Roboto"/>
              </a:endParaRPr>
            </a:p>
          </p:txBody>
        </p:sp>
      </p:grpSp>
      <p:grpSp>
        <p:nvGrpSpPr>
          <p:cNvPr id="246" name="Google Shape;246;p28"/>
          <p:cNvGrpSpPr/>
          <p:nvPr/>
        </p:nvGrpSpPr>
        <p:grpSpPr>
          <a:xfrm>
            <a:off x="503303" y="2124669"/>
            <a:ext cx="8297076" cy="942792"/>
            <a:chOff x="1593000" y="2322568"/>
            <a:chExt cx="5957975" cy="643500"/>
          </a:xfrm>
        </p:grpSpPr>
        <p:sp>
          <p:nvSpPr>
            <p:cNvPr id="247" name="Google Shape;247;p2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600">
                  <a:solidFill>
                    <a:srgbClr val="FFFFFF"/>
                  </a:solidFill>
                  <a:latin typeface="Roboto Medium"/>
                  <a:ea typeface="Roboto Medium"/>
                  <a:cs typeface="Roboto Medium"/>
                  <a:sym typeface="Roboto Medium"/>
                </a:rPr>
                <a:t>Rahul Chocha</a:t>
              </a:r>
              <a:endParaRPr sz="2600">
                <a:solidFill>
                  <a:srgbClr val="FFFFFF"/>
                </a:solidFill>
                <a:latin typeface="Roboto"/>
                <a:ea typeface="Roboto"/>
                <a:cs typeface="Roboto"/>
                <a:sym typeface="Roboto"/>
              </a:endParaRPr>
            </a:p>
          </p:txBody>
        </p:sp>
        <p:sp>
          <p:nvSpPr>
            <p:cNvPr id="251" name="Google Shape;251;p28"/>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253" name="Google Shape;253;p28"/>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Linear Regression</a:t>
              </a:r>
              <a:endParaRPr sz="1300">
                <a:solidFill>
                  <a:srgbClr val="A72A1E"/>
                </a:solidFill>
                <a:latin typeface="Roboto"/>
                <a:ea typeface="Roboto"/>
                <a:cs typeface="Roboto"/>
                <a:sym typeface="Roboto"/>
              </a:endParaRPr>
            </a:p>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MNB with modification from scratch</a:t>
              </a:r>
              <a:endParaRPr sz="1300">
                <a:solidFill>
                  <a:srgbClr val="A72A1E"/>
                </a:solidFill>
                <a:latin typeface="Roboto"/>
                <a:ea typeface="Roboto"/>
                <a:cs typeface="Roboto"/>
                <a:sym typeface="Roboto"/>
              </a:endParaRPr>
            </a:p>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Algorithm Comparison</a:t>
              </a:r>
              <a:endParaRPr sz="1300">
                <a:solidFill>
                  <a:srgbClr val="A72A1E"/>
                </a:solidFill>
                <a:latin typeface="Roboto"/>
                <a:ea typeface="Roboto"/>
                <a:cs typeface="Roboto"/>
                <a:sym typeface="Roboto"/>
              </a:endParaRPr>
            </a:p>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Presentation and report</a:t>
              </a:r>
              <a:r>
                <a:rPr lang="en" sz="1300">
                  <a:solidFill>
                    <a:srgbClr val="A72A1E"/>
                  </a:solidFill>
                  <a:latin typeface="Roboto"/>
                  <a:ea typeface="Roboto"/>
                  <a:cs typeface="Roboto"/>
                  <a:sym typeface="Roboto"/>
                </a:rPr>
                <a:t> writing</a:t>
              </a:r>
              <a:endParaRPr sz="1300">
                <a:solidFill>
                  <a:srgbClr val="A72A1E"/>
                </a:solidFill>
                <a:latin typeface="Roboto"/>
                <a:ea typeface="Roboto"/>
                <a:cs typeface="Roboto"/>
                <a:sym typeface="Roboto"/>
              </a:endParaRPr>
            </a:p>
          </p:txBody>
        </p:sp>
      </p:grpSp>
      <p:grpSp>
        <p:nvGrpSpPr>
          <p:cNvPr id="254" name="Google Shape;254;p28"/>
          <p:cNvGrpSpPr/>
          <p:nvPr/>
        </p:nvGrpSpPr>
        <p:grpSpPr>
          <a:xfrm>
            <a:off x="503303" y="1165211"/>
            <a:ext cx="8297076" cy="942792"/>
            <a:chOff x="1593000" y="2322568"/>
            <a:chExt cx="5957975" cy="643500"/>
          </a:xfrm>
        </p:grpSpPr>
        <p:sp>
          <p:nvSpPr>
            <p:cNvPr id="255" name="Google Shape;255;p28"/>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600">
                  <a:solidFill>
                    <a:srgbClr val="FFFFFF"/>
                  </a:solidFill>
                  <a:latin typeface="Roboto Medium"/>
                  <a:ea typeface="Roboto Medium"/>
                  <a:cs typeface="Roboto Medium"/>
                  <a:sym typeface="Roboto Medium"/>
                </a:rPr>
                <a:t>Mayank Tank</a:t>
              </a:r>
              <a:endParaRPr sz="2600">
                <a:solidFill>
                  <a:srgbClr val="FFFFFF"/>
                </a:solidFill>
                <a:latin typeface="Roboto"/>
                <a:ea typeface="Roboto"/>
                <a:cs typeface="Roboto"/>
                <a:sym typeface="Roboto"/>
              </a:endParaRPr>
            </a:p>
          </p:txBody>
        </p:sp>
        <p:sp>
          <p:nvSpPr>
            <p:cNvPr id="259" name="Google Shape;259;p28"/>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261" name="Google Shape;261;p28"/>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Github Repository making</a:t>
              </a:r>
              <a:endParaRPr sz="1300">
                <a:solidFill>
                  <a:srgbClr val="A72A1E"/>
                </a:solidFill>
                <a:latin typeface="Roboto"/>
                <a:ea typeface="Roboto"/>
                <a:cs typeface="Roboto"/>
                <a:sym typeface="Roboto"/>
              </a:endParaRPr>
            </a:p>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ARIMA model forecasting and GCA</a:t>
              </a:r>
              <a:endParaRPr sz="1300">
                <a:solidFill>
                  <a:srgbClr val="A72A1E"/>
                </a:solidFill>
                <a:latin typeface="Roboto"/>
                <a:ea typeface="Roboto"/>
                <a:cs typeface="Roboto"/>
                <a:sym typeface="Roboto"/>
              </a:endParaRPr>
            </a:p>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Difference in prediction and forecasting</a:t>
              </a:r>
              <a:endParaRPr sz="1300">
                <a:solidFill>
                  <a:srgbClr val="A72A1E"/>
                </a:solidFill>
                <a:latin typeface="Roboto"/>
                <a:ea typeface="Roboto"/>
                <a:cs typeface="Roboto"/>
                <a:sym typeface="Roboto"/>
              </a:endParaRPr>
            </a:p>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Presentation and report writing</a:t>
              </a:r>
              <a:endParaRPr sz="1300">
                <a:solidFill>
                  <a:srgbClr val="A72A1E"/>
                </a:solidFill>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67" name="Google Shape;267;p29"/>
          <p:cNvSpPr txBox="1"/>
          <p:nvPr>
            <p:ph idx="1" type="body"/>
          </p:nvPr>
        </p:nvSpPr>
        <p:spPr>
          <a:xfrm>
            <a:off x="311700" y="978250"/>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1) T. Rao and S. Srivastava, “Analyzing stock market movements using twitter sentiment analysis” </a:t>
            </a:r>
            <a:endParaRPr sz="1200"/>
          </a:p>
          <a:p>
            <a:pPr indent="0" lvl="0" marL="0" rtl="0" algn="l">
              <a:spcBef>
                <a:spcPts val="1200"/>
              </a:spcBef>
              <a:spcAft>
                <a:spcPts val="0"/>
              </a:spcAft>
              <a:buNone/>
            </a:pPr>
            <a:r>
              <a:rPr lang="en" sz="1200"/>
              <a:t>2) A.Jain, P. Dandannavar, “Application of Machine Learning Techniques to Sentiment Analysis” </a:t>
            </a:r>
            <a:endParaRPr sz="1200"/>
          </a:p>
          <a:p>
            <a:pPr indent="0" lvl="0" marL="0" rtl="0" algn="l">
              <a:spcBef>
                <a:spcPts val="1200"/>
              </a:spcBef>
              <a:spcAft>
                <a:spcPts val="0"/>
              </a:spcAft>
              <a:buNone/>
            </a:pPr>
            <a:r>
              <a:rPr lang="en" sz="1200"/>
              <a:t>3) Time series Forecasting using Granger’s Causality and Vector Autoregressive Model </a:t>
            </a:r>
            <a:endParaRPr sz="1200"/>
          </a:p>
          <a:p>
            <a:pPr indent="0" lvl="0" marL="0" rtl="0" algn="l">
              <a:spcBef>
                <a:spcPts val="1200"/>
              </a:spcBef>
              <a:spcAft>
                <a:spcPts val="0"/>
              </a:spcAft>
              <a:buNone/>
            </a:pPr>
            <a:r>
              <a:rPr lang="en" sz="1200"/>
              <a:t>4) T. P. Souza,Olga Kolchyna,Philip Treleaven and Tomaso Aste,”Twitter Sentiment Analysis Applied to Finance: A Case Study in the Retail Industry”,July 2015 </a:t>
            </a:r>
            <a:endParaRPr sz="1200"/>
          </a:p>
          <a:p>
            <a:pPr indent="0" lvl="0" marL="0" rtl="0" algn="l">
              <a:spcBef>
                <a:spcPts val="1200"/>
              </a:spcBef>
              <a:spcAft>
                <a:spcPts val="0"/>
              </a:spcAft>
              <a:buNone/>
            </a:pPr>
            <a:r>
              <a:rPr lang="en" sz="1200"/>
              <a:t>5) Feroz Kazi,”Using Granger Causality Test to Know If One Time Series Is Impacting in Predicting Another?”,Jul 2020 </a:t>
            </a:r>
            <a:endParaRPr sz="1200"/>
          </a:p>
          <a:p>
            <a:pPr indent="0" lvl="0" marL="0" rtl="0" algn="l">
              <a:spcBef>
                <a:spcPts val="1200"/>
              </a:spcBef>
              <a:spcAft>
                <a:spcPts val="0"/>
              </a:spcAft>
              <a:buNone/>
            </a:pPr>
            <a:r>
              <a:rPr lang="en" sz="1200"/>
              <a:t>6) Aishwarya Singh,”A Gentle Introduction to Handling a Non-Stationary Time Series in Python”,Sep 2018 </a:t>
            </a:r>
            <a:endParaRPr sz="1200"/>
          </a:p>
          <a:p>
            <a:pPr indent="0" lvl="0" marL="0" rtl="0" algn="l">
              <a:spcBef>
                <a:spcPts val="1200"/>
              </a:spcBef>
              <a:spcAft>
                <a:spcPts val="0"/>
              </a:spcAft>
              <a:buNone/>
            </a:pPr>
            <a:r>
              <a:rPr lang="en" sz="1200"/>
              <a:t>7) Aishwarya Singh,”Stock Market Price Trend Prediction Using Time Series Forecasting”,Nov 2020 </a:t>
            </a:r>
            <a:endParaRPr sz="1200"/>
          </a:p>
          <a:p>
            <a:pPr indent="0" lvl="0" marL="0" rtl="0" algn="l">
              <a:spcBef>
                <a:spcPts val="1200"/>
              </a:spcBef>
              <a:spcAft>
                <a:spcPts val="0"/>
              </a:spcAft>
              <a:buNone/>
            </a:pPr>
            <a:r>
              <a:rPr lang="en" sz="1200"/>
              <a:t>8) Jason Brownlee,”How to Create an ARIMA Model for Time Series Forecasting in Python”,Dec 2020 </a:t>
            </a:r>
            <a:endParaRPr sz="1200"/>
          </a:p>
          <a:p>
            <a:pPr indent="0" lvl="0" marL="0" rtl="0" algn="l">
              <a:spcBef>
                <a:spcPts val="1200"/>
              </a:spcBef>
              <a:spcAft>
                <a:spcPts val="0"/>
              </a:spcAft>
              <a:buNone/>
            </a:pPr>
            <a:r>
              <a:rPr lang="en" sz="1200"/>
              <a:t>9) Jason Brownlee,”How to Check if Time Series Data is Stationary with Python”,Aug 2020 </a:t>
            </a:r>
            <a:endParaRPr sz="1200"/>
          </a:p>
          <a:p>
            <a:pPr indent="0" lvl="0" marL="0" rtl="0" algn="l">
              <a:spcBef>
                <a:spcPts val="1200"/>
              </a:spcBef>
              <a:spcAft>
                <a:spcPts val="1200"/>
              </a:spcAft>
              <a:buNone/>
            </a:pPr>
            <a:r>
              <a:rPr lang="en" sz="1200"/>
              <a:t>10) Robert Nau,”Statistical forecasting:notes on regression and time series analysis”</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0"/>
          <p:cNvPicPr preferRelativeResize="0"/>
          <p:nvPr/>
        </p:nvPicPr>
        <p:blipFill>
          <a:blip r:embed="rId3">
            <a:alphaModFix/>
          </a:blip>
          <a:stretch>
            <a:fillRect/>
          </a:stretch>
        </p:blipFill>
        <p:spPr>
          <a:xfrm>
            <a:off x="2209800" y="771525"/>
            <a:ext cx="4876800" cy="3448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graphicFrame>
        <p:nvGraphicFramePr>
          <p:cNvPr id="62" name="Google Shape;62;p14"/>
          <p:cNvGraphicFramePr/>
          <p:nvPr/>
        </p:nvGraphicFramePr>
        <p:xfrm>
          <a:off x="769225" y="1180640"/>
          <a:ext cx="3000000" cy="3000000"/>
        </p:xfrm>
        <a:graphic>
          <a:graphicData uri="http://schemas.openxmlformats.org/drawingml/2006/table">
            <a:tbl>
              <a:tblPr>
                <a:noFill/>
                <a:tableStyleId>{472F2EE1-4368-4810-A7C6-4B54E1C45C7B}</a:tableStyleId>
              </a:tblPr>
              <a:tblGrid>
                <a:gridCol w="3718800"/>
                <a:gridCol w="4004550"/>
              </a:tblGrid>
              <a:tr h="457000">
                <a:tc>
                  <a:txBody>
                    <a:bodyPr/>
                    <a:lstStyle/>
                    <a:p>
                      <a:pPr indent="0" lvl="0" marL="0" rtl="0" algn="ctr">
                        <a:spcBef>
                          <a:spcPts val="0"/>
                        </a:spcBef>
                        <a:spcAft>
                          <a:spcPts val="0"/>
                        </a:spcAft>
                        <a:buNone/>
                      </a:pPr>
                      <a:r>
                        <a:rPr b="1" lang="en" sz="1600">
                          <a:latin typeface="Lato"/>
                          <a:ea typeface="Lato"/>
                          <a:cs typeface="Lato"/>
                          <a:sym typeface="Lato"/>
                        </a:rPr>
                        <a:t>Enrollment No.</a:t>
                      </a:r>
                      <a:endParaRPr b="1"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Lato"/>
                          <a:ea typeface="Lato"/>
                          <a:cs typeface="Lato"/>
                          <a:sym typeface="Lato"/>
                        </a:rPr>
                        <a:t>Name </a:t>
                      </a:r>
                      <a:endParaRPr b="1"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7000">
                <a:tc>
                  <a:txBody>
                    <a:bodyPr/>
                    <a:lstStyle/>
                    <a:p>
                      <a:pPr indent="0" lvl="0" marL="0" rtl="0" algn="ctr">
                        <a:spcBef>
                          <a:spcPts val="0"/>
                        </a:spcBef>
                        <a:spcAft>
                          <a:spcPts val="0"/>
                        </a:spcAft>
                        <a:buNone/>
                      </a:pPr>
                      <a:r>
                        <a:rPr lang="en" sz="1600">
                          <a:latin typeface="Lato"/>
                          <a:ea typeface="Lato"/>
                          <a:cs typeface="Lato"/>
                          <a:sym typeface="Lato"/>
                        </a:rPr>
                        <a:t>AU1841057</a:t>
                      </a:r>
                      <a:endParaRPr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Lato"/>
                          <a:ea typeface="Lato"/>
                          <a:cs typeface="Lato"/>
                          <a:sym typeface="Lato"/>
                        </a:rPr>
                        <a:t>Mayankkumar Tank</a:t>
                      </a:r>
                      <a:endParaRPr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7000">
                <a:tc>
                  <a:txBody>
                    <a:bodyPr/>
                    <a:lstStyle/>
                    <a:p>
                      <a:pPr indent="0" lvl="0" marL="0" rtl="0" algn="ctr">
                        <a:spcBef>
                          <a:spcPts val="0"/>
                        </a:spcBef>
                        <a:spcAft>
                          <a:spcPts val="0"/>
                        </a:spcAft>
                        <a:buNone/>
                      </a:pPr>
                      <a:r>
                        <a:rPr lang="en" sz="1600">
                          <a:latin typeface="Lato"/>
                          <a:ea typeface="Lato"/>
                          <a:cs typeface="Lato"/>
                          <a:sym typeface="Lato"/>
                        </a:rPr>
                        <a:t>AU1841076</a:t>
                      </a:r>
                      <a:endParaRPr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Lato"/>
                          <a:ea typeface="Lato"/>
                          <a:cs typeface="Lato"/>
                          <a:sym typeface="Lato"/>
                        </a:rPr>
                        <a:t>Rahul Chocha</a:t>
                      </a:r>
                      <a:endParaRPr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7000">
                <a:tc>
                  <a:txBody>
                    <a:bodyPr/>
                    <a:lstStyle/>
                    <a:p>
                      <a:pPr indent="0" lvl="0" marL="0" rtl="0" algn="ctr">
                        <a:spcBef>
                          <a:spcPts val="0"/>
                        </a:spcBef>
                        <a:spcAft>
                          <a:spcPts val="0"/>
                        </a:spcAft>
                        <a:buNone/>
                      </a:pPr>
                      <a:r>
                        <a:rPr lang="en" sz="1600">
                          <a:latin typeface="Lato"/>
                          <a:ea typeface="Lato"/>
                          <a:cs typeface="Lato"/>
                          <a:sym typeface="Lato"/>
                        </a:rPr>
                        <a:t>AU1841109</a:t>
                      </a:r>
                      <a:endParaRPr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Lato"/>
                          <a:ea typeface="Lato"/>
                          <a:cs typeface="Lato"/>
                          <a:sym typeface="Lato"/>
                        </a:rPr>
                        <a:t>Jeet Karia</a:t>
                      </a:r>
                      <a:endParaRPr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57000">
                <a:tc>
                  <a:txBody>
                    <a:bodyPr/>
                    <a:lstStyle/>
                    <a:p>
                      <a:pPr indent="0" lvl="0" marL="0" rtl="0" algn="ctr">
                        <a:spcBef>
                          <a:spcPts val="0"/>
                        </a:spcBef>
                        <a:spcAft>
                          <a:spcPts val="0"/>
                        </a:spcAft>
                        <a:buNone/>
                      </a:pPr>
                      <a:r>
                        <a:rPr lang="en" sz="1600">
                          <a:latin typeface="Lato"/>
                          <a:ea typeface="Lato"/>
                          <a:cs typeface="Lato"/>
                          <a:sym typeface="Lato"/>
                        </a:rPr>
                        <a:t>AU1841124</a:t>
                      </a:r>
                      <a:endParaRPr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Lato"/>
                          <a:ea typeface="Lato"/>
                          <a:cs typeface="Lato"/>
                          <a:sym typeface="Lato"/>
                        </a:rPr>
                        <a:t>Prince Dalsaniya</a:t>
                      </a:r>
                      <a:endParaRPr sz="1600">
                        <a:latin typeface="Lato"/>
                        <a:ea typeface="Lato"/>
                        <a:cs typeface="Lato"/>
                        <a:sym typeface="Lat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id="63" name="Google Shape;63;p14"/>
          <p:cNvPicPr preferRelativeResize="0"/>
          <p:nvPr/>
        </p:nvPicPr>
        <p:blipFill>
          <a:blip r:embed="rId3">
            <a:alphaModFix/>
          </a:blip>
          <a:stretch>
            <a:fillRect/>
          </a:stretch>
        </p:blipFill>
        <p:spPr>
          <a:xfrm>
            <a:off x="7171850" y="3440375"/>
            <a:ext cx="1972150" cy="1972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9" name="Google Shape;69;p15"/>
          <p:cNvSpPr txBox="1"/>
          <p:nvPr>
            <p:ph idx="1" type="body"/>
          </p:nvPr>
        </p:nvSpPr>
        <p:spPr>
          <a:xfrm>
            <a:off x="311700" y="1152475"/>
            <a:ext cx="57483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sz="750">
              <a:solidFill>
                <a:schemeClr val="dk1"/>
              </a:solidFill>
              <a:highlight>
                <a:srgbClr val="F4F5F8"/>
              </a:highlight>
            </a:endParaRPr>
          </a:p>
          <a:p>
            <a:pPr indent="0" lvl="0" marL="0" rtl="0" algn="l">
              <a:spcBef>
                <a:spcPts val="0"/>
              </a:spcBef>
              <a:spcAft>
                <a:spcPts val="0"/>
              </a:spcAft>
              <a:buNone/>
            </a:pPr>
            <a:r>
              <a:rPr lang="en"/>
              <a:t>Days back when </a:t>
            </a:r>
            <a:r>
              <a:rPr lang="en"/>
              <a:t>Internet</a:t>
            </a:r>
            <a:r>
              <a:rPr lang="en"/>
              <a:t> was just a dream for common people, at that time they were not surrounded by so much of information that we have now.</a:t>
            </a:r>
            <a:endParaRPr/>
          </a:p>
          <a:p>
            <a:pPr indent="0" lvl="0" marL="0" rtl="0" algn="l">
              <a:spcBef>
                <a:spcPts val="1200"/>
              </a:spcBef>
              <a:spcAft>
                <a:spcPts val="0"/>
              </a:spcAft>
              <a:buClr>
                <a:schemeClr val="dk1"/>
              </a:buClr>
              <a:buSzPts val="1100"/>
              <a:buFont typeface="Arial"/>
              <a:buNone/>
            </a:pPr>
            <a:r>
              <a:rPr lang="en"/>
              <a:t>Here we are focusing on the stock market and its features like close price, open price, Returns, etc. And trying to predict that features based on sentiments of investors/peoples on twitter or any other microblogging websites.</a:t>
            </a:r>
            <a:endParaRPr/>
          </a:p>
          <a:p>
            <a:pPr indent="0" lvl="0" marL="0" rtl="0" algn="l">
              <a:spcBef>
                <a:spcPts val="120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6598975" y="1685550"/>
            <a:ext cx="1905000" cy="19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6" name="Google Shape;76;p16"/>
          <p:cNvSpPr txBox="1"/>
          <p:nvPr>
            <p:ph idx="1" type="body"/>
          </p:nvPr>
        </p:nvSpPr>
        <p:spPr>
          <a:xfrm>
            <a:off x="311700" y="1152475"/>
            <a:ext cx="599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inefficiency that we were working on was more accurate predictions/forecasting of stock market trends with the help of twitter’s features like bullishness, positive tweets, negative tweets, etc.</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And combining above mentioned tweet’s features with financial data features and inferring results out of it and forecasting.</a:t>
            </a:r>
            <a:endParaRPr/>
          </a:p>
        </p:txBody>
      </p:sp>
      <p:pic>
        <p:nvPicPr>
          <p:cNvPr id="77" name="Google Shape;77;p16"/>
          <p:cNvPicPr preferRelativeResize="0"/>
          <p:nvPr/>
        </p:nvPicPr>
        <p:blipFill>
          <a:blip r:embed="rId3">
            <a:alphaModFix/>
          </a:blip>
          <a:stretch>
            <a:fillRect/>
          </a:stretch>
        </p:blipFill>
        <p:spPr>
          <a:xfrm>
            <a:off x="6799475" y="1356025"/>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393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GANTT chart</a:t>
            </a:r>
            <a:endParaRPr/>
          </a:p>
        </p:txBody>
      </p:sp>
      <p:pic>
        <p:nvPicPr>
          <p:cNvPr id="83" name="Google Shape;83;p17"/>
          <p:cNvPicPr preferRelativeResize="0"/>
          <p:nvPr/>
        </p:nvPicPr>
        <p:blipFill>
          <a:blip r:embed="rId3">
            <a:alphaModFix/>
          </a:blip>
          <a:stretch>
            <a:fillRect/>
          </a:stretch>
        </p:blipFill>
        <p:spPr>
          <a:xfrm>
            <a:off x="273275" y="965825"/>
            <a:ext cx="8893675" cy="414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body of work</a:t>
            </a:r>
            <a:endParaRPr/>
          </a:p>
        </p:txBody>
      </p:sp>
      <p:sp>
        <p:nvSpPr>
          <p:cNvPr id="89" name="Google Shape;89;p18"/>
          <p:cNvSpPr txBox="1"/>
          <p:nvPr>
            <p:ph idx="1" type="body"/>
          </p:nvPr>
        </p:nvSpPr>
        <p:spPr>
          <a:xfrm>
            <a:off x="311700" y="1152475"/>
            <a:ext cx="5551200" cy="3582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Clr>
                <a:schemeClr val="dk1"/>
              </a:buClr>
              <a:buSzPct val="61111"/>
              <a:buFont typeface="Arial"/>
              <a:buNone/>
            </a:pPr>
            <a:r>
              <a:rPr lang="en"/>
              <a:t>Anuja P Jain and Prof Padma Dandannavar have implemented different ML techniques and modes to find the Twitter sentiment analysis and compared their accuracy among different techniques (like naive bayesian classifier, logistic regression and etc.) [2].</a:t>
            </a:r>
            <a:endParaRPr/>
          </a:p>
          <a:p>
            <a:pPr indent="0" lvl="0" marL="0" rtl="0" algn="l">
              <a:spcBef>
                <a:spcPts val="1200"/>
              </a:spcBef>
              <a:spcAft>
                <a:spcPts val="0"/>
              </a:spcAft>
              <a:buClr>
                <a:schemeClr val="dk1"/>
              </a:buClr>
              <a:buSzPct val="61111"/>
              <a:buFont typeface="Arial"/>
              <a:buNone/>
            </a:pPr>
            <a:r>
              <a:rPr lang="en"/>
              <a:t>T. Rao and S.Srivastava have done accurate work related to predicting the stock market movements using Twitter sentiments. In their work, they work upon the particular timeframe which gives them better accuracy and also gives the better forecast results for the stock price [1]. </a:t>
            </a:r>
            <a:endParaRPr/>
          </a:p>
          <a:p>
            <a:pPr indent="0" lvl="0" marL="0" rtl="0" algn="l">
              <a:spcBef>
                <a:spcPts val="1200"/>
              </a:spcBef>
              <a:spcAft>
                <a:spcPts val="0"/>
              </a:spcAft>
              <a:buClr>
                <a:schemeClr val="dk1"/>
              </a:buClr>
              <a:buSzPct val="61111"/>
              <a:buFont typeface="Arial"/>
              <a:buNone/>
            </a:pPr>
            <a:r>
              <a:rPr lang="en"/>
              <a:t>T.P. Souza and O.Kolchyna have done a similar kind of work where they are also applying the twitter sentiment to finance [4].</a:t>
            </a:r>
            <a:endParaRPr/>
          </a:p>
          <a:p>
            <a:pPr indent="0" lvl="0" marL="0" rtl="0" algn="l">
              <a:spcBef>
                <a:spcPts val="120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6745600" y="1567425"/>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457200" y="301200"/>
            <a:ext cx="297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rPr>
              <a:t>Our Approach</a:t>
            </a:r>
            <a:endParaRPr sz="2800">
              <a:solidFill>
                <a:schemeClr val="dk1"/>
              </a:solidFill>
            </a:endParaRPr>
          </a:p>
          <a:p>
            <a:pPr indent="0" lvl="0" marL="0" rtl="0" algn="l">
              <a:spcBef>
                <a:spcPts val="0"/>
              </a:spcBef>
              <a:spcAft>
                <a:spcPts val="0"/>
              </a:spcAft>
              <a:buNone/>
            </a:pPr>
            <a:r>
              <a:t/>
            </a:r>
            <a:endParaRPr sz="2600">
              <a:latin typeface="Fira Sans Extra Condensed Medium"/>
              <a:ea typeface="Fira Sans Extra Condensed Medium"/>
              <a:cs typeface="Fira Sans Extra Condensed Medium"/>
              <a:sym typeface="Fira Sans Extra Condensed Medium"/>
            </a:endParaRPr>
          </a:p>
        </p:txBody>
      </p:sp>
      <p:grpSp>
        <p:nvGrpSpPr>
          <p:cNvPr id="96" name="Google Shape;96;p19"/>
          <p:cNvGrpSpPr/>
          <p:nvPr/>
        </p:nvGrpSpPr>
        <p:grpSpPr>
          <a:xfrm>
            <a:off x="730301" y="2331995"/>
            <a:ext cx="7952519" cy="791434"/>
            <a:chOff x="730293" y="2331977"/>
            <a:chExt cx="7952519" cy="920700"/>
          </a:xfrm>
        </p:grpSpPr>
        <p:cxnSp>
          <p:nvCxnSpPr>
            <p:cNvPr id="97" name="Google Shape;97;p19"/>
            <p:cNvCxnSpPr/>
            <p:nvPr/>
          </p:nvCxnSpPr>
          <p:spPr>
            <a:xfrm flipH="1" rot="10800000">
              <a:off x="730293" y="2467577"/>
              <a:ext cx="1316700" cy="664800"/>
            </a:xfrm>
            <a:prstGeom prst="curvedConnector3">
              <a:avLst>
                <a:gd fmla="val 50000" name="adj1"/>
              </a:avLst>
            </a:prstGeom>
            <a:noFill/>
            <a:ln cap="flat" cmpd="sng" w="19050">
              <a:solidFill>
                <a:srgbClr val="000000"/>
              </a:solidFill>
              <a:prstDash val="solid"/>
              <a:round/>
              <a:headEnd len="med" w="med" type="none"/>
              <a:tailEnd len="med" w="med" type="none"/>
            </a:ln>
          </p:spPr>
        </p:cxnSp>
        <p:cxnSp>
          <p:nvCxnSpPr>
            <p:cNvPr id="98" name="Google Shape;98;p19"/>
            <p:cNvCxnSpPr/>
            <p:nvPr/>
          </p:nvCxnSpPr>
          <p:spPr>
            <a:xfrm rot="10800000">
              <a:off x="2318193" y="2467577"/>
              <a:ext cx="1322100" cy="665400"/>
            </a:xfrm>
            <a:prstGeom prst="curvedConnector3">
              <a:avLst>
                <a:gd fmla="val 50000" name="adj1"/>
              </a:avLst>
            </a:prstGeom>
            <a:noFill/>
            <a:ln cap="flat" cmpd="sng" w="19050">
              <a:solidFill>
                <a:srgbClr val="000000"/>
              </a:solidFill>
              <a:prstDash val="solid"/>
              <a:round/>
              <a:headEnd len="med" w="med" type="none"/>
              <a:tailEnd len="med" w="med" type="none"/>
            </a:ln>
          </p:spPr>
        </p:cxnSp>
        <p:cxnSp>
          <p:nvCxnSpPr>
            <p:cNvPr id="99" name="Google Shape;99;p19"/>
            <p:cNvCxnSpPr/>
            <p:nvPr/>
          </p:nvCxnSpPr>
          <p:spPr>
            <a:xfrm flipH="1">
              <a:off x="3911623" y="2467713"/>
              <a:ext cx="1303200" cy="665400"/>
            </a:xfrm>
            <a:prstGeom prst="curvedConnector3">
              <a:avLst>
                <a:gd fmla="val 50000" name="adj1"/>
              </a:avLst>
            </a:prstGeom>
            <a:noFill/>
            <a:ln cap="flat" cmpd="sng" w="19050">
              <a:solidFill>
                <a:srgbClr val="000000"/>
              </a:solidFill>
              <a:prstDash val="solid"/>
              <a:round/>
              <a:headEnd len="med" w="med" type="none"/>
              <a:tailEnd len="med" w="med" type="none"/>
            </a:ln>
          </p:spPr>
        </p:cxnSp>
        <p:cxnSp>
          <p:nvCxnSpPr>
            <p:cNvPr id="100" name="Google Shape;100;p19"/>
            <p:cNvCxnSpPr/>
            <p:nvPr/>
          </p:nvCxnSpPr>
          <p:spPr>
            <a:xfrm rot="10800000">
              <a:off x="5486163" y="2467577"/>
              <a:ext cx="1335600" cy="665400"/>
            </a:xfrm>
            <a:prstGeom prst="curvedConnector3">
              <a:avLst>
                <a:gd fmla="val 50000" name="adj1"/>
              </a:avLst>
            </a:prstGeom>
            <a:noFill/>
            <a:ln cap="flat" cmpd="sng" w="19050">
              <a:solidFill>
                <a:srgbClr val="000000"/>
              </a:solidFill>
              <a:prstDash val="solid"/>
              <a:round/>
              <a:headEnd len="med" w="med" type="none"/>
              <a:tailEnd len="med" w="med" type="none"/>
            </a:ln>
          </p:spPr>
        </p:cxnSp>
        <p:cxnSp>
          <p:nvCxnSpPr>
            <p:cNvPr id="101" name="Google Shape;101;p19"/>
            <p:cNvCxnSpPr>
              <a:stCxn id="102" idx="2"/>
              <a:endCxn id="103" idx="6"/>
            </p:cNvCxnSpPr>
            <p:nvPr/>
          </p:nvCxnSpPr>
          <p:spPr>
            <a:xfrm flipH="1">
              <a:off x="7093112" y="2467577"/>
              <a:ext cx="1318500" cy="785100"/>
            </a:xfrm>
            <a:prstGeom prst="curvedConnector3">
              <a:avLst>
                <a:gd fmla="val 50001" name="adj1"/>
              </a:avLst>
            </a:prstGeom>
            <a:noFill/>
            <a:ln cap="flat" cmpd="sng" w="19050">
              <a:solidFill>
                <a:srgbClr val="000000"/>
              </a:solidFill>
              <a:prstDash val="solid"/>
              <a:round/>
              <a:headEnd len="med" w="med" type="none"/>
              <a:tailEnd len="med" w="med" type="none"/>
            </a:ln>
          </p:spPr>
        </p:cxnSp>
        <p:sp>
          <p:nvSpPr>
            <p:cNvPr id="102" name="Google Shape;102;p19"/>
            <p:cNvSpPr/>
            <p:nvPr/>
          </p:nvSpPr>
          <p:spPr>
            <a:xfrm>
              <a:off x="8411612" y="2331977"/>
              <a:ext cx="271200" cy="271200"/>
            </a:xfrm>
            <a:prstGeom prst="ellipse">
              <a:avLst/>
            </a:prstGeom>
            <a:solidFill>
              <a:srgbClr val="344E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9"/>
          <p:cNvGrpSpPr/>
          <p:nvPr/>
        </p:nvGrpSpPr>
        <p:grpSpPr>
          <a:xfrm>
            <a:off x="458969" y="1344614"/>
            <a:ext cx="1886513" cy="1923263"/>
            <a:chOff x="458969" y="1344614"/>
            <a:chExt cx="1886513" cy="1923263"/>
          </a:xfrm>
        </p:grpSpPr>
        <p:sp>
          <p:nvSpPr>
            <p:cNvPr id="105" name="Google Shape;105;p19"/>
            <p:cNvSpPr txBox="1"/>
            <p:nvPr/>
          </p:nvSpPr>
          <p:spPr>
            <a:xfrm>
              <a:off x="753082" y="1344614"/>
              <a:ext cx="1592400" cy="37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Medium"/>
                  <a:ea typeface="Fira Sans Extra Condensed Medium"/>
                  <a:cs typeface="Fira Sans Extra Condensed Medium"/>
                  <a:sym typeface="Fira Sans Extra Condensed Medium"/>
                </a:rPr>
                <a:t>Data Extraction</a:t>
              </a:r>
              <a:endParaRPr sz="1800">
                <a:solidFill>
                  <a:srgbClr val="000000"/>
                </a:solidFill>
                <a:latin typeface="Fira Sans Extra Condensed Medium"/>
                <a:ea typeface="Fira Sans Extra Condensed Medium"/>
                <a:cs typeface="Fira Sans Extra Condensed Medium"/>
                <a:sym typeface="Fira Sans Extra Condensed Medium"/>
              </a:endParaRPr>
            </a:p>
          </p:txBody>
        </p:sp>
        <p:sp>
          <p:nvSpPr>
            <p:cNvPr id="106" name="Google Shape;106;p19"/>
            <p:cNvSpPr txBox="1"/>
            <p:nvPr/>
          </p:nvSpPr>
          <p:spPr>
            <a:xfrm>
              <a:off x="730182" y="1722021"/>
              <a:ext cx="1592400" cy="69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Extracting tweets using web scraping </a:t>
              </a:r>
              <a:r>
                <a:rPr lang="en" sz="1200">
                  <a:latin typeface="Roboto"/>
                  <a:ea typeface="Roboto"/>
                  <a:cs typeface="Roboto"/>
                  <a:sym typeface="Roboto"/>
                </a:rPr>
                <a:t>company wise</a:t>
              </a:r>
              <a:r>
                <a:rPr lang="en" sz="1200">
                  <a:latin typeface="Roboto"/>
                  <a:ea typeface="Roboto"/>
                  <a:cs typeface="Roboto"/>
                  <a:sym typeface="Roboto"/>
                </a:rPr>
                <a:t> for specific days</a:t>
              </a:r>
              <a:endParaRPr sz="1200">
                <a:latin typeface="Roboto"/>
                <a:ea typeface="Roboto"/>
                <a:cs typeface="Roboto"/>
                <a:sym typeface="Roboto"/>
              </a:endParaRPr>
            </a:p>
          </p:txBody>
        </p:sp>
        <p:grpSp>
          <p:nvGrpSpPr>
            <p:cNvPr id="107" name="Google Shape;107;p19"/>
            <p:cNvGrpSpPr/>
            <p:nvPr/>
          </p:nvGrpSpPr>
          <p:grpSpPr>
            <a:xfrm>
              <a:off x="458969" y="1397727"/>
              <a:ext cx="271200" cy="1870150"/>
              <a:chOff x="458969" y="1397727"/>
              <a:chExt cx="271200" cy="1870150"/>
            </a:xfrm>
          </p:grpSpPr>
          <p:sp>
            <p:nvSpPr>
              <p:cNvPr id="108" name="Google Shape;108;p19"/>
              <p:cNvSpPr/>
              <p:nvPr/>
            </p:nvSpPr>
            <p:spPr>
              <a:xfrm>
                <a:off x="458969" y="2996677"/>
                <a:ext cx="271200" cy="271200"/>
              </a:xfrm>
              <a:prstGeom prst="ellipse">
                <a:avLst/>
              </a:prstGeom>
              <a:solidFill>
                <a:srgbClr val="F9C74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458969" y="1397727"/>
                <a:ext cx="271200" cy="271200"/>
              </a:xfrm>
              <a:prstGeom prst="ellipse">
                <a:avLst/>
              </a:prstGeom>
              <a:solidFill>
                <a:srgbClr val="F9C74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 name="Google Shape;110;p19"/>
              <p:cNvCxnSpPr>
                <a:stCxn id="109" idx="4"/>
                <a:endCxn id="108" idx="0"/>
              </p:cNvCxnSpPr>
              <p:nvPr/>
            </p:nvCxnSpPr>
            <p:spPr>
              <a:xfrm>
                <a:off x="594569" y="1668927"/>
                <a:ext cx="0" cy="1327800"/>
              </a:xfrm>
              <a:prstGeom prst="straightConnector1">
                <a:avLst/>
              </a:prstGeom>
              <a:noFill/>
              <a:ln cap="flat" cmpd="sng" w="19050">
                <a:solidFill>
                  <a:srgbClr val="000000"/>
                </a:solidFill>
                <a:prstDash val="dash"/>
                <a:round/>
                <a:headEnd len="med" w="med" type="none"/>
                <a:tailEnd len="med" w="med" type="none"/>
              </a:ln>
            </p:spPr>
          </p:cxnSp>
        </p:grpSp>
      </p:grpSp>
      <p:grpSp>
        <p:nvGrpSpPr>
          <p:cNvPr id="111" name="Google Shape;111;p19"/>
          <p:cNvGrpSpPr/>
          <p:nvPr/>
        </p:nvGrpSpPr>
        <p:grpSpPr>
          <a:xfrm>
            <a:off x="2046993" y="2331977"/>
            <a:ext cx="1883813" cy="2557505"/>
            <a:chOff x="2046993" y="2331977"/>
            <a:chExt cx="1883813" cy="2557505"/>
          </a:xfrm>
        </p:grpSpPr>
        <p:sp>
          <p:nvSpPr>
            <p:cNvPr id="112" name="Google Shape;112;p19"/>
            <p:cNvSpPr txBox="1"/>
            <p:nvPr/>
          </p:nvSpPr>
          <p:spPr>
            <a:xfrm>
              <a:off x="2318207" y="3606651"/>
              <a:ext cx="1592400" cy="37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Medium"/>
                  <a:ea typeface="Fira Sans Extra Condensed Medium"/>
                  <a:cs typeface="Fira Sans Extra Condensed Medium"/>
                  <a:sym typeface="Fira Sans Extra Condensed Medium"/>
                </a:rPr>
                <a:t>Data Cleaning</a:t>
              </a:r>
              <a:endParaRPr sz="1800">
                <a:solidFill>
                  <a:srgbClr val="000000"/>
                </a:solidFill>
                <a:latin typeface="Fira Sans Extra Condensed Medium"/>
                <a:ea typeface="Fira Sans Extra Condensed Medium"/>
                <a:cs typeface="Fira Sans Extra Condensed Medium"/>
                <a:sym typeface="Fira Sans Extra Condensed Medium"/>
              </a:endParaRPr>
            </a:p>
          </p:txBody>
        </p:sp>
        <p:sp>
          <p:nvSpPr>
            <p:cNvPr id="113" name="Google Shape;113;p19"/>
            <p:cNvSpPr txBox="1"/>
            <p:nvPr/>
          </p:nvSpPr>
          <p:spPr>
            <a:xfrm>
              <a:off x="2338407" y="4191082"/>
              <a:ext cx="1592400" cy="69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Removing stopwords, punctuation marks, spelling correction, lemmatization on tweets.</a:t>
              </a:r>
              <a:endParaRPr sz="1200">
                <a:solidFill>
                  <a:srgbClr val="000000"/>
                </a:solidFill>
                <a:latin typeface="Roboto"/>
                <a:ea typeface="Roboto"/>
                <a:cs typeface="Roboto"/>
                <a:sym typeface="Roboto"/>
              </a:endParaRPr>
            </a:p>
          </p:txBody>
        </p:sp>
        <p:grpSp>
          <p:nvGrpSpPr>
            <p:cNvPr id="114" name="Google Shape;114;p19"/>
            <p:cNvGrpSpPr/>
            <p:nvPr/>
          </p:nvGrpSpPr>
          <p:grpSpPr>
            <a:xfrm>
              <a:off x="2046993" y="2331977"/>
              <a:ext cx="271200" cy="1871786"/>
              <a:chOff x="2046993" y="2332777"/>
              <a:chExt cx="271200" cy="1871786"/>
            </a:xfrm>
          </p:grpSpPr>
          <p:sp>
            <p:nvSpPr>
              <p:cNvPr id="115" name="Google Shape;115;p19"/>
              <p:cNvSpPr/>
              <p:nvPr/>
            </p:nvSpPr>
            <p:spPr>
              <a:xfrm>
                <a:off x="2046993" y="3933363"/>
                <a:ext cx="271200" cy="271200"/>
              </a:xfrm>
              <a:prstGeom prst="ellipse">
                <a:avLst/>
              </a:prstGeom>
              <a:solidFill>
                <a:srgbClr val="90BE6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2046993" y="2332777"/>
                <a:ext cx="271200" cy="271200"/>
              </a:xfrm>
              <a:prstGeom prst="ellipse">
                <a:avLst/>
              </a:prstGeom>
              <a:solidFill>
                <a:srgbClr val="90BE6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9"/>
              <p:cNvCxnSpPr>
                <a:stCxn id="116" idx="4"/>
              </p:cNvCxnSpPr>
              <p:nvPr/>
            </p:nvCxnSpPr>
            <p:spPr>
              <a:xfrm>
                <a:off x="2182593" y="2603977"/>
                <a:ext cx="0" cy="1327800"/>
              </a:xfrm>
              <a:prstGeom prst="straightConnector1">
                <a:avLst/>
              </a:prstGeom>
              <a:noFill/>
              <a:ln cap="flat" cmpd="sng" w="19050">
                <a:solidFill>
                  <a:srgbClr val="000000"/>
                </a:solidFill>
                <a:prstDash val="dash"/>
                <a:round/>
                <a:headEnd len="med" w="med" type="none"/>
                <a:tailEnd len="med" w="med" type="none"/>
              </a:ln>
            </p:spPr>
          </p:cxnSp>
        </p:grpSp>
      </p:grpSp>
      <p:grpSp>
        <p:nvGrpSpPr>
          <p:cNvPr id="118" name="Google Shape;118;p19"/>
          <p:cNvGrpSpPr/>
          <p:nvPr/>
        </p:nvGrpSpPr>
        <p:grpSpPr>
          <a:xfrm>
            <a:off x="5214963" y="2331977"/>
            <a:ext cx="2898312" cy="2557505"/>
            <a:chOff x="5214963" y="2331977"/>
            <a:chExt cx="2898312" cy="2557505"/>
          </a:xfrm>
        </p:grpSpPr>
        <p:sp>
          <p:nvSpPr>
            <p:cNvPr id="119" name="Google Shape;119;p19"/>
            <p:cNvSpPr txBox="1"/>
            <p:nvPr/>
          </p:nvSpPr>
          <p:spPr>
            <a:xfrm>
              <a:off x="5486175" y="3711925"/>
              <a:ext cx="2627100" cy="37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Medium"/>
                  <a:ea typeface="Fira Sans Extra Condensed Medium"/>
                  <a:cs typeface="Fira Sans Extra Condensed Medium"/>
                  <a:sym typeface="Fira Sans Extra Condensed Medium"/>
                </a:rPr>
                <a:t>Twitter Feature Extraction</a:t>
              </a:r>
              <a:endParaRPr sz="1800">
                <a:solidFill>
                  <a:srgbClr val="000000"/>
                </a:solidFill>
                <a:latin typeface="Fira Sans Extra Condensed Medium"/>
                <a:ea typeface="Fira Sans Extra Condensed Medium"/>
                <a:cs typeface="Fira Sans Extra Condensed Medium"/>
                <a:sym typeface="Fira Sans Extra Condensed Medium"/>
              </a:endParaRPr>
            </a:p>
          </p:txBody>
        </p:sp>
        <p:sp>
          <p:nvSpPr>
            <p:cNvPr id="120" name="Google Shape;120;p19"/>
            <p:cNvSpPr txBox="1"/>
            <p:nvPr/>
          </p:nvSpPr>
          <p:spPr>
            <a:xfrm>
              <a:off x="5509075" y="4191082"/>
              <a:ext cx="1592400" cy="69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Extracting features like bullishness, positive, negative, agreement over a range of days.</a:t>
              </a:r>
              <a:endParaRPr sz="1200">
                <a:solidFill>
                  <a:srgbClr val="000000"/>
                </a:solidFill>
                <a:latin typeface="Roboto"/>
                <a:ea typeface="Roboto"/>
                <a:cs typeface="Roboto"/>
                <a:sym typeface="Roboto"/>
              </a:endParaRPr>
            </a:p>
          </p:txBody>
        </p:sp>
        <p:grpSp>
          <p:nvGrpSpPr>
            <p:cNvPr id="121" name="Google Shape;121;p19"/>
            <p:cNvGrpSpPr/>
            <p:nvPr/>
          </p:nvGrpSpPr>
          <p:grpSpPr>
            <a:xfrm>
              <a:off x="5214963" y="2331977"/>
              <a:ext cx="271200" cy="1872586"/>
              <a:chOff x="5214963" y="2331977"/>
              <a:chExt cx="271200" cy="1872586"/>
            </a:xfrm>
          </p:grpSpPr>
          <p:sp>
            <p:nvSpPr>
              <p:cNvPr id="122" name="Google Shape;122;p19"/>
              <p:cNvSpPr/>
              <p:nvPr/>
            </p:nvSpPr>
            <p:spPr>
              <a:xfrm>
                <a:off x="5214963" y="3933363"/>
                <a:ext cx="271200" cy="271200"/>
              </a:xfrm>
              <a:prstGeom prst="ellipse">
                <a:avLst/>
              </a:prstGeom>
              <a:solidFill>
                <a:srgbClr val="57759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5214963" y="2331977"/>
                <a:ext cx="271200" cy="271200"/>
              </a:xfrm>
              <a:prstGeom prst="ellipse">
                <a:avLst/>
              </a:prstGeom>
              <a:solidFill>
                <a:srgbClr val="57759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19"/>
              <p:cNvCxnSpPr>
                <a:stCxn id="123" idx="4"/>
              </p:cNvCxnSpPr>
              <p:nvPr/>
            </p:nvCxnSpPr>
            <p:spPr>
              <a:xfrm>
                <a:off x="5350563" y="2603177"/>
                <a:ext cx="0" cy="1327800"/>
              </a:xfrm>
              <a:prstGeom prst="straightConnector1">
                <a:avLst/>
              </a:prstGeom>
              <a:noFill/>
              <a:ln cap="flat" cmpd="sng" w="19050">
                <a:solidFill>
                  <a:srgbClr val="000000"/>
                </a:solidFill>
                <a:prstDash val="dash"/>
                <a:round/>
                <a:headEnd len="med" w="med" type="none"/>
                <a:tailEnd len="med" w="med" type="none"/>
              </a:ln>
            </p:spPr>
          </p:cxnSp>
        </p:grpSp>
      </p:grpSp>
      <p:grpSp>
        <p:nvGrpSpPr>
          <p:cNvPr id="125" name="Google Shape;125;p19"/>
          <p:cNvGrpSpPr/>
          <p:nvPr/>
        </p:nvGrpSpPr>
        <p:grpSpPr>
          <a:xfrm>
            <a:off x="3640416" y="1278039"/>
            <a:ext cx="1886513" cy="1990674"/>
            <a:chOff x="3640416" y="1278039"/>
            <a:chExt cx="1886513" cy="1990674"/>
          </a:xfrm>
        </p:grpSpPr>
        <p:sp>
          <p:nvSpPr>
            <p:cNvPr id="126" name="Google Shape;126;p19"/>
            <p:cNvSpPr txBox="1"/>
            <p:nvPr/>
          </p:nvSpPr>
          <p:spPr>
            <a:xfrm>
              <a:off x="3910366" y="1278039"/>
              <a:ext cx="1592400" cy="37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Medium"/>
                  <a:ea typeface="Fira Sans Extra Condensed Medium"/>
                  <a:cs typeface="Fira Sans Extra Condensed Medium"/>
                  <a:sym typeface="Fira Sans Extra Condensed Medium"/>
                </a:rPr>
                <a:t>Classification</a:t>
              </a:r>
              <a:endParaRPr sz="1800">
                <a:solidFill>
                  <a:srgbClr val="000000"/>
                </a:solidFill>
                <a:latin typeface="Fira Sans Extra Condensed Medium"/>
                <a:ea typeface="Fira Sans Extra Condensed Medium"/>
                <a:cs typeface="Fira Sans Extra Condensed Medium"/>
                <a:sym typeface="Fira Sans Extra Condensed Medium"/>
              </a:endParaRPr>
            </a:p>
          </p:txBody>
        </p:sp>
        <p:sp>
          <p:nvSpPr>
            <p:cNvPr id="127" name="Google Shape;127;p19"/>
            <p:cNvSpPr txBox="1"/>
            <p:nvPr/>
          </p:nvSpPr>
          <p:spPr>
            <a:xfrm>
              <a:off x="3934529" y="1655446"/>
              <a:ext cx="1592400" cy="69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Classifying tweets into positive, negative or neutral for the company.</a:t>
              </a:r>
              <a:endParaRPr sz="1200">
                <a:solidFill>
                  <a:srgbClr val="000000"/>
                </a:solidFill>
                <a:latin typeface="Roboto"/>
                <a:ea typeface="Roboto"/>
                <a:cs typeface="Roboto"/>
                <a:sym typeface="Roboto"/>
              </a:endParaRPr>
            </a:p>
          </p:txBody>
        </p:sp>
        <p:grpSp>
          <p:nvGrpSpPr>
            <p:cNvPr id="128" name="Google Shape;128;p19"/>
            <p:cNvGrpSpPr/>
            <p:nvPr/>
          </p:nvGrpSpPr>
          <p:grpSpPr>
            <a:xfrm>
              <a:off x="3640416" y="1396927"/>
              <a:ext cx="271206" cy="1871786"/>
              <a:chOff x="3640416" y="1396927"/>
              <a:chExt cx="271206" cy="1871786"/>
            </a:xfrm>
          </p:grpSpPr>
          <p:sp>
            <p:nvSpPr>
              <p:cNvPr id="129" name="Google Shape;129;p19"/>
              <p:cNvSpPr/>
              <p:nvPr/>
            </p:nvSpPr>
            <p:spPr>
              <a:xfrm>
                <a:off x="3640416" y="1396927"/>
                <a:ext cx="271200" cy="271200"/>
              </a:xfrm>
              <a:prstGeom prst="ellipse">
                <a:avLst/>
              </a:prstGeom>
              <a:solidFill>
                <a:srgbClr val="43AA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9"/>
              <p:cNvCxnSpPr>
                <a:stCxn id="129" idx="4"/>
              </p:cNvCxnSpPr>
              <p:nvPr/>
            </p:nvCxnSpPr>
            <p:spPr>
              <a:xfrm>
                <a:off x="3776016" y="1668127"/>
                <a:ext cx="0" cy="1327800"/>
              </a:xfrm>
              <a:prstGeom prst="straightConnector1">
                <a:avLst/>
              </a:prstGeom>
              <a:noFill/>
              <a:ln cap="flat" cmpd="sng" w="19050">
                <a:solidFill>
                  <a:srgbClr val="000000"/>
                </a:solidFill>
                <a:prstDash val="dash"/>
                <a:round/>
                <a:headEnd len="med" w="med" type="none"/>
                <a:tailEnd len="med" w="med" type="none"/>
              </a:ln>
            </p:spPr>
          </p:cxnSp>
          <p:sp>
            <p:nvSpPr>
              <p:cNvPr id="131" name="Google Shape;131;p19"/>
              <p:cNvSpPr/>
              <p:nvPr/>
            </p:nvSpPr>
            <p:spPr>
              <a:xfrm>
                <a:off x="3640423" y="2997513"/>
                <a:ext cx="271200" cy="271200"/>
              </a:xfrm>
              <a:prstGeom prst="ellipse">
                <a:avLst/>
              </a:prstGeom>
              <a:solidFill>
                <a:srgbClr val="43AA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 name="Google Shape;132;p19"/>
          <p:cNvGrpSpPr/>
          <p:nvPr/>
        </p:nvGrpSpPr>
        <p:grpSpPr>
          <a:xfrm>
            <a:off x="6821883" y="1206432"/>
            <a:ext cx="2322103" cy="2062430"/>
            <a:chOff x="6821870" y="1344625"/>
            <a:chExt cx="2322103" cy="1924088"/>
          </a:xfrm>
        </p:grpSpPr>
        <p:sp>
          <p:nvSpPr>
            <p:cNvPr id="133" name="Google Shape;133;p19"/>
            <p:cNvSpPr txBox="1"/>
            <p:nvPr/>
          </p:nvSpPr>
          <p:spPr>
            <a:xfrm>
              <a:off x="7115973" y="1344625"/>
              <a:ext cx="2028000" cy="37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Medium"/>
                  <a:ea typeface="Fira Sans Extra Condensed Medium"/>
                  <a:cs typeface="Fira Sans Extra Condensed Medium"/>
                  <a:sym typeface="Fira Sans Extra Condensed Medium"/>
                </a:rPr>
                <a:t>Financial Feature Extraction</a:t>
              </a:r>
              <a:endParaRPr sz="1800">
                <a:solidFill>
                  <a:srgbClr val="000000"/>
                </a:solidFill>
                <a:latin typeface="Fira Sans Extra Condensed Medium"/>
                <a:ea typeface="Fira Sans Extra Condensed Medium"/>
                <a:cs typeface="Fira Sans Extra Condensed Medium"/>
                <a:sym typeface="Fira Sans Extra Condensed Medium"/>
              </a:endParaRPr>
            </a:p>
          </p:txBody>
        </p:sp>
        <p:sp>
          <p:nvSpPr>
            <p:cNvPr id="134" name="Google Shape;134;p19"/>
            <p:cNvSpPr txBox="1"/>
            <p:nvPr/>
          </p:nvSpPr>
          <p:spPr>
            <a:xfrm>
              <a:off x="7115983" y="1805071"/>
              <a:ext cx="1592400" cy="69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Extracting financial features like closing price, open price, volatility, return.</a:t>
              </a:r>
              <a:endParaRPr sz="1200">
                <a:solidFill>
                  <a:srgbClr val="000000"/>
                </a:solidFill>
                <a:latin typeface="Roboto"/>
                <a:ea typeface="Roboto"/>
                <a:cs typeface="Roboto"/>
                <a:sym typeface="Roboto"/>
              </a:endParaRPr>
            </a:p>
          </p:txBody>
        </p:sp>
        <p:grpSp>
          <p:nvGrpSpPr>
            <p:cNvPr id="135" name="Google Shape;135;p19"/>
            <p:cNvGrpSpPr/>
            <p:nvPr/>
          </p:nvGrpSpPr>
          <p:grpSpPr>
            <a:xfrm>
              <a:off x="6821870" y="1396927"/>
              <a:ext cx="271206" cy="1871786"/>
              <a:chOff x="6821870" y="1396927"/>
              <a:chExt cx="271206" cy="1871786"/>
            </a:xfrm>
          </p:grpSpPr>
          <p:sp>
            <p:nvSpPr>
              <p:cNvPr id="136" name="Google Shape;136;p19"/>
              <p:cNvSpPr/>
              <p:nvPr/>
            </p:nvSpPr>
            <p:spPr>
              <a:xfrm>
                <a:off x="6821870" y="1396927"/>
                <a:ext cx="271200" cy="271200"/>
              </a:xfrm>
              <a:prstGeom prst="ellipse">
                <a:avLst/>
              </a:prstGeom>
              <a:solidFill>
                <a:srgbClr val="344E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19"/>
              <p:cNvCxnSpPr>
                <a:stCxn id="136" idx="4"/>
              </p:cNvCxnSpPr>
              <p:nvPr/>
            </p:nvCxnSpPr>
            <p:spPr>
              <a:xfrm>
                <a:off x="6957470" y="1668127"/>
                <a:ext cx="0" cy="1327800"/>
              </a:xfrm>
              <a:prstGeom prst="straightConnector1">
                <a:avLst/>
              </a:prstGeom>
              <a:noFill/>
              <a:ln cap="flat" cmpd="sng" w="19050">
                <a:solidFill>
                  <a:srgbClr val="000000"/>
                </a:solidFill>
                <a:prstDash val="dash"/>
                <a:round/>
                <a:headEnd len="med" w="med" type="none"/>
                <a:tailEnd len="med" w="med" type="none"/>
              </a:ln>
            </p:spPr>
          </p:cxnSp>
          <p:sp>
            <p:nvSpPr>
              <p:cNvPr id="103" name="Google Shape;103;p19"/>
              <p:cNvSpPr/>
              <p:nvPr/>
            </p:nvSpPr>
            <p:spPr>
              <a:xfrm>
                <a:off x="6821876" y="2997513"/>
                <a:ext cx="271200" cy="271200"/>
              </a:xfrm>
              <a:prstGeom prst="ellipse">
                <a:avLst/>
              </a:prstGeom>
              <a:solidFill>
                <a:srgbClr val="344E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11700" y="445025"/>
            <a:ext cx="398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grpSp>
        <p:nvGrpSpPr>
          <p:cNvPr id="143" name="Google Shape;143;p20"/>
          <p:cNvGrpSpPr/>
          <p:nvPr/>
        </p:nvGrpSpPr>
        <p:grpSpPr>
          <a:xfrm>
            <a:off x="2518026" y="2127470"/>
            <a:ext cx="7952519" cy="791434"/>
            <a:chOff x="730293" y="2331977"/>
            <a:chExt cx="7952519" cy="920700"/>
          </a:xfrm>
        </p:grpSpPr>
        <p:cxnSp>
          <p:nvCxnSpPr>
            <p:cNvPr id="144" name="Google Shape;144;p20"/>
            <p:cNvCxnSpPr/>
            <p:nvPr/>
          </p:nvCxnSpPr>
          <p:spPr>
            <a:xfrm flipH="1" rot="10800000">
              <a:off x="730293" y="2467577"/>
              <a:ext cx="1316700" cy="664800"/>
            </a:xfrm>
            <a:prstGeom prst="curvedConnector3">
              <a:avLst>
                <a:gd fmla="val 50000" name="adj1"/>
              </a:avLst>
            </a:prstGeom>
            <a:noFill/>
            <a:ln cap="flat" cmpd="sng" w="19050">
              <a:solidFill>
                <a:srgbClr val="000000"/>
              </a:solidFill>
              <a:prstDash val="solid"/>
              <a:round/>
              <a:headEnd len="med" w="med" type="none"/>
              <a:tailEnd len="med" w="med" type="none"/>
            </a:ln>
          </p:spPr>
        </p:cxnSp>
        <p:cxnSp>
          <p:nvCxnSpPr>
            <p:cNvPr id="145" name="Google Shape;145;p20"/>
            <p:cNvCxnSpPr/>
            <p:nvPr/>
          </p:nvCxnSpPr>
          <p:spPr>
            <a:xfrm rot="10800000">
              <a:off x="2318193" y="2467577"/>
              <a:ext cx="1322100" cy="665400"/>
            </a:xfrm>
            <a:prstGeom prst="curvedConnector3">
              <a:avLst>
                <a:gd fmla="val 50000" name="adj1"/>
              </a:avLst>
            </a:prstGeom>
            <a:noFill/>
            <a:ln cap="flat" cmpd="sng" w="19050">
              <a:solidFill>
                <a:srgbClr val="000000"/>
              </a:solidFill>
              <a:prstDash val="solid"/>
              <a:round/>
              <a:headEnd len="med" w="med" type="none"/>
              <a:tailEnd len="med" w="med" type="none"/>
            </a:ln>
          </p:spPr>
        </p:cxnSp>
        <p:cxnSp>
          <p:nvCxnSpPr>
            <p:cNvPr id="146" name="Google Shape;146;p20"/>
            <p:cNvCxnSpPr/>
            <p:nvPr/>
          </p:nvCxnSpPr>
          <p:spPr>
            <a:xfrm flipH="1">
              <a:off x="3911623" y="2467713"/>
              <a:ext cx="1303200" cy="665400"/>
            </a:xfrm>
            <a:prstGeom prst="curvedConnector3">
              <a:avLst>
                <a:gd fmla="val 50000" name="adj1"/>
              </a:avLst>
            </a:prstGeom>
            <a:noFill/>
            <a:ln cap="flat" cmpd="sng" w="19050">
              <a:solidFill>
                <a:srgbClr val="000000"/>
              </a:solidFill>
              <a:prstDash val="solid"/>
              <a:round/>
              <a:headEnd len="med" w="med" type="none"/>
              <a:tailEnd len="med" w="med" type="none"/>
            </a:ln>
          </p:spPr>
        </p:cxnSp>
        <p:cxnSp>
          <p:nvCxnSpPr>
            <p:cNvPr id="147" name="Google Shape;147;p20"/>
            <p:cNvCxnSpPr/>
            <p:nvPr/>
          </p:nvCxnSpPr>
          <p:spPr>
            <a:xfrm rot="10800000">
              <a:off x="5486163" y="2467577"/>
              <a:ext cx="1335600" cy="665400"/>
            </a:xfrm>
            <a:prstGeom prst="curvedConnector3">
              <a:avLst>
                <a:gd fmla="val 50000" name="adj1"/>
              </a:avLst>
            </a:prstGeom>
            <a:noFill/>
            <a:ln cap="flat" cmpd="sng" w="19050">
              <a:solidFill>
                <a:srgbClr val="000000"/>
              </a:solidFill>
              <a:prstDash val="solid"/>
              <a:round/>
              <a:headEnd len="med" w="med" type="none"/>
              <a:tailEnd len="med" w="med" type="none"/>
            </a:ln>
          </p:spPr>
        </p:cxnSp>
        <p:cxnSp>
          <p:nvCxnSpPr>
            <p:cNvPr id="148" name="Google Shape;148;p20"/>
            <p:cNvCxnSpPr>
              <a:stCxn id="149" idx="2"/>
              <a:endCxn id="150" idx="6"/>
            </p:cNvCxnSpPr>
            <p:nvPr/>
          </p:nvCxnSpPr>
          <p:spPr>
            <a:xfrm flipH="1">
              <a:off x="7093112" y="2467577"/>
              <a:ext cx="1318500" cy="785100"/>
            </a:xfrm>
            <a:prstGeom prst="curvedConnector3">
              <a:avLst>
                <a:gd fmla="val 50000" name="adj1"/>
              </a:avLst>
            </a:prstGeom>
            <a:noFill/>
            <a:ln cap="flat" cmpd="sng" w="19050">
              <a:solidFill>
                <a:srgbClr val="000000"/>
              </a:solidFill>
              <a:prstDash val="solid"/>
              <a:round/>
              <a:headEnd len="med" w="med" type="none"/>
              <a:tailEnd len="med" w="med" type="none"/>
            </a:ln>
          </p:spPr>
        </p:cxnSp>
        <p:sp>
          <p:nvSpPr>
            <p:cNvPr id="149" name="Google Shape;149;p20"/>
            <p:cNvSpPr/>
            <p:nvPr/>
          </p:nvSpPr>
          <p:spPr>
            <a:xfrm>
              <a:off x="8411612" y="2331977"/>
              <a:ext cx="271200" cy="271200"/>
            </a:xfrm>
            <a:prstGeom prst="ellipse">
              <a:avLst/>
            </a:prstGeom>
            <a:solidFill>
              <a:srgbClr val="344E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20"/>
          <p:cNvGrpSpPr/>
          <p:nvPr/>
        </p:nvGrpSpPr>
        <p:grpSpPr>
          <a:xfrm>
            <a:off x="2362334" y="1140101"/>
            <a:ext cx="3436058" cy="1923252"/>
            <a:chOff x="458969" y="1344625"/>
            <a:chExt cx="3352906" cy="1923252"/>
          </a:xfrm>
        </p:grpSpPr>
        <p:sp>
          <p:nvSpPr>
            <p:cNvPr id="152" name="Google Shape;152;p20"/>
            <p:cNvSpPr txBox="1"/>
            <p:nvPr/>
          </p:nvSpPr>
          <p:spPr>
            <a:xfrm>
              <a:off x="753075" y="1344625"/>
              <a:ext cx="3058800" cy="37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Medium"/>
                  <a:ea typeface="Fira Sans Extra Condensed Medium"/>
                  <a:cs typeface="Fira Sans Extra Condensed Medium"/>
                  <a:sym typeface="Fira Sans Extra Condensed Medium"/>
                </a:rPr>
                <a:t>Relationship among the features</a:t>
              </a:r>
              <a:endParaRPr sz="1800">
                <a:solidFill>
                  <a:srgbClr val="000000"/>
                </a:solidFill>
                <a:latin typeface="Fira Sans Extra Condensed Medium"/>
                <a:ea typeface="Fira Sans Extra Condensed Medium"/>
                <a:cs typeface="Fira Sans Extra Condensed Medium"/>
                <a:sym typeface="Fira Sans Extra Condensed Medium"/>
              </a:endParaRPr>
            </a:p>
          </p:txBody>
        </p:sp>
        <p:sp>
          <p:nvSpPr>
            <p:cNvPr id="153" name="Google Shape;153;p20"/>
            <p:cNvSpPr txBox="1"/>
            <p:nvPr/>
          </p:nvSpPr>
          <p:spPr>
            <a:xfrm>
              <a:off x="753066" y="1722024"/>
              <a:ext cx="2983800" cy="69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Performed correlation, Granger’s </a:t>
              </a:r>
              <a:r>
                <a:rPr lang="en" sz="1200">
                  <a:latin typeface="Roboto"/>
                  <a:ea typeface="Roboto"/>
                  <a:cs typeface="Roboto"/>
                  <a:sym typeface="Roboto"/>
                </a:rPr>
                <a:t>Causality</a:t>
              </a:r>
              <a:r>
                <a:rPr lang="en" sz="1200">
                  <a:latin typeface="Roboto"/>
                  <a:ea typeface="Roboto"/>
                  <a:cs typeface="Roboto"/>
                  <a:sym typeface="Roboto"/>
                </a:rPr>
                <a:t> Analysis, ADF Test for checking series stationarity, and inferring which features are important.</a:t>
              </a:r>
              <a:endParaRPr sz="1200">
                <a:latin typeface="Roboto"/>
                <a:ea typeface="Roboto"/>
                <a:cs typeface="Roboto"/>
                <a:sym typeface="Roboto"/>
              </a:endParaRPr>
            </a:p>
          </p:txBody>
        </p:sp>
        <p:grpSp>
          <p:nvGrpSpPr>
            <p:cNvPr id="154" name="Google Shape;154;p20"/>
            <p:cNvGrpSpPr/>
            <p:nvPr/>
          </p:nvGrpSpPr>
          <p:grpSpPr>
            <a:xfrm>
              <a:off x="458969" y="1397727"/>
              <a:ext cx="271200" cy="1870150"/>
              <a:chOff x="458969" y="1397727"/>
              <a:chExt cx="271200" cy="1870150"/>
            </a:xfrm>
          </p:grpSpPr>
          <p:sp>
            <p:nvSpPr>
              <p:cNvPr id="155" name="Google Shape;155;p20"/>
              <p:cNvSpPr/>
              <p:nvPr/>
            </p:nvSpPr>
            <p:spPr>
              <a:xfrm>
                <a:off x="458969" y="2996677"/>
                <a:ext cx="271200" cy="271200"/>
              </a:xfrm>
              <a:prstGeom prst="ellipse">
                <a:avLst/>
              </a:prstGeom>
              <a:solidFill>
                <a:srgbClr val="F9C74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458969" y="1397727"/>
                <a:ext cx="271200" cy="271200"/>
              </a:xfrm>
              <a:prstGeom prst="ellipse">
                <a:avLst/>
              </a:prstGeom>
              <a:solidFill>
                <a:srgbClr val="F9C74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20"/>
              <p:cNvCxnSpPr>
                <a:stCxn id="156" idx="4"/>
                <a:endCxn id="155" idx="0"/>
              </p:cNvCxnSpPr>
              <p:nvPr/>
            </p:nvCxnSpPr>
            <p:spPr>
              <a:xfrm>
                <a:off x="594569" y="1668927"/>
                <a:ext cx="0" cy="1327800"/>
              </a:xfrm>
              <a:prstGeom prst="straightConnector1">
                <a:avLst/>
              </a:prstGeom>
              <a:noFill/>
              <a:ln cap="flat" cmpd="sng" w="19050">
                <a:solidFill>
                  <a:srgbClr val="000000"/>
                </a:solidFill>
                <a:prstDash val="dash"/>
                <a:round/>
                <a:headEnd len="med" w="med" type="none"/>
                <a:tailEnd len="med" w="med" type="none"/>
              </a:ln>
            </p:spPr>
          </p:cxnSp>
        </p:grpSp>
      </p:grpSp>
      <p:grpSp>
        <p:nvGrpSpPr>
          <p:cNvPr id="158" name="Google Shape;158;p20"/>
          <p:cNvGrpSpPr/>
          <p:nvPr/>
        </p:nvGrpSpPr>
        <p:grpSpPr>
          <a:xfrm>
            <a:off x="3834718" y="2127452"/>
            <a:ext cx="2776207" cy="2557498"/>
            <a:chOff x="2046993" y="2331977"/>
            <a:chExt cx="2776207" cy="2557498"/>
          </a:xfrm>
        </p:grpSpPr>
        <p:sp>
          <p:nvSpPr>
            <p:cNvPr id="159" name="Google Shape;159;p20"/>
            <p:cNvSpPr txBox="1"/>
            <p:nvPr/>
          </p:nvSpPr>
          <p:spPr>
            <a:xfrm>
              <a:off x="2318200" y="3606650"/>
              <a:ext cx="2505000" cy="37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Medium"/>
                  <a:ea typeface="Fira Sans Extra Condensed Medium"/>
                  <a:cs typeface="Fira Sans Extra Condensed Medium"/>
                  <a:sym typeface="Fira Sans Extra Condensed Medium"/>
                </a:rPr>
                <a:t>Prediction and Forecasting</a:t>
              </a:r>
              <a:endParaRPr sz="1800">
                <a:solidFill>
                  <a:srgbClr val="000000"/>
                </a:solidFill>
                <a:latin typeface="Fira Sans Extra Condensed Medium"/>
                <a:ea typeface="Fira Sans Extra Condensed Medium"/>
                <a:cs typeface="Fira Sans Extra Condensed Medium"/>
                <a:sym typeface="Fira Sans Extra Condensed Medium"/>
              </a:endParaRPr>
            </a:p>
          </p:txBody>
        </p:sp>
        <p:sp>
          <p:nvSpPr>
            <p:cNvPr id="160" name="Google Shape;160;p20"/>
            <p:cNvSpPr txBox="1"/>
            <p:nvPr/>
          </p:nvSpPr>
          <p:spPr>
            <a:xfrm>
              <a:off x="2338397" y="4191075"/>
              <a:ext cx="2233500" cy="69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Implemented ARIMA model for univariate time series forecasting, linear </a:t>
              </a:r>
              <a:r>
                <a:rPr lang="en" sz="1200">
                  <a:latin typeface="Roboto"/>
                  <a:ea typeface="Roboto"/>
                  <a:cs typeface="Roboto"/>
                  <a:sym typeface="Roboto"/>
                </a:rPr>
                <a:t>regression</a:t>
              </a:r>
              <a:r>
                <a:rPr lang="en" sz="1200">
                  <a:latin typeface="Roboto"/>
                  <a:ea typeface="Roboto"/>
                  <a:cs typeface="Roboto"/>
                  <a:sym typeface="Roboto"/>
                </a:rPr>
                <a:t> for </a:t>
              </a:r>
              <a:r>
                <a:rPr lang="en" sz="1200">
                  <a:latin typeface="Roboto"/>
                  <a:ea typeface="Roboto"/>
                  <a:cs typeface="Roboto"/>
                  <a:sym typeface="Roboto"/>
                </a:rPr>
                <a:t>multivariate</a:t>
              </a:r>
              <a:r>
                <a:rPr lang="en" sz="1200">
                  <a:latin typeface="Roboto"/>
                  <a:ea typeface="Roboto"/>
                  <a:cs typeface="Roboto"/>
                  <a:sym typeface="Roboto"/>
                </a:rPr>
                <a:t> time series prediction.</a:t>
              </a:r>
              <a:endParaRPr sz="1200">
                <a:solidFill>
                  <a:srgbClr val="000000"/>
                </a:solidFill>
                <a:latin typeface="Roboto"/>
                <a:ea typeface="Roboto"/>
                <a:cs typeface="Roboto"/>
                <a:sym typeface="Roboto"/>
              </a:endParaRPr>
            </a:p>
          </p:txBody>
        </p:sp>
        <p:grpSp>
          <p:nvGrpSpPr>
            <p:cNvPr id="161" name="Google Shape;161;p20"/>
            <p:cNvGrpSpPr/>
            <p:nvPr/>
          </p:nvGrpSpPr>
          <p:grpSpPr>
            <a:xfrm>
              <a:off x="2046993" y="2331977"/>
              <a:ext cx="271200" cy="1871786"/>
              <a:chOff x="2046993" y="2332777"/>
              <a:chExt cx="271200" cy="1871786"/>
            </a:xfrm>
          </p:grpSpPr>
          <p:sp>
            <p:nvSpPr>
              <p:cNvPr id="162" name="Google Shape;162;p20"/>
              <p:cNvSpPr/>
              <p:nvPr/>
            </p:nvSpPr>
            <p:spPr>
              <a:xfrm>
                <a:off x="2046993" y="3933363"/>
                <a:ext cx="271200" cy="271200"/>
              </a:xfrm>
              <a:prstGeom prst="ellipse">
                <a:avLst/>
              </a:prstGeom>
              <a:solidFill>
                <a:srgbClr val="90BE6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2046993" y="2332777"/>
                <a:ext cx="271200" cy="271200"/>
              </a:xfrm>
              <a:prstGeom prst="ellipse">
                <a:avLst/>
              </a:prstGeom>
              <a:solidFill>
                <a:srgbClr val="90BE6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20"/>
              <p:cNvCxnSpPr>
                <a:stCxn id="163" idx="4"/>
              </p:cNvCxnSpPr>
              <p:nvPr/>
            </p:nvCxnSpPr>
            <p:spPr>
              <a:xfrm>
                <a:off x="2182593" y="2603977"/>
                <a:ext cx="0" cy="1327800"/>
              </a:xfrm>
              <a:prstGeom prst="straightConnector1">
                <a:avLst/>
              </a:prstGeom>
              <a:noFill/>
              <a:ln cap="flat" cmpd="sng" w="19050">
                <a:solidFill>
                  <a:srgbClr val="000000"/>
                </a:solidFill>
                <a:prstDash val="dash"/>
                <a:round/>
                <a:headEnd len="med" w="med" type="none"/>
                <a:tailEnd len="med" w="med" type="none"/>
              </a:ln>
            </p:spPr>
          </p:cxnSp>
        </p:grpSp>
      </p:grpSp>
      <p:sp>
        <p:nvSpPr>
          <p:cNvPr id="165" name="Google Shape;165;p20"/>
          <p:cNvSpPr/>
          <p:nvPr/>
        </p:nvSpPr>
        <p:spPr>
          <a:xfrm>
            <a:off x="5363475" y="2059700"/>
            <a:ext cx="3780600" cy="100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3F3F3"/>
              </a:highlight>
            </a:endParaRPr>
          </a:p>
        </p:txBody>
      </p:sp>
      <p:pic>
        <p:nvPicPr>
          <p:cNvPr id="166" name="Google Shape;166;p20"/>
          <p:cNvPicPr preferRelativeResize="0"/>
          <p:nvPr/>
        </p:nvPicPr>
        <p:blipFill>
          <a:blip r:embed="rId3">
            <a:alphaModFix/>
          </a:blip>
          <a:stretch>
            <a:fillRect/>
          </a:stretch>
        </p:blipFill>
        <p:spPr>
          <a:xfrm>
            <a:off x="6006675" y="1227275"/>
            <a:ext cx="2505075" cy="762000"/>
          </a:xfrm>
          <a:prstGeom prst="rect">
            <a:avLst/>
          </a:prstGeom>
          <a:noFill/>
          <a:ln>
            <a:noFill/>
          </a:ln>
        </p:spPr>
      </p:pic>
      <p:sp>
        <p:nvSpPr>
          <p:cNvPr id="167" name="Google Shape;167;p20"/>
          <p:cNvSpPr txBox="1"/>
          <p:nvPr/>
        </p:nvSpPr>
        <p:spPr>
          <a:xfrm>
            <a:off x="6140800" y="954225"/>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Bullishness </a:t>
            </a:r>
            <a:r>
              <a:rPr b="1" lang="en"/>
              <a:t>of</a:t>
            </a:r>
            <a:r>
              <a:rPr b="1" lang="en"/>
              <a:t> ‘t’ day</a:t>
            </a:r>
            <a:endParaRPr b="1"/>
          </a:p>
        </p:txBody>
      </p:sp>
      <p:sp>
        <p:nvSpPr>
          <p:cNvPr id="168" name="Google Shape;168;p20"/>
          <p:cNvSpPr/>
          <p:nvPr/>
        </p:nvSpPr>
        <p:spPr>
          <a:xfrm>
            <a:off x="6686075" y="1989275"/>
            <a:ext cx="2211900" cy="1923300"/>
          </a:xfrm>
          <a:prstGeom prst="snipRoundRect">
            <a:avLst>
              <a:gd fmla="val 16667" name="adj1"/>
              <a:gd fmla="val 16667"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 #positive tweets on day ‘t’ </a:t>
            </a:r>
            <a:endParaRPr/>
          </a:p>
          <a:p>
            <a:pPr indent="0" lvl="0" marL="0" rtl="0" algn="l">
              <a:spcBef>
                <a:spcPts val="0"/>
              </a:spcBef>
              <a:spcAft>
                <a:spcPts val="0"/>
              </a:spcAft>
              <a:buClr>
                <a:schemeClr val="dk1"/>
              </a:buClr>
              <a:buSzPts val="1100"/>
              <a:buFont typeface="Arial"/>
              <a:buNone/>
            </a:pPr>
            <a:r>
              <a:rPr lang="en">
                <a:solidFill>
                  <a:schemeClr val="dk1"/>
                </a:solidFill>
              </a:rPr>
              <a:t>               </a:t>
            </a:r>
            <a:r>
              <a:rPr lang="en">
                <a:solidFill>
                  <a:schemeClr val="dk1"/>
                </a:solidFill>
              </a:rPr>
              <a:t>= #negative tweets on day ‘t’ </a:t>
            </a:r>
            <a:endParaRPr/>
          </a:p>
        </p:txBody>
      </p:sp>
      <p:pic>
        <p:nvPicPr>
          <p:cNvPr id="169" name="Google Shape;169;p20"/>
          <p:cNvPicPr preferRelativeResize="0"/>
          <p:nvPr/>
        </p:nvPicPr>
        <p:blipFill>
          <a:blip r:embed="rId4">
            <a:alphaModFix/>
          </a:blip>
          <a:stretch>
            <a:fillRect/>
          </a:stretch>
        </p:blipFill>
        <p:spPr>
          <a:xfrm>
            <a:off x="6767813" y="2554037"/>
            <a:ext cx="803375" cy="222775"/>
          </a:xfrm>
          <a:prstGeom prst="rect">
            <a:avLst/>
          </a:prstGeom>
          <a:noFill/>
          <a:ln>
            <a:noFill/>
          </a:ln>
        </p:spPr>
      </p:pic>
      <p:pic>
        <p:nvPicPr>
          <p:cNvPr id="170" name="Google Shape;170;p20"/>
          <p:cNvPicPr preferRelativeResize="0"/>
          <p:nvPr/>
        </p:nvPicPr>
        <p:blipFill>
          <a:blip r:embed="rId5">
            <a:alphaModFix/>
          </a:blip>
          <a:stretch>
            <a:fillRect/>
          </a:stretch>
        </p:blipFill>
        <p:spPr>
          <a:xfrm>
            <a:off x="6759998" y="3008700"/>
            <a:ext cx="819000" cy="22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311700" y="445025"/>
            <a:ext cx="362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a:t>
            </a:r>
            <a:endParaRPr/>
          </a:p>
        </p:txBody>
      </p:sp>
      <p:pic>
        <p:nvPicPr>
          <p:cNvPr id="176" name="Google Shape;176;p21"/>
          <p:cNvPicPr preferRelativeResize="0"/>
          <p:nvPr/>
        </p:nvPicPr>
        <p:blipFill>
          <a:blip r:embed="rId3">
            <a:alphaModFix/>
          </a:blip>
          <a:stretch>
            <a:fillRect/>
          </a:stretch>
        </p:blipFill>
        <p:spPr>
          <a:xfrm>
            <a:off x="0" y="1125099"/>
            <a:ext cx="9143999" cy="3317602"/>
          </a:xfrm>
          <a:prstGeom prst="rect">
            <a:avLst/>
          </a:prstGeom>
          <a:noFill/>
          <a:ln>
            <a:noFill/>
          </a:ln>
        </p:spPr>
      </p:pic>
      <p:sp>
        <p:nvSpPr>
          <p:cNvPr id="177" name="Google Shape;177;p21"/>
          <p:cNvSpPr txBox="1"/>
          <p:nvPr/>
        </p:nvSpPr>
        <p:spPr>
          <a:xfrm>
            <a:off x="322150" y="4413325"/>
            <a:ext cx="758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Fig 1: Comparison of different classification algorithms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