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94BABA-D5E9-42A0-B596-2D668C6ABACD}">
  <a:tblStyle styleId="{2E94BABA-D5E9-42A0-B596-2D668C6ABA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9bb6bd8c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9bb6bd8c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onto the work done by all team members, we have Jeet who has tried to implement SVM model for sentiment classification and extracting the financial data features, and also tried to determine how they are distributed.</a:t>
            </a:r>
            <a:br>
              <a:rPr lang="en"/>
            </a:br>
            <a:br>
              <a:rPr lang="en"/>
            </a:br>
            <a:r>
              <a:rPr lang="en"/>
              <a:t>Next we have Mayank. He has done data cleaning and preprocessing, and made the tweets ready for sentiment analysis. Also he has worked on extracting the financial features from the tweets like bullishness, bearishness, etc as he also mentioned previously.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Talking about Rahul, he has implemented various models for sentiment classification including different types of naive bayesian(gussion, </a:t>
            </a:r>
            <a:r>
              <a:rPr lang="en"/>
              <a:t>multinomial</a:t>
            </a:r>
            <a:r>
              <a:rPr lang="en"/>
              <a:t>, complement), logistic regression, and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Meanwhile I was working on building the database. Main requirement of database is to get  tweets from 2010-2011. For that we have contacted twitter. They were giving only few(5000) tweets per month. But that wasn’t enough. Working with twitter API took a lot of our time. So, after that I started working on making a web scraper which collects tweets related to 13 companies for </a:t>
            </a:r>
            <a:r>
              <a:rPr lang="en"/>
              <a:t>everyday</a:t>
            </a:r>
            <a:r>
              <a:rPr lang="en"/>
              <a:t> of certain time period.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9bb6bd8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9bb6bd8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taking about future work we are going to try predicting prices of the stocks by analysing sentiments from the other microblogging services like StockTweets,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can try implementing different techniques like decision tree and etc for classification and even use different techniques to </a:t>
            </a:r>
            <a:r>
              <a:rPr lang="en"/>
              <a:t>correlate</a:t>
            </a:r>
            <a:r>
              <a:rPr lang="en"/>
              <a:t> financial data to the tweets’ sentiments.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9bb6bd8c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9bb6bd8c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references and yeah that all from our side. Thank you. Now we are open for questions and answers.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9bb6bd8c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9bb6bd8c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9bb6bd8c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9bb6bd8c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9bb6bd8c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9bb6bd8c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9bb6bd8c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9bb6bd8c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9bb6bd8c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9bb6bd8c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9bb6bd8c3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9bb6bd8c3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9bb6bd8c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9bb6bd8c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9bb6bd8c3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9bb6bd8c3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hyperlink" Target="https://towardsdatascience.com/sentiment-analysis-for-stock-price-prediction-in-python-bed40c65d178" TargetMode="External"/><Relationship Id="rId11" Type="http://schemas.openxmlformats.org/officeDocument/2006/relationships/hyperlink" Target="https://towardsdatascience.com/granger-causality-and-vector-auto-regressive-model-for-time-series-forecasting-3226a64889a6" TargetMode="External"/><Relationship Id="rId10" Type="http://schemas.openxmlformats.org/officeDocument/2006/relationships/hyperlink" Target="https://towardsdatascience.com/granger-causality-and-vector-auto-regressive-model-for-time-series-forecasting-3226a64889a6" TargetMode="External"/><Relationship Id="rId12" Type="http://schemas.openxmlformats.org/officeDocument/2006/relationships/hyperlink" Target="https://www.researchgate.net/publication/279864932_Twitter_Sentiment_Analysis_Applied_to_Finance_A_Case_Study_in_the_Retail_Industry" TargetMode="External"/><Relationship Id="rId9" Type="http://schemas.openxmlformats.org/officeDocument/2006/relationships/hyperlink" Target="https://towardsdatascience.com/granger-causality-and-vector-auto-regressive-model-for-time-series-forecasting-3226a64889a6" TargetMode="External"/><Relationship Id="rId5" Type="http://schemas.openxmlformats.org/officeDocument/2006/relationships/hyperlink" Target="http://eprints.lincoln.ac.uk/id/eprint/11274/1/ASONAM%202012.pdf" TargetMode="External"/><Relationship Id="rId6" Type="http://schemas.openxmlformats.org/officeDocument/2006/relationships/hyperlink" Target="https://sci-hub.se/10.1109/ICATCCT.2016.7912076" TargetMode="External"/><Relationship Id="rId7" Type="http://schemas.openxmlformats.org/officeDocument/2006/relationships/hyperlink" Target="https://towardsdatascience.com/granger-causality-and-vector-auto-regressive-model-for-time-series-forecasting-3226a64889a6" TargetMode="External"/><Relationship Id="rId8" Type="http://schemas.openxmlformats.org/officeDocument/2006/relationships/hyperlink" Target="https://towardsdatascience.com/granger-causality-and-vector-auto-regressive-model-for-time-series-forecasting-3226a64889a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jp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descr="Tweetstorm concept illustration Free Vector" id="86" name="Google Shape;86;p13"/>
          <p:cNvPicPr preferRelativeResize="0"/>
          <p:nvPr/>
        </p:nvPicPr>
        <p:blipFill rotWithShape="1">
          <a:blip r:embed="rId3">
            <a:alphaModFix/>
          </a:blip>
          <a:srcRect b="7918" l="0" r="5428" t="0"/>
          <a:stretch/>
        </p:blipFill>
        <p:spPr>
          <a:xfrm>
            <a:off x="6259650" y="2335200"/>
            <a:ext cx="2884351" cy="2808300"/>
          </a:xfrm>
          <a:prstGeom prst="rect">
            <a:avLst/>
          </a:prstGeom>
          <a:noFill/>
          <a:ln>
            <a:noFill/>
          </a:ln>
        </p:spPr>
      </p:pic>
      <p:sp>
        <p:nvSpPr>
          <p:cNvPr id="87" name="Google Shape;87;p13"/>
          <p:cNvSpPr txBox="1"/>
          <p:nvPr>
            <p:ph idx="4294967295" type="ctrTitle"/>
          </p:nvPr>
        </p:nvSpPr>
        <p:spPr>
          <a:xfrm>
            <a:off x="2224200" y="1731275"/>
            <a:ext cx="4317300" cy="19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180">
                <a:latin typeface="Oswald"/>
                <a:ea typeface="Oswald"/>
                <a:cs typeface="Oswald"/>
                <a:sym typeface="Oswald"/>
              </a:rPr>
              <a:t>Stock market movement prediction using Twitter Sentiment Analysis</a:t>
            </a:r>
            <a:endParaRPr b="0" sz="3180">
              <a:latin typeface="Oswald"/>
              <a:ea typeface="Oswald"/>
              <a:cs typeface="Oswald"/>
              <a:sym typeface="Oswald"/>
            </a:endParaRPr>
          </a:p>
        </p:txBody>
      </p:sp>
      <p:pic>
        <p:nvPicPr>
          <p:cNvPr descr="Artificial intelligence in financing abstract concept illustration" id="88" name="Google Shape;88;p13"/>
          <p:cNvPicPr preferRelativeResize="0"/>
          <p:nvPr/>
        </p:nvPicPr>
        <p:blipFill>
          <a:blip r:embed="rId4">
            <a:alphaModFix/>
          </a:blip>
          <a:stretch>
            <a:fillRect/>
          </a:stretch>
        </p:blipFill>
        <p:spPr>
          <a:xfrm>
            <a:off x="0" y="0"/>
            <a:ext cx="2385525" cy="2385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Business team brainstorm idea and lightbulb from jigsaw. working team collaboration, enterprise cooperation, colleagues mutual assistance concept. pinkish coral bluevector isolated illustration" id="156" name="Google Shape;156;p22"/>
          <p:cNvPicPr preferRelativeResize="0"/>
          <p:nvPr/>
        </p:nvPicPr>
        <p:blipFill>
          <a:blip r:embed="rId3">
            <a:alphaModFix/>
          </a:blip>
          <a:stretch>
            <a:fillRect/>
          </a:stretch>
        </p:blipFill>
        <p:spPr>
          <a:xfrm>
            <a:off x="5487275" y="2707625"/>
            <a:ext cx="3656724" cy="2435875"/>
          </a:xfrm>
          <a:prstGeom prst="rect">
            <a:avLst/>
          </a:prstGeom>
          <a:noFill/>
          <a:ln>
            <a:noFill/>
          </a:ln>
        </p:spPr>
      </p:pic>
      <p:sp>
        <p:nvSpPr>
          <p:cNvPr id="157" name="Google Shape;157;p22"/>
          <p:cNvSpPr txBox="1"/>
          <p:nvPr>
            <p:ph type="title"/>
          </p:nvPr>
        </p:nvSpPr>
        <p:spPr>
          <a:xfrm>
            <a:off x="729450" y="624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member in project</a:t>
            </a:r>
            <a:endParaRPr/>
          </a:p>
        </p:txBody>
      </p:sp>
      <p:sp>
        <p:nvSpPr>
          <p:cNvPr id="158" name="Google Shape;158;p22"/>
          <p:cNvSpPr txBox="1"/>
          <p:nvPr>
            <p:ph idx="1" type="body"/>
          </p:nvPr>
        </p:nvSpPr>
        <p:spPr>
          <a:xfrm>
            <a:off x="727650" y="1495075"/>
            <a:ext cx="7688700" cy="270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Jeet :  </a:t>
            </a:r>
            <a:r>
              <a:rPr lang="en" sz="1500"/>
              <a:t>Implemented SVM for sentiment classification and extraction of financial data features, also determining the distribution of the financial data.</a:t>
            </a:r>
            <a:endParaRPr sz="1500"/>
          </a:p>
          <a:p>
            <a:pPr indent="-323850" lvl="0" marL="457200" rtl="0" algn="l">
              <a:spcBef>
                <a:spcPts val="0"/>
              </a:spcBef>
              <a:spcAft>
                <a:spcPts val="0"/>
              </a:spcAft>
              <a:buSzPts val="1500"/>
              <a:buChar char="●"/>
            </a:pPr>
            <a:r>
              <a:rPr b="1" lang="en" sz="1500"/>
              <a:t>Mayank : </a:t>
            </a:r>
            <a:r>
              <a:rPr lang="en" sz="1500"/>
              <a:t>Data cleaning, Data preprocessing and Feature extraction from tweets for stock market.</a:t>
            </a:r>
            <a:endParaRPr sz="1500"/>
          </a:p>
          <a:p>
            <a:pPr indent="-323850" lvl="0" marL="457200" rtl="0" algn="l">
              <a:spcBef>
                <a:spcPts val="0"/>
              </a:spcBef>
              <a:spcAft>
                <a:spcPts val="0"/>
              </a:spcAft>
              <a:buSzPts val="1500"/>
              <a:buChar char="●"/>
            </a:pPr>
            <a:r>
              <a:rPr b="1" lang="en" sz="1500"/>
              <a:t>Rahul : </a:t>
            </a:r>
            <a:r>
              <a:rPr lang="en" sz="1500"/>
              <a:t>Implementation of various models for sentiment classification like different naive bayesian, logistic regression etc. </a:t>
            </a:r>
            <a:endParaRPr sz="1500"/>
          </a:p>
          <a:p>
            <a:pPr indent="-323850" lvl="0" marL="457200" rtl="0" algn="l">
              <a:spcBef>
                <a:spcPts val="0"/>
              </a:spcBef>
              <a:spcAft>
                <a:spcPts val="0"/>
              </a:spcAft>
              <a:buSzPts val="1500"/>
              <a:buChar char="●"/>
            </a:pPr>
            <a:r>
              <a:rPr b="1" lang="en" sz="1500"/>
              <a:t>Prince : </a:t>
            </a:r>
            <a:r>
              <a:rPr lang="en" sz="1500"/>
              <a:t>Dataset Collection.</a:t>
            </a:r>
            <a:endParaRPr b="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Decision making abstract concept" id="163" name="Google Shape;163;p23"/>
          <p:cNvPicPr preferRelativeResize="0"/>
          <p:nvPr/>
        </p:nvPicPr>
        <p:blipFill>
          <a:blip r:embed="rId3">
            <a:alphaModFix/>
          </a:blip>
          <a:stretch>
            <a:fillRect/>
          </a:stretch>
        </p:blipFill>
        <p:spPr>
          <a:xfrm>
            <a:off x="6728000" y="2657300"/>
            <a:ext cx="2416000" cy="2416000"/>
          </a:xfrm>
          <a:prstGeom prst="rect">
            <a:avLst/>
          </a:prstGeom>
          <a:noFill/>
          <a:ln>
            <a:noFill/>
          </a:ln>
        </p:spPr>
      </p:pic>
      <p:sp>
        <p:nvSpPr>
          <p:cNvPr id="164" name="Google Shape;164;p23"/>
          <p:cNvSpPr txBox="1"/>
          <p:nvPr>
            <p:ph type="title"/>
          </p:nvPr>
        </p:nvSpPr>
        <p:spPr>
          <a:xfrm>
            <a:off x="727650" y="624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65" name="Google Shape;165;p23"/>
          <p:cNvSpPr txBox="1"/>
          <p:nvPr>
            <p:ph idx="1" type="body"/>
          </p:nvPr>
        </p:nvSpPr>
        <p:spPr>
          <a:xfrm>
            <a:off x="727650" y="13944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extend this to predicting future prices by analyzing sentiments from other microblogging services like </a:t>
            </a:r>
            <a:r>
              <a:rPr lang="en"/>
              <a:t>Stocktwits etc</a:t>
            </a:r>
            <a:r>
              <a:rPr lang="en"/>
              <a:t>.</a:t>
            </a:r>
            <a:endParaRPr/>
          </a:p>
          <a:p>
            <a:pPr indent="-311150" lvl="0" marL="457200" rtl="0" algn="l">
              <a:spcBef>
                <a:spcPts val="0"/>
              </a:spcBef>
              <a:spcAft>
                <a:spcPts val="0"/>
              </a:spcAft>
              <a:buSzPts val="1300"/>
              <a:buChar char="●"/>
            </a:pPr>
            <a:r>
              <a:rPr lang="en"/>
              <a:t>Trying classification with different techniques like decision tree and even using different correlation techniques.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Tiny people with guide instructions or handbooks flat vector illustration. cartoon characters reading user manual, guidebook or guidance. help and book with instructions for use concept Free Vector" id="170" name="Google Shape;170;p24"/>
          <p:cNvPicPr preferRelativeResize="0"/>
          <p:nvPr/>
        </p:nvPicPr>
        <p:blipFill>
          <a:blip r:embed="rId3">
            <a:alphaModFix/>
          </a:blip>
          <a:stretch>
            <a:fillRect/>
          </a:stretch>
        </p:blipFill>
        <p:spPr>
          <a:xfrm>
            <a:off x="5977442" y="2882400"/>
            <a:ext cx="3166558" cy="2261100"/>
          </a:xfrm>
          <a:prstGeom prst="rect">
            <a:avLst/>
          </a:prstGeom>
          <a:noFill/>
          <a:ln>
            <a:noFill/>
          </a:ln>
        </p:spPr>
      </p:pic>
      <p:sp>
        <p:nvSpPr>
          <p:cNvPr id="171" name="Google Shape;171;p24"/>
          <p:cNvSpPr txBox="1"/>
          <p:nvPr>
            <p:ph idx="1" type="body"/>
          </p:nvPr>
        </p:nvSpPr>
        <p:spPr>
          <a:xfrm>
            <a:off x="727650" y="1441200"/>
            <a:ext cx="7688700" cy="3421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[1] “</a:t>
            </a:r>
            <a:r>
              <a:rPr lang="en">
                <a:solidFill>
                  <a:schemeClr val="hlink"/>
                </a:solidFill>
                <a:uFill>
                  <a:noFill/>
                </a:uFill>
                <a:hlinkClick r:id="rId4"/>
              </a:rPr>
              <a:t>Sentiment Analysis for Stock Price Prediction</a:t>
            </a:r>
            <a:r>
              <a:rPr lang="en"/>
              <a:t>”</a:t>
            </a:r>
            <a:r>
              <a:rPr lang="en"/>
              <a:t>  (towardsdatascience.com)</a:t>
            </a:r>
            <a:endParaRPr/>
          </a:p>
          <a:p>
            <a:pPr indent="0" lvl="0" marL="0" rtl="0" algn="l">
              <a:lnSpc>
                <a:spcPct val="150000"/>
              </a:lnSpc>
              <a:spcBef>
                <a:spcPts val="1200"/>
              </a:spcBef>
              <a:spcAft>
                <a:spcPts val="0"/>
              </a:spcAft>
              <a:buNone/>
            </a:pPr>
            <a:r>
              <a:rPr lang="en"/>
              <a:t>[2] T.Rao and S.Srivastava, “</a:t>
            </a:r>
            <a:r>
              <a:rPr lang="en">
                <a:solidFill>
                  <a:schemeClr val="hlink"/>
                </a:solidFill>
                <a:uFill>
                  <a:noFill/>
                </a:uFill>
                <a:hlinkClick r:id="rId5"/>
              </a:rPr>
              <a:t>Analyzing Stock Market Movement Using Twitter Sentiment Analysis</a:t>
            </a:r>
            <a:r>
              <a:rPr lang="en"/>
              <a:t>”</a:t>
            </a:r>
            <a:endParaRPr/>
          </a:p>
          <a:p>
            <a:pPr indent="0" lvl="0" marL="0" rtl="0" algn="l">
              <a:lnSpc>
                <a:spcPct val="150000"/>
              </a:lnSpc>
              <a:spcBef>
                <a:spcPts val="1200"/>
              </a:spcBef>
              <a:spcAft>
                <a:spcPts val="0"/>
              </a:spcAft>
              <a:buNone/>
            </a:pPr>
            <a:r>
              <a:rPr lang="en"/>
              <a:t>[3] </a:t>
            </a:r>
            <a:r>
              <a:rPr lang="en" sz="1200">
                <a:solidFill>
                  <a:srgbClr val="000000"/>
                </a:solidFill>
                <a:highlight>
                  <a:srgbClr val="FFFFFF"/>
                </a:highlight>
                <a:latin typeface="Roboto"/>
                <a:ea typeface="Roboto"/>
                <a:cs typeface="Roboto"/>
                <a:sym typeface="Roboto"/>
              </a:rPr>
              <a:t> </a:t>
            </a:r>
            <a:r>
              <a:rPr lang="en">
                <a:solidFill>
                  <a:srgbClr val="666666"/>
                </a:solidFill>
                <a:highlight>
                  <a:srgbClr val="FFFFFF"/>
                </a:highlight>
              </a:rPr>
              <a:t>A.Jain, P. Dandannavar</a:t>
            </a:r>
            <a:r>
              <a:rPr lang="en">
                <a:solidFill>
                  <a:srgbClr val="000000"/>
                </a:solidFill>
                <a:highlight>
                  <a:srgbClr val="FFFFFF"/>
                </a:highlight>
              </a:rPr>
              <a:t>, “</a:t>
            </a:r>
            <a:r>
              <a:rPr lang="en">
                <a:solidFill>
                  <a:schemeClr val="hlink"/>
                </a:solidFill>
                <a:highlight>
                  <a:srgbClr val="FFFFFF"/>
                </a:highlight>
                <a:uFill>
                  <a:noFill/>
                </a:uFill>
                <a:hlinkClick r:id="rId6"/>
              </a:rPr>
              <a:t>Application of Machine Learning Techniques to Sentiment Analysis</a:t>
            </a:r>
            <a:r>
              <a:rPr lang="en">
                <a:solidFill>
                  <a:srgbClr val="000000"/>
                </a:solidFill>
                <a:highlight>
                  <a:srgbClr val="FFFFFF"/>
                </a:highlight>
              </a:rPr>
              <a:t>”</a:t>
            </a:r>
            <a:endParaRPr/>
          </a:p>
          <a:p>
            <a:pPr indent="0" lvl="0" marL="0" rtl="0" algn="l">
              <a:lnSpc>
                <a:spcPct val="150000"/>
              </a:lnSpc>
              <a:spcBef>
                <a:spcPts val="1200"/>
              </a:spcBef>
              <a:spcAft>
                <a:spcPts val="0"/>
              </a:spcAft>
              <a:buNone/>
            </a:pPr>
            <a:r>
              <a:rPr lang="en"/>
              <a:t>[4] “</a:t>
            </a:r>
            <a:r>
              <a:rPr lang="en">
                <a:solidFill>
                  <a:schemeClr val="hlink"/>
                </a:solidFill>
                <a:uFill>
                  <a:noFill/>
                </a:uFill>
                <a:hlinkClick r:id="rId7"/>
              </a:rPr>
              <a:t>Time series </a:t>
            </a:r>
            <a:r>
              <a:rPr lang="en">
                <a:solidFill>
                  <a:schemeClr val="hlink"/>
                </a:solidFill>
                <a:uFill>
                  <a:noFill/>
                </a:uFill>
                <a:hlinkClick r:id="rId8"/>
              </a:rPr>
              <a:t>Forecasting</a:t>
            </a:r>
            <a:r>
              <a:rPr lang="en">
                <a:solidFill>
                  <a:schemeClr val="hlink"/>
                </a:solidFill>
                <a:uFill>
                  <a:noFill/>
                </a:uFill>
                <a:hlinkClick r:id="rId9"/>
              </a:rPr>
              <a:t> using Granger’s Causality and Vector </a:t>
            </a:r>
            <a:r>
              <a:rPr lang="en">
                <a:solidFill>
                  <a:schemeClr val="hlink"/>
                </a:solidFill>
                <a:uFill>
                  <a:noFill/>
                </a:uFill>
                <a:hlinkClick r:id="rId10"/>
              </a:rPr>
              <a:t>Autoregressive</a:t>
            </a:r>
            <a:r>
              <a:rPr lang="en">
                <a:solidFill>
                  <a:schemeClr val="hlink"/>
                </a:solidFill>
                <a:uFill>
                  <a:noFill/>
                </a:uFill>
                <a:hlinkClick r:id="rId11"/>
              </a:rPr>
              <a:t> Model</a:t>
            </a:r>
            <a:r>
              <a:rPr lang="en"/>
              <a:t>” (towardsdatascience.com)</a:t>
            </a:r>
            <a:endParaRPr/>
          </a:p>
          <a:p>
            <a:pPr indent="0" lvl="0" marL="0" rtl="0" algn="l">
              <a:lnSpc>
                <a:spcPct val="150000"/>
              </a:lnSpc>
              <a:spcBef>
                <a:spcPts val="1200"/>
              </a:spcBef>
              <a:spcAft>
                <a:spcPts val="0"/>
              </a:spcAft>
              <a:buNone/>
            </a:pPr>
            <a:r>
              <a:rPr lang="en"/>
              <a:t>[5] “</a:t>
            </a:r>
            <a:r>
              <a:rPr lang="en">
                <a:solidFill>
                  <a:schemeClr val="hlink"/>
                </a:solidFill>
                <a:uFill>
                  <a:noFill/>
                </a:uFill>
                <a:hlinkClick r:id="rId12"/>
              </a:rPr>
              <a:t>Twitter Sentiment Analysis Applied to Finance: A Case Study in the Retail Industry</a:t>
            </a:r>
            <a:r>
              <a:rPr lang="en"/>
              <a:t>” (researchgate.com)</a:t>
            </a:r>
            <a:endParaRPr/>
          </a:p>
          <a:p>
            <a:pPr indent="0" lvl="0" marL="0" rtl="0" algn="l">
              <a:lnSpc>
                <a:spcPct val="150000"/>
              </a:lnSpc>
              <a:spcBef>
                <a:spcPts val="1200"/>
              </a:spcBef>
              <a:spcAft>
                <a:spcPts val="1200"/>
              </a:spcAft>
              <a:buNone/>
            </a:pPr>
            <a:r>
              <a:t/>
            </a:r>
            <a:endParaRPr/>
          </a:p>
        </p:txBody>
      </p:sp>
      <p:sp>
        <p:nvSpPr>
          <p:cNvPr id="172" name="Google Shape;172;p24"/>
          <p:cNvSpPr txBox="1"/>
          <p:nvPr>
            <p:ph type="title"/>
          </p:nvPr>
        </p:nvSpPr>
        <p:spPr>
          <a:xfrm>
            <a:off x="727650" y="593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Business team putting together jigsaw puzzle isolated flat vector illustration. cartoon partners working in connection. teamwork, partnership and cooperation concept" id="93" name="Google Shape;93;p14"/>
          <p:cNvPicPr preferRelativeResize="0"/>
          <p:nvPr/>
        </p:nvPicPr>
        <p:blipFill>
          <a:blip r:embed="rId3">
            <a:alphaModFix/>
          </a:blip>
          <a:stretch>
            <a:fillRect/>
          </a:stretch>
        </p:blipFill>
        <p:spPr>
          <a:xfrm>
            <a:off x="6748800" y="3412225"/>
            <a:ext cx="2395200" cy="1737100"/>
          </a:xfrm>
          <a:prstGeom prst="rect">
            <a:avLst/>
          </a:prstGeom>
          <a:noFill/>
          <a:ln>
            <a:noFill/>
          </a:ln>
        </p:spPr>
      </p:pic>
      <p:graphicFrame>
        <p:nvGraphicFramePr>
          <p:cNvPr id="94" name="Google Shape;94;p14"/>
          <p:cNvGraphicFramePr/>
          <p:nvPr/>
        </p:nvGraphicFramePr>
        <p:xfrm>
          <a:off x="710325" y="1475065"/>
          <a:ext cx="3000000" cy="3000000"/>
        </p:xfrm>
        <a:graphic>
          <a:graphicData uri="http://schemas.openxmlformats.org/drawingml/2006/table">
            <a:tbl>
              <a:tblPr>
                <a:noFill/>
                <a:tableStyleId>{2E94BABA-D5E9-42A0-B596-2D668C6ABACD}</a:tableStyleId>
              </a:tblPr>
              <a:tblGrid>
                <a:gridCol w="3718800"/>
                <a:gridCol w="4004550"/>
              </a:tblGrid>
              <a:tr h="457000">
                <a:tc>
                  <a:txBody>
                    <a:bodyPr/>
                    <a:lstStyle/>
                    <a:p>
                      <a:pPr indent="0" lvl="0" marL="0" rtl="0" algn="ctr">
                        <a:spcBef>
                          <a:spcPts val="0"/>
                        </a:spcBef>
                        <a:spcAft>
                          <a:spcPts val="0"/>
                        </a:spcAft>
                        <a:buNone/>
                      </a:pPr>
                      <a:r>
                        <a:rPr b="1" lang="en" sz="1600">
                          <a:latin typeface="Lato"/>
                          <a:ea typeface="Lato"/>
                          <a:cs typeface="Lato"/>
                          <a:sym typeface="Lato"/>
                        </a:rPr>
                        <a:t>Enrollment No.</a:t>
                      </a:r>
                      <a:endParaRPr b="1"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Lato"/>
                          <a:ea typeface="Lato"/>
                          <a:cs typeface="Lato"/>
                          <a:sym typeface="Lato"/>
                        </a:rPr>
                        <a:t>Name </a:t>
                      </a:r>
                      <a:endParaRPr b="1"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AU1841057</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Mayankkumar Tank</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AU1841076</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Rahul Chocha</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AU1841109</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Jeet Karia</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AU1841124</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Prince Dalsaniya</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95" name="Google Shape;95;p14"/>
          <p:cNvSpPr txBox="1"/>
          <p:nvPr>
            <p:ph type="title"/>
          </p:nvPr>
        </p:nvSpPr>
        <p:spPr>
          <a:xfrm>
            <a:off x="727650" y="60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Group of people holding question mark icons Free Vector" id="100" name="Google Shape;100;p15"/>
          <p:cNvPicPr preferRelativeResize="0"/>
          <p:nvPr/>
        </p:nvPicPr>
        <p:blipFill>
          <a:blip r:embed="rId3">
            <a:alphaModFix/>
          </a:blip>
          <a:stretch>
            <a:fillRect/>
          </a:stretch>
        </p:blipFill>
        <p:spPr>
          <a:xfrm>
            <a:off x="6089650" y="2923500"/>
            <a:ext cx="3054349" cy="2220000"/>
          </a:xfrm>
          <a:prstGeom prst="rect">
            <a:avLst/>
          </a:prstGeom>
          <a:noFill/>
          <a:ln>
            <a:noFill/>
          </a:ln>
        </p:spPr>
      </p:pic>
      <p:sp>
        <p:nvSpPr>
          <p:cNvPr id="101" name="Google Shape;101;p15"/>
          <p:cNvSpPr txBox="1"/>
          <p:nvPr>
            <p:ph type="title"/>
          </p:nvPr>
        </p:nvSpPr>
        <p:spPr>
          <a:xfrm>
            <a:off x="727650" y="625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2" name="Google Shape;102;p15"/>
          <p:cNvSpPr txBox="1"/>
          <p:nvPr>
            <p:ph idx="1" type="body"/>
          </p:nvPr>
        </p:nvSpPr>
        <p:spPr>
          <a:xfrm>
            <a:off x="760800" y="1602200"/>
            <a:ext cx="7622400" cy="2683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Twitter is almost like a micro-blogging service on which most investors and people put out their opinions.</a:t>
            </a:r>
            <a:endParaRPr sz="1500"/>
          </a:p>
          <a:p>
            <a:pPr indent="-323850" lvl="0" marL="457200" rtl="0" algn="l">
              <a:spcBef>
                <a:spcPts val="0"/>
              </a:spcBef>
              <a:spcAft>
                <a:spcPts val="0"/>
              </a:spcAft>
              <a:buSzPts val="1500"/>
              <a:buChar char="●"/>
            </a:pPr>
            <a:r>
              <a:rPr lang="en" sz="1500"/>
              <a:t>So, twitter is important platform which influences the stock market movements and decides the sentiments of the market.</a:t>
            </a:r>
            <a:endParaRPr sz="1500"/>
          </a:p>
          <a:p>
            <a:pPr indent="-323850" lvl="0" marL="457200" rtl="0" algn="l">
              <a:spcBef>
                <a:spcPts val="0"/>
              </a:spcBef>
              <a:spcAft>
                <a:spcPts val="0"/>
              </a:spcAft>
              <a:buSzPts val="1500"/>
              <a:buChar char="●"/>
            </a:pPr>
            <a:r>
              <a:rPr lang="en" sz="1500"/>
              <a:t>It will be useful to set the strategy for common people or to decide on which stock to invest and which to sell.</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Team of crisis managers solving businessman problems. employees with lightbulb unraveling tangle. vector illustration for teamwork, solution, management concept Free Vector" id="107" name="Google Shape;107;p16"/>
          <p:cNvPicPr preferRelativeResize="0"/>
          <p:nvPr/>
        </p:nvPicPr>
        <p:blipFill rotWithShape="1">
          <a:blip r:embed="rId3">
            <a:alphaModFix/>
          </a:blip>
          <a:srcRect b="13358" l="0" r="0" t="5977"/>
          <a:stretch/>
        </p:blipFill>
        <p:spPr>
          <a:xfrm>
            <a:off x="5304550" y="3209125"/>
            <a:ext cx="3839450" cy="1934375"/>
          </a:xfrm>
          <a:prstGeom prst="rect">
            <a:avLst/>
          </a:prstGeom>
          <a:noFill/>
          <a:ln>
            <a:noFill/>
          </a:ln>
        </p:spPr>
      </p:pic>
      <p:sp>
        <p:nvSpPr>
          <p:cNvPr id="108" name="Google Shape;108;p16"/>
          <p:cNvSpPr txBox="1"/>
          <p:nvPr>
            <p:ph type="title"/>
          </p:nvPr>
        </p:nvSpPr>
        <p:spPr>
          <a:xfrm>
            <a:off x="727650" y="595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9" name="Google Shape;109;p16"/>
          <p:cNvSpPr txBox="1"/>
          <p:nvPr>
            <p:ph idx="1" type="body"/>
          </p:nvPr>
        </p:nvSpPr>
        <p:spPr>
          <a:xfrm>
            <a:off x="507075" y="1397775"/>
            <a:ext cx="7688700" cy="2712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As social media heavily influences the decisions of the people around the globe, it becomes potential be</a:t>
            </a:r>
            <a:r>
              <a:rPr lang="en" sz="1500"/>
              <a:t>t</a:t>
            </a:r>
            <a:r>
              <a:rPr lang="en" sz="1500"/>
              <a:t> to bet on and predict the stock market movements.</a:t>
            </a:r>
            <a:endParaRPr sz="1500"/>
          </a:p>
          <a:p>
            <a:pPr indent="-323850" lvl="0" marL="457200" rtl="0" algn="l">
              <a:spcBef>
                <a:spcPts val="0"/>
              </a:spcBef>
              <a:spcAft>
                <a:spcPts val="0"/>
              </a:spcAft>
              <a:buSzPts val="1500"/>
              <a:buChar char="●"/>
            </a:pPr>
            <a:r>
              <a:rPr lang="en" sz="1500"/>
              <a:t>So, we are finding the correlation that financial stock market data’s features has and twitter’s </a:t>
            </a:r>
            <a:r>
              <a:rPr lang="en" sz="1500"/>
              <a:t>sentiments has.</a:t>
            </a:r>
            <a:endParaRPr sz="1500"/>
          </a:p>
          <a:p>
            <a:pPr indent="-323850" lvl="0" marL="457200" rtl="0" algn="l">
              <a:spcBef>
                <a:spcPts val="0"/>
              </a:spcBef>
              <a:spcAft>
                <a:spcPts val="0"/>
              </a:spcAft>
              <a:buSzPts val="1500"/>
              <a:buChar char="●"/>
            </a:pPr>
            <a:r>
              <a:rPr lang="en" sz="1500"/>
              <a:t>So, we are extracting features from the tweets and the financial data and correlating them and inferring fruitful conclusions about the future prices and making successful hedging strategies.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Telecommuting concept illustration" id="114" name="Google Shape;114;p17"/>
          <p:cNvPicPr preferRelativeResize="0"/>
          <p:nvPr/>
        </p:nvPicPr>
        <p:blipFill>
          <a:blip r:embed="rId3">
            <a:alphaModFix/>
          </a:blip>
          <a:stretch>
            <a:fillRect/>
          </a:stretch>
        </p:blipFill>
        <p:spPr>
          <a:xfrm>
            <a:off x="7394075" y="3977800"/>
            <a:ext cx="1749925" cy="1165700"/>
          </a:xfrm>
          <a:prstGeom prst="rect">
            <a:avLst/>
          </a:prstGeom>
          <a:noFill/>
          <a:ln>
            <a:noFill/>
          </a:ln>
        </p:spPr>
      </p:pic>
      <p:sp>
        <p:nvSpPr>
          <p:cNvPr id="115" name="Google Shape;115;p17"/>
          <p:cNvSpPr txBox="1"/>
          <p:nvPr>
            <p:ph type="title"/>
          </p:nvPr>
        </p:nvSpPr>
        <p:spPr>
          <a:xfrm>
            <a:off x="729450" y="62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the work</a:t>
            </a:r>
            <a:endParaRPr/>
          </a:p>
        </p:txBody>
      </p:sp>
      <p:sp>
        <p:nvSpPr>
          <p:cNvPr id="116" name="Google Shape;116;p17"/>
          <p:cNvSpPr txBox="1"/>
          <p:nvPr>
            <p:ph idx="1" type="body"/>
          </p:nvPr>
        </p:nvSpPr>
        <p:spPr>
          <a:xfrm>
            <a:off x="729450" y="1441200"/>
            <a:ext cx="7688700" cy="3541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T. Rao and S.Srivastava have used similar approach for </a:t>
            </a:r>
            <a:r>
              <a:rPr lang="en" sz="1500"/>
              <a:t>correlation</a:t>
            </a:r>
            <a:r>
              <a:rPr lang="en" sz="1500"/>
              <a:t> financial data feature and tweets’ features and then forecasting future prices or stock movements [2].</a:t>
            </a:r>
            <a:endParaRPr sz="1500"/>
          </a:p>
          <a:p>
            <a:pPr indent="-323850" lvl="0" marL="457200" rtl="0" algn="l">
              <a:spcBef>
                <a:spcPts val="0"/>
              </a:spcBef>
              <a:spcAft>
                <a:spcPts val="0"/>
              </a:spcAft>
              <a:buSzPts val="1500"/>
              <a:buAutoNum type="arabicPeriod"/>
            </a:pPr>
            <a:r>
              <a:rPr lang="en" sz="1500"/>
              <a:t>T.P. Souza and O.Kolchyna have done similar work where they are also considering the emotions of the tweets which includes calm, alert, sure, vital, kind and many more [5].</a:t>
            </a:r>
            <a:endParaRPr sz="1500"/>
          </a:p>
          <a:p>
            <a:pPr indent="-323850" lvl="0" marL="457200" rtl="0" algn="l">
              <a:spcBef>
                <a:spcPts val="0"/>
              </a:spcBef>
              <a:spcAft>
                <a:spcPts val="0"/>
              </a:spcAft>
              <a:buSzPts val="1500"/>
              <a:buAutoNum type="arabicPeriod"/>
            </a:pPr>
            <a:r>
              <a:rPr lang="en" sz="1500"/>
              <a:t>What T.Rao and S.Srivastava is </a:t>
            </a:r>
            <a:r>
              <a:rPr lang="en" sz="1500"/>
              <a:t>doing</a:t>
            </a:r>
            <a:r>
              <a:rPr lang="en" sz="1500"/>
              <a:t> differently is, they are taking particular time frames and analyzing results accordingly which shows better accuracy and also gives better </a:t>
            </a:r>
            <a:r>
              <a:rPr lang="en" sz="1500"/>
              <a:t>forecaste results.</a:t>
            </a:r>
            <a:endParaRPr sz="1500"/>
          </a:p>
          <a:p>
            <a:pPr indent="-323850" lvl="0" marL="457200" rtl="0" algn="l">
              <a:spcBef>
                <a:spcPts val="0"/>
              </a:spcBef>
              <a:spcAft>
                <a:spcPts val="0"/>
              </a:spcAft>
              <a:buSzPts val="1500"/>
              <a:buAutoNum type="arabicPeriod"/>
            </a:pPr>
            <a:r>
              <a:rPr lang="en">
                <a:solidFill>
                  <a:srgbClr val="666666"/>
                </a:solidFill>
                <a:highlight>
                  <a:srgbClr val="FFFFFF"/>
                </a:highlight>
              </a:rPr>
              <a:t>A.Jain, P. Dandannavar </a:t>
            </a:r>
            <a:r>
              <a:rPr lang="en" sz="1500"/>
              <a:t>have implemented different ML techniques and compared their accuracy  among different techniques [3].</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Thinking, idea, problem, search business concept Premium Vector" id="121" name="Google Shape;121;p18"/>
          <p:cNvPicPr preferRelativeResize="0"/>
          <p:nvPr/>
        </p:nvPicPr>
        <p:blipFill rotWithShape="1">
          <a:blip r:embed="rId3">
            <a:alphaModFix/>
          </a:blip>
          <a:srcRect b="5952" l="14193" r="18633" t="4273"/>
          <a:stretch/>
        </p:blipFill>
        <p:spPr>
          <a:xfrm>
            <a:off x="7116350" y="3338200"/>
            <a:ext cx="2027650" cy="1805300"/>
          </a:xfrm>
          <a:prstGeom prst="rect">
            <a:avLst/>
          </a:prstGeom>
          <a:noFill/>
          <a:ln>
            <a:noFill/>
          </a:ln>
        </p:spPr>
      </p:pic>
      <p:sp>
        <p:nvSpPr>
          <p:cNvPr id="122" name="Google Shape;122;p18"/>
          <p:cNvSpPr txBox="1"/>
          <p:nvPr>
            <p:ph type="title"/>
          </p:nvPr>
        </p:nvSpPr>
        <p:spPr>
          <a:xfrm>
            <a:off x="727650" y="604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solve the problem</a:t>
            </a:r>
            <a:endParaRPr/>
          </a:p>
        </p:txBody>
      </p:sp>
      <p:sp>
        <p:nvSpPr>
          <p:cNvPr id="123" name="Google Shape;123;p18"/>
          <p:cNvSpPr txBox="1"/>
          <p:nvPr>
            <p:ph idx="1" type="body"/>
          </p:nvPr>
        </p:nvSpPr>
        <p:spPr>
          <a:xfrm>
            <a:off x="729450" y="1419250"/>
            <a:ext cx="8095200" cy="3389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First, extracting meaningful and conclusive information which is in the form of tweets.</a:t>
            </a:r>
            <a:endParaRPr sz="1500"/>
          </a:p>
          <a:p>
            <a:pPr indent="-323850" lvl="0" marL="457200" rtl="0" algn="l">
              <a:spcBef>
                <a:spcPts val="0"/>
              </a:spcBef>
              <a:spcAft>
                <a:spcPts val="0"/>
              </a:spcAft>
              <a:buSzPts val="1500"/>
              <a:buAutoNum type="arabicPeriod"/>
            </a:pPr>
            <a:r>
              <a:rPr lang="en" sz="1500"/>
              <a:t>Performing pre-processing on extracted tweets which includes stop-words removal, punctuation marks removal, spelling correction, stemming and lemmatization.</a:t>
            </a:r>
            <a:endParaRPr sz="1500"/>
          </a:p>
          <a:p>
            <a:pPr indent="-323850" lvl="0" marL="457200" rtl="0" algn="l">
              <a:spcBef>
                <a:spcPts val="0"/>
              </a:spcBef>
              <a:spcAft>
                <a:spcPts val="0"/>
              </a:spcAft>
              <a:buSzPts val="1500"/>
              <a:buAutoNum type="arabicPeriod"/>
            </a:pPr>
            <a:r>
              <a:rPr lang="en" sz="1500"/>
              <a:t>Then extracting features from the tweets based on the n-gram operation that we desire to do.</a:t>
            </a:r>
            <a:endParaRPr sz="1500"/>
          </a:p>
          <a:p>
            <a:pPr indent="-323850" lvl="0" marL="457200" rtl="0" algn="l">
              <a:spcBef>
                <a:spcPts val="0"/>
              </a:spcBef>
              <a:spcAft>
                <a:spcPts val="0"/>
              </a:spcAft>
              <a:buSzPts val="1500"/>
              <a:buAutoNum type="arabicPeriod"/>
            </a:pPr>
            <a:r>
              <a:rPr lang="en" sz="1500"/>
              <a:t>Making an efficient classification model which classifies tweets into positive, negative and neutral.</a:t>
            </a:r>
            <a:endParaRPr sz="1500"/>
          </a:p>
          <a:p>
            <a:pPr indent="0" lvl="0" marL="91440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 type="body"/>
          </p:nvPr>
        </p:nvSpPr>
        <p:spPr>
          <a:xfrm>
            <a:off x="727650" y="138432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Finding the features from tweets related to the stock market like bullishness, Agreement, etc.</a:t>
            </a:r>
            <a:endParaRPr sz="1500"/>
          </a:p>
          <a:p>
            <a:pPr indent="-323850" lvl="0" marL="457200" rtl="0" algn="l">
              <a:spcBef>
                <a:spcPts val="0"/>
              </a:spcBef>
              <a:spcAft>
                <a:spcPts val="0"/>
              </a:spcAft>
              <a:buSzPts val="1500"/>
              <a:buAutoNum type="arabicPeriod"/>
            </a:pPr>
            <a:r>
              <a:rPr lang="en" sz="1500"/>
              <a:t>Extracting financial data of some predetermined time frame and generating features from it like Returns, volatility, Closing price, etc.</a:t>
            </a:r>
            <a:endParaRPr sz="1500"/>
          </a:p>
          <a:p>
            <a:pPr indent="-323850" lvl="0" marL="457200" rtl="0" algn="l">
              <a:spcBef>
                <a:spcPts val="0"/>
              </a:spcBef>
              <a:spcAft>
                <a:spcPts val="0"/>
              </a:spcAft>
              <a:buSzPts val="1500"/>
              <a:buAutoNum type="arabicPeriod"/>
            </a:pPr>
            <a:r>
              <a:rPr lang="en" sz="1500"/>
              <a:t>Correlating both of the data’s features using different correlation tool like GCA.</a:t>
            </a:r>
            <a:endParaRPr sz="1500"/>
          </a:p>
          <a:p>
            <a:pPr indent="-323850" lvl="0" marL="457200" rtl="0" algn="l">
              <a:spcBef>
                <a:spcPts val="0"/>
              </a:spcBef>
              <a:spcAft>
                <a:spcPts val="0"/>
              </a:spcAft>
              <a:buSzPts val="1500"/>
              <a:buAutoNum type="arabicPeriod"/>
            </a:pPr>
            <a:r>
              <a:rPr lang="en" sz="1500"/>
              <a:t>Inferring the results out  of the correlation and predicting the future stock movement/prices.</a:t>
            </a:r>
            <a:endParaRPr sz="1500"/>
          </a:p>
          <a:p>
            <a:pPr indent="0" lvl="0" marL="0" rtl="0" algn="l">
              <a:spcBef>
                <a:spcPts val="1200"/>
              </a:spcBef>
              <a:spcAft>
                <a:spcPts val="1200"/>
              </a:spcAft>
              <a:buNone/>
            </a:pPr>
            <a:r>
              <a:t/>
            </a:r>
            <a:endParaRPr/>
          </a:p>
        </p:txBody>
      </p:sp>
      <p:sp>
        <p:nvSpPr>
          <p:cNvPr id="129" name="Google Shape;129;p19"/>
          <p:cNvSpPr txBox="1"/>
          <p:nvPr>
            <p:ph type="title"/>
          </p:nvPr>
        </p:nvSpPr>
        <p:spPr>
          <a:xfrm>
            <a:off x="727650" y="604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solve the problem</a:t>
            </a:r>
            <a:endParaRPr/>
          </a:p>
        </p:txBody>
      </p:sp>
      <p:pic>
        <p:nvPicPr>
          <p:cNvPr descr="Thinking, idea, problem, search business concept Premium Vector" id="130" name="Google Shape;130;p19"/>
          <p:cNvPicPr preferRelativeResize="0"/>
          <p:nvPr/>
        </p:nvPicPr>
        <p:blipFill rotWithShape="1">
          <a:blip r:embed="rId3">
            <a:alphaModFix/>
          </a:blip>
          <a:srcRect b="5952" l="14193" r="18633" t="4273"/>
          <a:stretch/>
        </p:blipFill>
        <p:spPr>
          <a:xfrm>
            <a:off x="7116350" y="3338200"/>
            <a:ext cx="2027650" cy="180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Man getting award in writing Free Vector" id="135" name="Google Shape;135;p20"/>
          <p:cNvPicPr preferRelativeResize="0"/>
          <p:nvPr/>
        </p:nvPicPr>
        <p:blipFill>
          <a:blip r:embed="rId3">
            <a:alphaModFix/>
          </a:blip>
          <a:stretch>
            <a:fillRect/>
          </a:stretch>
        </p:blipFill>
        <p:spPr>
          <a:xfrm>
            <a:off x="6989975" y="2971950"/>
            <a:ext cx="2154025" cy="2154025"/>
          </a:xfrm>
          <a:prstGeom prst="rect">
            <a:avLst/>
          </a:prstGeom>
          <a:noFill/>
          <a:ln>
            <a:noFill/>
          </a:ln>
        </p:spPr>
      </p:pic>
      <p:sp>
        <p:nvSpPr>
          <p:cNvPr id="136" name="Google Shape;136;p20"/>
          <p:cNvSpPr txBox="1"/>
          <p:nvPr>
            <p:ph type="title"/>
          </p:nvPr>
        </p:nvSpPr>
        <p:spPr>
          <a:xfrm>
            <a:off x="729450" y="614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a:t>
            </a:r>
            <a:endParaRPr/>
          </a:p>
        </p:txBody>
      </p:sp>
      <p:sp>
        <p:nvSpPr>
          <p:cNvPr id="137" name="Google Shape;137;p20"/>
          <p:cNvSpPr txBox="1"/>
          <p:nvPr/>
        </p:nvSpPr>
        <p:spPr>
          <a:xfrm>
            <a:off x="268150" y="1545225"/>
            <a:ext cx="4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Cleaning</a:t>
            </a:r>
            <a:r>
              <a:rPr b="1" lang="en">
                <a:latin typeface="Lato"/>
                <a:ea typeface="Lato"/>
                <a:cs typeface="Lato"/>
                <a:sym typeface="Lato"/>
              </a:rPr>
              <a:t> and preprocessing</a:t>
            </a:r>
            <a:endParaRPr b="1">
              <a:latin typeface="Lato"/>
              <a:ea typeface="Lato"/>
              <a:cs typeface="Lato"/>
              <a:sym typeface="Lato"/>
            </a:endParaRPr>
          </a:p>
        </p:txBody>
      </p:sp>
      <p:sp>
        <p:nvSpPr>
          <p:cNvPr id="138" name="Google Shape;138;p20"/>
          <p:cNvSpPr txBox="1"/>
          <p:nvPr/>
        </p:nvSpPr>
        <p:spPr>
          <a:xfrm>
            <a:off x="5703550" y="1329825"/>
            <a:ext cx="286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Stock market related features from tweets</a:t>
            </a:r>
            <a:endParaRPr b="1">
              <a:latin typeface="Lato"/>
              <a:ea typeface="Lato"/>
              <a:cs typeface="Lato"/>
              <a:sym typeface="Lato"/>
            </a:endParaRPr>
          </a:p>
        </p:txBody>
      </p:sp>
      <p:pic>
        <p:nvPicPr>
          <p:cNvPr id="139" name="Google Shape;139;p20"/>
          <p:cNvPicPr preferRelativeResize="0"/>
          <p:nvPr/>
        </p:nvPicPr>
        <p:blipFill>
          <a:blip r:embed="rId4">
            <a:alphaModFix/>
          </a:blip>
          <a:stretch>
            <a:fillRect/>
          </a:stretch>
        </p:blipFill>
        <p:spPr>
          <a:xfrm>
            <a:off x="368888" y="1945425"/>
            <a:ext cx="4565277" cy="1061000"/>
          </a:xfrm>
          <a:prstGeom prst="rect">
            <a:avLst/>
          </a:prstGeom>
          <a:noFill/>
          <a:ln>
            <a:noFill/>
          </a:ln>
        </p:spPr>
      </p:pic>
      <p:pic>
        <p:nvPicPr>
          <p:cNvPr id="140" name="Google Shape;140;p20"/>
          <p:cNvPicPr preferRelativeResize="0"/>
          <p:nvPr/>
        </p:nvPicPr>
        <p:blipFill>
          <a:blip r:embed="rId5">
            <a:alphaModFix/>
          </a:blip>
          <a:stretch>
            <a:fillRect/>
          </a:stretch>
        </p:blipFill>
        <p:spPr>
          <a:xfrm>
            <a:off x="5721663" y="1945424"/>
            <a:ext cx="2829371" cy="1061000"/>
          </a:xfrm>
          <a:prstGeom prst="rect">
            <a:avLst/>
          </a:prstGeom>
          <a:noFill/>
          <a:ln>
            <a:noFill/>
          </a:ln>
        </p:spPr>
      </p:pic>
      <p:pic>
        <p:nvPicPr>
          <p:cNvPr id="141" name="Google Shape;141;p20"/>
          <p:cNvPicPr preferRelativeResize="0"/>
          <p:nvPr/>
        </p:nvPicPr>
        <p:blipFill>
          <a:blip r:embed="rId6">
            <a:alphaModFix/>
          </a:blip>
          <a:stretch>
            <a:fillRect/>
          </a:stretch>
        </p:blipFill>
        <p:spPr>
          <a:xfrm>
            <a:off x="368900" y="3802602"/>
            <a:ext cx="5654274" cy="970825"/>
          </a:xfrm>
          <a:prstGeom prst="rect">
            <a:avLst/>
          </a:prstGeom>
          <a:noFill/>
          <a:ln>
            <a:noFill/>
          </a:ln>
        </p:spPr>
      </p:pic>
      <p:sp>
        <p:nvSpPr>
          <p:cNvPr id="142" name="Google Shape;142;p20"/>
          <p:cNvSpPr txBox="1"/>
          <p:nvPr/>
        </p:nvSpPr>
        <p:spPr>
          <a:xfrm>
            <a:off x="268138" y="3402400"/>
            <a:ext cx="45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Financial data features</a:t>
            </a:r>
            <a:endParaRPr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576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a:t>
            </a:r>
            <a:endParaRPr/>
          </a:p>
          <a:p>
            <a:pPr indent="0" lvl="0" marL="0" rtl="0" algn="l">
              <a:spcBef>
                <a:spcPts val="0"/>
              </a:spcBef>
              <a:spcAft>
                <a:spcPts val="0"/>
              </a:spcAft>
              <a:buNone/>
            </a:pPr>
            <a:r>
              <a:t/>
            </a:r>
            <a:endParaRPr b="0"/>
          </a:p>
        </p:txBody>
      </p:sp>
      <p:pic>
        <p:nvPicPr>
          <p:cNvPr id="148" name="Google Shape;148;p21"/>
          <p:cNvPicPr preferRelativeResize="0"/>
          <p:nvPr/>
        </p:nvPicPr>
        <p:blipFill>
          <a:blip r:embed="rId3">
            <a:alphaModFix/>
          </a:blip>
          <a:stretch>
            <a:fillRect/>
          </a:stretch>
        </p:blipFill>
        <p:spPr>
          <a:xfrm>
            <a:off x="869750" y="2128525"/>
            <a:ext cx="4013875" cy="1414575"/>
          </a:xfrm>
          <a:prstGeom prst="rect">
            <a:avLst/>
          </a:prstGeom>
          <a:noFill/>
          <a:ln>
            <a:noFill/>
          </a:ln>
        </p:spPr>
      </p:pic>
      <p:pic>
        <p:nvPicPr>
          <p:cNvPr descr="School child winning robotics competition Free Vector" id="149" name="Google Shape;149;p21"/>
          <p:cNvPicPr preferRelativeResize="0"/>
          <p:nvPr/>
        </p:nvPicPr>
        <p:blipFill>
          <a:blip r:embed="rId4">
            <a:alphaModFix/>
          </a:blip>
          <a:stretch>
            <a:fillRect/>
          </a:stretch>
        </p:blipFill>
        <p:spPr>
          <a:xfrm>
            <a:off x="7136475" y="3135975"/>
            <a:ext cx="2007526" cy="2007526"/>
          </a:xfrm>
          <a:prstGeom prst="rect">
            <a:avLst/>
          </a:prstGeom>
          <a:noFill/>
          <a:ln>
            <a:noFill/>
          </a:ln>
        </p:spPr>
      </p:pic>
      <p:sp>
        <p:nvSpPr>
          <p:cNvPr id="150" name="Google Shape;150;p21"/>
          <p:cNvSpPr txBox="1"/>
          <p:nvPr>
            <p:ph type="title"/>
          </p:nvPr>
        </p:nvSpPr>
        <p:spPr>
          <a:xfrm>
            <a:off x="869750" y="1494075"/>
            <a:ext cx="4014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440"/>
              <a:t>Predicted results from developed model</a:t>
            </a:r>
            <a:endParaRPr sz="1440"/>
          </a:p>
        </p:txBody>
      </p:sp>
      <p:pic>
        <p:nvPicPr>
          <p:cNvPr id="151" name="Google Shape;151;p21"/>
          <p:cNvPicPr preferRelativeResize="0"/>
          <p:nvPr/>
        </p:nvPicPr>
        <p:blipFill>
          <a:blip r:embed="rId5">
            <a:alphaModFix/>
          </a:blip>
          <a:stretch>
            <a:fillRect/>
          </a:stretch>
        </p:blipFill>
        <p:spPr>
          <a:xfrm>
            <a:off x="869750" y="3692062"/>
            <a:ext cx="5257800" cy="8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