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0"/>
  </p:normalViewPr>
  <p:slideViewPr>
    <p:cSldViewPr snapToGrid="0" snapToObjects="1">
      <p:cViewPr varScale="1">
        <p:scale>
          <a:sx n="102" d="100"/>
          <a:sy n="102"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xfrm>
            <a:off x="1143000" y="685800"/>
            <a:ext cx="4572000" cy="3429000"/>
          </a:xfrm>
          <a:prstGeom prst="rect">
            <a:avLst/>
          </a:prstGeom>
        </p:spPr>
        <p:txBody>
          <a:bodyPr/>
          <a:lstStyle/>
          <a:p>
            <a:endParaRPr/>
          </a:p>
        </p:txBody>
      </p:sp>
      <p:sp>
        <p:nvSpPr>
          <p:cNvPr id="33" name="Shape 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eb.mta.info/nyct/facts/ridershi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http://web.mta.info/nyct/facts/ridership/</a:t>
            </a:r>
            <a:endParaRPr lang="en-US" dirty="0"/>
          </a:p>
        </p:txBody>
      </p:sp>
    </p:spTree>
    <p:extLst>
      <p:ext uri="{BB962C8B-B14F-4D97-AF65-F5344CB8AC3E}">
        <p14:creationId xmlns:p14="http://schemas.microsoft.com/office/powerpoint/2010/main" val="58515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endParaRPr/>
          </a:p>
        </p:txBody>
      </p:sp>
      <p:sp>
        <p:nvSpPr>
          <p:cNvPr id="3" name="Title Text"/>
          <p:cNvSpPr txBox="1">
            <a:spLocks noGrp="1"/>
          </p:cNvSpPr>
          <p:nvPr>
            <p:ph type="title"/>
          </p:nvPr>
        </p:nvSpPr>
        <p:spPr>
          <a:xfrm>
            <a:off x="457200" y="277813"/>
            <a:ext cx="8229600" cy="7127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143000"/>
            <a:ext cx="8229600" cy="49879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sz="900" i="1">
                <a:latin typeface="Verdana"/>
                <a:ea typeface="Verdana"/>
                <a:cs typeface="Verdana"/>
                <a:sym typeface="Verdana"/>
              </a:defRPr>
            </a:lvl1pPr>
          </a:lstStyle>
          <a:p>
            <a:fld id="{86CB4B4D-7CA3-9044-876B-883B54F8677D}" type="slidenum">
              <a:t>‹#›</a:t>
            </a:fld>
            <a:endParaRPr/>
          </a:p>
        </p:txBody>
      </p:sp>
      <p:grpSp>
        <p:nvGrpSpPr>
          <p:cNvPr id="8" name="Group"/>
          <p:cNvGrpSpPr/>
          <p:nvPr/>
        </p:nvGrpSpPr>
        <p:grpSpPr>
          <a:xfrm>
            <a:off x="191515" y="6388100"/>
            <a:ext cx="1662464" cy="237985"/>
            <a:chOff x="0" y="0"/>
            <a:chExt cx="1662462" cy="237984"/>
          </a:xfrm>
        </p:grpSpPr>
        <p:sp>
          <p:nvSpPr>
            <p:cNvPr id="6" name="2013-2019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2013-2019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r>
                <a:t>C</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36" name="Big Data Applications Symposium - Summer 2019"/>
          <p:cNvSpPr txBox="1">
            <a:spLocks noGrp="1"/>
          </p:cNvSpPr>
          <p:nvPr>
            <p:ph type="title"/>
          </p:nvPr>
        </p:nvSpPr>
        <p:spPr>
          <a:prstGeom prst="rect">
            <a:avLst/>
          </a:prstGeom>
        </p:spPr>
        <p:txBody>
          <a:bodyPr>
            <a:normAutofit fontScale="90000"/>
          </a:bodyPr>
          <a:lstStyle>
            <a:lvl1pPr>
              <a:defRPr sz="2800">
                <a:latin typeface="Century"/>
                <a:ea typeface="Century"/>
                <a:cs typeface="Century"/>
                <a:sym typeface="Century"/>
              </a:defRPr>
            </a:lvl1pPr>
          </a:lstStyle>
          <a:p>
            <a:r>
              <a:t>Big Data Applications Symposium - Summer 2019</a:t>
            </a:r>
          </a:p>
        </p:txBody>
      </p:sp>
      <p:sp>
        <p:nvSpPr>
          <p:cNvPr id="37" name="Project Name:  &lt; Enter your project name here &gt;…"/>
          <p:cNvSpPr txBox="1">
            <a:spLocks noGrp="1"/>
          </p:cNvSpPr>
          <p:nvPr>
            <p:ph type="body" idx="1"/>
          </p:nvPr>
        </p:nvSpPr>
        <p:spPr>
          <a:xfrm>
            <a:off x="571499" y="1130300"/>
            <a:ext cx="7785101" cy="5346700"/>
          </a:xfrm>
          <a:prstGeom prst="rect">
            <a:avLst/>
          </a:prstGeom>
        </p:spPr>
        <p:txBody>
          <a:bodyPr>
            <a:normAutofit lnSpcReduction="10000"/>
          </a:bodyPr>
          <a:lstStyle/>
          <a:p>
            <a:pPr>
              <a:lnSpc>
                <a:spcPct val="80000"/>
              </a:lnSpc>
              <a:buSzTx/>
              <a:buFont typeface="Wingdings"/>
              <a:buNone/>
              <a:defRPr sz="200" b="1"/>
            </a:pPr>
            <a:endParaRPr dirty="0"/>
          </a:p>
          <a:p>
            <a:pPr marL="0" indent="0">
              <a:buSzTx/>
              <a:buFont typeface="Wingdings"/>
              <a:buNone/>
              <a:defRPr sz="2000">
                <a:latin typeface="Century"/>
                <a:ea typeface="Century"/>
                <a:cs typeface="Century"/>
                <a:sym typeface="Century"/>
              </a:defRPr>
            </a:pPr>
            <a:endParaRPr dirty="0"/>
          </a:p>
          <a:p>
            <a:pPr marL="0" indent="0">
              <a:buSzTx/>
              <a:buFont typeface="Wingdings"/>
              <a:buNone/>
              <a:defRPr>
                <a:latin typeface="Century"/>
                <a:ea typeface="Century"/>
                <a:cs typeface="Century"/>
                <a:sym typeface="Century"/>
              </a:defRPr>
            </a:pPr>
            <a:r>
              <a:rPr dirty="0" smtClean="0"/>
              <a:t>Project Name:  </a:t>
            </a:r>
            <a:r>
              <a:rPr lang="en-US" dirty="0" smtClean="0">
                <a:solidFill>
                  <a:srgbClr val="FF0000"/>
                </a:solidFill>
              </a:rPr>
              <a:t>NYC MTA Ridership </a:t>
            </a:r>
            <a:r>
              <a:rPr lang="en-US" dirty="0">
                <a:solidFill>
                  <a:srgbClr val="FF0000"/>
                </a:solidFill>
              </a:rPr>
              <a:t>Predictor</a:t>
            </a:r>
            <a:endParaRPr dirty="0">
              <a:solidFill>
                <a:srgbClr val="FF0000"/>
              </a:solidFill>
            </a:endParaRPr>
          </a:p>
          <a:p>
            <a:pPr marL="0" indent="0">
              <a:buSzTx/>
              <a:buFont typeface="Wingdings"/>
              <a:buNone/>
              <a:defRPr>
                <a:latin typeface="Century"/>
                <a:ea typeface="Century"/>
                <a:cs typeface="Century"/>
                <a:sym typeface="Century"/>
              </a:defRPr>
            </a:pPr>
            <a:r>
              <a:rPr dirty="0"/>
              <a:t>Team:  </a:t>
            </a:r>
            <a:r>
              <a:rPr lang="en-US" dirty="0" smtClean="0"/>
              <a:t> </a:t>
            </a:r>
            <a:r>
              <a:rPr lang="en-US" dirty="0" smtClean="0">
                <a:solidFill>
                  <a:srgbClr val="FF0000"/>
                </a:solidFill>
              </a:rPr>
              <a:t>Jason Chan, Reggie Gomez</a:t>
            </a:r>
          </a:p>
          <a:p>
            <a:pPr marL="0" indent="0">
              <a:buSzTx/>
              <a:buFont typeface="Wingdings"/>
              <a:buNone/>
              <a:defRPr>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Abstract:  </a:t>
            </a:r>
            <a:r>
              <a:rPr lang="en-US" dirty="0">
                <a:solidFill>
                  <a:srgbClr val="FF0000"/>
                </a:solidFill>
              </a:rPr>
              <a:t>New York City’s MTA system has been </a:t>
            </a:r>
            <a:r>
              <a:rPr lang="en-US" dirty="0" smtClean="0">
                <a:solidFill>
                  <a:srgbClr val="FF0000"/>
                </a:solidFill>
              </a:rPr>
              <a:t>strained with </a:t>
            </a:r>
            <a:r>
              <a:rPr lang="en-US" dirty="0">
                <a:solidFill>
                  <a:srgbClr val="FF0000"/>
                </a:solidFill>
              </a:rPr>
              <a:t>over </a:t>
            </a:r>
            <a:r>
              <a:rPr lang="en-US" dirty="0" smtClean="0">
                <a:solidFill>
                  <a:srgbClr val="FF0000"/>
                </a:solidFill>
              </a:rPr>
              <a:t>crowding and delays. If we can predict ridership, the MTA will have a better tool to management their limited resources. We </a:t>
            </a:r>
            <a:r>
              <a:rPr lang="en-US" dirty="0">
                <a:solidFill>
                  <a:srgbClr val="FF0000"/>
                </a:solidFill>
              </a:rPr>
              <a:t>developed an application that ingest transit and weather data from the between beginning 2015 to end 2018. We then </a:t>
            </a:r>
            <a:r>
              <a:rPr lang="en-US" dirty="0" smtClean="0">
                <a:solidFill>
                  <a:srgbClr val="FF0000"/>
                </a:solidFill>
              </a:rPr>
              <a:t>to </a:t>
            </a:r>
            <a:r>
              <a:rPr lang="en-US" dirty="0">
                <a:solidFill>
                  <a:srgbClr val="FF0000"/>
                </a:solidFill>
              </a:rPr>
              <a:t>provide insight on how weather and seasonal patterns affect ridership with a predictive model</a:t>
            </a:r>
            <a:r>
              <a:rPr lang="en-US" dirty="0" smtClean="0">
                <a:solidFill>
                  <a:srgbClr val="FF0000"/>
                </a:solidFill>
              </a:rPr>
              <a:t>. We conclude that weather may not be a strong predictor of ridership of the MTA.</a:t>
            </a:r>
            <a:endParaRPr dirty="0">
              <a:solidFill>
                <a:srgbClr val="FF000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68"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9" name="Obstacle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Obstacles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rgbClr val="FF0000"/>
                </a:solidFill>
              </a:rPr>
              <a:t>Turnstile data only showed cumulative count every 4 hours. We needed to calculate the difference for all the turnstiles at the same time of day to determine the daily total.</a:t>
            </a: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2. </a:t>
            </a:r>
            <a:r>
              <a:rPr lang="en-US" dirty="0" smtClean="0">
                <a:solidFill>
                  <a:srgbClr val="FF0000"/>
                </a:solidFill>
              </a:rPr>
              <a:t>Turnstiles sometimes go off line. We calculated a ratio to determine how many turnstiles are being reported per day. </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lang="en-US" dirty="0" smtClean="0">
                <a:solidFill>
                  <a:srgbClr val="FF0000"/>
                </a:solidFill>
              </a:rPr>
              <a:t>We determined turnstile data was really bad. Some days the numbers were over 1 BILLION while other days, the daily count was NEGATIVE. </a:t>
            </a:r>
          </a:p>
          <a:p>
            <a:pPr marL="0" indent="0">
              <a:spcBef>
                <a:spcPts val="400"/>
              </a:spcBef>
              <a:buSzTx/>
              <a:buFont typeface="Wingdings"/>
              <a:buNone/>
              <a:defRPr sz="2000">
                <a:latin typeface="Century"/>
                <a:ea typeface="Century"/>
                <a:cs typeface="Century"/>
                <a:sym typeface="Century"/>
              </a:defRPr>
            </a:pPr>
            <a:r>
              <a:rPr lang="en-US" dirty="0" smtClean="0">
                <a:solidFill>
                  <a:srgbClr val="FF0000"/>
                </a:solidFill>
              </a:rPr>
              <a:t>Observation: Average turns per day for date range Jan 1, 2015 to Dec 31, 2018 was ~63 MILLION.  This is a lot more than the 4.7M daily average</a:t>
            </a:r>
            <a:endParaRPr dirty="0">
              <a:solidFill>
                <a:srgbClr val="FF0000"/>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
        <p:nvSpPr>
          <p:cNvPr id="72"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73" name="Summary…"/>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Summary</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Weather data may not be a strong predictor of ridership.  Past research shows reduced ridership during adverse weather, however, this is not what our data and predictive model showed us.  Previous research also came from cities with residents that may not need to rely on public transit for commutes. Thus, it is possible that a densely populate city such as NYC is an outlier for the USA. </a:t>
            </a:r>
          </a:p>
          <a:p>
            <a:pPr marL="0" indent="0">
              <a:spcBef>
                <a:spcPts val="400"/>
              </a:spcBef>
              <a:buSzTx/>
              <a:buFont typeface="Wingdings"/>
              <a:buNone/>
              <a:defRPr sz="2000">
                <a:solidFill>
                  <a:srgbClr val="FF0000"/>
                </a:solidFill>
                <a:latin typeface="Century"/>
                <a:ea typeface="Century"/>
                <a:cs typeface="Century"/>
                <a:sym typeface="Century"/>
              </a:defRPr>
            </a:pPr>
            <a:endParaRPr lang="en-US" dirty="0"/>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Our research also showed us MTA data is of poor quality or incomplete.  Other researchers and news articles also indicate poor reporting from the MTA.  </a:t>
            </a: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600"/>
              </a:spcBef>
              <a:buSzTx/>
              <a:buFont typeface="Wingdings"/>
              <a:buNone/>
              <a:defRPr sz="2800">
                <a:latin typeface="Century"/>
                <a:ea typeface="Century"/>
                <a:cs typeface="Century"/>
                <a:sym typeface="Century"/>
              </a:defRPr>
            </a:pPr>
            <a:r>
              <a:rPr dirty="0"/>
              <a:t>Acknowledgements</a:t>
            </a:r>
          </a:p>
          <a:p>
            <a:pPr marL="0" indent="0">
              <a:spcBef>
                <a:spcPts val="0"/>
              </a:spcBef>
              <a:buSzTx/>
              <a:buFont typeface="Wingdings"/>
              <a:buNone/>
              <a:defRPr sz="2000">
                <a:solidFill>
                  <a:srgbClr val="FF0000"/>
                </a:solidFill>
                <a:latin typeface="Century"/>
                <a:ea typeface="Century"/>
                <a:cs typeface="Century"/>
                <a:sym typeface="Century"/>
              </a:defRPr>
            </a:pPr>
            <a:endParaRPr dirty="0"/>
          </a:p>
          <a:p>
            <a:pPr marL="200526" indent="-200526">
              <a:spcBef>
                <a:spcPts val="800"/>
              </a:spcBef>
              <a:buClrTx/>
              <a:buChar char="•"/>
              <a:defRPr sz="2000">
                <a:solidFill>
                  <a:srgbClr val="FF0000"/>
                </a:solidFill>
                <a:latin typeface="Century"/>
                <a:ea typeface="Century"/>
                <a:cs typeface="Century"/>
                <a:sym typeface="Century"/>
              </a:defRPr>
            </a:pPr>
            <a:r>
              <a:rPr lang="en-US" dirty="0" smtClean="0"/>
              <a:t>Thank you HPC for all the help and support!</a:t>
            </a:r>
            <a:endParaRPr sz="100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76"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77" name="References…"/>
          <p:cNvSpPr txBox="1">
            <a:spLocks noGrp="1"/>
          </p:cNvSpPr>
          <p:nvPr>
            <p:ph type="body" idx="1"/>
          </p:nvPr>
        </p:nvSpPr>
        <p:spPr>
          <a:xfrm>
            <a:off x="571499" y="1130300"/>
            <a:ext cx="7785101" cy="5346700"/>
          </a:xfrm>
          <a:prstGeom prst="rect">
            <a:avLst/>
          </a:prstGeom>
        </p:spPr>
        <p:txBody>
          <a:bodyPr>
            <a:normAutofit fontScale="70000" lnSpcReduction="20000"/>
          </a:bodyPr>
          <a:lstStyle/>
          <a:p>
            <a:pPr marL="0" lvl="0" indent="0" fontAlgn="base">
              <a:buNone/>
            </a:pPr>
            <a:r>
              <a:rPr lang="en-US" sz="3400" dirty="0">
                <a:latin typeface="Century" charset="0"/>
                <a:ea typeface="Century" charset="0"/>
                <a:cs typeface="Century" charset="0"/>
              </a:rPr>
              <a:t>Acknowledgements </a:t>
            </a:r>
            <a:endParaRPr lang="en-US" sz="3400" dirty="0" smtClean="0">
              <a:latin typeface="Century" charset="0"/>
              <a:ea typeface="Century" charset="0"/>
              <a:cs typeface="Century" charset="0"/>
            </a:endParaRPr>
          </a:p>
          <a:p>
            <a:pPr marL="0" lvl="0" indent="0" fontAlgn="base">
              <a:buNone/>
            </a:pPr>
            <a:r>
              <a:rPr lang="en-US" dirty="0" smtClean="0">
                <a:latin typeface="Century" charset="0"/>
                <a:ea typeface="Century" charset="0"/>
                <a:cs typeface="Century" charset="0"/>
              </a:rPr>
              <a:t>A</a:t>
            </a:r>
            <a:r>
              <a:rPr lang="en-US" dirty="0">
                <a:latin typeface="Century" charset="0"/>
                <a:ea typeface="Century" charset="0"/>
                <a:cs typeface="Century" charset="0"/>
              </a:rPr>
              <a:t>. J. </a:t>
            </a:r>
            <a:r>
              <a:rPr lang="en-US" dirty="0" err="1">
                <a:latin typeface="Century" charset="0"/>
                <a:ea typeface="Century" charset="0"/>
                <a:cs typeface="Century" charset="0"/>
              </a:rPr>
              <a:t>Khattak</a:t>
            </a:r>
            <a:r>
              <a:rPr lang="en-US" dirty="0">
                <a:latin typeface="Century" charset="0"/>
                <a:ea typeface="Century" charset="0"/>
                <a:cs typeface="Century" charset="0"/>
              </a:rPr>
              <a:t> and A. D. Palma, “The impact of adverse weather conditions on the propensity to change travel decisions: A survey of Brussels commuters,” Transportation Research Part A: Policy and Practice, vol. 31, no. 3, pp. 181–203, 1997.</a:t>
            </a:r>
          </a:p>
          <a:p>
            <a:pPr lvl="0" fontAlgn="base">
              <a:buFont typeface="Arial" charset="0"/>
              <a:buChar char="•"/>
            </a:pPr>
            <a:r>
              <a:rPr lang="en-US" dirty="0">
                <a:latin typeface="Century" charset="0"/>
                <a:ea typeface="Century" charset="0"/>
                <a:cs typeface="Century" charset="0"/>
              </a:rPr>
              <a:t>S. A. </a:t>
            </a:r>
            <a:r>
              <a:rPr lang="en-US" dirty="0" err="1">
                <a:latin typeface="Century" charset="0"/>
                <a:ea typeface="Century" charset="0"/>
                <a:cs typeface="Century" charset="0"/>
              </a:rPr>
              <a:t>Changnon</a:t>
            </a:r>
            <a:r>
              <a:rPr lang="en-US" dirty="0">
                <a:latin typeface="Century" charset="0"/>
                <a:ea typeface="Century" charset="0"/>
                <a:cs typeface="Century" charset="0"/>
              </a:rPr>
              <a:t>, “Effects of summer precipitation on urban transportation,” Climatic Change, vol. 32, no. 4, pp. 481–494, 1996.</a:t>
            </a:r>
          </a:p>
          <a:p>
            <a:pPr lvl="0" fontAlgn="base">
              <a:buFont typeface="Arial" charset="0"/>
              <a:buChar char="•"/>
            </a:pPr>
            <a:r>
              <a:rPr lang="en-US" dirty="0">
                <a:latin typeface="Century" charset="0"/>
                <a:ea typeface="Century" charset="0"/>
                <a:cs typeface="Century" charset="0"/>
              </a:rPr>
              <a:t>A. </a:t>
            </a:r>
            <a:r>
              <a:rPr lang="en-US" dirty="0" err="1">
                <a:latin typeface="Century" charset="0"/>
                <a:ea typeface="Century" charset="0"/>
                <a:cs typeface="Century" charset="0"/>
              </a:rPr>
              <a:t>Singhal</a:t>
            </a:r>
            <a:r>
              <a:rPr lang="en-US" dirty="0">
                <a:latin typeface="Century" charset="0"/>
                <a:ea typeface="Century" charset="0"/>
                <a:cs typeface="Century" charset="0"/>
              </a:rPr>
              <a:t>, C. </a:t>
            </a:r>
            <a:r>
              <a:rPr lang="en-US" dirty="0" err="1">
                <a:latin typeface="Century" charset="0"/>
                <a:ea typeface="Century" charset="0"/>
                <a:cs typeface="Century" charset="0"/>
              </a:rPr>
              <a:t>Kamga</a:t>
            </a:r>
            <a:r>
              <a:rPr lang="en-US" dirty="0">
                <a:latin typeface="Century" charset="0"/>
                <a:ea typeface="Century" charset="0"/>
                <a:cs typeface="Century" charset="0"/>
              </a:rPr>
              <a:t>, and A. </a:t>
            </a:r>
            <a:r>
              <a:rPr lang="en-US" dirty="0" err="1">
                <a:latin typeface="Century" charset="0"/>
                <a:ea typeface="Century" charset="0"/>
                <a:cs typeface="Century" charset="0"/>
              </a:rPr>
              <a:t>Yazici</a:t>
            </a:r>
            <a:r>
              <a:rPr lang="en-US" dirty="0">
                <a:latin typeface="Century" charset="0"/>
                <a:ea typeface="Century" charset="0"/>
                <a:cs typeface="Century" charset="0"/>
              </a:rPr>
              <a:t>, “Impact of weather on urban transit ridership,” Transportation Research Part A: Policy and Practice, vol. 69, pp. 379–391, 2014.</a:t>
            </a:r>
          </a:p>
          <a:p>
            <a:pPr lvl="0" fontAlgn="base">
              <a:buFont typeface="Arial" charset="0"/>
              <a:buChar char="•"/>
            </a:pPr>
            <a:r>
              <a:rPr lang="en-US" dirty="0">
                <a:latin typeface="Century" charset="0"/>
                <a:ea typeface="Century" charset="0"/>
                <a:cs typeface="Century" charset="0"/>
              </a:rPr>
              <a:t>V. Stover and E. </a:t>
            </a:r>
            <a:r>
              <a:rPr lang="en-US" dirty="0" err="1">
                <a:latin typeface="Century" charset="0"/>
                <a:ea typeface="Century" charset="0"/>
                <a:cs typeface="Century" charset="0"/>
              </a:rPr>
              <a:t>Mccormack</a:t>
            </a:r>
            <a:r>
              <a:rPr lang="en-US" dirty="0">
                <a:latin typeface="Century" charset="0"/>
                <a:ea typeface="Century" charset="0"/>
                <a:cs typeface="Century" charset="0"/>
              </a:rPr>
              <a:t>, “The Impact of Weather on Bus Ridership in Pierce County, Washington,” Journal of Public Transportation, vol. 15, no. 1, pp. 95–110, 2012.</a:t>
            </a:r>
          </a:p>
          <a:p>
            <a:pPr lvl="0" fontAlgn="base">
              <a:buFont typeface="Arial" charset="0"/>
              <a:buChar char="•"/>
            </a:pPr>
            <a:r>
              <a:rPr lang="en-US" dirty="0">
                <a:latin typeface="Century" charset="0"/>
                <a:ea typeface="Century" charset="0"/>
                <a:cs typeface="Century" charset="0"/>
              </a:rPr>
              <a:t>“Turnstile Data,” </a:t>
            </a:r>
            <a:r>
              <a:rPr lang="en-US" dirty="0" err="1">
                <a:latin typeface="Century" charset="0"/>
                <a:ea typeface="Century" charset="0"/>
                <a:cs typeface="Century" charset="0"/>
              </a:rPr>
              <a:t>mta.info</a:t>
            </a:r>
            <a:r>
              <a:rPr lang="en-US" dirty="0">
                <a:latin typeface="Century" charset="0"/>
                <a:ea typeface="Century" charset="0"/>
                <a:cs typeface="Century" charset="0"/>
              </a:rPr>
              <a:t>. [Online]. Available: http://</a:t>
            </a:r>
            <a:r>
              <a:rPr lang="en-US" dirty="0" err="1">
                <a:latin typeface="Century" charset="0"/>
                <a:ea typeface="Century" charset="0"/>
                <a:cs typeface="Century" charset="0"/>
              </a:rPr>
              <a:t>web.mta.info</a:t>
            </a:r>
            <a:r>
              <a:rPr lang="en-US" dirty="0">
                <a:latin typeface="Century" charset="0"/>
                <a:ea typeface="Century" charset="0"/>
                <a:cs typeface="Century" charset="0"/>
              </a:rPr>
              <a:t>/developers/</a:t>
            </a:r>
            <a:r>
              <a:rPr lang="en-US" dirty="0" err="1">
                <a:latin typeface="Century" charset="0"/>
                <a:ea typeface="Century" charset="0"/>
                <a:cs typeface="Century" charset="0"/>
              </a:rPr>
              <a:t>turnstile.html</a:t>
            </a:r>
            <a:r>
              <a:rPr lang="en-US" dirty="0">
                <a:latin typeface="Century" charset="0"/>
                <a:ea typeface="Century" charset="0"/>
                <a:cs typeface="Century" charset="0"/>
              </a:rPr>
              <a:t>.</a:t>
            </a:r>
          </a:p>
          <a:p>
            <a:pPr lvl="0" fontAlgn="base">
              <a:buFont typeface="Arial" charset="0"/>
              <a:buChar char="•"/>
            </a:pPr>
            <a:r>
              <a:rPr lang="en-US" dirty="0">
                <a:latin typeface="Century" charset="0"/>
                <a:ea typeface="Century" charset="0"/>
                <a:cs typeface="Century" charset="0"/>
              </a:rPr>
              <a:t>National Centers for Environmental Information and </a:t>
            </a:r>
            <a:r>
              <a:rPr lang="en-US" dirty="0" err="1">
                <a:latin typeface="Century" charset="0"/>
                <a:ea typeface="Century" charset="0"/>
                <a:cs typeface="Century" charset="0"/>
              </a:rPr>
              <a:t>Ncei</a:t>
            </a:r>
            <a:r>
              <a:rPr lang="en-US" dirty="0">
                <a:latin typeface="Century" charset="0"/>
                <a:ea typeface="Century" charset="0"/>
                <a:cs typeface="Century" charset="0"/>
              </a:rPr>
              <a:t>, “Climate Data Online Search,” Search | Climate Data Online (CDO) | National Climatic Data Center (NCDC). [Online]. Available: https://</a:t>
            </a:r>
            <a:r>
              <a:rPr lang="en-US" dirty="0" err="1">
                <a:latin typeface="Century" charset="0"/>
                <a:ea typeface="Century" charset="0"/>
                <a:cs typeface="Century" charset="0"/>
              </a:rPr>
              <a:t>www.ncdc.noaa.gov</a:t>
            </a:r>
            <a:r>
              <a:rPr lang="en-US" dirty="0">
                <a:latin typeface="Century" charset="0"/>
                <a:ea typeface="Century" charset="0"/>
                <a:cs typeface="Century" charset="0"/>
              </a:rPr>
              <a:t>/</a:t>
            </a:r>
            <a:r>
              <a:rPr lang="en-US" dirty="0" err="1">
                <a:latin typeface="Century" charset="0"/>
                <a:ea typeface="Century" charset="0"/>
                <a:cs typeface="Century" charset="0"/>
              </a:rPr>
              <a:t>cdo</a:t>
            </a:r>
            <a:r>
              <a:rPr lang="en-US" dirty="0">
                <a:latin typeface="Century" charset="0"/>
                <a:ea typeface="Century" charset="0"/>
                <a:cs typeface="Century" charset="0"/>
              </a:rPr>
              <a:t>-web/search.</a:t>
            </a:r>
          </a:p>
          <a:p>
            <a:pPr lvl="0" fontAlgn="base">
              <a:buFont typeface="Arial" charset="0"/>
              <a:buChar char="•"/>
            </a:pPr>
            <a:r>
              <a:rPr lang="en-US" dirty="0">
                <a:latin typeface="Century" charset="0"/>
                <a:ea typeface="Century" charset="0"/>
                <a:cs typeface="Century" charset="0"/>
              </a:rPr>
              <a:t>“Fare Data,” </a:t>
            </a:r>
            <a:r>
              <a:rPr lang="en-US" dirty="0" err="1">
                <a:latin typeface="Century" charset="0"/>
                <a:ea typeface="Century" charset="0"/>
                <a:cs typeface="Century" charset="0"/>
              </a:rPr>
              <a:t>mta.info</a:t>
            </a:r>
            <a:r>
              <a:rPr lang="en-US" dirty="0">
                <a:latin typeface="Century" charset="0"/>
                <a:ea typeface="Century" charset="0"/>
                <a:cs typeface="Century" charset="0"/>
              </a:rPr>
              <a:t>. [Online]. Available: http://</a:t>
            </a:r>
            <a:r>
              <a:rPr lang="en-US" dirty="0" err="1">
                <a:latin typeface="Century" charset="0"/>
                <a:ea typeface="Century" charset="0"/>
                <a:cs typeface="Century" charset="0"/>
              </a:rPr>
              <a:t>web.mta.info</a:t>
            </a:r>
            <a:r>
              <a:rPr lang="en-US" dirty="0">
                <a:latin typeface="Century" charset="0"/>
                <a:ea typeface="Century" charset="0"/>
                <a:cs typeface="Century" charset="0"/>
              </a:rPr>
              <a:t>/developers/</a:t>
            </a:r>
            <a:r>
              <a:rPr lang="en-US" dirty="0" err="1">
                <a:latin typeface="Century" charset="0"/>
                <a:ea typeface="Century" charset="0"/>
                <a:cs typeface="Century" charset="0"/>
              </a:rPr>
              <a:t>fare.html</a:t>
            </a:r>
            <a:r>
              <a:rPr lang="en-US" dirty="0" smtClean="0">
                <a:latin typeface="Century" charset="0"/>
                <a:ea typeface="Century" charset="0"/>
                <a:cs typeface="Century" charset="0"/>
              </a:rPr>
              <a:t>.</a:t>
            </a:r>
            <a:endParaRPr lang="en-US" dirty="0">
              <a:latin typeface="Century" charset="0"/>
              <a:ea typeface="Century" charset="0"/>
              <a:cs typeface="Century"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
        <p:nvSpPr>
          <p:cNvPr id="8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81" name="Demo!…"/>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Demo</a:t>
            </a:r>
            <a:r>
              <a:rPr dirty="0" smtClean="0"/>
              <a:t>!</a:t>
            </a:r>
            <a:endParaRPr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
        <p:nvSpPr>
          <p:cNvPr id="84"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85" name="Thank you!"/>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endParaRPr/>
          </a:p>
          <a:p>
            <a:pPr>
              <a:lnSpc>
                <a:spcPct val="80000"/>
              </a:lnSpc>
              <a:buSzTx/>
              <a:buFont typeface="Wingdings"/>
              <a:buNone/>
              <a:defRPr sz="5400">
                <a:solidFill>
                  <a:srgbClr val="00B0F0"/>
                </a:solidFill>
                <a:latin typeface="Century"/>
                <a:ea typeface="Century"/>
                <a:cs typeface="Century"/>
                <a:sym typeface="Century"/>
              </a:defRPr>
            </a:pPr>
            <a:endParaRPr/>
          </a:p>
          <a:p>
            <a:pPr algn="ctr">
              <a:lnSpc>
                <a:spcPct val="80000"/>
              </a:lnSpc>
              <a:spcBef>
                <a:spcPts val="1200"/>
              </a:spcBef>
              <a:buSzTx/>
              <a:buFont typeface="Wingdings"/>
              <a:buNone/>
              <a:defRPr sz="5400">
                <a:latin typeface="Century"/>
                <a:ea typeface="Century"/>
                <a:cs typeface="Century"/>
                <a:sym typeface="Century"/>
              </a:defRPr>
            </a:pPr>
            <a:r>
              <a:t>Thank you!</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4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41" name="Motiv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Motivation</a:t>
            </a:r>
            <a:endParaRPr sz="2000" dirty="0"/>
          </a:p>
          <a:p>
            <a:pPr marL="0" indent="0">
              <a:buSzTx/>
              <a:buFont typeface="Wingdings"/>
              <a:buNone/>
              <a:defRPr sz="16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Who are the users of this application?     </a:t>
            </a:r>
            <a:r>
              <a:rPr lang="en-US" dirty="0" smtClean="0">
                <a:solidFill>
                  <a:srgbClr val="FF0000"/>
                </a:solidFill>
              </a:rPr>
              <a:t>MTA Management</a:t>
            </a: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Who will benefit from this application?   </a:t>
            </a:r>
            <a:r>
              <a:rPr lang="en-US" dirty="0" smtClean="0">
                <a:solidFill>
                  <a:srgbClr val="FF0000"/>
                </a:solidFill>
              </a:rPr>
              <a:t>MTA Riders</a:t>
            </a:r>
            <a:endParaRPr dirty="0">
              <a:solidFill>
                <a:srgbClr val="FF000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Why is this application important?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The ability to understand and predict potential ridership numbers can help the MTA management make better decisions on staffing, security, train scheduling and general resource management for the MTA system.</a:t>
            </a:r>
            <a:endParaRPr dirty="0"/>
          </a:p>
          <a:p>
            <a:pPr marL="0" indent="0">
              <a:spcBef>
                <a:spcPts val="40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44"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45" name="Goodness…"/>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Goodness</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What steps were taken to assess the ‘goodness’ of the analytic itself?         </a:t>
            </a:r>
          </a:p>
          <a:p>
            <a:pPr>
              <a:spcBef>
                <a:spcPts val="400"/>
              </a:spcBef>
              <a:buSzTx/>
              <a:buFont typeface="Arial" charset="0"/>
              <a:buChar char="•"/>
              <a:defRPr sz="2000">
                <a:solidFill>
                  <a:srgbClr val="FF0000"/>
                </a:solidFill>
                <a:latin typeface="Century"/>
                <a:ea typeface="Century"/>
                <a:cs typeface="Century"/>
                <a:sym typeface="Century"/>
              </a:defRPr>
            </a:pPr>
            <a:r>
              <a:rPr lang="en-US" dirty="0" smtClean="0"/>
              <a:t>Input validation: correct datatypes and missing values</a:t>
            </a:r>
          </a:p>
          <a:p>
            <a:pPr>
              <a:spcBef>
                <a:spcPts val="400"/>
              </a:spcBef>
              <a:buSzTx/>
              <a:buFont typeface="Arial" charset="0"/>
              <a:buChar char="•"/>
              <a:defRPr sz="2000">
                <a:solidFill>
                  <a:srgbClr val="FF0000"/>
                </a:solidFill>
                <a:latin typeface="Century"/>
                <a:ea typeface="Century"/>
                <a:cs typeface="Century"/>
                <a:sym typeface="Century"/>
              </a:defRPr>
            </a:pPr>
            <a:r>
              <a:rPr lang="en-US" dirty="0" smtClean="0"/>
              <a:t>Completeness of data: ratio of unique turnstiles reporting</a:t>
            </a:r>
          </a:p>
          <a:p>
            <a:pPr>
              <a:spcBef>
                <a:spcPts val="400"/>
              </a:spcBef>
              <a:buSzTx/>
              <a:buFont typeface="Arial" charset="0"/>
              <a:buChar char="•"/>
              <a:defRPr sz="2000">
                <a:solidFill>
                  <a:srgbClr val="FF0000"/>
                </a:solidFill>
                <a:latin typeface="Century"/>
                <a:ea typeface="Century"/>
                <a:cs typeface="Century"/>
                <a:sym typeface="Century"/>
              </a:defRPr>
            </a:pPr>
            <a:r>
              <a:rPr lang="en-US" dirty="0" smtClean="0"/>
              <a:t>Machine learning scoring metrics: R</a:t>
            </a:r>
            <a:r>
              <a:rPr lang="en-US" baseline="30000" dirty="0" smtClean="0"/>
              <a:t>2</a:t>
            </a:r>
            <a:r>
              <a:rPr lang="en-US" dirty="0" smtClean="0"/>
              <a:t> value, mean squared error.</a:t>
            </a:r>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48"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49" name="Actuation/Remedi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Actuation/Remediation</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100">
                <a:latin typeface="Century"/>
                <a:ea typeface="Century"/>
                <a:cs typeface="Century"/>
                <a:sym typeface="Century"/>
              </a:defRPr>
            </a:pPr>
            <a:r>
              <a:rPr dirty="0"/>
              <a:t>What actuation or remediation actions are/could be performed by this application?</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a:t>MTA management </a:t>
            </a:r>
            <a:r>
              <a:rPr lang="en-US" dirty="0" smtClean="0"/>
              <a:t>can optimize staffing</a:t>
            </a:r>
            <a:r>
              <a:rPr lang="en-US" dirty="0"/>
              <a:t>, security, train scheduling and general resource management for the MTA system</a:t>
            </a:r>
            <a:r>
              <a:rPr lang="en-US" dirty="0" smtClean="0"/>
              <a:t>.  We can have a more efficient MTA system without necessarily spending more on capital investments, but through better utilization of existing resources.</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For example: if the MTA can predict a rise in ridership in the next week, they can schedule more trains to operate or increase staffing at certain stations.</a:t>
            </a:r>
            <a:endParaRPr lang="en-US"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52"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53" name="Data Sources…"/>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Data Sources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FF0000"/>
                </a:solidFill>
              </a:rPr>
              <a:t>MTA Turnstile Data</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lang="en-US" dirty="0">
                <a:solidFill>
                  <a:srgbClr val="FF0000"/>
                </a:solidFill>
              </a:rPr>
              <a:t> </a:t>
            </a:r>
            <a:r>
              <a:rPr lang="en-US" dirty="0" smtClean="0">
                <a:solidFill>
                  <a:srgbClr val="FF0000"/>
                </a:solidFill>
              </a:rPr>
              <a:t>Weely reports. Reports are cumulative turnstile data for every station reported every 4 hours for the respective week.</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t>~</a:t>
            </a:r>
            <a:r>
              <a:rPr lang="en-US" dirty="0" smtClean="0">
                <a:solidFill>
                  <a:srgbClr val="FF0000"/>
                </a:solidFill>
              </a:rPr>
              <a:t>9.2 GB</a:t>
            </a:r>
            <a:endParaRPr dirty="0">
              <a:solidFill>
                <a:srgbClr val="FF000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FF0000"/>
                </a:solidFill>
              </a:rPr>
              <a:t>MTA</a:t>
            </a:r>
            <a:r>
              <a:rPr lang="en-US" dirty="0">
                <a:solidFill>
                  <a:srgbClr val="FF0000"/>
                </a:solidFill>
              </a:rPr>
              <a:t> </a:t>
            </a:r>
            <a:r>
              <a:rPr lang="en-US" dirty="0" smtClean="0">
                <a:solidFill>
                  <a:srgbClr val="FF0000"/>
                </a:solidFill>
              </a:rPr>
              <a:t>Fare Data</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FF0000"/>
                </a:solidFill>
              </a:rPr>
              <a:t>Weekly Reports. Reports include a breakdown of all the fare types used per station for the respective week.</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t>~</a:t>
            </a:r>
            <a:r>
              <a:rPr lang="en-US" dirty="0" smtClean="0">
                <a:solidFill>
                  <a:srgbClr val="FF0000"/>
                </a:solidFill>
              </a:rPr>
              <a:t>400 MB</a:t>
            </a: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endParaRPr dirty="0" smtClean="0"/>
          </a:p>
          <a:p>
            <a:pPr marL="0" indent="0">
              <a:spcBef>
                <a:spcPts val="400"/>
              </a:spcBef>
              <a:buSzTx/>
              <a:buFont typeface="Wingdings"/>
              <a:buNone/>
              <a:defRPr sz="2000">
                <a:latin typeface="Century"/>
                <a:ea typeface="Century"/>
                <a:cs typeface="Century"/>
                <a:sym typeface="Century"/>
              </a:defRPr>
            </a:pPr>
            <a:r>
              <a:rPr dirty="0" smtClean="0"/>
              <a:t>Name</a:t>
            </a:r>
            <a:r>
              <a:rPr dirty="0"/>
              <a:t>:           </a:t>
            </a:r>
            <a:r>
              <a:rPr lang="en-US" dirty="0" smtClean="0">
                <a:solidFill>
                  <a:srgbClr val="FF0000"/>
                </a:solidFill>
              </a:rPr>
              <a:t>NOAA Daily Weather Summaries</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FF0000"/>
                </a:solidFill>
              </a:rPr>
              <a:t>Daily weather summary for a collection New York City region weather stations. </a:t>
            </a:r>
            <a:r>
              <a:rPr lang="en-US" dirty="0" smtClean="0">
                <a:solidFill>
                  <a:srgbClr val="FF0000"/>
                </a:solidFill>
              </a:rPr>
              <a:t>Data points included average wind speed, inches of rain, inches of snow, and average daily temperature.</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t>~</a:t>
            </a:r>
            <a:r>
              <a:rPr lang="en-US" dirty="0" smtClean="0">
                <a:solidFill>
                  <a:srgbClr val="FF0000"/>
                </a:solidFill>
              </a:rPr>
              <a:t>50 MB</a:t>
            </a:r>
            <a:endParaRPr dirty="0">
              <a:solidFill>
                <a:srgbClr val="FF0000"/>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56"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57" name="Design Diagram…"/>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Design Diagram</a:t>
            </a: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endParaRPr lang="en-US" dirty="0" smtClean="0"/>
          </a:p>
          <a:p>
            <a:pPr marL="0" indent="0">
              <a:spcBef>
                <a:spcPts val="400"/>
              </a:spcBef>
              <a:buSzTx/>
              <a:buFont typeface="Wingdings"/>
              <a:buNone/>
              <a:defRPr sz="2000">
                <a:latin typeface="Century"/>
                <a:ea typeface="Century"/>
                <a:cs typeface="Century"/>
                <a:sym typeface="Century"/>
              </a:defRPr>
            </a:pPr>
            <a:endParaRPr lang="en-US" dirty="0" smtClean="0"/>
          </a:p>
          <a:p>
            <a:pPr marL="0" indent="0">
              <a:spcBef>
                <a:spcPts val="400"/>
              </a:spcBef>
              <a:buSzTx/>
              <a:buFont typeface="Wingdings"/>
              <a:buNone/>
              <a:defRPr sz="2000">
                <a:latin typeface="Century"/>
                <a:ea typeface="Century"/>
                <a:cs typeface="Century"/>
                <a:sym typeface="Century"/>
              </a:defRPr>
            </a:pPr>
            <a:r>
              <a:rPr dirty="0" smtClean="0"/>
              <a:t>Platform(s</a:t>
            </a:r>
            <a:r>
              <a:rPr dirty="0"/>
              <a:t>) on which the application runs: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Java program for downloading MTA datasets.</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Scala program to process and merge data on NYU’s HPC Cluster.</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KNIME workflow to build a predictive model.</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err="1" smtClean="0"/>
              <a:t>Tablaeu</a:t>
            </a:r>
            <a:r>
              <a:rPr lang="en-US" dirty="0" smtClean="0"/>
              <a:t> to display data, prediction and insights</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91" y="1723025"/>
            <a:ext cx="6750049" cy="2961052"/>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6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1" name="Code Walkthrough…"/>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Code </a:t>
            </a:r>
            <a:r>
              <a:rPr dirty="0" smtClean="0"/>
              <a:t>Walkthrough</a:t>
            </a:r>
            <a:endParaRPr lang="en-US" dirty="0" smtClean="0"/>
          </a:p>
          <a:p>
            <a:pPr marL="0" indent="0">
              <a:spcBef>
                <a:spcPts val="600"/>
              </a:spcBef>
              <a:buSzTx/>
              <a:buFont typeface="Wingdings"/>
              <a:buNone/>
              <a:defRPr sz="2800">
                <a:latin typeface="Century"/>
                <a:ea typeface="Century"/>
                <a:cs typeface="Century"/>
                <a:sym typeface="Century"/>
              </a:defRPr>
            </a:pPr>
            <a:endParaRPr lang="en-US" sz="2000" dirty="0"/>
          </a:p>
          <a:p>
            <a:pPr marL="0" indent="0">
              <a:spcBef>
                <a:spcPts val="600"/>
              </a:spcBef>
              <a:buSzTx/>
              <a:buFont typeface="Wingdings"/>
              <a:buNone/>
              <a:defRPr sz="2800">
                <a:latin typeface="Century"/>
                <a:ea typeface="Century"/>
                <a:cs typeface="Century"/>
                <a:sym typeface="Century"/>
              </a:defRPr>
            </a:pPr>
            <a:r>
              <a:rPr lang="en-US" sz="2000" dirty="0" smtClean="0"/>
              <a:t>Calculating Cumulative Deltas</a:t>
            </a:r>
            <a:endParaRPr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2469193"/>
            <a:ext cx="7162800" cy="295910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6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1" name="Code Walkthrough…"/>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Code </a:t>
            </a:r>
            <a:r>
              <a:rPr dirty="0" smtClean="0"/>
              <a:t>Walkthrough</a:t>
            </a:r>
            <a:endParaRPr lang="en-US" dirty="0" smtClean="0"/>
          </a:p>
          <a:p>
            <a:pPr marL="0" indent="0">
              <a:spcBef>
                <a:spcPts val="600"/>
              </a:spcBef>
              <a:buSzTx/>
              <a:buFont typeface="Wingdings"/>
              <a:buNone/>
              <a:defRPr sz="2800">
                <a:latin typeface="Century"/>
                <a:ea typeface="Century"/>
                <a:cs typeface="Century"/>
                <a:sym typeface="Century"/>
              </a:defRPr>
            </a:pPr>
            <a:endParaRPr lang="en-US" sz="2000" dirty="0"/>
          </a:p>
          <a:p>
            <a:pPr marL="0" indent="0">
              <a:spcBef>
                <a:spcPts val="600"/>
              </a:spcBef>
              <a:buSzTx/>
              <a:buFont typeface="Wingdings"/>
              <a:buNone/>
              <a:defRPr sz="2800">
                <a:latin typeface="Century"/>
                <a:ea typeface="Century"/>
                <a:cs typeface="Century"/>
                <a:sym typeface="Century"/>
              </a:defRPr>
            </a:pPr>
            <a:r>
              <a:rPr lang="en-US" sz="2000" dirty="0" smtClean="0"/>
              <a:t>Calculating Ratio of Reporting Turnstiles by date</a:t>
            </a:r>
          </a:p>
          <a:p>
            <a:pPr marL="0" indent="0">
              <a:spcBef>
                <a:spcPts val="600"/>
              </a:spcBef>
              <a:buSzTx/>
              <a:buFont typeface="Wingdings"/>
              <a:buNone/>
              <a:defRPr sz="2800">
                <a:latin typeface="Century"/>
                <a:ea typeface="Century"/>
                <a:cs typeface="Century"/>
                <a:sym typeface="Century"/>
              </a:defRPr>
            </a:pPr>
            <a:endParaRPr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30237"/>
            <a:ext cx="8229600" cy="1607127"/>
          </a:xfrm>
          <a:prstGeom prst="rect">
            <a:avLst/>
          </a:prstGeom>
        </p:spPr>
      </p:pic>
    </p:spTree>
    <p:extLst>
      <p:ext uri="{BB962C8B-B14F-4D97-AF65-F5344CB8AC3E}">
        <p14:creationId xmlns:p14="http://schemas.microsoft.com/office/powerpoint/2010/main" val="140715193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64"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5" name="Insight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Insights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rgbClr val="FF0000"/>
                </a:solidFill>
              </a:rPr>
              <a:t>We were unable to predict ridership reliably with weather data. The R2 values for different ML algorithms used such as multi-variable regression to gradient boosted trees ranged from .01 to .25. Low R2 </a:t>
            </a:r>
            <a:r>
              <a:rPr lang="en-US" dirty="0">
                <a:solidFill>
                  <a:srgbClr val="FF0000"/>
                </a:solidFill>
              </a:rPr>
              <a:t>value general </a:t>
            </a:r>
            <a:r>
              <a:rPr lang="en-US" dirty="0" smtClean="0">
                <a:solidFill>
                  <a:srgbClr val="FF0000"/>
                </a:solidFill>
              </a:rPr>
              <a:t>indicates </a:t>
            </a:r>
            <a:r>
              <a:rPr lang="en-US" dirty="0">
                <a:solidFill>
                  <a:srgbClr val="FF0000"/>
                </a:solidFill>
              </a:rPr>
              <a:t>that the model explains </a:t>
            </a:r>
            <a:r>
              <a:rPr lang="en-US" dirty="0" smtClean="0">
                <a:solidFill>
                  <a:srgbClr val="FF0000"/>
                </a:solidFill>
              </a:rPr>
              <a:t>none or very little </a:t>
            </a:r>
            <a:r>
              <a:rPr lang="en-US" dirty="0">
                <a:solidFill>
                  <a:srgbClr val="FF0000"/>
                </a:solidFill>
              </a:rPr>
              <a:t>of the variability of the response data around its </a:t>
            </a:r>
            <a:r>
              <a:rPr lang="en-US" dirty="0" smtClean="0">
                <a:solidFill>
                  <a:srgbClr val="FF0000"/>
                </a:solidFill>
              </a:rPr>
              <a:t>mean</a:t>
            </a:r>
            <a:endParaRPr dirty="0"/>
          </a:p>
          <a:p>
            <a:pPr marL="0" lvl="1" indent="400050">
              <a:spcBef>
                <a:spcPts val="300"/>
              </a:spcBef>
              <a:buSzTx/>
              <a:buFont typeface="Wingdings"/>
              <a:buNone/>
              <a:defRPr sz="1600">
                <a:solidFill>
                  <a:srgbClr val="FF0000"/>
                </a:solidFill>
                <a:latin typeface="Century"/>
                <a:ea typeface="Century"/>
                <a:cs typeface="Century"/>
                <a:sym typeface="Century"/>
              </a:defRPr>
            </a:pPr>
            <a:endParaRPr sz="2000" dirty="0">
              <a:solidFill>
                <a:srgbClr val="00B0F0"/>
              </a:solidFill>
            </a:endParaRPr>
          </a:p>
          <a:p>
            <a:pPr marL="0" indent="0">
              <a:spcBef>
                <a:spcPts val="400"/>
              </a:spcBef>
              <a:buSzTx/>
              <a:buFont typeface="Wingdings"/>
              <a:buNone/>
              <a:defRPr sz="2000">
                <a:latin typeface="Century"/>
                <a:ea typeface="Century"/>
                <a:cs typeface="Century"/>
                <a:sym typeface="Century"/>
              </a:defRPr>
            </a:pPr>
            <a:r>
              <a:rPr dirty="0" smtClean="0"/>
              <a:t>2. </a:t>
            </a:r>
            <a:r>
              <a:rPr lang="en-US" dirty="0" smtClean="0">
                <a:solidFill>
                  <a:srgbClr val="FF0000"/>
                </a:solidFill>
              </a:rPr>
              <a:t>Daily average for 2018 from MTA’s Facts page was 4.7M. </a:t>
            </a:r>
            <a:endParaRPr dirty="0" smtClean="0">
              <a:solidFill>
                <a:srgbClr val="FF0000"/>
              </a:solidFill>
            </a:endParaRPr>
          </a:p>
          <a:p>
            <a:pPr marL="0" indent="0">
              <a:buSzTx/>
              <a:buNone/>
              <a:defRPr sz="2000">
                <a:solidFill>
                  <a:srgbClr val="00B0F0"/>
                </a:solidFill>
                <a:latin typeface="Century"/>
                <a:ea typeface="Century"/>
                <a:cs typeface="Century"/>
                <a:sym typeface="Century"/>
              </a:defRPr>
            </a:pPr>
            <a:r>
              <a:rPr lang="en-US" dirty="0">
                <a:solidFill>
                  <a:srgbClr val="FF0000"/>
                </a:solidFill>
              </a:rPr>
              <a:t>Our computed daily average ridership based on fares was 2.9M for 2018.</a:t>
            </a: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lang="en-US" dirty="0" smtClean="0"/>
              <a:t>~73% of all unique turnstiles are being reported daily. Other turnstiles may be offline or just not being reported.</a:t>
            </a:r>
            <a:endParaRPr dirty="0">
              <a:solidFill>
                <a:srgbClr val="FF0000"/>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120</TotalTime>
  <Words>1136</Words>
  <Application>Microsoft Macintosh PowerPoint</Application>
  <PresentationFormat>On-screen Show (4:3)</PresentationFormat>
  <Paragraphs>132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Century</vt:lpstr>
      <vt:lpstr>Helvetica Neue Light</vt:lpstr>
      <vt:lpstr>Verdana</vt:lpstr>
      <vt:lpstr>Wingdings</vt:lpstr>
      <vt:lpstr>Arial</vt:lpstr>
      <vt:lpstr>Level</vt:lpstr>
      <vt:lpstr>Big Data Applications Symposium - Summer 2019</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Applications Symposium - Summer 2019</dc:title>
  <cp:lastModifiedBy>Jason Chan</cp:lastModifiedBy>
  <cp:revision>10</cp:revision>
  <dcterms:modified xsi:type="dcterms:W3CDTF">2019-08-05T20:47:21Z</dcterms:modified>
</cp:coreProperties>
</file>