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5F8AC8-8549-4941-B640-AE1E86B05AA7}">
  <a:tblStyle styleId="{185F8AC8-8549-4941-B640-AE1E86B05A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22094f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22094f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2094fe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2094fe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2094fe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2094fe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fa2c8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fa2c8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Exploitation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Stack Frame Layout 32-bit process on linux (no SG)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Stack Frame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52500" y="11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{185F8AC8-8549-4941-B640-AE1E86B05AA7}</a:tableStyleId>
              </a:tblPr>
              <a:tblGrid>
                <a:gridCol w="7239000"/>
              </a:tblGrid>
              <a:tr h="6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Environment Command Line Arguments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(grows down)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 (grows up)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BSS (globals initialized to zero)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Code, static globals etc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/>
          <p:nvPr/>
        </p:nvSpPr>
        <p:spPr>
          <a:xfrm flipH="1">
            <a:off x="5479625" y="1924550"/>
            <a:ext cx="198000" cy="31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 rot="10800000">
            <a:off x="5479625" y="3147875"/>
            <a:ext cx="198000" cy="31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0" y="1127850"/>
            <a:ext cx="1503300" cy="3809250"/>
            <a:chOff x="0" y="1127850"/>
            <a:chExt cx="1503300" cy="380925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0" y="4620600"/>
              <a:ext cx="15033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Low memory</a:t>
              </a:r>
              <a:endParaRPr sz="1100"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0" y="1127850"/>
              <a:ext cx="15033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high memory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Before Function Call</a:t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992050" y="204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{185F8AC8-8549-4941-B640-AE1E86B05AA7}</a:tableStyleId>
              </a:tblPr>
              <a:tblGrid>
                <a:gridCol w="163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(bottom of stack)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5"/>
          <p:cNvSpPr txBox="1"/>
          <p:nvPr/>
        </p:nvSpPr>
        <p:spPr>
          <a:xfrm>
            <a:off x="0" y="4620600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Low memory</a:t>
            </a:r>
            <a:endParaRPr sz="1100"/>
          </a:p>
        </p:txBody>
      </p:sp>
      <p:sp>
        <p:nvSpPr>
          <p:cNvPr id="79" name="Google Shape;79;p15"/>
          <p:cNvSpPr txBox="1"/>
          <p:nvPr/>
        </p:nvSpPr>
        <p:spPr>
          <a:xfrm>
            <a:off x="0" y="1623775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 memory</a:t>
            </a:r>
            <a:endParaRPr sz="1100"/>
          </a:p>
        </p:txBody>
      </p:sp>
      <p:sp>
        <p:nvSpPr>
          <p:cNvPr id="80" name="Google Shape;80;p15"/>
          <p:cNvSpPr txBox="1"/>
          <p:nvPr/>
        </p:nvSpPr>
        <p:spPr>
          <a:xfrm>
            <a:off x="0" y="2647175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ESP pointer</a:t>
            </a:r>
            <a:endParaRPr sz="1100"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3641875" y="204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{185F8AC8-8549-4941-B640-AE1E86B05AA7}</a:tableStyleId>
              </a:tblPr>
              <a:tblGrid>
                <a:gridCol w="163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(bottom of stack)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2" name="Google Shape;82;p15"/>
          <p:cNvGraphicFramePr/>
          <p:nvPr/>
        </p:nvGraphicFramePr>
        <p:xfrm>
          <a:off x="6707125" y="204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{185F8AC8-8549-4941-B640-AE1E86B05AA7}</a:tableStyleId>
              </a:tblPr>
              <a:tblGrid>
                <a:gridCol w="163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(bottom of stack)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5"/>
          <p:cNvSpPr txBox="1"/>
          <p:nvPr/>
        </p:nvSpPr>
        <p:spPr>
          <a:xfrm>
            <a:off x="2721575" y="3450475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ESP pointer</a:t>
            </a:r>
            <a:endParaRPr sz="1100"/>
          </a:p>
        </p:txBody>
      </p:sp>
      <p:sp>
        <p:nvSpPr>
          <p:cNvPr id="84" name="Google Shape;84;p15"/>
          <p:cNvSpPr txBox="1"/>
          <p:nvPr/>
        </p:nvSpPr>
        <p:spPr>
          <a:xfrm>
            <a:off x="5698400" y="3888675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ESP pointer</a:t>
            </a:r>
            <a:endParaRPr sz="1100"/>
          </a:p>
        </p:txBody>
      </p:sp>
      <p:sp>
        <p:nvSpPr>
          <p:cNvPr id="85" name="Google Shape;85;p15"/>
          <p:cNvSpPr txBox="1"/>
          <p:nvPr/>
        </p:nvSpPr>
        <p:spPr>
          <a:xfrm>
            <a:off x="940975" y="1627825"/>
            <a:ext cx="1630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state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641925" y="1627825"/>
            <a:ext cx="1818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arguments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073275" y="1291525"/>
            <a:ext cx="2868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opcode pushes address after itself onto stack so return continues where it left off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62238" y="25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Call, callee stack usage</a:t>
            </a:r>
            <a:endParaRPr/>
          </a:p>
        </p:txBody>
      </p:sp>
      <p:graphicFrame>
        <p:nvGraphicFramePr>
          <p:cNvPr id="93" name="Google Shape;93;p16"/>
          <p:cNvGraphicFramePr/>
          <p:nvPr/>
        </p:nvGraphicFramePr>
        <p:xfrm>
          <a:off x="1003013" y="125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{185F8AC8-8549-4941-B640-AE1E86B05AA7}</a:tableStyleId>
              </a:tblPr>
              <a:tblGrid>
                <a:gridCol w="163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(bottom of stack)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saved EIP </a:t>
                      </a:r>
                      <a:r>
                        <a:rPr lang="en" sz="1600"/>
                        <a:t>(return address)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6"/>
          <p:cNvSpPr txBox="1"/>
          <p:nvPr/>
        </p:nvSpPr>
        <p:spPr>
          <a:xfrm>
            <a:off x="50538" y="4567750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Low memory</a:t>
            </a:r>
            <a:endParaRPr sz="1100"/>
          </a:p>
        </p:txBody>
      </p:sp>
      <p:sp>
        <p:nvSpPr>
          <p:cNvPr id="95" name="Google Shape;95;p16"/>
          <p:cNvSpPr txBox="1"/>
          <p:nvPr/>
        </p:nvSpPr>
        <p:spPr>
          <a:xfrm>
            <a:off x="50538" y="1263325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 memory</a:t>
            </a:r>
            <a:endParaRPr sz="1100"/>
          </a:p>
        </p:txBody>
      </p:sp>
      <p:sp>
        <p:nvSpPr>
          <p:cNvPr id="96" name="Google Shape;96;p16"/>
          <p:cNvSpPr txBox="1"/>
          <p:nvPr/>
        </p:nvSpPr>
        <p:spPr>
          <a:xfrm>
            <a:off x="50538" y="3359900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ESP pointer</a:t>
            </a:r>
            <a:endParaRPr sz="1100"/>
          </a:p>
        </p:txBody>
      </p:sp>
      <p:sp>
        <p:nvSpPr>
          <p:cNvPr id="97" name="Google Shape;97;p16"/>
          <p:cNvSpPr txBox="1"/>
          <p:nvPr/>
        </p:nvSpPr>
        <p:spPr>
          <a:xfrm>
            <a:off x="2723063" y="4046800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ESP pointer</a:t>
            </a:r>
            <a:endParaRPr sz="1100"/>
          </a:p>
        </p:txBody>
      </p:sp>
      <p:sp>
        <p:nvSpPr>
          <p:cNvPr id="98" name="Google Shape;98;p16"/>
          <p:cNvSpPr txBox="1"/>
          <p:nvPr/>
        </p:nvSpPr>
        <p:spPr>
          <a:xfrm>
            <a:off x="5568488" y="4481625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ESP pointer</a:t>
            </a:r>
            <a:endParaRPr sz="1100"/>
          </a:p>
        </p:txBody>
      </p:sp>
      <p:sp>
        <p:nvSpPr>
          <p:cNvPr id="99" name="Google Shape;99;p16"/>
          <p:cNvSpPr txBox="1"/>
          <p:nvPr/>
        </p:nvSpPr>
        <p:spPr>
          <a:xfrm>
            <a:off x="1092563" y="946825"/>
            <a:ext cx="1630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Callee initial state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713550" y="719275"/>
            <a:ext cx="1818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update Base pointer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275388" y="66475"/>
            <a:ext cx="2868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decrement ESP to allocate memory on stack for local variables</a:t>
            </a:r>
            <a:endParaRPr/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3613938" y="125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{185F8AC8-8549-4941-B640-AE1E86B05AA7}</a:tableStyleId>
              </a:tblPr>
              <a:tblGrid>
                <a:gridCol w="163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(bottom of stack)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saved EIP </a:t>
                      </a:r>
                      <a:r>
                        <a:rPr lang="en" sz="1600"/>
                        <a:t>(return address)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callers EBP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16"/>
          <p:cNvGraphicFramePr/>
          <p:nvPr/>
        </p:nvGraphicFramePr>
        <p:xfrm>
          <a:off x="6615063" y="86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{185F8AC8-8549-4941-B640-AE1E86B05AA7}</a:tableStyleId>
              </a:tblPr>
              <a:tblGrid>
                <a:gridCol w="163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(bottom of stack)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saved EIP </a:t>
                      </a:r>
                      <a:r>
                        <a:rPr lang="en" sz="1600"/>
                        <a:t>(return address)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callers EBP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locals (int 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locals (char buf[16])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16"/>
          <p:cNvSpPr txBox="1"/>
          <p:nvPr/>
        </p:nvSpPr>
        <p:spPr>
          <a:xfrm>
            <a:off x="2723063" y="3727425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EBP pointer</a:t>
            </a:r>
            <a:endParaRPr sz="1100"/>
          </a:p>
        </p:txBody>
      </p:sp>
      <p:sp>
        <p:nvSpPr>
          <p:cNvPr id="105" name="Google Shape;105;p16"/>
          <p:cNvSpPr txBox="1"/>
          <p:nvPr/>
        </p:nvSpPr>
        <p:spPr>
          <a:xfrm>
            <a:off x="5568488" y="3410925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EBP pointer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62238" y="25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Call, callee stack usage(cont)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6894388" y="11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{185F8AC8-8549-4941-B640-AE1E86B05AA7}</a:tableStyleId>
              </a:tblPr>
              <a:tblGrid>
                <a:gridCol w="163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(bottom of stack)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saved EIP </a:t>
                      </a:r>
                      <a:r>
                        <a:rPr lang="en" sz="1600"/>
                        <a:t>(return address)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7"/>
          <p:cNvSpPr txBox="1"/>
          <p:nvPr/>
        </p:nvSpPr>
        <p:spPr>
          <a:xfrm>
            <a:off x="50538" y="4567750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Low memory</a:t>
            </a:r>
            <a:endParaRPr sz="1100"/>
          </a:p>
        </p:txBody>
      </p:sp>
      <p:sp>
        <p:nvSpPr>
          <p:cNvPr id="113" name="Google Shape;113;p17"/>
          <p:cNvSpPr txBox="1"/>
          <p:nvPr/>
        </p:nvSpPr>
        <p:spPr>
          <a:xfrm>
            <a:off x="50538" y="1263325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 memory</a:t>
            </a:r>
            <a:endParaRPr sz="1100"/>
          </a:p>
        </p:txBody>
      </p:sp>
      <p:sp>
        <p:nvSpPr>
          <p:cNvPr id="114" name="Google Shape;114;p17"/>
          <p:cNvSpPr txBox="1"/>
          <p:nvPr/>
        </p:nvSpPr>
        <p:spPr>
          <a:xfrm>
            <a:off x="50538" y="3359900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" name="Google Shape;115;p17"/>
          <p:cNvSpPr txBox="1"/>
          <p:nvPr/>
        </p:nvSpPr>
        <p:spPr>
          <a:xfrm>
            <a:off x="2785888" y="3359900"/>
            <a:ext cx="1503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ESP pointer</a:t>
            </a:r>
            <a:endParaRPr sz="1100"/>
          </a:p>
        </p:txBody>
      </p:sp>
      <p:sp>
        <p:nvSpPr>
          <p:cNvPr id="116" name="Google Shape;116;p17"/>
          <p:cNvSpPr txBox="1"/>
          <p:nvPr/>
        </p:nvSpPr>
        <p:spPr>
          <a:xfrm>
            <a:off x="3713550" y="719275"/>
            <a:ext cx="1818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- Sets SP to BP then pops BP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275388" y="215400"/>
            <a:ext cx="2868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 “transfers control” to address on top of stack 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3613938" y="125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{185F8AC8-8549-4941-B640-AE1E86B05AA7}</a:tableStyleId>
              </a:tblPr>
              <a:tblGrid>
                <a:gridCol w="163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(bottom of stack)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saved EIP </a:t>
                      </a:r>
                      <a:r>
                        <a:rPr lang="en" sz="1600"/>
                        <a:t>(return address)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17"/>
          <p:cNvGraphicFramePr/>
          <p:nvPr/>
        </p:nvGraphicFramePr>
        <p:xfrm>
          <a:off x="1092463" y="115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{185F8AC8-8549-4941-B640-AE1E86B05AA7}</a:tableStyleId>
              </a:tblPr>
              <a:tblGrid>
                <a:gridCol w="163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(bottom of stack)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saved EIP </a:t>
                      </a:r>
                      <a:r>
                        <a:rPr lang="en" sz="1600"/>
                        <a:t>(return address)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callers EBP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locals (int 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locals (char buf[16])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