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88"/>
  </p:notesMasterIdLst>
  <p:handoutMasterIdLst>
    <p:handoutMasterId r:id="rId89"/>
  </p:handoutMasterIdLst>
  <p:sldIdLst>
    <p:sldId id="257" r:id="rId2"/>
    <p:sldId id="258" r:id="rId3"/>
    <p:sldId id="259" r:id="rId4"/>
    <p:sldId id="261" r:id="rId5"/>
    <p:sldId id="260" r:id="rId6"/>
    <p:sldId id="333" r:id="rId7"/>
    <p:sldId id="262" r:id="rId8"/>
    <p:sldId id="309" r:id="rId9"/>
    <p:sldId id="263" r:id="rId10"/>
    <p:sldId id="347" r:id="rId11"/>
    <p:sldId id="264" r:id="rId12"/>
    <p:sldId id="317" r:id="rId13"/>
    <p:sldId id="265" r:id="rId14"/>
    <p:sldId id="345" r:id="rId15"/>
    <p:sldId id="329" r:id="rId16"/>
    <p:sldId id="330" r:id="rId17"/>
    <p:sldId id="266" r:id="rId18"/>
    <p:sldId id="267" r:id="rId19"/>
    <p:sldId id="268" r:id="rId20"/>
    <p:sldId id="269" r:id="rId21"/>
    <p:sldId id="270" r:id="rId22"/>
    <p:sldId id="306" r:id="rId23"/>
    <p:sldId id="346" r:id="rId24"/>
    <p:sldId id="273" r:id="rId25"/>
    <p:sldId id="305" r:id="rId26"/>
    <p:sldId id="319" r:id="rId27"/>
    <p:sldId id="274" r:id="rId28"/>
    <p:sldId id="272" r:id="rId29"/>
    <p:sldId id="349" r:id="rId30"/>
    <p:sldId id="350" r:id="rId31"/>
    <p:sldId id="361" r:id="rId32"/>
    <p:sldId id="362" r:id="rId33"/>
    <p:sldId id="354" r:id="rId34"/>
    <p:sldId id="359" r:id="rId35"/>
    <p:sldId id="278" r:id="rId36"/>
    <p:sldId id="338" r:id="rId37"/>
    <p:sldId id="363" r:id="rId38"/>
    <p:sldId id="364" r:id="rId39"/>
    <p:sldId id="365" r:id="rId40"/>
    <p:sldId id="366" r:id="rId41"/>
    <p:sldId id="367" r:id="rId42"/>
    <p:sldId id="368" r:id="rId43"/>
    <p:sldId id="369" r:id="rId44"/>
    <p:sldId id="282" r:id="rId45"/>
    <p:sldId id="283" r:id="rId46"/>
    <p:sldId id="315" r:id="rId47"/>
    <p:sldId id="285" r:id="rId48"/>
    <p:sldId id="284" r:id="rId49"/>
    <p:sldId id="308" r:id="rId50"/>
    <p:sldId id="286" r:id="rId51"/>
    <p:sldId id="288" r:id="rId52"/>
    <p:sldId id="342" r:id="rId53"/>
    <p:sldId id="289" r:id="rId54"/>
    <p:sldId id="290" r:id="rId55"/>
    <p:sldId id="331" r:id="rId56"/>
    <p:sldId id="291" r:id="rId57"/>
    <p:sldId id="292" r:id="rId58"/>
    <p:sldId id="334" r:id="rId59"/>
    <p:sldId id="324" r:id="rId60"/>
    <p:sldId id="325" r:id="rId61"/>
    <p:sldId id="326" r:id="rId62"/>
    <p:sldId id="370" r:id="rId63"/>
    <p:sldId id="327" r:id="rId64"/>
    <p:sldId id="294" r:id="rId65"/>
    <p:sldId id="295" r:id="rId66"/>
    <p:sldId id="296" r:id="rId67"/>
    <p:sldId id="323" r:id="rId68"/>
    <p:sldId id="297" r:id="rId69"/>
    <p:sldId id="298" r:id="rId70"/>
    <p:sldId id="299" r:id="rId71"/>
    <p:sldId id="371" r:id="rId72"/>
    <p:sldId id="340" r:id="rId73"/>
    <p:sldId id="341" r:id="rId74"/>
    <p:sldId id="343" r:id="rId75"/>
    <p:sldId id="344" r:id="rId76"/>
    <p:sldId id="300" r:id="rId77"/>
    <p:sldId id="301" r:id="rId78"/>
    <p:sldId id="302" r:id="rId79"/>
    <p:sldId id="303" r:id="rId80"/>
    <p:sldId id="335" r:id="rId81"/>
    <p:sldId id="310" r:id="rId82"/>
    <p:sldId id="313" r:id="rId83"/>
    <p:sldId id="311" r:id="rId84"/>
    <p:sldId id="312" r:id="rId85"/>
    <p:sldId id="304" r:id="rId86"/>
    <p:sldId id="314" r:id="rId8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2800" b="1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2800" b="1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2800" b="1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2800" b="1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0"/>
    <p:restoredTop sz="86527" autoAdjust="0"/>
  </p:normalViewPr>
  <p:slideViewPr>
    <p:cSldViewPr snapToObjects="1">
      <p:cViewPr varScale="1">
        <p:scale>
          <a:sx n="165" d="100"/>
          <a:sy n="165" d="100"/>
        </p:scale>
        <p:origin x="200" y="416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269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5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-107" charset="0"/>
              </a:defRPr>
            </a:lvl1pPr>
          </a:lstStyle>
          <a:p>
            <a:pPr>
              <a:defRPr/>
            </a:pPr>
            <a:fld id="{F433DF1A-86CD-E34A-8CC0-5C7A0D6312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322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-107" charset="0"/>
              </a:defRPr>
            </a:lvl1pPr>
          </a:lstStyle>
          <a:p>
            <a:pPr>
              <a:defRPr/>
            </a:pPr>
            <a:fld id="{0F13559E-A214-5347-B46B-9F789C8E54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258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7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7" charset="0"/>
        <a:ea typeface="ＭＳ Ｐゴシック" pitchFamily="-107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7" charset="0"/>
        <a:ea typeface="ＭＳ Ｐゴシック" pitchFamily="-107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7" charset="0"/>
        <a:ea typeface="ＭＳ Ｐゴシック" pitchFamily="-107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34D6B6-C89F-CF43-B955-E441889BDD0B}" type="slidenum">
              <a:rPr lang="en-US" smtClean="0">
                <a:latin typeface="Times New Roman" charset="0"/>
              </a:rPr>
              <a:pPr/>
              <a:t>1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Both a 1-d table (vector)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Fibonacci has set DAG,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wheres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LIS depends on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sequesnce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and is created for the particular sequence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Don't want to start solving L(2) until L(1) is done.  Note it is a DAG with order dependencies defined by the edges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all L(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i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) already done before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calculating L(j) rather than top down recursive approach</a:t>
            </a:r>
          </a:p>
          <a:p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No base cases in Largest Increasing Subsequence</a:t>
            </a:r>
          </a:p>
          <a:p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88EF5A-ABD0-764F-A524-39295F209DE5}" type="slidenum">
              <a:rPr lang="en-US" smtClean="0">
                <a:latin typeface="Times New Roman" charset="0"/>
              </a:rPr>
              <a:pPr/>
              <a:t>13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Both a 1-d table (vector)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Fibonacci has set DAG,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wheres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LIS depends on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sequesnce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and is created for the particular sequence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Don't want to start solving L(2) until L(1) is done.  Note it is a DAG with order dependencies defined by the edges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all L(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i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) already done before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calculating L(j) rather than top down recursive approach</a:t>
            </a:r>
          </a:p>
          <a:p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No base cases in Largest Increasing Subsequence</a:t>
            </a:r>
          </a:p>
          <a:p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88EF5A-ABD0-764F-A524-39295F209DE5}" type="slidenum">
              <a:rPr lang="en-US" smtClean="0">
                <a:latin typeface="Times New Roman" charset="0"/>
              </a:rPr>
              <a:pPr/>
              <a:t>14</a:t>
            </a:fld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3241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016BF1-60C9-0149-B455-860F4AAACEF4}" type="slidenum">
              <a:rPr lang="en-US" smtClean="0">
                <a:latin typeface="Times New Roman" charset="0"/>
              </a:rPr>
              <a:pPr/>
              <a:t>15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draw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a node on the board with incoming edges and lengths (2 and 3), and then show that given an optimal path to the end, choosing 3 is the only optimal total path.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016BF1-60C9-0149-B455-860F4AAACEF4}" type="slidenum">
              <a:rPr lang="en-US" smtClean="0">
                <a:latin typeface="Times New Roman" charset="0"/>
              </a:rPr>
              <a:pPr/>
              <a:t>16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Note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prev(j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) is the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backpointer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if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j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happens to be part of the best path, which we do not know yet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92A53A-9FA9-9541-B36C-FA78A1223A0A}" type="slidenum">
              <a:rPr lang="en-US" smtClean="0">
                <a:latin typeface="Times New Roman" charset="0"/>
              </a:rPr>
              <a:pPr/>
              <a:t>17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Quick example not from equation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and then with equation, 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if n=3 and k =2,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then what is (a, b c) then (</a:t>
            </a:r>
            <a:r>
              <a:rPr lang="en-US" baseline="0" dirty="0" err="1">
                <a:latin typeface="Times New Roman" charset="0"/>
                <a:ea typeface="ＭＳ Ｐゴシック" charset="-128"/>
                <a:cs typeface="ＭＳ Ｐゴシック" charset="-128"/>
              </a:rPr>
              <a:t>a,b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), (b, c) (</a:t>
            </a:r>
            <a:r>
              <a:rPr lang="en-US" baseline="0" dirty="0" err="1">
                <a:latin typeface="Times New Roman" charset="0"/>
                <a:ea typeface="ＭＳ Ｐゴシック" charset="-128"/>
                <a:cs typeface="ＭＳ Ｐゴシック" charset="-128"/>
              </a:rPr>
              <a:t>a,c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) = 3 = 3!/2!(1!)</a:t>
            </a:r>
          </a:p>
          <a:p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n! would overflow computer real fast for first equation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Intuition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of equation?  Not obvious, but importantly gives us a way to break down in a recursive manner (DC, DP, etc.)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Divide and conquer opportunity?  NO – size just decreases by 1, but when look back by some constant, think DP as an option! 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Exponential for second equation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Dynamic – there is an ordering (previous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n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and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k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) and a relation (equation above)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03CA74-C3BC-4C44-B65A-EF491B6662A9}" type="slidenum">
              <a:rPr lang="en-US" smtClean="0">
                <a:latin typeface="Times New Roman" charset="0"/>
              </a:rPr>
              <a:pPr/>
              <a:t>18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-128"/>
                <a:cs typeface="ＭＳ Ｐゴシック" charset="-128"/>
              </a:rPr>
              <a:t>and redundant computations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7914AD-3E63-1041-AF3C-E03F854CE3C7}" type="slidenum">
              <a:rPr lang="en-US" smtClean="0">
                <a:latin typeface="Times New Roman" charset="0"/>
              </a:rPr>
              <a:pPr/>
              <a:t>19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Start the table on the board for C(5,3), do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n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rows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k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columns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then show dependencies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complexity is n^2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6A3BC1-417D-4E41-83A9-2092DCC59D2E}" type="slidenum">
              <a:rPr lang="en-US" smtClean="0">
                <a:latin typeface="Times New Roman" charset="0"/>
              </a:rPr>
              <a:pPr/>
              <a:t>21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Table size (2 variables)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Base cases and then show DAG dependencies.  (Note diagonal base (and above) follows relation)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Where should we start from.  Recursive (from solution will create redundancies).  Start from top left and work frontier forward until reach goal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5987BC-4BC1-3C4E-A122-9BE79E924322}" type="slidenum">
              <a:rPr lang="en-US" smtClean="0">
                <a:latin typeface="Times New Roman" charset="0"/>
              </a:rPr>
              <a:pPr/>
              <a:t>22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Table size (2 variables)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Base cases and show dependencies.  (Note diagonal base (and above) follows relation)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Where should we start from.  Recursive (from solution will create redundancies).  Start from top left and work frontier forward until reach goal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5987BC-4BC1-3C4E-A122-9BE79E924322}" type="slidenum">
              <a:rPr lang="en-US" smtClean="0">
                <a:latin typeface="Times New Roman" charset="0"/>
              </a:rPr>
              <a:pPr/>
              <a:t>23</a:t>
            </a:fld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328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-128"/>
                <a:cs typeface="ＭＳ Ｐゴシック" charset="-128"/>
              </a:rPr>
              <a:t>Would really do all the leafs first before b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EF722A-509F-964F-934C-CEACEF55E4B4}" type="slidenum">
              <a:rPr lang="en-US" smtClean="0">
                <a:latin typeface="Times New Roman" charset="0"/>
              </a:rPr>
              <a:pPr/>
              <a:t>4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-128"/>
                <a:cs typeface="ＭＳ Ｐゴシック" charset="-128"/>
              </a:rPr>
              <a:t>Goes a row at a time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B537D4-C1FE-604A-B73C-25068702DED1}" type="slidenum">
              <a:rPr lang="en-US" smtClean="0">
                <a:latin typeface="Times New Roman" charset="0"/>
              </a:rPr>
              <a:pPr/>
              <a:t>24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Table is n^2 with each calculation O(1) so total is n^2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Could maintain growing array, or just recalculate each time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Could gain some be realizing do not have to calculate bottom left of table (problem dependant)</a:t>
            </a:r>
          </a:p>
          <a:p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FAFD37-9CC1-AC4A-A3BB-9CA6C3C104D4}" type="slidenum">
              <a:rPr lang="en-US" smtClean="0">
                <a:latin typeface="Times New Roman" charset="0"/>
              </a:rPr>
              <a:pPr/>
              <a:t>25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Table is n^2 with each calculation O(1) so total is O(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nk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) usually n^2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Could maintain growing array, or just recalculate each time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Could gain some be realizing do not have to calculate bottom left of table in this case since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dependencies are up and diagonal.  Just a diagonal patch up to the 0 frontier 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(problem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dependant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)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Space only need be O(k) since can just keep 2 rows</a:t>
            </a:r>
          </a:p>
          <a:p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FAFD37-9CC1-AC4A-A3BB-9CA6C3C104D4}" type="slidenum">
              <a:rPr lang="en-US" smtClean="0">
                <a:latin typeface="Times New Roman" charset="0"/>
              </a:rPr>
              <a:pPr/>
              <a:t>26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Could always use lots of substitutes, but not minimal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3559E-A214-5347-B46B-9F789C8E54E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274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Insert is equivalent to deleting O from the second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3559E-A214-5347-B46B-9F789C8E54ED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028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3559E-A214-5347-B46B-9F789C8E54ED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268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Edit distance = 3, Optimal?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3559E-A214-5347-B46B-9F789C8E54ED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277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3559E-A214-5347-B46B-9F789C8E54ED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518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 all possible alignments and return one with lowest cost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3559E-A214-5347-B46B-9F789C8E54ED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887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2400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This is a common model for breaking down DP problems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A642E1-05E0-DB44-B2C1-11BED20F80BC}" type="slidenum">
              <a:rPr lang="en-US" smtClean="0">
                <a:latin typeface="Times New Roman" charset="0"/>
              </a:rPr>
              <a:pPr/>
              <a:t>35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7B34A4-F0A0-4543-87B1-8C778B9FAE13}" type="slidenum">
              <a:rPr lang="en-US"/>
              <a:pPr/>
              <a:t>6</a:t>
            </a:fld>
            <a:endParaRPr lang="en-US"/>
          </a:p>
        </p:txBody>
      </p:sp>
      <p:sp>
        <p:nvSpPr>
          <p:cNvPr id="3481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Show column with empty cells and graph dependencies, far left of white board to look at later</a:t>
            </a:r>
          </a:p>
          <a:p>
            <a:r>
              <a:rPr lang="en-US" dirty="0"/>
              <a:t>And with certain base conditions set from which we start as we fill in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</a:t>
            </a:r>
            <a:r>
              <a:rPr lang="en-US" dirty="0"/>
              <a:t> is first word, the one we are editing</a:t>
            </a:r>
          </a:p>
          <a:p>
            <a:r>
              <a:rPr lang="en-US" dirty="0"/>
              <a:t>Show a couple on the board</a:t>
            </a:r>
          </a:p>
          <a:p>
            <a:r>
              <a:rPr lang="en-US" dirty="0"/>
              <a:t>E(2,0) = E("TH", ""), requires 2 deletes thus cost of 2</a:t>
            </a:r>
          </a:p>
          <a:p>
            <a:r>
              <a:rPr lang="en-US" dirty="0"/>
              <a:t>E(0,3) = E("", "OTH") requires 3 inserts, thus cost of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13559E-A214-5347-B46B-9F789C8E54ED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13559E-A214-5347-B46B-9F789C8E54ED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937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 comes from left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13559E-A214-5347-B46B-9F789C8E54ED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801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13559E-A214-5347-B46B-9F789C8E54ED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85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general </a:t>
            </a:r>
            <a:r>
              <a:rPr lang="en-US" dirty="0" err="1"/>
              <a:t>dag</a:t>
            </a:r>
            <a:r>
              <a:rPr lang="en-US" dirty="0"/>
              <a:t> dependency?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13559E-A214-5347-B46B-9F789C8E54ED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654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Show that we can do row at a time, column at a time, 1 diagonal</a:t>
            </a:r>
          </a:p>
          <a:p>
            <a:r>
              <a:rPr lang="en-US" dirty="0"/>
              <a:t>Save rest for Challenge question</a:t>
            </a:r>
          </a:p>
          <a:p>
            <a:r>
              <a:rPr lang="en-US" dirty="0"/>
              <a:t>When filling in value for E(1,1) does that mean final solution will go though this?  No!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13559E-A214-5347-B46B-9F789C8E54ED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331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Show that we can do row at a time, column at a time, couple diagonal</a:t>
            </a:r>
          </a:p>
          <a:p>
            <a:r>
              <a:rPr lang="en-US" dirty="0"/>
              <a:t>Save rest for Challenge question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13559E-A214-5347-B46B-9F789C8E54ED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508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Red </a:t>
            </a:r>
            <a:r>
              <a:rPr lang="en-US" dirty="0" err="1"/>
              <a:t>backpointers</a:t>
            </a:r>
            <a:r>
              <a:rPr lang="en-US" dirty="0"/>
              <a:t> cost</a:t>
            </a:r>
          </a:p>
          <a:p>
            <a:r>
              <a:rPr lang="en-US" dirty="0"/>
              <a:t>Unique if each cell on path has only one possible back pointer – no ties</a:t>
            </a:r>
          </a:p>
          <a:p>
            <a:r>
              <a:rPr lang="en-US" dirty="0"/>
              <a:t>Could we do with less memory.  NOT if you want to recover alignment, which we usually do</a:t>
            </a:r>
          </a:p>
          <a:p>
            <a:r>
              <a:rPr lang="en-US" dirty="0"/>
              <a:t>O(</a:t>
            </a:r>
            <a:r>
              <a:rPr lang="en-US" dirty="0" err="1"/>
              <a:t>mn</a:t>
            </a:r>
            <a:r>
              <a:rPr lang="en-US" dirty="0"/>
              <a:t>) ~ O(n^2) for common case where words are similar length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13559E-A214-5347-B46B-9F789C8E54ED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444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Order?  Could do row at a time, column at a time, or a diagonal wave from top left to bottom right – Thus space is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O(n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) if we want – Save this for later slide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Any top down shortcuts in this case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DP complexity – number of cells times complexity to compute each cell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Complexity is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O(mn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)</a:t>
            </a:r>
            <a:b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</a:b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EE5922-FF7B-574B-BAF6-076861860D3E}" type="slidenum">
              <a:rPr lang="en-US" smtClean="0">
                <a:latin typeface="Times New Roman" charset="0"/>
              </a:rPr>
              <a:pPr/>
              <a:t>44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Look at sample cells (one of each type) to see what they mean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Could be more than one optimal edit sequence (note one in this graph with –T/OM vs TO-/OM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Do example  tacos and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texco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– edit distance is 3 with 2 insertions</a:t>
            </a:r>
          </a:p>
          <a:p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0357E9-17F9-504E-A41B-D99A2CECDCD3}" type="slidenum">
              <a:rPr lang="en-US" smtClean="0">
                <a:latin typeface="Times New Roman" charset="0"/>
              </a:rPr>
              <a:pPr/>
              <a:t>45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Not necessarily unique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Consider binary path represented with 1 for a node in path and 0 not.  Then legal paths  would be ones were the value difference between consecutive 1's is an increase. Just return the binary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number with most 1's.</a:t>
            </a:r>
          </a:p>
          <a:p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Could start from all 1's.  Then all with 1 0, etc. until find first legal path.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BA2A3D-470F-354F-AB46-8DD14CF124F9}" type="slidenum">
              <a:rPr lang="en-US" smtClean="0">
                <a:latin typeface="Times New Roman" charset="0"/>
              </a:rPr>
              <a:pPr/>
              <a:t>7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2 column arrays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Can't extract actual alignment with O(n)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memory approach.  Thus, rarely used.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FAC8AB-F013-B34C-A969-6CB53AB79E17}" type="slidenum">
              <a:rPr lang="en-US" smtClean="0">
                <a:latin typeface="Times New Roman" charset="0"/>
              </a:rPr>
              <a:pPr/>
              <a:t>46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Yes.</a:t>
            </a:r>
            <a:r>
              <a:rPr lang="en-US" baseline="0" dirty="0"/>
              <a:t>  Multiples of 5, Start Needleman-Wunsch back on Thars/Other table slide, or at least look at gen E(</a:t>
            </a:r>
            <a:r>
              <a:rPr lang="en-US" baseline="0" dirty="0" err="1"/>
              <a:t>i.j</a:t>
            </a:r>
            <a:r>
              <a:rPr lang="en-US" baseline="0" dirty="0"/>
              <a:t>) and show the changes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13559E-A214-5347-B46B-9F789C8E54ED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Show Demo</a:t>
            </a:r>
          </a:p>
          <a:p>
            <a:r>
              <a:rPr lang="en-US" dirty="0"/>
              <a:t>Why</a:t>
            </a:r>
            <a:r>
              <a:rPr lang="en-US" baseline="0" dirty="0"/>
              <a:t> is alignment of Exponential/Polynomial -1, follows different path than our example given new costs</a:t>
            </a:r>
          </a:p>
          <a:p>
            <a:r>
              <a:rPr lang="en-US" baseline="0" dirty="0"/>
              <a:t>Go back to earlier slide and have them figure out why with the new edit costs, won't be the same 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13559E-A214-5347-B46B-9F789C8E54ED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They do w/</a:t>
            </a:r>
            <a:r>
              <a:rPr lang="en-US"/>
              <a:t>o repetition</a:t>
            </a:r>
            <a:r>
              <a:rPr lang="en-US" baseline="0"/>
              <a:t> </a:t>
            </a:r>
            <a:r>
              <a:rPr lang="en-US" baseline="0" dirty="0"/>
              <a:t>in their HW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13559E-A214-5347-B46B-9F789C8E54ED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since</a:t>
            </a:r>
            <a:r>
              <a:rPr lang="en-US" baseline="0" dirty="0"/>
              <a:t> w/o repetition can be represented as a binary number – exponential version?</a:t>
            </a:r>
          </a:p>
          <a:p>
            <a:r>
              <a:rPr lang="en-US" baseline="0" dirty="0"/>
              <a:t>Note that with repetitions is less simple, lot more options to consider.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13559E-A214-5347-B46B-9F789C8E54ED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since</a:t>
            </a:r>
            <a:r>
              <a:rPr lang="en-US" baseline="0" dirty="0"/>
              <a:t> w/o repetition can be represented as a binary number – exponential version?</a:t>
            </a:r>
          </a:p>
          <a:p>
            <a:r>
              <a:rPr lang="en-US" baseline="0" dirty="0"/>
              <a:t>Let's think about K() for knapsack WITH repetition first – </a:t>
            </a:r>
            <a:r>
              <a:rPr lang="en-US" baseline="0" dirty="0" err="1"/>
              <a:t>K(w</a:t>
            </a:r>
            <a:r>
              <a:rPr lang="en-US" baseline="0" dirty="0"/>
              <a:t>) – either less capacity or less items</a:t>
            </a:r>
          </a:p>
          <a:p>
            <a:r>
              <a:rPr lang="en-US" baseline="0" dirty="0"/>
              <a:t>Start table with initial condition then consider an arbitrary cell </a:t>
            </a:r>
            <a:r>
              <a:rPr lang="en-US" baseline="0" dirty="0" err="1"/>
              <a:t>K(w</a:t>
            </a:r>
            <a:r>
              <a:rPr lang="en-US" baseline="0" dirty="0"/>
              <a:t>).  At this point have </a:t>
            </a:r>
            <a:r>
              <a:rPr lang="en-US" baseline="0" dirty="0" err="1"/>
              <a:t>m</a:t>
            </a:r>
            <a:r>
              <a:rPr lang="en-US" baseline="0" dirty="0"/>
              <a:t> items so far.  Only possible links back are to each </a:t>
            </a:r>
            <a:r>
              <a:rPr lang="en-US" baseline="0" dirty="0" err="1"/>
              <a:t>K(w</a:t>
            </a:r>
            <a:r>
              <a:rPr lang="en-US" baseline="0" dirty="0"/>
              <a:t>-) which are optimal, for taking away one of the </a:t>
            </a:r>
            <a:r>
              <a:rPr lang="en-US" baseline="0" dirty="0" err="1"/>
              <a:t>m</a:t>
            </a:r>
            <a:r>
              <a:rPr lang="en-US" baseline="0" dirty="0"/>
              <a:t> items.</a:t>
            </a:r>
          </a:p>
          <a:p>
            <a:r>
              <a:rPr lang="en-US" baseline="0" dirty="0"/>
              <a:t>Which one?  The one which (with the value added), gives us the maximum at </a:t>
            </a:r>
            <a:r>
              <a:rPr lang="en-US" baseline="0" dirty="0" err="1"/>
              <a:t>K(w</a:t>
            </a:r>
            <a:r>
              <a:rPr lang="en-US" baseline="0" dirty="0"/>
              <a:t>)</a:t>
            </a:r>
          </a:p>
          <a:p>
            <a:r>
              <a:rPr lang="en-US" baseline="0" dirty="0"/>
              <a:t>Note </a:t>
            </a:r>
            <a:r>
              <a:rPr lang="en-US" baseline="0" dirty="0" err="1"/>
              <a:t>K(w</a:t>
            </a:r>
            <a:r>
              <a:rPr lang="en-US" baseline="0" dirty="0"/>
              <a:t>) monotonically increasing with </a:t>
            </a:r>
            <a:r>
              <a:rPr lang="en-US" baseline="0" dirty="0" err="1"/>
              <a:t>w</a:t>
            </a:r>
            <a:r>
              <a:rPr lang="en-US" baseline="0" dirty="0"/>
              <a:t> so we don't have to consider if that is that cell is the moment that an item was added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13559E-A214-5347-B46B-9F789C8E54ED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NOT considering removing the item from the bag, just finding the optimal without item and then checking value if we added it.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Show table with DAG links</a:t>
            </a:r>
          </a:p>
          <a:p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485125-DC3B-634C-AC51-50A702A22DE7}" type="slidenum">
              <a:rPr lang="en-US" smtClean="0">
                <a:latin typeface="Times New Roman" charset="0"/>
              </a:rPr>
              <a:pPr/>
              <a:t>53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-128"/>
                <a:cs typeface="ＭＳ Ｐゴシック" charset="-128"/>
              </a:rPr>
              <a:t>Do example, Memory is just a vector</a:t>
            </a: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E8C5C2-44AA-5342-865C-6CEA7EC6D785}" type="slidenum">
              <a:rPr lang="en-US" smtClean="0">
                <a:latin typeface="Times New Roman" charset="0"/>
              </a:rPr>
              <a:pPr/>
              <a:t>54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Do example, Memory is just a vector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Look at DAG.  It is longest DAG path. Very similar to longest increasing subsequence problem which also found longest DAG path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Certain similar patterns emerge in setting up DP problems, add a slide reviewing them, here or later?</a:t>
            </a: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E8C5C2-44AA-5342-865C-6CEA7EC6D785}" type="slidenum">
              <a:rPr lang="en-US" smtClean="0">
                <a:latin typeface="Times New Roman" charset="0"/>
              </a:rPr>
              <a:pPr/>
              <a:t>55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3E4DCE-B5BA-F945-A1B7-E62EC157095E}" type="slidenum">
              <a:rPr lang="en-US" smtClean="0">
                <a:latin typeface="Times New Roman" charset="0"/>
              </a:rPr>
              <a:pPr/>
              <a:t>56</a:t>
            </a:fld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42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Consider binary path represented with 1 if node is in path else 0.  Score is 0 if not increasing, else # of 1s. Just return the longest.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D03482-E7EC-C347-B82F-20C37428C552}" type="slidenum">
              <a:rPr lang="en-US" smtClean="0">
                <a:latin typeface="Times New Roman" charset="0"/>
              </a:rPr>
              <a:pPr/>
              <a:t>8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lvl="1"/>
            <a:r>
              <a:rPr lang="en-US" dirty="0">
                <a:latin typeface="Times New Roman" charset="0"/>
              </a:rPr>
              <a:t>Note that a smarter normalization of the weights could also solve much of this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and when we need all previous cells anyway,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might as well avoid the call stack overhead that would happen with recursion and </a:t>
            </a:r>
            <a:r>
              <a:rPr lang="en-US" baseline="0" dirty="0" err="1">
                <a:latin typeface="Times New Roman" charset="0"/>
                <a:ea typeface="ＭＳ Ｐゴシック" charset="-128"/>
                <a:cs typeface="ＭＳ Ｐゴシック" charset="-128"/>
              </a:rPr>
              <a:t>memoization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  <a:p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39ACED-D993-2241-9E63-30003F46D3F0}" type="slidenum">
              <a:rPr lang="en-US" smtClean="0">
                <a:latin typeface="Times New Roman" charset="0"/>
              </a:rPr>
              <a:pPr/>
              <a:t>57</a:t>
            </a:fld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89964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Track both size of sack and number of items to build up relation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Walk through example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make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a slide with the table (multiple slides) and dag pointers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If use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j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can mark it so that we can recreate the items in knapsack</a:t>
            </a: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EE2FA2-9756-F145-9B98-F5F41FF40B40}" type="slidenum">
              <a:rPr lang="en-US" smtClean="0">
                <a:latin typeface="Times New Roman" charset="0"/>
              </a:rPr>
              <a:pPr/>
              <a:t>58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K1.5)</a:t>
            </a:r>
            <a:r>
              <a:rPr lang="en-US" baseline="0" dirty="0"/>
              <a:t> means? </a:t>
            </a:r>
            <a:r>
              <a:rPr lang="en-US" dirty="0"/>
              <a:t>K(2,8)</a:t>
            </a:r>
            <a:r>
              <a:rPr lang="en-US" baseline="0" dirty="0"/>
              <a:t> means?  best value for sack of capacity 8 with items 1 and 2 available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13559E-A214-5347-B46B-9F789C8E54ED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Focus on cell 1,6 as an example of the two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3559E-A214-5347-B46B-9F789C8E54ED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714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keep comparing above and 6 back</a:t>
            </a:r>
          </a:p>
          <a:p>
            <a:r>
              <a:rPr lang="en-US" dirty="0"/>
              <a:t>and informative down edges</a:t>
            </a:r>
          </a:p>
          <a:p>
            <a:r>
              <a:rPr lang="en-US" dirty="0"/>
              <a:t>Do column 2 and then save rest for challenge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3559E-A214-5347-B46B-9F789C8E54ED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0679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Would if we added</a:t>
            </a:r>
            <a:r>
              <a:rPr lang="en-US" baseline="0" dirty="0"/>
              <a:t> volume as a bag and item feature?</a:t>
            </a:r>
          </a:p>
          <a:p>
            <a:r>
              <a:rPr lang="en-US" baseline="0" dirty="0"/>
              <a:t>Could we do it with less memory? Yes – but don’t know which items are in bag.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13559E-A214-5347-B46B-9F789C8E54ED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3803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Follow </a:t>
            </a:r>
            <a:r>
              <a:rPr lang="en-US" dirty="0" err="1"/>
              <a:t>backpointers</a:t>
            </a:r>
            <a:r>
              <a:rPr lang="en-US" dirty="0"/>
              <a:t> from goal.  Diagonal pointer means items is in optimal sack.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13559E-A214-5347-B46B-9F789C8E54ED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Final will be 50x100 regardless of order.  note both matrices must have same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n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Does greedy work?  Smallest initial work is in the top two and is bad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Brute Force approach?  Try all possible </a:t>
            </a:r>
            <a:r>
              <a:rPr lang="en-US" sz="1200" dirty="0">
                <a:ea typeface="ＭＳ Ｐゴシック" charset="-128"/>
                <a:cs typeface="ＭＳ Ｐゴシック" charset="-128"/>
              </a:rPr>
              <a:t>parenthesizations</a:t>
            </a:r>
            <a:r>
              <a:rPr lang="en-US" sz="1200" baseline="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and return minimum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Note that to be able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to multiply the column size of the 1</a:t>
            </a:r>
            <a:r>
              <a:rPr lang="en-US" baseline="30000" dirty="0">
                <a:latin typeface="Times New Roman" charset="0"/>
                <a:ea typeface="ＭＳ Ｐゴシック" charset="-128"/>
                <a:cs typeface="ＭＳ Ｐゴシック" charset="-128"/>
              </a:rPr>
              <a:t>st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array MUST match row size of second array, which will happen all the way through if fulfilled in initial ordering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FE7E84-5855-0B4F-8905-23ACEEAA9361}" type="slidenum">
              <a:rPr lang="en-US" smtClean="0">
                <a:latin typeface="Times New Roman" charset="0"/>
              </a:rPr>
              <a:pPr/>
              <a:t>64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Exponential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Algorithm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Draw a tree on the board for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C(i,j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) discussion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In fig 6.7a the left child of the root represents C(1,3) with A=1, B=2, etc. which is A1*A2*A3 with (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j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=3)-(i=1) Matrix multiplies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What will be array sizes that are multiplied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at root level for 6.7a m0 (A row) X C (Column) matrix by </a:t>
            </a:r>
            <a:r>
              <a:rPr lang="en-US" baseline="0" dirty="0" err="1">
                <a:latin typeface="Times New Roman" charset="0"/>
                <a:ea typeface="ＭＳ Ｐゴシック" charset="-128"/>
                <a:cs typeface="ＭＳ Ｐゴシック" charset="-128"/>
              </a:rPr>
              <a:t>Drow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X D column: m0 * m3 * m4  SHOW THIS!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Just two possible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parenthesizations for that </a:t>
            </a:r>
            <a:r>
              <a:rPr lang="en-US" baseline="0" dirty="0" err="1">
                <a:latin typeface="Times New Roman" charset="0"/>
                <a:ea typeface="ＭＳ Ｐゴシック" charset="-128"/>
                <a:cs typeface="ＭＳ Ｐゴシック" charset="-128"/>
              </a:rPr>
              <a:t>subtree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  <a:p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12DFC6-3F10-C346-89C4-A126A3996101}" type="slidenum">
              <a:rPr lang="en-US" smtClean="0">
                <a:latin typeface="Times New Roman" charset="0"/>
              </a:rPr>
              <a:pPr/>
              <a:t>65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Show a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case of C(3,7).  What does it mean.  What are possible </a:t>
            </a:r>
            <a:r>
              <a:rPr lang="en-US" baseline="0" dirty="0" err="1">
                <a:latin typeface="Times New Roman" charset="0"/>
                <a:ea typeface="ＭＳ Ｐゴシック" charset="-128"/>
                <a:cs typeface="ＭＳ Ｐゴシック" charset="-128"/>
              </a:rPr>
              <a:t>k's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?  Down in tree.  Min of C(3,3) * C(4,7) or C(3,4) * C(5,7) or C(3,5) * C(6,7) – including the cost of multiplying the two sub-trees</a:t>
            </a:r>
          </a:p>
          <a:p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Could go top down but redundancies.  Let's build bottom up.</a:t>
            </a:r>
          </a:p>
          <a:p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Start drawing table!!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EA9A68-3FEB-7747-81E6-18011973F9F8}" type="slidenum">
              <a:rPr lang="en-US" smtClean="0">
                <a:latin typeface="Times New Roman" charset="0"/>
              </a:rPr>
              <a:pPr/>
              <a:t>66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Look at the node with the 8 and think of a general relationship. What is its longest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How long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to create DAG – n^2 – But we can just do that as we go in the array using our array rep (adjacency matrix or list) rather than create </a:t>
            </a:r>
            <a:r>
              <a:rPr lang="en-US" baseline="0" dirty="0" err="1">
                <a:latin typeface="Times New Roman" charset="0"/>
                <a:ea typeface="ＭＳ Ｐゴシック" charset="-128"/>
                <a:cs typeface="ＭＳ Ｐゴシック" charset="-128"/>
              </a:rPr>
              <a:t>dag</a:t>
            </a:r>
            <a:endParaRPr lang="en-US" baseline="0" dirty="0">
              <a:latin typeface="Times New Roman" charset="0"/>
              <a:ea typeface="ＭＳ Ｐゴシック" charset="-128"/>
              <a:cs typeface="ＭＳ Ｐゴシック" charset="-128"/>
            </a:endParaRP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Walk through example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Implement with a memory vector of size, make first index 1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How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do we reconstruct path if we want it.  </a:t>
            </a:r>
            <a:r>
              <a:rPr lang="en-US" baseline="0" dirty="0" err="1">
                <a:latin typeface="Times New Roman" charset="0"/>
                <a:ea typeface="ＭＳ Ｐゴシック" charset="-128"/>
                <a:cs typeface="ＭＳ Ｐゴシック" charset="-128"/>
              </a:rPr>
              <a:t>Prev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pointer updates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  <a:p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235526-6734-7B4E-9152-20D4B4C48B87}" type="slidenum">
              <a:rPr lang="en-US" smtClean="0">
                <a:latin typeface="Times New Roman" charset="0"/>
              </a:rPr>
              <a:pPr/>
              <a:t>9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Dependencies grow as you get closer to the goal cell (as values of k increase linearly)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Loops let you fill in next diagonal moving towards goal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Write in the costs for the second diagonal 1,2  2,3 and 3,4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Review that first then ask complexity? n^3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Note for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the sub-tree of C(1,3) there are only two options C(1,1)+ C(2,3) or C(1,2)+C(3,3) – show what trees these are and show their costs</a:t>
            </a:r>
          </a:p>
          <a:p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C(1,1)+ C(2,3)  + 50*20*10 = 0+ 20*1*10 + 50*20*10 = 10,200</a:t>
            </a:r>
          </a:p>
          <a:p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C(1,2)+C(3,3) + 50*1*10 = 50*20*1 + 50*1*10 = 1,500</a:t>
            </a:r>
          </a:p>
          <a:p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We want the min of those two.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Draw a tree on the board for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C(i,j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) discussion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Walk through algorithm for our problem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diagonal is base = 0, fill in upper diagonal (where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j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&gt;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i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)</a:t>
            </a: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EA9A68-3FEB-7747-81E6-18011973F9F8}" type="slidenum">
              <a:rPr lang="en-US" smtClean="0">
                <a:latin typeface="Times New Roman" charset="0"/>
              </a:rPr>
              <a:pPr/>
              <a:t>67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s is which diagonal on the way to goal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Show subtrees on the board as we go to make it more clear C(1,2) C(2,3), C(1,3), C(1,4).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FILL IN TABLE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ON THE BOARD – Use above to help fill in the table – starts with 1,2 and only possible </a:t>
            </a:r>
            <a:r>
              <a:rPr lang="en-US" baseline="0" dirty="0" err="1">
                <a:latin typeface="Times New Roman" charset="0"/>
                <a:ea typeface="ＭＳ Ｐゴシック" charset="-128"/>
                <a:cs typeface="ＭＳ Ｐゴシック" charset="-128"/>
              </a:rPr>
              <a:t>k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is 1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E4000A-7F85-B641-9118-C45FE2AD0D3F}" type="slidenum">
              <a:rPr lang="en-US" smtClean="0">
                <a:latin typeface="Times New Roman" charset="0"/>
              </a:rPr>
              <a:pPr/>
              <a:t>68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Skip Floyd Marshall?  It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is simpler, so do if there is not time for matrix. 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Currently also a HW</a:t>
            </a: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43C7DC-3FF7-034B-8B80-B9DBB494DF2E}" type="slidenum">
              <a:rPr lang="en-US" smtClean="0">
                <a:latin typeface="Times New Roman" charset="0"/>
              </a:rPr>
              <a:pPr/>
              <a:t>69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Similar to knapsack w/o repetition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First table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(k=0) has edge lengths between nodes (infinite if no edge)</a:t>
            </a:r>
          </a:p>
          <a:p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Table 2 (</a:t>
            </a:r>
            <a:r>
              <a:rPr lang="en-US" baseline="0" dirty="0" err="1">
                <a:latin typeface="Times New Roman" charset="0"/>
                <a:ea typeface="ＭＳ Ｐゴシック" charset="-128"/>
                <a:cs typeface="ＭＳ Ｐゴシック" charset="-128"/>
              </a:rPr>
              <a:t>k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=1) checks for current </a:t>
            </a:r>
            <a:r>
              <a:rPr lang="en-US" baseline="0" dirty="0" err="1">
                <a:latin typeface="Times New Roman" charset="0"/>
                <a:ea typeface="ＭＳ Ｐゴシック" charset="-128"/>
                <a:cs typeface="ＭＳ Ｐゴシック" charset="-128"/>
              </a:rPr>
              <a:t>i,j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and also if it gets shorter if pass through node 1 (up to node </a:t>
            </a:r>
            <a:r>
              <a:rPr lang="en-US" baseline="0" dirty="0" err="1">
                <a:latin typeface="Times New Roman" charset="0"/>
                <a:ea typeface="ＭＳ Ｐゴシック" charset="-128"/>
                <a:cs typeface="ＭＳ Ｐゴシック" charset="-128"/>
              </a:rPr>
              <a:t>k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), (3 constraints to last table) – Easy, easy</a:t>
            </a:r>
          </a:p>
          <a:p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Put picture on board of path through node </a:t>
            </a:r>
            <a:r>
              <a:rPr lang="en-US" baseline="0" dirty="0" err="1">
                <a:latin typeface="Times New Roman" charset="0"/>
                <a:ea typeface="ＭＳ Ｐゴシック" charset="-128"/>
                <a:cs typeface="ＭＳ Ｐゴシック" charset="-128"/>
              </a:rPr>
              <a:t>k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Draw first two nodes on the board (i.e.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k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= 0), then make 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add 3</a:t>
            </a:r>
            <a:r>
              <a:rPr lang="en-US" baseline="30000" dirty="0">
                <a:latin typeface="Times New Roman" charset="0"/>
                <a:ea typeface="ＭＳ Ｐゴシック" charset="-128"/>
                <a:cs typeface="ＭＳ Ｐゴシック" charset="-128"/>
              </a:rPr>
              <a:t>rd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, update distance – What is the relation?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k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=1 DO THIS BEFORE PUT UP RELATION – EASY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to SEE this way!!!!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add 4</a:t>
            </a:r>
            <a:r>
              <a:rPr lang="en-US" baseline="30000" dirty="0">
                <a:latin typeface="Times New Roman" charset="0"/>
                <a:ea typeface="ＭＳ Ｐゴシック" charset="-128"/>
                <a:cs typeface="ＭＳ Ｐゴシック" charset="-128"/>
              </a:rPr>
              <a:t>th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…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Then draw paths (later) such that adding new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k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allows combination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to two (currently optimal) sub-paths which could be better than current.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Do algorithm: Make a graph with 4 nodes where adding node 1 gets shorter distance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connect node 1 to 2 and 3, node 3 to 2 and 4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Do first table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base: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dist(i.i.k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) = length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of edge between </a:t>
            </a:r>
            <a:r>
              <a:rPr lang="en-US" baseline="0" dirty="0" err="1">
                <a:latin typeface="Times New Roman" charset="0"/>
                <a:ea typeface="ＭＳ Ｐゴシック" charset="-128"/>
                <a:cs typeface="ＭＳ Ｐゴシック" charset="-128"/>
              </a:rPr>
              <a:t>i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and J or infinite if no edge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One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n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by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n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matrix for each value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k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  <a:p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F4D333-257F-9941-9964-448B3B9D6C83}" type="slidenum">
              <a:rPr lang="en-US" smtClean="0">
                <a:latin typeface="Times New Roman" charset="0"/>
              </a:rPr>
              <a:pPr/>
              <a:t>70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First table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(</a:t>
            </a:r>
            <a:r>
              <a:rPr lang="en-US" baseline="0" dirty="0" err="1">
                <a:latin typeface="Times New Roman" charset="0"/>
                <a:ea typeface="ＭＳ Ｐゴシック" charset="-128"/>
                <a:cs typeface="ＭＳ Ｐゴシック" charset="-128"/>
              </a:rPr>
              <a:t>k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=0) has edge lengths between nodes (infinite if no edge)</a:t>
            </a:r>
          </a:p>
          <a:p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Table 2 (</a:t>
            </a:r>
            <a:r>
              <a:rPr lang="en-US" baseline="0" dirty="0" err="1">
                <a:latin typeface="Times New Roman" charset="0"/>
                <a:ea typeface="ＭＳ Ｐゴシック" charset="-128"/>
                <a:cs typeface="ＭＳ Ｐゴシック" charset="-128"/>
              </a:rPr>
              <a:t>k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=1) checks for current </a:t>
            </a:r>
            <a:r>
              <a:rPr lang="en-US" baseline="0" dirty="0" err="1">
                <a:latin typeface="Times New Roman" charset="0"/>
                <a:ea typeface="ＭＳ Ｐゴシック" charset="-128"/>
                <a:cs typeface="ＭＳ Ｐゴシック" charset="-128"/>
              </a:rPr>
              <a:t>i,j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and also if it gets shorter if pass through node 1 (up to node </a:t>
            </a:r>
            <a:r>
              <a:rPr lang="en-US" baseline="0" dirty="0" err="1">
                <a:latin typeface="Times New Roman" charset="0"/>
                <a:ea typeface="ＭＳ Ｐゴシック" charset="-128"/>
                <a:cs typeface="ＭＳ Ｐゴシック" charset="-128"/>
              </a:rPr>
              <a:t>k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), (3 constraints to last table) – Easy, easy</a:t>
            </a:r>
          </a:p>
          <a:p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Put picture on board of path through node </a:t>
            </a:r>
            <a:r>
              <a:rPr lang="en-US" baseline="0" dirty="0" err="1">
                <a:latin typeface="Times New Roman" charset="0"/>
                <a:ea typeface="ＭＳ Ｐゴシック" charset="-128"/>
                <a:cs typeface="ＭＳ Ｐゴシック" charset="-128"/>
              </a:rPr>
              <a:t>k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Draw first two nodes on the board (i.e.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k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= 0), then make 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add 3</a:t>
            </a:r>
            <a:r>
              <a:rPr lang="en-US" baseline="30000" dirty="0">
                <a:latin typeface="Times New Roman" charset="0"/>
                <a:ea typeface="ＭＳ Ｐゴシック" charset="-128"/>
                <a:cs typeface="ＭＳ Ｐゴシック" charset="-128"/>
              </a:rPr>
              <a:t>rd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, update distance – What is the relation?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k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=1 DO THIS BEFORE PUT UP RELATION – EASY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to SEE this way!!!!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add 4</a:t>
            </a:r>
            <a:r>
              <a:rPr lang="en-US" baseline="30000" dirty="0">
                <a:latin typeface="Times New Roman" charset="0"/>
                <a:ea typeface="ＭＳ Ｐゴシック" charset="-128"/>
                <a:cs typeface="ＭＳ Ｐゴシック" charset="-128"/>
              </a:rPr>
              <a:t>th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…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Then draw paths (later) such that adding new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k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allows combination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to two (currently optimal) sub-paths which could be better than current.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Do algorithm: Make a graph with 4 nodes where adding node 1 gets shorter distance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connect node 1 to 2 and 3, node 3 to 2 and 4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Do first table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base: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dist(i.i.k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) = length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of edge between </a:t>
            </a:r>
            <a:r>
              <a:rPr lang="en-US" baseline="0" dirty="0" err="1">
                <a:latin typeface="Times New Roman" charset="0"/>
                <a:ea typeface="ＭＳ Ｐゴシック" charset="-128"/>
                <a:cs typeface="ＭＳ Ｐゴシック" charset="-128"/>
              </a:rPr>
              <a:t>i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and J or infinite if no edge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One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n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by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n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matrix for each value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k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  <a:p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F4D333-257F-9941-9964-448B3B9D6C83}" type="slidenum">
              <a:rPr lang="en-US" smtClean="0">
                <a:latin typeface="Times New Roman" charset="0"/>
              </a:rPr>
              <a:pPr/>
              <a:t>71</a:t>
            </a:fld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21077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Draw nodes on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13559E-A214-5347-B46B-9F789C8E54ED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Draw nodes on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13559E-A214-5347-B46B-9F789C8E54ED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</a:t>
            </a:r>
            <a:r>
              <a:rPr lang="en-US" baseline="0" dirty="0"/>
              <a:t> an d(4,2,2).  What are possible paths? Don’t need to search through all.  Just build up the simple DP</a:t>
            </a:r>
          </a:p>
          <a:p>
            <a:r>
              <a:rPr lang="en-US" baseline="0" dirty="0"/>
              <a:t>Consider d(10,20,8) with picture of paths on the board.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13559E-A214-5347-B46B-9F789C8E54ED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-128"/>
                <a:cs typeface="ＭＳ Ｐゴシック" charset="-128"/>
              </a:rPr>
              <a:t>n^3 time</a:t>
            </a:r>
          </a:p>
          <a:p>
            <a:r>
              <a:rPr lang="en-US">
                <a:latin typeface="Times New Roman" charset="0"/>
                <a:ea typeface="ＭＳ Ｐゴシック" charset="-128"/>
                <a:cs typeface="ＭＳ Ｐゴシック" charset="-128"/>
              </a:rPr>
              <a:t>Last table will have final results</a:t>
            </a: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CBE131-8C9E-C341-9BE0-EBD1EC02CE01}" type="slidenum">
              <a:rPr lang="en-US" smtClean="0">
                <a:latin typeface="Times New Roman" charset="0"/>
              </a:rPr>
              <a:pPr/>
              <a:t>76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undirected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3559E-A214-5347-B46B-9F789C8E54ED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16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How long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to create DAG – n^2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Walk through example – once dependencies are in graph, do not need to remember actual values: 5, 2, 8, etc.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Implement with a memory vector of size n, Don't need to actually create the DAG, just check the dependencies as we go down the array, with NO graph representation at all; loop through to find increasing cells on the fly.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How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do we reconstruct path if we want it.  </a:t>
            </a:r>
            <a:r>
              <a:rPr lang="en-US" baseline="0" dirty="0" err="1">
                <a:latin typeface="Times New Roman" charset="0"/>
                <a:ea typeface="ＭＳ Ｐゴシック" charset="-128"/>
                <a:cs typeface="ＭＳ Ｐゴシック" charset="-128"/>
              </a:rPr>
              <a:t>Prev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pointer updates, thus really O(n) space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  <a:p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235526-6734-7B4E-9152-20D4B4C48B87}" type="slidenum">
              <a:rPr lang="en-US" smtClean="0">
                <a:latin typeface="Times New Roman" charset="0"/>
              </a:rPr>
              <a:pPr/>
              <a:t>10</a:t>
            </a:fld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51226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Min of (Best TSP ending in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i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+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d(i,j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)) 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Relation is like knapsack without repetition??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Table size 2^n by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n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B2FFA1-2CF1-7145-99A7-9E80C5955011}" type="slidenum">
              <a:rPr lang="en-US" smtClean="0">
                <a:latin typeface="Times New Roman" charset="0"/>
              </a:rPr>
              <a:pPr/>
              <a:t>78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-128"/>
                <a:cs typeface="ＭＳ Ｐゴシック" charset="-128"/>
              </a:rPr>
              <a:t>Show start up for 4 cities with initial distance matrix, no real choices until you get to subset of size 4</a:t>
            </a:r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9BF507-A243-C648-831D-E8D787CB579E}" type="slidenum">
              <a:rPr lang="en-US" smtClean="0">
                <a:latin typeface="Times New Roman" charset="0"/>
              </a:rPr>
              <a:pPr/>
              <a:t>79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2^n-1 since it is powerset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lf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all set except city 1 which is in every subset, but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stil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O(2^n) since 2^n+1 = O(2^n)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n^2 each one because loop for all j (n), and then test across all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i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(n)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Show start up for 4 cities with initial distance matrix, no real choices until you get to subset of size 4</a:t>
            </a:r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9BF507-A243-C648-831D-E8D787CB579E}" type="slidenum">
              <a:rPr lang="en-US" smtClean="0">
                <a:latin typeface="Times New Roman" charset="0"/>
              </a:rPr>
              <a:pPr/>
              <a:t>80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Use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n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as number of elements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in our list (verses V and E for purely graph problems)</a:t>
            </a:r>
          </a:p>
          <a:p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Note DAG requires up to order N^2 storage. – Or order N*</a:t>
            </a:r>
            <a:r>
              <a:rPr lang="en-US" baseline="0" dirty="0" err="1">
                <a:latin typeface="Times New Roman" charset="0"/>
                <a:ea typeface="ＭＳ Ｐゴシック" charset="-128"/>
                <a:cs typeface="ＭＳ Ｐゴシック" charset="-128"/>
              </a:rPr>
              <a:t>avg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out degree for both creation and storage.  Could be up to n^2.</a:t>
            </a:r>
          </a:p>
          <a:p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Could do same </a:t>
            </a:r>
            <a:r>
              <a:rPr lang="en-US" baseline="0" dirty="0" err="1">
                <a:latin typeface="Times New Roman" charset="0"/>
                <a:ea typeface="ＭＳ Ｐゴシック" charset="-128"/>
                <a:cs typeface="ＭＳ Ｐゴシック" charset="-128"/>
              </a:rPr>
              <a:t>alg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without the DAG step and would still be N^2 time with only N storage – Just do Max on all preceding numbers and skip those that are greater.</a:t>
            </a:r>
          </a:p>
          <a:p>
            <a:r>
              <a:rPr lang="en-US" dirty="0"/>
              <a:t>O(</a:t>
            </a:r>
            <a:r>
              <a:rPr lang="en-US" i="1" dirty="0" err="1"/>
              <a:t>n</a:t>
            </a:r>
            <a:r>
              <a:rPr lang="en-US" dirty="0" err="1"/>
              <a:t>·</a:t>
            </a:r>
            <a:r>
              <a:rPr lang="en-US" i="1" dirty="0" err="1"/>
              <a:t>average_indegree</a:t>
            </a:r>
            <a:r>
              <a:rPr lang="en-US" dirty="0"/>
              <a:t>) if using an </a:t>
            </a:r>
            <a:r>
              <a:rPr lang="en-US" dirty="0" err="1"/>
              <a:t>adjcancy</a:t>
            </a:r>
            <a:r>
              <a:rPr lang="en-US" dirty="0"/>
              <a:t> list rep of the actual created DAG, but it would be n^2 to build the </a:t>
            </a:r>
            <a:r>
              <a:rPr lang="en-US" dirty="0" err="1"/>
              <a:t>dag</a:t>
            </a:r>
            <a:r>
              <a:rPr lang="en-US" dirty="0"/>
              <a:t> so still n^2.  Book says O(E) but that would be on the DAG</a:t>
            </a:r>
            <a:endParaRPr lang="en-US" baseline="0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CA56BF-3137-AE4A-BB8C-0D712BE381CB}" type="slidenum">
              <a:rPr lang="en-US" smtClean="0">
                <a:latin typeface="Times New Roman" charset="0"/>
              </a:rPr>
              <a:pPr/>
              <a:t>11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CA56BF-3137-AE4A-BB8C-0D712BE381CB}" type="slidenum">
              <a:rPr lang="en-US" smtClean="0">
                <a:latin typeface="Times New Roman" charset="0"/>
              </a:rPr>
              <a:pPr/>
              <a:t>12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Times New Roman" pitchFamily="-107" charset="0"/>
              </a:endParaRPr>
            </a:p>
          </p:txBody>
        </p:sp>
        <p:sp>
          <p:nvSpPr>
            <p:cNvPr id="6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Times New Roman" pitchFamily="-107" charset="0"/>
              </a:endParaRPr>
            </a:p>
          </p:txBody>
        </p:sp>
      </p:grpSp>
      <p:sp>
        <p:nvSpPr>
          <p:cNvPr id="717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-107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en-US"/>
              <a:t>CS 312 – Graph Algorithms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EB319442-DAE4-3349-9D80-65DC853529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312 - Divide and Conquer/Sorting and FFT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58948-F824-F340-B569-BF0A16E18C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609600"/>
            <a:ext cx="196215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573405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312 - Divide and Conquer/Sorting and FFT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606E9-AF66-1E41-9920-B620F8E12E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	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312 – Dynamic Programming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95AF6B-CAF7-F14E-AA4D-9889056370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312 – Graph Algorithms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C5FAA0-4B1A-484B-8106-80EA733ED4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312 – Graph Algorithms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104F0D-3FA0-CE46-A0E8-151DA0AAFF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312 - Divide and Conquer/Sorting and FFT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0DBAF-65EA-214B-8434-8092127F1A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312 - Divide and Conquer/Sorting and FFT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D871E9-4226-E640-8F4E-5B842CFA6C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312 - Divide and Conquer/Sorting and FFT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7088A-A6C4-FB48-A24C-04362D6F6D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312 - Divide and Conquer/Sorting and FFT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3E9A1F-EA1F-7849-8663-CE488B7E3B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312 - Divide and Conquer/Sorting and FFT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13C587-7A14-1B41-B79F-A82B260138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6147" name="Freeform 3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Times New Roman" pitchFamily="-107" charset="0"/>
              </a:endParaRPr>
            </a:p>
          </p:txBody>
        </p:sp>
        <p:sp>
          <p:nvSpPr>
            <p:cNvPr id="6148" name="Arc 4"/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Times New Roman" pitchFamily="-107" charset="0"/>
              </a:endParaRPr>
            </a:p>
          </p:txBody>
        </p:sp>
      </p:grpSp>
      <p:sp>
        <p:nvSpPr>
          <p:cNvPr id="614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248400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 b="0">
                <a:latin typeface="Times New Roman" pitchFamily="-107" charset="0"/>
              </a:defRPr>
            </a:lvl1pPr>
          </a:lstStyle>
          <a:p>
            <a:pPr>
              <a:defRPr/>
            </a:pPr>
            <a:r>
              <a:rPr lang="en-US"/>
              <a:t>CS 312 – Dynamic Programming</a:t>
            </a:r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-107" charset="0"/>
              </a:defRPr>
            </a:lvl1pPr>
          </a:lstStyle>
          <a:p>
            <a:pPr>
              <a:defRPr/>
            </a:pPr>
            <a:fld id="{1EB235AA-8C93-664B-82CF-685C761307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572" r:id="rId1"/>
    <p:sldLayoutId id="2147484571" r:id="rId2"/>
    <p:sldLayoutId id="2147484573" r:id="rId3"/>
    <p:sldLayoutId id="2147484574" r:id="rId4"/>
    <p:sldLayoutId id="2147484575" r:id="rId5"/>
    <p:sldLayoutId id="2147484576" r:id="rId6"/>
    <p:sldLayoutId id="2147484577" r:id="rId7"/>
    <p:sldLayoutId id="2147484578" r:id="rId8"/>
    <p:sldLayoutId id="2147484579" r:id="rId9"/>
    <p:sldLayoutId id="2147484580" r:id="rId10"/>
    <p:sldLayoutId id="214748458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  <a:cs typeface="ＭＳ Ｐゴシック" pitchFamily="-107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-107" charset="0"/>
          <a:ea typeface="ＭＳ Ｐゴシック" pitchFamily="-107" charset="-128"/>
          <a:cs typeface="ＭＳ Ｐゴシック" pitchFamily="-107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-107" charset="0"/>
          <a:ea typeface="ＭＳ Ｐゴシック" pitchFamily="-107" charset="-128"/>
          <a:cs typeface="ＭＳ Ｐゴシック" pitchFamily="-107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-107" charset="0"/>
          <a:ea typeface="ＭＳ Ｐゴシック" pitchFamily="-107" charset="-128"/>
          <a:cs typeface="ＭＳ Ｐゴシック" pitchFamily="-107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charset="2"/>
        <a:buChar char="l"/>
        <a:defRPr sz="24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sz="2000">
          <a:solidFill>
            <a:schemeClr val="tx1"/>
          </a:solidFill>
          <a:latin typeface="+mn-lt"/>
          <a:ea typeface="ＭＳ Ｐゴシック" pitchFamily="-107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charset="2"/>
        <a:buChar char="l"/>
        <a:defRPr>
          <a:solidFill>
            <a:schemeClr val="tx1"/>
          </a:solidFill>
          <a:latin typeface="+mn-lt"/>
          <a:ea typeface="ＭＳ Ｐゴシック" pitchFamily="-107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>
          <a:solidFill>
            <a:schemeClr val="tx1"/>
          </a:solidFill>
          <a:latin typeface="+mn-lt"/>
          <a:ea typeface="ＭＳ Ｐゴシック" pitchFamily="-107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>
          <a:solidFill>
            <a:schemeClr val="tx1"/>
          </a:solidFill>
          <a:latin typeface="+mn-lt"/>
          <a:ea typeface="ＭＳ Ｐゴシック" pitchFamily="-107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>
          <a:solidFill>
            <a:schemeClr val="tx1"/>
          </a:solidFill>
          <a:latin typeface="+mn-lt"/>
          <a:ea typeface="ＭＳ Ｐゴシック" pitchFamily="-107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>
          <a:solidFill>
            <a:schemeClr val="tx1"/>
          </a:solidFill>
          <a:latin typeface="+mn-lt"/>
          <a:ea typeface="ＭＳ Ｐゴシック" pitchFamily="-107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>
          <a:solidFill>
            <a:schemeClr val="tx1"/>
          </a:solidFill>
          <a:latin typeface="+mn-lt"/>
          <a:ea typeface="ＭＳ Ｐゴシック" pitchFamily="-107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6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Dynamic Programming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Divide </a:t>
            </a:r>
            <a:r>
              <a:rPr lang="en-US" dirty="0">
                <a:ea typeface="ＭＳ Ｐゴシック" charset="-128"/>
                <a:cs typeface="ＭＳ Ｐゴシック" charset="-128"/>
              </a:rPr>
              <a:t>and Conquer and Greedy Algorithms are powerful techniques in situations which fit their strengths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Dynamic Programming can usually be used in a broader set of applications</a:t>
            </a:r>
          </a:p>
          <a:p>
            <a:pPr lvl="1"/>
            <a:r>
              <a:rPr lang="en-US" dirty="0"/>
              <a:t>DP uses some graph algorithm techniques in a specific fashion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Some call Dynamic Programming and Linear Programming (next chapter) the "Sledgehammers" of algorithmic tools</a:t>
            </a:r>
          </a:p>
          <a:p>
            <a:pPr lvl="1"/>
            <a:r>
              <a:rPr lang="en-US" dirty="0"/>
              <a:t>"Programming" in these names does not come from writing code as we normally consider it</a:t>
            </a:r>
          </a:p>
          <a:p>
            <a:pPr lvl="1"/>
            <a:r>
              <a:rPr lang="en-US" dirty="0"/>
              <a:t>These names were given before modern computers and programming was tied to the meaning of "planning"</a:t>
            </a:r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Dynamic Programming</a:t>
            </a: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79C936-009F-D64D-BA3B-C129E9BF1EEF}" type="slidenum">
              <a:rPr lang="en-US" smtClean="0">
                <a:latin typeface="Times New Roman" charset="0"/>
              </a:rPr>
              <a:pPr/>
              <a:t>1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– Longest Increasing Subsequence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924800" cy="3962400"/>
          </a:xfrm>
        </p:spPr>
        <p:txBody>
          <a:bodyPr/>
          <a:lstStyle/>
          <a:p>
            <a:r>
              <a:rPr lang="en-US" sz="2000" dirty="0">
                <a:ea typeface="ＭＳ Ｐゴシック" charset="-128"/>
                <a:cs typeface="ＭＳ Ｐゴシック" charset="-128"/>
              </a:rPr>
              <a:t>Could represent the sequence as a DAG with edges corresponding to increasing values</a:t>
            </a:r>
          </a:p>
          <a:p>
            <a:endParaRPr lang="en-US" sz="2000" dirty="0">
              <a:ea typeface="ＭＳ Ｐゴシック" charset="-128"/>
              <a:cs typeface="ＭＳ Ｐゴシック" charset="-128"/>
            </a:endParaRPr>
          </a:p>
          <a:p>
            <a:endParaRPr lang="en-US" sz="2000" dirty="0">
              <a:ea typeface="ＭＳ Ｐゴシック" charset="-128"/>
              <a:cs typeface="ＭＳ Ｐゴシック" charset="-128"/>
            </a:endParaRPr>
          </a:p>
          <a:p>
            <a:endParaRPr lang="en-US" sz="2000" dirty="0">
              <a:ea typeface="ＭＳ Ｐゴシック" charset="-128"/>
              <a:cs typeface="ＭＳ Ｐゴシック" charset="-128"/>
            </a:endParaRPr>
          </a:p>
          <a:p>
            <a:endParaRPr lang="en-US" sz="2000" dirty="0">
              <a:ea typeface="ＭＳ Ｐゴシック" charset="-128"/>
              <a:cs typeface="ＭＳ Ｐゴシック" charset="-128"/>
            </a:endParaRPr>
          </a:p>
          <a:p>
            <a:r>
              <a:rPr lang="en-US" sz="2000" dirty="0">
                <a:ea typeface="ＭＳ Ｐゴシック" charset="-128"/>
                <a:cs typeface="ＭＳ Ｐゴシック" charset="-128"/>
              </a:rPr>
              <a:t>Problem is then just finding the longest path in the DAG</a:t>
            </a:r>
          </a:p>
          <a:p>
            <a:r>
              <a:rPr lang="en-US" sz="2000" dirty="0">
                <a:ea typeface="ＭＳ Ｐゴシック" charset="-128"/>
                <a:cs typeface="ＭＳ Ｐゴシック" charset="-128"/>
              </a:rPr>
              <a:t>DP approach – solve in terms of smaller subproblems with memory</a:t>
            </a:r>
          </a:p>
          <a:p>
            <a:r>
              <a:rPr lang="en-US" sz="2000" i="1" dirty="0" err="1">
                <a:ea typeface="ＭＳ Ｐゴシック" charset="-128"/>
                <a:cs typeface="ＭＳ Ｐゴシック" charset="-128"/>
              </a:rPr>
              <a:t>L</a:t>
            </a:r>
            <a:r>
              <a:rPr lang="en-US" sz="2000" dirty="0" err="1">
                <a:ea typeface="ＭＳ Ｐゴシック" charset="-128"/>
                <a:cs typeface="ＭＳ Ｐゴシック" charset="-128"/>
              </a:rPr>
              <a:t>(</a:t>
            </a:r>
            <a:r>
              <a:rPr lang="en-US" sz="2000" i="1" dirty="0" err="1">
                <a:ea typeface="ＭＳ Ｐゴシック" charset="-128"/>
                <a:cs typeface="ＭＳ Ｐゴシック" charset="-128"/>
              </a:rPr>
              <a:t>j</a:t>
            </a:r>
            <a:r>
              <a:rPr lang="en-US" sz="2000" dirty="0">
                <a:ea typeface="ＭＳ Ｐゴシック" charset="-128"/>
                <a:cs typeface="ＭＳ Ｐゴシック" charset="-128"/>
              </a:rPr>
              <a:t>) is the longest path (increasing subsequence) ending at </a:t>
            </a:r>
            <a:r>
              <a:rPr lang="en-US" sz="2000" i="1" dirty="0" err="1">
                <a:ea typeface="ＭＳ Ｐゴシック" charset="-128"/>
                <a:cs typeface="ＭＳ Ｐゴシック" charset="-128"/>
              </a:rPr>
              <a:t>j</a:t>
            </a:r>
            <a:r>
              <a:rPr lang="en-US" sz="2000" dirty="0">
                <a:ea typeface="ＭＳ Ｐゴシック" charset="-128"/>
                <a:cs typeface="ＭＳ Ｐゴシック" charset="-128"/>
              </a:rPr>
              <a:t> </a:t>
            </a:r>
            <a:endParaRPr lang="en-US" sz="1800" dirty="0">
              <a:ea typeface="ＭＳ Ｐゴシック" charset="-128"/>
              <a:cs typeface="ＭＳ Ｐゴシック" charset="-128"/>
            </a:endParaRP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(plus one since we are counting nodes in this problem)</a:t>
            </a:r>
          </a:p>
          <a:p>
            <a:pPr lvl="1"/>
            <a:r>
              <a:rPr lang="en-US" sz="1800" dirty="0"/>
              <a:t>Any node could be the last node in the longest path so we check each one</a:t>
            </a:r>
          </a:p>
          <a:p>
            <a:pPr lvl="1"/>
            <a:r>
              <a:rPr lang="en-US" sz="1800" dirty="0"/>
              <a:t>Build table to track values and avoid recomputes – Complexity? - Space?</a:t>
            </a: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C0F39C-435A-FE49-92C6-FF209E655D71}" type="slidenum">
              <a:rPr lang="en-US" smtClean="0">
                <a:latin typeface="Times New Roman" charset="0"/>
              </a:rPr>
              <a:pPr/>
              <a:t>10</a:t>
            </a:fld>
            <a:endParaRPr lang="en-US" dirty="0">
              <a:latin typeface="Times New Roman" charset="0"/>
            </a:endParaRPr>
          </a:p>
        </p:txBody>
      </p:sp>
      <p:pic>
        <p:nvPicPr>
          <p:cNvPr id="26629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36825" y="1905000"/>
            <a:ext cx="4549775" cy="1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0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25763" y="4572000"/>
            <a:ext cx="3779837" cy="84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3028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– Longest Increasing Subsequence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997825" cy="4038600"/>
          </a:xfrm>
        </p:spPr>
        <p:txBody>
          <a:bodyPr>
            <a:normAutofit/>
          </a:bodyPr>
          <a:lstStyle/>
          <a:p>
            <a:pPr>
              <a:buFont typeface="Wingdings" pitchFamily="-107" charset="2"/>
              <a:buChar char="l"/>
              <a:defRPr/>
            </a:pPr>
            <a:r>
              <a:rPr lang="en-US" dirty="0"/>
              <a:t>Complexity:  O(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lvl="1">
              <a:defRPr/>
            </a:pPr>
            <a:r>
              <a:rPr lang="en-US" dirty="0"/>
              <a:t>Memory Complexity? – must store intermediate results to avoid recomputes </a:t>
            </a:r>
            <a:r>
              <a:rPr lang="en-US" dirty="0" err="1"/>
              <a:t>O(</a:t>
            </a:r>
            <a:r>
              <a:rPr lang="en-US" i="1" dirty="0" err="1"/>
              <a:t>n</a:t>
            </a:r>
            <a:r>
              <a:rPr lang="en-US" dirty="0"/>
              <a:t>)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Note that for our longest increasing subsequence problem we get the length, but not the path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Can fix this (ala Dijkstra) by also saving 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prev</a:t>
            </a:r>
            <a:r>
              <a:rPr lang="en-US" dirty="0">
                <a:ea typeface="ＭＳ Ｐゴシック" charset="-128"/>
                <a:cs typeface="ＭＳ Ｐゴシック" charset="-128"/>
              </a:rPr>
              <a:t>(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j</a:t>
            </a:r>
            <a:r>
              <a:rPr lang="en-US" dirty="0">
                <a:ea typeface="ＭＳ Ｐゴシック" charset="-128"/>
                <a:cs typeface="ＭＳ Ｐゴシック" charset="-128"/>
              </a:rPr>
              <a:t>) each time we find the max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L</a:t>
            </a:r>
            <a:r>
              <a:rPr lang="en-US" dirty="0">
                <a:ea typeface="ＭＳ Ｐゴシック" charset="-128"/>
                <a:cs typeface="ＭＳ Ｐゴシック" charset="-128"/>
              </a:rPr>
              <a:t>(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j</a:t>
            </a:r>
            <a:r>
              <a:rPr lang="en-US" dirty="0">
                <a:ea typeface="ＭＳ Ｐゴシック" charset="-128"/>
                <a:cs typeface="ＭＳ Ｐゴシック" charset="-128"/>
              </a:rPr>
              <a:t>) so that we can reconstruct the longest path</a:t>
            </a:r>
          </a:p>
          <a:p>
            <a:pPr>
              <a:buFont typeface="Wingdings" pitchFamily="-107" charset="2"/>
              <a:buChar char="l"/>
              <a:defRPr/>
            </a:pPr>
            <a:r>
              <a:rPr lang="en-US" dirty="0"/>
              <a:t>Why not use divide and conquer style recursion?</a:t>
            </a:r>
          </a:p>
          <a:p>
            <a:pPr>
              <a:buFont typeface="Wingdings" pitchFamily="-107" charset="2"/>
              <a:buNone/>
              <a:defRPr/>
            </a:pPr>
            <a:endParaRPr lang="en-US" dirty="0"/>
          </a:p>
        </p:txBody>
      </p:sp>
      <p:sp>
        <p:nvSpPr>
          <p:cNvPr id="2867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Dynamic Programming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0D7429-D78D-EE40-A1B4-16346D19999B}" type="slidenum">
              <a:rPr lang="en-US" smtClean="0">
                <a:latin typeface="Times New Roman" charset="0"/>
              </a:rPr>
              <a:pPr/>
              <a:t>11</a:t>
            </a:fld>
            <a:endParaRPr lang="en-US">
              <a:latin typeface="Times New Roman" charset="0"/>
            </a:endParaRPr>
          </a:p>
        </p:txBody>
      </p:sp>
      <p:pic>
        <p:nvPicPr>
          <p:cNvPr id="28679" name="Picture 9"/>
          <p:cNvPicPr>
            <a:picLocks noChangeAspect="1"/>
          </p:cNvPicPr>
          <p:nvPr/>
        </p:nvPicPr>
        <p:blipFill>
          <a:blip r:embed="rId3"/>
          <a:srcRect t="27017" b="36961"/>
          <a:stretch>
            <a:fillRect/>
          </a:stretch>
        </p:blipFill>
        <p:spPr bwMode="auto">
          <a:xfrm>
            <a:off x="2133600" y="5410200"/>
            <a:ext cx="37798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– Longest Increasing Subsequence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1"/>
            <a:ext cx="7997825" cy="990600"/>
          </a:xfrm>
        </p:spPr>
        <p:txBody>
          <a:bodyPr>
            <a:normAutofit/>
          </a:bodyPr>
          <a:lstStyle/>
          <a:p>
            <a:pPr>
              <a:buFont typeface="Wingdings" pitchFamily="-107" charset="2"/>
              <a:buChar char="l"/>
              <a:defRPr/>
            </a:pPr>
            <a:r>
              <a:rPr lang="en-US" dirty="0"/>
              <a:t>Why not use divide and conquer style recursion?</a:t>
            </a:r>
          </a:p>
          <a:p>
            <a:pPr>
              <a:buFont typeface="Wingdings" pitchFamily="-107" charset="2"/>
              <a:buNone/>
              <a:defRPr/>
            </a:pPr>
            <a:endParaRPr lang="en-US" dirty="0"/>
          </a:p>
        </p:txBody>
      </p:sp>
      <p:sp>
        <p:nvSpPr>
          <p:cNvPr id="2867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Dynamic Programming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0D7429-D78D-EE40-A1B4-16346D19999B}" type="slidenum">
              <a:rPr lang="en-US" smtClean="0">
                <a:latin typeface="Times New Roman" charset="0"/>
              </a:rPr>
              <a:pPr/>
              <a:t>12</a:t>
            </a:fld>
            <a:endParaRPr lang="en-US">
              <a:latin typeface="Times New Roman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34975" y="4648200"/>
            <a:ext cx="819943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normAutofit fontScale="92500"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-107" charset="2"/>
              <a:buChar char="l"/>
              <a:defRPr/>
            </a:pPr>
            <a:r>
              <a:rPr lang="en-US" sz="2400" b="0" kern="0" dirty="0">
                <a:latin typeface="+mn-lt"/>
                <a:ea typeface="ＭＳ Ｐゴシック" pitchFamily="-107" charset="-128"/>
                <a:cs typeface="ＭＳ Ｐゴシック" pitchFamily="-107" charset="-128"/>
              </a:rPr>
              <a:t>Recursive version is exponential (lots of redundant work)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-107" charset="2"/>
              <a:buChar char="l"/>
              <a:defRPr/>
            </a:pPr>
            <a:r>
              <a:rPr lang="en-US" sz="2400" b="0" kern="0" dirty="0">
                <a:latin typeface="+mn-lt"/>
                <a:ea typeface="ＭＳ Ｐゴシック" pitchFamily="-107" charset="-128"/>
                <a:cs typeface="ＭＳ Ｐゴシック" pitchFamily="-107" charset="-128"/>
              </a:rPr>
              <a:t>Versus an efficient divide and conquer that cuts the problem size by a significant amount at each call and minimizes redundant work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-107" charset="2"/>
              <a:buChar char="l"/>
              <a:defRPr/>
            </a:pPr>
            <a:r>
              <a:rPr lang="en-US" sz="2400" b="0" kern="0" dirty="0">
                <a:latin typeface="+mn-lt"/>
                <a:ea typeface="ＭＳ Ｐゴシック" pitchFamily="-107" charset="-128"/>
                <a:cs typeface="ＭＳ Ｐゴシック" pitchFamily="-107" charset="-128"/>
              </a:rPr>
              <a:t>This case just goes from a problem of size </a:t>
            </a:r>
            <a:r>
              <a:rPr lang="en-US" sz="2400" b="0" i="1" kern="0" dirty="0" err="1">
                <a:latin typeface="+mn-lt"/>
                <a:ea typeface="ＭＳ Ｐゴシック" pitchFamily="-107" charset="-128"/>
                <a:cs typeface="ＭＳ Ｐゴシック" pitchFamily="-107" charset="-128"/>
              </a:rPr>
              <a:t>n</a:t>
            </a:r>
            <a:r>
              <a:rPr lang="en-US" sz="2400" b="0" kern="0" dirty="0">
                <a:latin typeface="+mn-lt"/>
                <a:ea typeface="ＭＳ Ｐゴシック" pitchFamily="-107" charset="-128"/>
                <a:cs typeface="ＭＳ Ｐゴシック" pitchFamily="-107" charset="-128"/>
              </a:rPr>
              <a:t> to size </a:t>
            </a:r>
            <a:r>
              <a:rPr lang="en-US" sz="2400" b="0" i="1" kern="0" dirty="0">
                <a:latin typeface="+mn-lt"/>
                <a:ea typeface="ＭＳ Ｐゴシック" pitchFamily="-107" charset="-128"/>
                <a:cs typeface="ＭＳ Ｐゴシック" pitchFamily="-107" charset="-128"/>
              </a:rPr>
              <a:t>n</a:t>
            </a:r>
            <a:r>
              <a:rPr lang="en-US" sz="2400" b="0" kern="0" dirty="0">
                <a:latin typeface="+mn-lt"/>
                <a:ea typeface="ＭＳ Ｐゴシック" pitchFamily="-107" charset="-128"/>
                <a:cs typeface="ＭＳ Ｐゴシック" pitchFamily="-107" charset="-128"/>
              </a:rPr>
              <a:t>-1 at each call</a:t>
            </a:r>
          </a:p>
        </p:txBody>
      </p:sp>
      <p:pic>
        <p:nvPicPr>
          <p:cNvPr id="28679" name="Picture 9"/>
          <p:cNvPicPr>
            <a:picLocks noChangeAspect="1"/>
          </p:cNvPicPr>
          <p:nvPr/>
        </p:nvPicPr>
        <p:blipFill>
          <a:blip r:embed="rId3"/>
          <a:srcRect t="27017" b="36961"/>
          <a:stretch>
            <a:fillRect/>
          </a:stretch>
        </p:blipFill>
        <p:spPr bwMode="auto">
          <a:xfrm>
            <a:off x="838200" y="3124200"/>
            <a:ext cx="37798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0" name="Picture 1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3288" y="2209801"/>
            <a:ext cx="3970337" cy="231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0208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When is Dynamic Programming Efficient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55172"/>
            <a:ext cx="7772400" cy="4347655"/>
          </a:xfrm>
        </p:spPr>
        <p:txBody>
          <a:bodyPr>
            <a:normAutofit/>
          </a:bodyPr>
          <a:lstStyle/>
          <a:p>
            <a:pPr>
              <a:buFont typeface="Wingdings" pitchFamily="-107" charset="2"/>
              <a:buChar char="l"/>
              <a:defRPr/>
            </a:pPr>
            <a:r>
              <a:rPr lang="en-US" dirty="0"/>
              <a:t>Anytime we have a collection of subproblems such that:</a:t>
            </a:r>
          </a:p>
          <a:p>
            <a:pPr>
              <a:buFont typeface="Wingdings" pitchFamily="-107" charset="2"/>
              <a:buChar char="l"/>
              <a:defRPr/>
            </a:pPr>
            <a:r>
              <a:rPr lang="en-US" dirty="0"/>
              <a:t>There is an ordering on the subproblems, and a relation that shows how to solve a subproblem given the answers to "smaller" subproblems, that is, subproblems that appear earlier in the ordering – No cycles!</a:t>
            </a:r>
          </a:p>
          <a:p>
            <a:pPr>
              <a:buFont typeface="Wingdings" pitchFamily="-107" charset="2"/>
              <a:buChar char="l"/>
              <a:defRPr/>
            </a:pPr>
            <a:r>
              <a:rPr lang="en-US" dirty="0"/>
              <a:t>Problem becomes an implicit DAG with each subproblem represented by a node, with edges giving dependencies</a:t>
            </a:r>
          </a:p>
          <a:p>
            <a:pPr lvl="1">
              <a:defRPr/>
            </a:pPr>
            <a:r>
              <a:rPr lang="en-US" dirty="0"/>
              <a:t>Just one order to solve it?  - Any linearization works</a:t>
            </a:r>
          </a:p>
          <a:p>
            <a:pPr lvl="1">
              <a:defRPr/>
            </a:pPr>
            <a:endParaRPr lang="en-US" dirty="0"/>
          </a:p>
        </p:txBody>
      </p:sp>
      <p:sp>
        <p:nvSpPr>
          <p:cNvPr id="3072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Times New Roman" charset="0"/>
              </a:rPr>
              <a:t>CS 312 – Dynamic Programming</a:t>
            </a:r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8C8DF9-E984-3941-A5AD-D4FE4BF69911}" type="slidenum">
              <a:rPr lang="en-US" smtClean="0">
                <a:latin typeface="Times New Roman" charset="0"/>
              </a:rPr>
              <a:pPr/>
              <a:t>13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0208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When is Dynamic Programming Efficient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7765"/>
            <a:ext cx="7772400" cy="434765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dirty="0"/>
              <a:t>Create an appropriately dimensioned table to store values of each node – One table element per node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dirty="0"/>
              <a:t>Set any necessary base cases in the table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dirty="0"/>
              <a:t>Fill in the table following the DAG dependencies between nodes (i.e. table elements)</a:t>
            </a:r>
          </a:p>
          <a:p>
            <a:pPr>
              <a:buFont typeface="Wingdings" pitchFamily="-107" charset="2"/>
              <a:buChar char="l"/>
              <a:defRPr/>
            </a:pPr>
            <a:r>
              <a:rPr lang="en-US" dirty="0"/>
              <a:t>Does Fibonacci algorithm fit this model?</a:t>
            </a:r>
          </a:p>
          <a:p>
            <a:pPr>
              <a:buFont typeface="Wingdings" pitchFamily="-107" charset="2"/>
              <a:buChar char="l"/>
              <a:defRPr/>
            </a:pPr>
            <a:r>
              <a:rPr lang="en-US" dirty="0"/>
              <a:t>Does largest increasing subsequence fit this model?</a:t>
            </a:r>
          </a:p>
          <a:p>
            <a:pPr lvl="1">
              <a:defRPr/>
            </a:pPr>
            <a:r>
              <a:rPr lang="en-US" dirty="0"/>
              <a:t>Ordering is in the for loop – an appropriate linearization, finish </a:t>
            </a:r>
            <a:r>
              <a:rPr lang="en-US" i="1" dirty="0"/>
              <a:t>L</a:t>
            </a:r>
            <a:r>
              <a:rPr lang="en-US" dirty="0"/>
              <a:t>(1) before starting </a:t>
            </a:r>
            <a:r>
              <a:rPr lang="en-US" i="1" dirty="0"/>
              <a:t>L</a:t>
            </a:r>
            <a:r>
              <a:rPr lang="en-US" dirty="0"/>
              <a:t>(2), etc.</a:t>
            </a:r>
          </a:p>
          <a:p>
            <a:pPr lvl="1">
              <a:defRPr/>
            </a:pPr>
            <a:r>
              <a:rPr lang="en-US" dirty="0"/>
              <a:t>DAG relation is </a:t>
            </a:r>
            <a:r>
              <a:rPr lang="en-US" i="1" dirty="0"/>
              <a:t>L</a:t>
            </a:r>
            <a:r>
              <a:rPr lang="en-US" dirty="0"/>
              <a:t>(</a:t>
            </a:r>
            <a:r>
              <a:rPr lang="en-US" i="1" dirty="0"/>
              <a:t>j</a:t>
            </a:r>
            <a:r>
              <a:rPr lang="en-US" dirty="0"/>
              <a:t>) = 1 + max{</a:t>
            </a:r>
            <a:r>
              <a:rPr lang="en-US" i="1" dirty="0"/>
              <a:t>L</a:t>
            </a:r>
            <a:r>
              <a:rPr lang="en-US" dirty="0"/>
              <a:t>(</a:t>
            </a:r>
            <a:r>
              <a:rPr lang="en-US" i="1" dirty="0" err="1"/>
              <a:t>i</a:t>
            </a:r>
            <a:r>
              <a:rPr lang="en-US" dirty="0"/>
              <a:t>) : (</a:t>
            </a:r>
            <a:r>
              <a:rPr lang="en-US" i="1" dirty="0" err="1"/>
              <a:t>i,j</a:t>
            </a:r>
            <a:r>
              <a:rPr lang="en-US" dirty="0"/>
              <a:t>) 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 </a:t>
            </a:r>
            <a:r>
              <a:rPr lang="en-US" i="1" dirty="0"/>
              <a:t>E</a:t>
            </a:r>
            <a:r>
              <a:rPr lang="en-US" dirty="0"/>
              <a:t>} – different for each sequence unlike the fixed dependencies of Fibonacci</a:t>
            </a:r>
          </a:p>
          <a:p>
            <a:pPr lvl="1">
              <a:defRPr/>
            </a:pPr>
            <a:endParaRPr lang="en-US" dirty="0"/>
          </a:p>
        </p:txBody>
      </p:sp>
      <p:sp>
        <p:nvSpPr>
          <p:cNvPr id="3072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Times New Roman" charset="0"/>
              </a:rPr>
              <a:t>CS 312 – Dynamic Programming</a:t>
            </a:r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8C8DF9-E984-3941-A5AD-D4FE4BF69911}" type="slidenum">
              <a:rPr lang="en-US" smtClean="0">
                <a:latin typeface="Times New Roman" charset="0"/>
              </a:rPr>
              <a:pPr/>
              <a:t>14</a:t>
            </a:fld>
            <a:endParaRPr lang="en-US">
              <a:latin typeface="Times New Roman" charset="0"/>
            </a:endParaRPr>
          </a:p>
        </p:txBody>
      </p:sp>
      <p:pic>
        <p:nvPicPr>
          <p:cNvPr id="30726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5395150"/>
            <a:ext cx="37798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7" name="Picture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51438" y="5382641"/>
            <a:ext cx="3048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07963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When is Dynamic Programming Optimal?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DP is optimal when the optimality property is met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First make sure solution is correct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The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optimality property</a:t>
            </a:r>
            <a:r>
              <a:rPr lang="en-US" dirty="0">
                <a:ea typeface="ＭＳ Ｐゴシック" charset="-128"/>
                <a:cs typeface="ＭＳ Ｐゴシック" charset="-128"/>
              </a:rPr>
              <a:t>: An optimal solution to a problem is built from optimal solutions to sub-problems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Question to consider:  Can we divide the problem into sub-problems such that the optimal solutions to each of the sub-problems combine into an optimal solution for the entire problem?</a:t>
            </a:r>
          </a:p>
        </p:txBody>
      </p:sp>
      <p:sp>
        <p:nvSpPr>
          <p:cNvPr id="5018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Dynamic Programming</a:t>
            </a:r>
          </a:p>
        </p:txBody>
      </p:sp>
      <p:sp>
        <p:nvSpPr>
          <p:cNvPr id="5018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5A6A96-149C-8449-B7D2-EE3D387EC31E}" type="slidenum">
              <a:rPr lang="en-US" smtClean="0">
                <a:latin typeface="Times New Roman" charset="0"/>
              </a:rPr>
              <a:pPr/>
              <a:t>15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When is Dynamic Programming Optimal?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The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optimality property</a:t>
            </a:r>
            <a:r>
              <a:rPr lang="en-US" dirty="0">
                <a:ea typeface="ＭＳ Ｐゴシック" charset="-128"/>
                <a:cs typeface="ＭＳ Ｐゴシック" charset="-128"/>
              </a:rPr>
              <a:t>: An optimal solution to a problem is built from optimal solutions to sub-problems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Consider Longest Increasing Subsequence algorithm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Is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L</a:t>
            </a:r>
            <a:r>
              <a:rPr lang="en-US" dirty="0">
                <a:ea typeface="ＭＳ Ｐゴシック" charset="-128"/>
                <a:cs typeface="ＭＳ Ｐゴシック" charset="-128"/>
              </a:rPr>
              <a:t>(1) optimal? (or any base cases in general)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As you go through the ordering does the relation always lead to an optimal intermediate solution?</a:t>
            </a:r>
          </a:p>
          <a:p>
            <a:endParaRPr lang="en-US" dirty="0">
              <a:ea typeface="ＭＳ Ｐゴシック" charset="-128"/>
              <a:cs typeface="ＭＳ Ｐゴシック" charset="-128"/>
            </a:endParaRPr>
          </a:p>
          <a:p>
            <a:endParaRPr lang="en-US" dirty="0">
              <a:ea typeface="ＭＳ Ｐゴシック" charset="-128"/>
              <a:cs typeface="ＭＳ Ｐゴシック" charset="-128"/>
            </a:endParaRP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Markovian assumption – not dependent on history, just current/recent states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Note that the optimal path from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j</a:t>
            </a:r>
            <a:r>
              <a:rPr lang="en-US" dirty="0">
                <a:ea typeface="ＭＳ Ｐゴシック" charset="-128"/>
                <a:cs typeface="ＭＳ Ｐゴシック" charset="-128"/>
              </a:rPr>
              <a:t> to the end is independent of how we got to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j</a:t>
            </a:r>
            <a:r>
              <a:rPr lang="en-US" dirty="0">
                <a:ea typeface="ＭＳ Ｐゴシック" charset="-128"/>
                <a:cs typeface="ＭＳ Ｐゴシック" charset="-128"/>
              </a:rPr>
              <a:t> (Markovian)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Thus choosing the longest incoming path must be optimal</a:t>
            </a:r>
          </a:p>
          <a:p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018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Dynamic Programming</a:t>
            </a:r>
          </a:p>
        </p:txBody>
      </p:sp>
      <p:sp>
        <p:nvSpPr>
          <p:cNvPr id="5018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5A6A96-149C-8449-B7D2-EE3D387EC31E}" type="slidenum">
              <a:rPr lang="en-US" smtClean="0">
                <a:latin typeface="Times New Roman" charset="0"/>
              </a:rPr>
              <a:pPr/>
              <a:t>16</a:t>
            </a:fld>
            <a:endParaRPr lang="en-US">
              <a:latin typeface="Times New Roman" charset="0"/>
            </a:endParaRPr>
          </a:p>
        </p:txBody>
      </p:sp>
      <p:pic>
        <p:nvPicPr>
          <p:cNvPr id="8" name="Picture 9"/>
          <p:cNvPicPr>
            <a:picLocks noChangeAspect="1"/>
          </p:cNvPicPr>
          <p:nvPr/>
        </p:nvPicPr>
        <p:blipFill>
          <a:blip r:embed="rId3"/>
          <a:srcRect t="27017" b="36961"/>
          <a:stretch>
            <a:fillRect/>
          </a:stretch>
        </p:blipFill>
        <p:spPr bwMode="auto">
          <a:xfrm>
            <a:off x="2362200" y="3505200"/>
            <a:ext cx="3886200" cy="313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Dynamic Programming and Memory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Trade off some memory complexity for storing intermediate results so as to avoid recomputes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How much memory</a:t>
            </a:r>
          </a:p>
          <a:p>
            <a:pPr lvl="1"/>
            <a:r>
              <a:rPr lang="en-US" dirty="0"/>
              <a:t>Depends on variables in relation</a:t>
            </a:r>
          </a:p>
          <a:p>
            <a:pPr lvl="1"/>
            <a:r>
              <a:rPr lang="en-US" dirty="0"/>
              <a:t>Just one variable requires a vector:  </a:t>
            </a:r>
            <a:r>
              <a:rPr lang="en-US" i="1" dirty="0" err="1"/>
              <a:t>L</a:t>
            </a:r>
            <a:r>
              <a:rPr lang="en-US" dirty="0" err="1"/>
              <a:t>(</a:t>
            </a:r>
            <a:r>
              <a:rPr lang="en-US" i="1" dirty="0" err="1"/>
              <a:t>j</a:t>
            </a:r>
            <a:r>
              <a:rPr lang="en-US" dirty="0"/>
              <a:t>) = 1 + </a:t>
            </a:r>
            <a:r>
              <a:rPr lang="en-US" dirty="0" err="1"/>
              <a:t>max{</a:t>
            </a:r>
            <a:r>
              <a:rPr lang="en-US" i="1" dirty="0" err="1"/>
              <a:t>L</a:t>
            </a:r>
            <a:r>
              <a:rPr lang="en-US" dirty="0" err="1"/>
              <a:t>(</a:t>
            </a:r>
            <a:r>
              <a:rPr lang="en-US" i="1" dirty="0" err="1"/>
              <a:t>i</a:t>
            </a:r>
            <a:r>
              <a:rPr lang="en-US" dirty="0"/>
              <a:t>) : (</a:t>
            </a:r>
            <a:r>
              <a:rPr lang="en-US" i="1" dirty="0" err="1"/>
              <a:t>i,j</a:t>
            </a:r>
            <a:r>
              <a:rPr lang="en-US" dirty="0"/>
              <a:t>) </a:t>
            </a:r>
            <a:r>
              <a:rPr lang="en-US" dirty="0" err="1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i="1" dirty="0"/>
              <a:t>E</a:t>
            </a:r>
            <a:r>
              <a:rPr lang="en-US" dirty="0"/>
              <a:t>} </a:t>
            </a:r>
          </a:p>
          <a:p>
            <a:pPr lvl="1"/>
            <a:r>
              <a:rPr lang="en-US" dirty="0"/>
              <a:t>A two variable relation </a:t>
            </a:r>
            <a:r>
              <a:rPr lang="en-US" i="1" dirty="0" err="1"/>
              <a:t>L</a:t>
            </a:r>
            <a:r>
              <a:rPr lang="en-US" dirty="0" err="1"/>
              <a:t>(</a:t>
            </a:r>
            <a:r>
              <a:rPr lang="en-US" i="1" dirty="0" err="1"/>
              <a:t>i</a:t>
            </a:r>
            <a:r>
              <a:rPr lang="en-US" dirty="0" err="1"/>
              <a:t>,</a:t>
            </a:r>
            <a:r>
              <a:rPr lang="en-US" i="1" dirty="0" err="1"/>
              <a:t>j</a:t>
            </a:r>
            <a:r>
              <a:rPr lang="en-US" dirty="0"/>
              <a:t>) would require a 2-</a:t>
            </a:r>
            <a:r>
              <a:rPr lang="en-US" i="1" dirty="0"/>
              <a:t>d</a:t>
            </a:r>
            <a:r>
              <a:rPr lang="en-US" dirty="0"/>
              <a:t> array, etc.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277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Dynamic Programming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A90EAC-5AE0-014F-9712-69EE952349BA}" type="slidenum">
              <a:rPr lang="en-US" smtClean="0">
                <a:latin typeface="Times New Roman" charset="0"/>
              </a:rPr>
              <a:pPr/>
              <a:t>17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Another Example – Binomial Coefficient</a:t>
            </a:r>
          </a:p>
        </p:txBody>
      </p:sp>
      <p:sp>
        <p:nvSpPr>
          <p:cNvPr id="34820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685800"/>
          </a:xfrm>
        </p:spPr>
        <p:txBody>
          <a:bodyPr/>
          <a:lstStyle/>
          <a:p>
            <a:r>
              <a:rPr lang="en-US" sz="2000">
                <a:ea typeface="ＭＳ Ｐゴシック" charset="-128"/>
                <a:cs typeface="ＭＳ Ｐゴシック" charset="-128"/>
              </a:rPr>
              <a:t>How many ways to choose </a:t>
            </a:r>
            <a:r>
              <a:rPr lang="en-US" sz="2000" i="1">
                <a:ea typeface="ＭＳ Ｐゴシック" charset="-128"/>
                <a:cs typeface="ＭＳ Ｐゴシック" charset="-128"/>
              </a:rPr>
              <a:t>k</a:t>
            </a:r>
            <a:r>
              <a:rPr lang="en-US" sz="2000">
                <a:ea typeface="ＭＳ Ｐゴシック" charset="-128"/>
                <a:cs typeface="ＭＳ Ｐゴシック" charset="-128"/>
              </a:rPr>
              <a:t> items from a set of size </a:t>
            </a:r>
            <a:r>
              <a:rPr lang="en-US" sz="2000" i="1">
                <a:ea typeface="ＭＳ Ｐゴシック" charset="-128"/>
                <a:cs typeface="ＭＳ Ｐゴシック" charset="-128"/>
              </a:rPr>
              <a:t>n</a:t>
            </a:r>
            <a:r>
              <a:rPr lang="en-US" sz="2000">
                <a:ea typeface="ＭＳ Ｐゴシック" charset="-128"/>
                <a:cs typeface="ＭＳ Ｐゴシック" charset="-128"/>
              </a:rPr>
              <a:t> (</a:t>
            </a:r>
            <a:r>
              <a:rPr lang="en-US" sz="2000" i="1">
                <a:ea typeface="ＭＳ Ｐゴシック" charset="-128"/>
                <a:cs typeface="ＭＳ Ｐゴシック" charset="-128"/>
              </a:rPr>
              <a:t>n</a:t>
            </a:r>
            <a:r>
              <a:rPr lang="en-US" sz="2000">
                <a:ea typeface="ＭＳ Ｐゴシック" charset="-128"/>
                <a:cs typeface="ＭＳ Ｐゴシック" charset="-128"/>
              </a:rPr>
              <a:t> choose </a:t>
            </a:r>
            <a:r>
              <a:rPr lang="en-US" sz="2000" i="1">
                <a:ea typeface="ＭＳ Ｐゴシック" charset="-128"/>
                <a:cs typeface="ＭＳ Ｐゴシック" charset="-128"/>
              </a:rPr>
              <a:t>k</a:t>
            </a:r>
            <a:r>
              <a:rPr lang="en-US" sz="2000">
                <a:ea typeface="ＭＳ Ｐゴシック" charset="-128"/>
                <a:cs typeface="ＭＳ Ｐゴシック" charset="-128"/>
              </a:rPr>
              <a:t>)</a:t>
            </a:r>
          </a:p>
        </p:txBody>
      </p:sp>
      <p:sp>
        <p:nvSpPr>
          <p:cNvPr id="3482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Dynamic Programming</a:t>
            </a:r>
          </a:p>
        </p:txBody>
      </p:sp>
      <p:sp>
        <p:nvSpPr>
          <p:cNvPr id="348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11F585-08FA-514C-AEA3-EE14BF79B5C4}" type="slidenum">
              <a:rPr lang="en-US" smtClean="0">
                <a:latin typeface="Times New Roman" charset="0"/>
              </a:rPr>
              <a:pPr/>
              <a:t>18</a:t>
            </a:fld>
            <a:endParaRPr lang="en-US">
              <a:latin typeface="Times New Roman" charset="0"/>
            </a:endParaRP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1524000" y="1752600"/>
          <a:ext cx="5867400" cy="340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62" name="Equation" r:id="rId4" imgW="2450880" imgH="1422360" progId="">
                  <p:embed/>
                </p:oleObj>
              </mc:Choice>
              <mc:Fallback>
                <p:oleObj name="Equation" r:id="rId4" imgW="2450880" imgH="142236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752600"/>
                        <a:ext cx="5867400" cy="34051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3" name="Content Placeholder 2"/>
          <p:cNvSpPr txBox="1">
            <a:spLocks/>
          </p:cNvSpPr>
          <p:nvPr/>
        </p:nvSpPr>
        <p:spPr bwMode="auto">
          <a:xfrm>
            <a:off x="762000" y="52959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2"/>
              <a:buChar char="l"/>
            </a:pPr>
            <a:r>
              <a:rPr lang="en-US" sz="2400" b="0" dirty="0">
                <a:ea typeface="ＭＳ Ｐゴシック" charset="-128"/>
                <a:cs typeface="ＭＳ Ｐゴシック" charset="-128"/>
              </a:rPr>
              <a:t>Just do recursion?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Unwise Recursive Method for C(5,3)</a:t>
            </a:r>
          </a:p>
        </p:txBody>
      </p:sp>
      <p:sp>
        <p:nvSpPr>
          <p:cNvPr id="3686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49563" y="6400800"/>
            <a:ext cx="3581400" cy="457200"/>
          </a:xfrm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Dynamic Programming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D228C0-1A18-CA48-B000-608DA592D57F}" type="slidenum">
              <a:rPr lang="en-US" smtClean="0">
                <a:latin typeface="Times New Roman" charset="0"/>
              </a:rPr>
              <a:pPr/>
              <a:t>19</a:t>
            </a:fld>
            <a:endParaRPr lang="en-US">
              <a:latin typeface="Times New Roman" charset="0"/>
            </a:endParaRPr>
          </a:p>
        </p:txBody>
      </p:sp>
      <p:sp>
        <p:nvSpPr>
          <p:cNvPr id="36870" name="Text Box 3"/>
          <p:cNvSpPr txBox="1">
            <a:spLocks noChangeArrowheads="1"/>
          </p:cNvSpPr>
          <p:nvPr/>
        </p:nvSpPr>
        <p:spPr bwMode="auto">
          <a:xfrm>
            <a:off x="4289425" y="2994025"/>
            <a:ext cx="1030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0">
                <a:latin typeface="Helvetica" charset="0"/>
              </a:rPr>
              <a:t>C(5,3)</a:t>
            </a:r>
          </a:p>
        </p:txBody>
      </p:sp>
      <p:sp>
        <p:nvSpPr>
          <p:cNvPr id="36871" name="Text Box 4"/>
          <p:cNvSpPr txBox="1">
            <a:spLocks noChangeArrowheads="1"/>
          </p:cNvSpPr>
          <p:nvPr/>
        </p:nvSpPr>
        <p:spPr bwMode="auto">
          <a:xfrm>
            <a:off x="2287588" y="3573463"/>
            <a:ext cx="1030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0">
                <a:latin typeface="Helvetica" charset="0"/>
              </a:rPr>
              <a:t>C(4,2)</a:t>
            </a:r>
          </a:p>
        </p:txBody>
      </p:sp>
      <p:sp>
        <p:nvSpPr>
          <p:cNvPr id="36872" name="Text Box 5"/>
          <p:cNvSpPr txBox="1">
            <a:spLocks noChangeArrowheads="1"/>
          </p:cNvSpPr>
          <p:nvPr/>
        </p:nvSpPr>
        <p:spPr bwMode="auto">
          <a:xfrm>
            <a:off x="6208713" y="3573463"/>
            <a:ext cx="1030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0">
                <a:latin typeface="Helvetica" charset="0"/>
              </a:rPr>
              <a:t>C(4,3)</a:t>
            </a:r>
          </a:p>
        </p:txBody>
      </p:sp>
      <p:sp>
        <p:nvSpPr>
          <p:cNvPr id="36873" name="Text Box 6"/>
          <p:cNvSpPr txBox="1">
            <a:spLocks noChangeArrowheads="1"/>
          </p:cNvSpPr>
          <p:nvPr/>
        </p:nvSpPr>
        <p:spPr bwMode="auto">
          <a:xfrm>
            <a:off x="1387475" y="4268788"/>
            <a:ext cx="1030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0">
                <a:latin typeface="Helvetica" charset="0"/>
              </a:rPr>
              <a:t>C(3,1)</a:t>
            </a:r>
          </a:p>
        </p:txBody>
      </p:sp>
      <p:sp>
        <p:nvSpPr>
          <p:cNvPr id="36874" name="Text Box 7"/>
          <p:cNvSpPr txBox="1">
            <a:spLocks noChangeArrowheads="1"/>
          </p:cNvSpPr>
          <p:nvPr/>
        </p:nvSpPr>
        <p:spPr bwMode="auto">
          <a:xfrm>
            <a:off x="3236913" y="4268788"/>
            <a:ext cx="1030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0">
                <a:latin typeface="Helvetica" charset="0"/>
              </a:rPr>
              <a:t>C(3,2)</a:t>
            </a:r>
          </a:p>
        </p:txBody>
      </p:sp>
      <p:sp>
        <p:nvSpPr>
          <p:cNvPr id="36875" name="Text Box 8"/>
          <p:cNvSpPr txBox="1">
            <a:spLocks noChangeArrowheads="1"/>
          </p:cNvSpPr>
          <p:nvPr/>
        </p:nvSpPr>
        <p:spPr bwMode="auto">
          <a:xfrm>
            <a:off x="4989513" y="4268788"/>
            <a:ext cx="1030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0">
                <a:latin typeface="Helvetica" charset="0"/>
              </a:rPr>
              <a:t>C(3,2)</a:t>
            </a:r>
          </a:p>
        </p:txBody>
      </p:sp>
      <p:sp>
        <p:nvSpPr>
          <p:cNvPr id="36876" name="Text Box 9"/>
          <p:cNvSpPr txBox="1">
            <a:spLocks noChangeArrowheads="1"/>
          </p:cNvSpPr>
          <p:nvPr/>
        </p:nvSpPr>
        <p:spPr bwMode="auto">
          <a:xfrm>
            <a:off x="7351713" y="4268788"/>
            <a:ext cx="1030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0">
                <a:latin typeface="Helvetica" charset="0"/>
              </a:rPr>
              <a:t>C(3,3)</a:t>
            </a:r>
          </a:p>
        </p:txBody>
      </p:sp>
      <p:sp>
        <p:nvSpPr>
          <p:cNvPr id="36877" name="Text Box 10"/>
          <p:cNvSpPr txBox="1">
            <a:spLocks noChangeArrowheads="1"/>
          </p:cNvSpPr>
          <p:nvPr/>
        </p:nvSpPr>
        <p:spPr bwMode="auto">
          <a:xfrm>
            <a:off x="306388" y="4876800"/>
            <a:ext cx="1030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0">
                <a:latin typeface="Helvetica" charset="0"/>
              </a:rPr>
              <a:t>C(2,0)</a:t>
            </a:r>
          </a:p>
        </p:txBody>
      </p:sp>
      <p:sp>
        <p:nvSpPr>
          <p:cNvPr id="36878" name="Text Box 11"/>
          <p:cNvSpPr txBox="1">
            <a:spLocks noChangeArrowheads="1"/>
          </p:cNvSpPr>
          <p:nvPr/>
        </p:nvSpPr>
        <p:spPr bwMode="auto">
          <a:xfrm>
            <a:off x="1373188" y="4906963"/>
            <a:ext cx="1030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0">
                <a:latin typeface="Helvetica" charset="0"/>
              </a:rPr>
              <a:t>C(2,1)</a:t>
            </a:r>
          </a:p>
        </p:txBody>
      </p:sp>
      <p:sp>
        <p:nvSpPr>
          <p:cNvPr id="36879" name="Text Box 12"/>
          <p:cNvSpPr txBox="1">
            <a:spLocks noChangeArrowheads="1"/>
          </p:cNvSpPr>
          <p:nvPr/>
        </p:nvSpPr>
        <p:spPr bwMode="auto">
          <a:xfrm>
            <a:off x="1220788" y="5419725"/>
            <a:ext cx="749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600" b="0">
                <a:latin typeface="Helvetica" charset="0"/>
              </a:rPr>
              <a:t>C(1,0)</a:t>
            </a:r>
          </a:p>
        </p:txBody>
      </p:sp>
      <p:sp>
        <p:nvSpPr>
          <p:cNvPr id="36880" name="Text Box 13"/>
          <p:cNvSpPr txBox="1">
            <a:spLocks noChangeArrowheads="1"/>
          </p:cNvSpPr>
          <p:nvPr/>
        </p:nvSpPr>
        <p:spPr bwMode="auto">
          <a:xfrm>
            <a:off x="1843088" y="5419725"/>
            <a:ext cx="749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600" b="0">
                <a:latin typeface="Helvetica" charset="0"/>
              </a:rPr>
              <a:t>C(1,1)</a:t>
            </a:r>
          </a:p>
        </p:txBody>
      </p:sp>
      <p:sp>
        <p:nvSpPr>
          <p:cNvPr id="36881" name="Text Box 16"/>
          <p:cNvSpPr txBox="1">
            <a:spLocks noChangeArrowheads="1"/>
          </p:cNvSpPr>
          <p:nvPr/>
        </p:nvSpPr>
        <p:spPr bwMode="auto">
          <a:xfrm>
            <a:off x="2627313" y="4906963"/>
            <a:ext cx="1030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0">
                <a:latin typeface="Helvetica" charset="0"/>
              </a:rPr>
              <a:t>C(2,1)</a:t>
            </a:r>
          </a:p>
        </p:txBody>
      </p:sp>
      <p:sp>
        <p:nvSpPr>
          <p:cNvPr id="36882" name="Text Box 17"/>
          <p:cNvSpPr txBox="1">
            <a:spLocks noChangeArrowheads="1"/>
          </p:cNvSpPr>
          <p:nvPr/>
        </p:nvSpPr>
        <p:spPr bwMode="auto">
          <a:xfrm>
            <a:off x="3541713" y="4906963"/>
            <a:ext cx="1030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0">
                <a:latin typeface="Helvetica" charset="0"/>
              </a:rPr>
              <a:t>C(2,2)</a:t>
            </a: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573588" y="4906963"/>
            <a:ext cx="1030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0">
                <a:latin typeface="Helvetica" charset="0"/>
              </a:rPr>
              <a:t>C(2,1)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5487988" y="4906963"/>
            <a:ext cx="1030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0">
                <a:latin typeface="Helvetica" charset="0"/>
              </a:rPr>
              <a:t>C(2,2)</a:t>
            </a:r>
          </a:p>
        </p:txBody>
      </p:sp>
      <p:sp>
        <p:nvSpPr>
          <p:cNvPr id="36885" name="Text Box 20"/>
          <p:cNvSpPr txBox="1">
            <a:spLocks noChangeArrowheads="1"/>
          </p:cNvSpPr>
          <p:nvPr/>
        </p:nvSpPr>
        <p:spPr bwMode="auto">
          <a:xfrm>
            <a:off x="2592388" y="5419725"/>
            <a:ext cx="749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600" b="0">
                <a:latin typeface="Helvetica" charset="0"/>
              </a:rPr>
              <a:t>C(1,0)</a:t>
            </a:r>
          </a:p>
        </p:txBody>
      </p:sp>
      <p:sp>
        <p:nvSpPr>
          <p:cNvPr id="36886" name="Text Box 21"/>
          <p:cNvSpPr txBox="1">
            <a:spLocks noChangeArrowheads="1"/>
          </p:cNvSpPr>
          <p:nvPr/>
        </p:nvSpPr>
        <p:spPr bwMode="auto">
          <a:xfrm>
            <a:off x="3214688" y="5419725"/>
            <a:ext cx="749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600" b="0">
                <a:latin typeface="Helvetica" charset="0"/>
              </a:rPr>
              <a:t>C(1,1)</a:t>
            </a: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4421188" y="5419725"/>
            <a:ext cx="749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600" b="0">
                <a:latin typeface="Helvetica" charset="0"/>
              </a:rPr>
              <a:t>C(1,0)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5043488" y="5419725"/>
            <a:ext cx="749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600" b="0">
                <a:latin typeface="Helvetica" charset="0"/>
              </a:rPr>
              <a:t>C(1,1)</a:t>
            </a:r>
          </a:p>
        </p:txBody>
      </p:sp>
      <p:cxnSp>
        <p:nvCxnSpPr>
          <p:cNvPr id="36889" name="AutoShape 24"/>
          <p:cNvCxnSpPr>
            <a:cxnSpLocks noChangeShapeType="1"/>
            <a:stCxn id="36870" idx="2"/>
            <a:endCxn id="36871" idx="0"/>
          </p:cNvCxnSpPr>
          <p:nvPr/>
        </p:nvCxnSpPr>
        <p:spPr bwMode="auto">
          <a:xfrm flipH="1">
            <a:off x="2803525" y="3451225"/>
            <a:ext cx="2001838" cy="122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6890" name="AutoShape 25"/>
          <p:cNvCxnSpPr>
            <a:cxnSpLocks noChangeShapeType="1"/>
            <a:stCxn id="36871" idx="2"/>
            <a:endCxn id="36873" idx="0"/>
          </p:cNvCxnSpPr>
          <p:nvPr/>
        </p:nvCxnSpPr>
        <p:spPr bwMode="auto">
          <a:xfrm flipH="1">
            <a:off x="1903413" y="4030663"/>
            <a:ext cx="900112" cy="238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6891" name="AutoShape 26"/>
          <p:cNvCxnSpPr>
            <a:cxnSpLocks noChangeShapeType="1"/>
            <a:stCxn id="36873" idx="2"/>
            <a:endCxn id="36877" idx="0"/>
          </p:cNvCxnSpPr>
          <p:nvPr/>
        </p:nvCxnSpPr>
        <p:spPr bwMode="auto">
          <a:xfrm flipH="1">
            <a:off x="822325" y="4725988"/>
            <a:ext cx="1081088" cy="150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6892" name="AutoShape 27"/>
          <p:cNvCxnSpPr>
            <a:cxnSpLocks noChangeShapeType="1"/>
            <a:stCxn id="36873" idx="2"/>
            <a:endCxn id="36878" idx="0"/>
          </p:cNvCxnSpPr>
          <p:nvPr/>
        </p:nvCxnSpPr>
        <p:spPr bwMode="auto">
          <a:xfrm flipH="1">
            <a:off x="1889125" y="4725988"/>
            <a:ext cx="14288" cy="180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6893" name="AutoShape 28"/>
          <p:cNvCxnSpPr>
            <a:cxnSpLocks noChangeShapeType="1"/>
            <a:stCxn id="36878" idx="2"/>
            <a:endCxn id="36879" idx="0"/>
          </p:cNvCxnSpPr>
          <p:nvPr/>
        </p:nvCxnSpPr>
        <p:spPr bwMode="auto">
          <a:xfrm flipH="1">
            <a:off x="1595438" y="5364163"/>
            <a:ext cx="293687" cy="55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6894" name="AutoShape 29"/>
          <p:cNvCxnSpPr>
            <a:cxnSpLocks noChangeShapeType="1"/>
            <a:stCxn id="36878" idx="2"/>
            <a:endCxn id="36880" idx="0"/>
          </p:cNvCxnSpPr>
          <p:nvPr/>
        </p:nvCxnSpPr>
        <p:spPr bwMode="auto">
          <a:xfrm>
            <a:off x="1889125" y="5364163"/>
            <a:ext cx="328613" cy="55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6895" name="AutoShape 30"/>
          <p:cNvCxnSpPr>
            <a:cxnSpLocks noChangeShapeType="1"/>
            <a:stCxn id="36881" idx="2"/>
            <a:endCxn id="36885" idx="0"/>
          </p:cNvCxnSpPr>
          <p:nvPr/>
        </p:nvCxnSpPr>
        <p:spPr bwMode="auto">
          <a:xfrm flipH="1">
            <a:off x="2967038" y="5364163"/>
            <a:ext cx="176212" cy="55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6896" name="AutoShape 31"/>
          <p:cNvCxnSpPr>
            <a:cxnSpLocks noChangeShapeType="1"/>
            <a:stCxn id="36881" idx="2"/>
            <a:endCxn id="36886" idx="0"/>
          </p:cNvCxnSpPr>
          <p:nvPr/>
        </p:nvCxnSpPr>
        <p:spPr bwMode="auto">
          <a:xfrm>
            <a:off x="3143250" y="5364163"/>
            <a:ext cx="446088" cy="55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6897" name="AutoShape 32"/>
          <p:cNvCxnSpPr>
            <a:cxnSpLocks noChangeShapeType="1"/>
            <a:stCxn id="36874" idx="2"/>
            <a:endCxn id="36881" idx="0"/>
          </p:cNvCxnSpPr>
          <p:nvPr/>
        </p:nvCxnSpPr>
        <p:spPr bwMode="auto">
          <a:xfrm flipH="1">
            <a:off x="3143250" y="4725988"/>
            <a:ext cx="609600" cy="180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6898" name="AutoShape 33"/>
          <p:cNvCxnSpPr>
            <a:cxnSpLocks noChangeShapeType="1"/>
            <a:stCxn id="36874" idx="2"/>
            <a:endCxn id="36882" idx="0"/>
          </p:cNvCxnSpPr>
          <p:nvPr/>
        </p:nvCxnSpPr>
        <p:spPr bwMode="auto">
          <a:xfrm>
            <a:off x="3752850" y="4725988"/>
            <a:ext cx="304800" cy="180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6899" name="AutoShape 34"/>
          <p:cNvCxnSpPr>
            <a:cxnSpLocks noChangeShapeType="1"/>
            <a:stCxn id="36871" idx="2"/>
            <a:endCxn id="36874" idx="0"/>
          </p:cNvCxnSpPr>
          <p:nvPr/>
        </p:nvCxnSpPr>
        <p:spPr bwMode="auto">
          <a:xfrm>
            <a:off x="2803525" y="4030663"/>
            <a:ext cx="949325" cy="238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6900" name="AutoShape 35"/>
          <p:cNvCxnSpPr>
            <a:cxnSpLocks noChangeShapeType="1"/>
            <a:stCxn id="36870" idx="2"/>
            <a:endCxn id="36872" idx="0"/>
          </p:cNvCxnSpPr>
          <p:nvPr/>
        </p:nvCxnSpPr>
        <p:spPr bwMode="auto">
          <a:xfrm>
            <a:off x="4805363" y="3451225"/>
            <a:ext cx="1919287" cy="122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6901" name="AutoShape 36"/>
          <p:cNvCxnSpPr>
            <a:cxnSpLocks noChangeShapeType="1"/>
            <a:stCxn id="36872" idx="2"/>
            <a:endCxn id="36875" idx="0"/>
          </p:cNvCxnSpPr>
          <p:nvPr/>
        </p:nvCxnSpPr>
        <p:spPr bwMode="auto">
          <a:xfrm flipH="1">
            <a:off x="5505450" y="4030663"/>
            <a:ext cx="1219200" cy="238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6902" name="AutoShape 37"/>
          <p:cNvCxnSpPr>
            <a:cxnSpLocks noChangeShapeType="1"/>
            <a:stCxn id="36875" idx="2"/>
            <a:endCxn id="36883" idx="0"/>
          </p:cNvCxnSpPr>
          <p:nvPr/>
        </p:nvCxnSpPr>
        <p:spPr bwMode="auto">
          <a:xfrm flipH="1">
            <a:off x="5089525" y="4725988"/>
            <a:ext cx="415925" cy="180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6903" name="AutoShape 38"/>
          <p:cNvCxnSpPr>
            <a:cxnSpLocks noChangeShapeType="1"/>
            <a:stCxn id="36875" idx="2"/>
            <a:endCxn id="36884" idx="0"/>
          </p:cNvCxnSpPr>
          <p:nvPr/>
        </p:nvCxnSpPr>
        <p:spPr bwMode="auto">
          <a:xfrm>
            <a:off x="5505450" y="4725988"/>
            <a:ext cx="498475" cy="180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6904" name="AutoShape 39"/>
          <p:cNvCxnSpPr>
            <a:cxnSpLocks noChangeShapeType="1"/>
            <a:stCxn id="36883" idx="2"/>
            <a:endCxn id="36887" idx="0"/>
          </p:cNvCxnSpPr>
          <p:nvPr/>
        </p:nvCxnSpPr>
        <p:spPr bwMode="auto">
          <a:xfrm flipH="1">
            <a:off x="4795838" y="5364163"/>
            <a:ext cx="293687" cy="55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6905" name="AutoShape 40"/>
          <p:cNvCxnSpPr>
            <a:cxnSpLocks noChangeShapeType="1"/>
            <a:stCxn id="36883" idx="2"/>
            <a:endCxn id="36888" idx="0"/>
          </p:cNvCxnSpPr>
          <p:nvPr/>
        </p:nvCxnSpPr>
        <p:spPr bwMode="auto">
          <a:xfrm>
            <a:off x="5089525" y="5364163"/>
            <a:ext cx="328613" cy="55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6906" name="AutoShape 41"/>
          <p:cNvCxnSpPr>
            <a:cxnSpLocks noChangeShapeType="1"/>
            <a:stCxn id="36872" idx="2"/>
            <a:endCxn id="36876" idx="0"/>
          </p:cNvCxnSpPr>
          <p:nvPr/>
        </p:nvCxnSpPr>
        <p:spPr bwMode="auto">
          <a:xfrm>
            <a:off x="6724650" y="4030663"/>
            <a:ext cx="1143000" cy="238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6907" name="Text Box 44"/>
          <p:cNvSpPr txBox="1">
            <a:spLocks noChangeArrowheads="1"/>
          </p:cNvSpPr>
          <p:nvPr/>
        </p:nvSpPr>
        <p:spPr bwMode="auto">
          <a:xfrm>
            <a:off x="666750" y="61722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600" b="0">
                <a:latin typeface="Helvetica" charset="0"/>
              </a:rPr>
              <a:t>1</a:t>
            </a:r>
          </a:p>
        </p:txBody>
      </p:sp>
      <p:sp>
        <p:nvSpPr>
          <p:cNvPr id="36908" name="Text Box 45"/>
          <p:cNvSpPr txBox="1">
            <a:spLocks noChangeArrowheads="1"/>
          </p:cNvSpPr>
          <p:nvPr/>
        </p:nvSpPr>
        <p:spPr bwMode="auto">
          <a:xfrm>
            <a:off x="1431925" y="60642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600" b="0">
                <a:latin typeface="Helvetica" charset="0"/>
              </a:rPr>
              <a:t>1</a:t>
            </a:r>
          </a:p>
        </p:txBody>
      </p:sp>
      <p:sp>
        <p:nvSpPr>
          <p:cNvPr id="36909" name="Text Box 46"/>
          <p:cNvSpPr txBox="1">
            <a:spLocks noChangeArrowheads="1"/>
          </p:cNvSpPr>
          <p:nvPr/>
        </p:nvSpPr>
        <p:spPr bwMode="auto">
          <a:xfrm>
            <a:off x="2125663" y="606425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600" b="0">
                <a:latin typeface="Helvetica" charset="0"/>
              </a:rPr>
              <a:t>1</a:t>
            </a:r>
          </a:p>
        </p:txBody>
      </p:sp>
      <p:sp>
        <p:nvSpPr>
          <p:cNvPr id="36910" name="Text Box 47"/>
          <p:cNvSpPr txBox="1">
            <a:spLocks noChangeArrowheads="1"/>
          </p:cNvSpPr>
          <p:nvPr/>
        </p:nvSpPr>
        <p:spPr bwMode="auto">
          <a:xfrm>
            <a:off x="2803525" y="60642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600" b="0">
                <a:latin typeface="Helvetica" charset="0"/>
              </a:rPr>
              <a:t>1</a:t>
            </a:r>
          </a:p>
        </p:txBody>
      </p:sp>
      <p:sp>
        <p:nvSpPr>
          <p:cNvPr id="36911" name="Text Box 48"/>
          <p:cNvSpPr txBox="1">
            <a:spLocks noChangeArrowheads="1"/>
          </p:cNvSpPr>
          <p:nvPr/>
        </p:nvSpPr>
        <p:spPr bwMode="auto">
          <a:xfrm>
            <a:off x="3497263" y="606425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600" b="0">
                <a:latin typeface="Helvetica" charset="0"/>
              </a:rPr>
              <a:t>1</a:t>
            </a:r>
          </a:p>
        </p:txBody>
      </p:sp>
      <p:sp>
        <p:nvSpPr>
          <p:cNvPr id="36912" name="Text Box 49"/>
          <p:cNvSpPr txBox="1">
            <a:spLocks noChangeArrowheads="1"/>
          </p:cNvSpPr>
          <p:nvPr/>
        </p:nvSpPr>
        <p:spPr bwMode="auto">
          <a:xfrm>
            <a:off x="4716463" y="606425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600" b="0">
                <a:latin typeface="Helvetica" charset="0"/>
              </a:rPr>
              <a:t>1</a:t>
            </a:r>
          </a:p>
        </p:txBody>
      </p:sp>
      <p:sp>
        <p:nvSpPr>
          <p:cNvPr id="36913" name="Text Box 50"/>
          <p:cNvSpPr txBox="1">
            <a:spLocks noChangeArrowheads="1"/>
          </p:cNvSpPr>
          <p:nvPr/>
        </p:nvSpPr>
        <p:spPr bwMode="auto">
          <a:xfrm>
            <a:off x="5326063" y="606425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600" b="0">
                <a:latin typeface="Helvetica" charset="0"/>
              </a:rPr>
              <a:t>1</a:t>
            </a:r>
          </a:p>
        </p:txBody>
      </p:sp>
      <p:sp>
        <p:nvSpPr>
          <p:cNvPr id="36914" name="Text Box 51"/>
          <p:cNvSpPr txBox="1">
            <a:spLocks noChangeArrowheads="1"/>
          </p:cNvSpPr>
          <p:nvPr/>
        </p:nvSpPr>
        <p:spPr bwMode="auto">
          <a:xfrm>
            <a:off x="5935663" y="568325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600" b="0">
                <a:latin typeface="Helvetica" charset="0"/>
              </a:rPr>
              <a:t>1</a:t>
            </a:r>
          </a:p>
        </p:txBody>
      </p:sp>
      <p:sp>
        <p:nvSpPr>
          <p:cNvPr id="36915" name="Text Box 52"/>
          <p:cNvSpPr txBox="1">
            <a:spLocks noChangeArrowheads="1"/>
          </p:cNvSpPr>
          <p:nvPr/>
        </p:nvSpPr>
        <p:spPr bwMode="auto">
          <a:xfrm>
            <a:off x="7688263" y="510540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600" b="0">
                <a:latin typeface="Helvetica" charset="0"/>
              </a:rPr>
              <a:t>1</a:t>
            </a:r>
          </a:p>
        </p:txBody>
      </p:sp>
      <p:cxnSp>
        <p:nvCxnSpPr>
          <p:cNvPr id="36916" name="AutoShape 53"/>
          <p:cNvCxnSpPr>
            <a:cxnSpLocks noChangeShapeType="1"/>
            <a:stCxn id="36877" idx="2"/>
            <a:endCxn id="36907" idx="0"/>
          </p:cNvCxnSpPr>
          <p:nvPr/>
        </p:nvCxnSpPr>
        <p:spPr bwMode="auto">
          <a:xfrm flipH="1">
            <a:off x="815975" y="5334000"/>
            <a:ext cx="635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6917" name="AutoShape 54"/>
          <p:cNvCxnSpPr>
            <a:cxnSpLocks noChangeShapeType="1"/>
            <a:stCxn id="36879" idx="2"/>
            <a:endCxn id="36908" idx="0"/>
          </p:cNvCxnSpPr>
          <p:nvPr/>
        </p:nvCxnSpPr>
        <p:spPr bwMode="auto">
          <a:xfrm flipH="1">
            <a:off x="1581150" y="5756275"/>
            <a:ext cx="14288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6918" name="AutoShape 55"/>
          <p:cNvCxnSpPr>
            <a:cxnSpLocks noChangeShapeType="1"/>
            <a:stCxn id="36880" idx="2"/>
            <a:endCxn id="36909" idx="0"/>
          </p:cNvCxnSpPr>
          <p:nvPr/>
        </p:nvCxnSpPr>
        <p:spPr bwMode="auto">
          <a:xfrm>
            <a:off x="2217738" y="5756275"/>
            <a:ext cx="57150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6919" name="AutoShape 56"/>
          <p:cNvCxnSpPr>
            <a:cxnSpLocks noChangeShapeType="1"/>
            <a:stCxn id="36885" idx="2"/>
            <a:endCxn id="36910" idx="0"/>
          </p:cNvCxnSpPr>
          <p:nvPr/>
        </p:nvCxnSpPr>
        <p:spPr bwMode="auto">
          <a:xfrm flipH="1">
            <a:off x="2952750" y="5756275"/>
            <a:ext cx="14288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6920" name="AutoShape 57"/>
          <p:cNvCxnSpPr>
            <a:cxnSpLocks noChangeShapeType="1"/>
            <a:stCxn id="36886" idx="2"/>
            <a:endCxn id="36911" idx="0"/>
          </p:cNvCxnSpPr>
          <p:nvPr/>
        </p:nvCxnSpPr>
        <p:spPr bwMode="auto">
          <a:xfrm>
            <a:off x="3589338" y="5756275"/>
            <a:ext cx="57150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6921" name="AutoShape 58"/>
          <p:cNvCxnSpPr>
            <a:cxnSpLocks noChangeShapeType="1"/>
            <a:stCxn id="36887" idx="2"/>
            <a:endCxn id="36912" idx="0"/>
          </p:cNvCxnSpPr>
          <p:nvPr/>
        </p:nvCxnSpPr>
        <p:spPr bwMode="auto">
          <a:xfrm>
            <a:off x="4795838" y="5756275"/>
            <a:ext cx="69850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6922" name="AutoShape 59"/>
          <p:cNvCxnSpPr>
            <a:cxnSpLocks noChangeShapeType="1"/>
            <a:stCxn id="36888" idx="2"/>
            <a:endCxn id="36913" idx="0"/>
          </p:cNvCxnSpPr>
          <p:nvPr/>
        </p:nvCxnSpPr>
        <p:spPr bwMode="auto">
          <a:xfrm>
            <a:off x="5418138" y="5756275"/>
            <a:ext cx="57150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6923" name="AutoShape 60"/>
          <p:cNvCxnSpPr>
            <a:cxnSpLocks noChangeShapeType="1"/>
            <a:stCxn id="36884" idx="2"/>
            <a:endCxn id="36914" idx="0"/>
          </p:cNvCxnSpPr>
          <p:nvPr/>
        </p:nvCxnSpPr>
        <p:spPr bwMode="auto">
          <a:xfrm>
            <a:off x="6003925" y="5364163"/>
            <a:ext cx="80963" cy="319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6924" name="AutoShape 61"/>
          <p:cNvCxnSpPr>
            <a:cxnSpLocks noChangeShapeType="1"/>
            <a:stCxn id="36876" idx="2"/>
            <a:endCxn id="36915" idx="0"/>
          </p:cNvCxnSpPr>
          <p:nvPr/>
        </p:nvCxnSpPr>
        <p:spPr bwMode="auto">
          <a:xfrm flipH="1">
            <a:off x="7837488" y="4725988"/>
            <a:ext cx="30162" cy="379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6925" name="Text Box 62"/>
          <p:cNvSpPr txBox="1">
            <a:spLocks noChangeArrowheads="1"/>
          </p:cNvSpPr>
          <p:nvPr/>
        </p:nvSpPr>
        <p:spPr bwMode="auto">
          <a:xfrm>
            <a:off x="4048125" y="5718175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600" b="0">
                <a:latin typeface="Helvetica" charset="0"/>
              </a:rPr>
              <a:t>1</a:t>
            </a:r>
          </a:p>
        </p:txBody>
      </p:sp>
      <p:cxnSp>
        <p:nvCxnSpPr>
          <p:cNvPr id="36926" name="AutoShape 63"/>
          <p:cNvCxnSpPr>
            <a:cxnSpLocks noChangeShapeType="1"/>
            <a:endCxn id="36925" idx="0"/>
          </p:cNvCxnSpPr>
          <p:nvPr/>
        </p:nvCxnSpPr>
        <p:spPr bwMode="auto">
          <a:xfrm>
            <a:off x="4140200" y="5410200"/>
            <a:ext cx="57150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3048000" y="1066800"/>
          <a:ext cx="3319463" cy="192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09" name="Equation" r:id="rId4" imgW="2450880" imgH="1422360" progId="">
                  <p:embed/>
                </p:oleObj>
              </mc:Choice>
              <mc:Fallback>
                <p:oleObj name="Equation" r:id="rId4" imgW="2450880" imgH="142236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066800"/>
                        <a:ext cx="3319463" cy="19272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Divide and Conquer</a:t>
            </a:r>
          </a:p>
        </p:txBody>
      </p:sp>
      <p:sp>
        <p:nvSpPr>
          <p:cNvPr id="1741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Dynamic Programming</a:t>
            </a:r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D199C2-85C8-2A41-9124-31C762D468B7}" type="slidenum">
              <a:rPr lang="en-US" smtClean="0">
                <a:latin typeface="Times New Roman" charset="0"/>
              </a:rPr>
              <a:pPr/>
              <a:t>2</a:t>
            </a:fld>
            <a:endParaRPr lang="en-US">
              <a:latin typeface="Times New Roman" charset="0"/>
            </a:endParaRPr>
          </a:p>
        </p:txBody>
      </p:sp>
      <p:grpSp>
        <p:nvGrpSpPr>
          <p:cNvPr id="17413" name="Group 72"/>
          <p:cNvGrpSpPr>
            <a:grpSpLocks/>
          </p:cNvGrpSpPr>
          <p:nvPr/>
        </p:nvGrpSpPr>
        <p:grpSpPr bwMode="auto">
          <a:xfrm>
            <a:off x="1746250" y="1905000"/>
            <a:ext cx="5721350" cy="3355975"/>
            <a:chOff x="669" y="1344"/>
            <a:chExt cx="4379" cy="2114"/>
          </a:xfrm>
        </p:grpSpPr>
        <p:sp>
          <p:nvSpPr>
            <p:cNvPr id="17415" name="Rectangle 73"/>
            <p:cNvSpPr>
              <a:spLocks noChangeArrowheads="1"/>
            </p:cNvSpPr>
            <p:nvPr/>
          </p:nvSpPr>
          <p:spPr bwMode="auto">
            <a:xfrm>
              <a:off x="2363" y="1346"/>
              <a:ext cx="1004" cy="46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16" name="Rectangle 74"/>
            <p:cNvSpPr>
              <a:spLocks noChangeArrowheads="1"/>
            </p:cNvSpPr>
            <p:nvPr/>
          </p:nvSpPr>
          <p:spPr bwMode="auto">
            <a:xfrm>
              <a:off x="2363" y="1578"/>
              <a:ext cx="1004" cy="232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17" name="Rectangle 75"/>
            <p:cNvSpPr>
              <a:spLocks noChangeArrowheads="1"/>
            </p:cNvSpPr>
            <p:nvPr/>
          </p:nvSpPr>
          <p:spPr bwMode="auto">
            <a:xfrm>
              <a:off x="1500" y="2362"/>
              <a:ext cx="473" cy="232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18" name="Rectangle 76"/>
            <p:cNvSpPr>
              <a:spLocks noChangeArrowheads="1"/>
            </p:cNvSpPr>
            <p:nvPr/>
          </p:nvSpPr>
          <p:spPr bwMode="auto">
            <a:xfrm>
              <a:off x="1500" y="2130"/>
              <a:ext cx="473" cy="23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19" name="Rectangle 77"/>
            <p:cNvSpPr>
              <a:spLocks noChangeArrowheads="1"/>
            </p:cNvSpPr>
            <p:nvPr/>
          </p:nvSpPr>
          <p:spPr bwMode="auto">
            <a:xfrm>
              <a:off x="2625" y="2362"/>
              <a:ext cx="473" cy="232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20" name="Rectangle 78"/>
            <p:cNvSpPr>
              <a:spLocks noChangeArrowheads="1"/>
            </p:cNvSpPr>
            <p:nvPr/>
          </p:nvSpPr>
          <p:spPr bwMode="auto">
            <a:xfrm>
              <a:off x="2625" y="2130"/>
              <a:ext cx="473" cy="23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21" name="Rectangle 79"/>
            <p:cNvSpPr>
              <a:spLocks noChangeArrowheads="1"/>
            </p:cNvSpPr>
            <p:nvPr/>
          </p:nvSpPr>
          <p:spPr bwMode="auto">
            <a:xfrm>
              <a:off x="3750" y="2362"/>
              <a:ext cx="472" cy="232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22" name="Rectangle 80"/>
            <p:cNvSpPr>
              <a:spLocks noChangeArrowheads="1"/>
            </p:cNvSpPr>
            <p:nvPr/>
          </p:nvSpPr>
          <p:spPr bwMode="auto">
            <a:xfrm>
              <a:off x="3750" y="2130"/>
              <a:ext cx="472" cy="23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7423" name="AutoShape 81"/>
            <p:cNvCxnSpPr>
              <a:cxnSpLocks noChangeShapeType="1"/>
              <a:stCxn id="17416" idx="2"/>
              <a:endCxn id="17420" idx="0"/>
            </p:cNvCxnSpPr>
            <p:nvPr/>
          </p:nvCxnSpPr>
          <p:spPr bwMode="auto">
            <a:xfrm flipH="1">
              <a:off x="2861" y="1810"/>
              <a:ext cx="5" cy="3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24" name="AutoShape 82"/>
            <p:cNvCxnSpPr>
              <a:cxnSpLocks noChangeShapeType="1"/>
              <a:stCxn id="17416" idx="2"/>
              <a:endCxn id="17418" idx="0"/>
            </p:cNvCxnSpPr>
            <p:nvPr/>
          </p:nvCxnSpPr>
          <p:spPr bwMode="auto">
            <a:xfrm flipH="1">
              <a:off x="1736" y="1810"/>
              <a:ext cx="1130" cy="3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25" name="AutoShape 83"/>
            <p:cNvCxnSpPr>
              <a:cxnSpLocks noChangeShapeType="1"/>
              <a:stCxn id="17416" idx="2"/>
              <a:endCxn id="17422" idx="0"/>
            </p:cNvCxnSpPr>
            <p:nvPr/>
          </p:nvCxnSpPr>
          <p:spPr bwMode="auto">
            <a:xfrm>
              <a:off x="2866" y="1810"/>
              <a:ext cx="1120" cy="3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grpSp>
          <p:nvGrpSpPr>
            <p:cNvPr id="17426" name="Group 84"/>
            <p:cNvGrpSpPr>
              <a:grpSpLocks/>
            </p:cNvGrpSpPr>
            <p:nvPr/>
          </p:nvGrpSpPr>
          <p:grpSpPr bwMode="auto">
            <a:xfrm>
              <a:off x="706" y="2980"/>
              <a:ext cx="227" cy="464"/>
              <a:chOff x="2544" y="2656"/>
              <a:chExt cx="200" cy="464"/>
            </a:xfrm>
          </p:grpSpPr>
          <p:sp>
            <p:nvSpPr>
              <p:cNvPr id="17473" name="Rectangle 85"/>
              <p:cNvSpPr>
                <a:spLocks noChangeArrowheads="1"/>
              </p:cNvSpPr>
              <p:nvPr/>
            </p:nvSpPr>
            <p:spPr bwMode="auto">
              <a:xfrm>
                <a:off x="2544" y="2888"/>
                <a:ext cx="200" cy="232"/>
              </a:xfrm>
              <a:prstGeom prst="rect">
                <a:avLst/>
              </a:prstGeom>
              <a:solidFill>
                <a:srgbClr val="99FF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74" name="Rectangle 86"/>
              <p:cNvSpPr>
                <a:spLocks noChangeArrowheads="1"/>
              </p:cNvSpPr>
              <p:nvPr/>
            </p:nvSpPr>
            <p:spPr bwMode="auto">
              <a:xfrm>
                <a:off x="2544" y="2656"/>
                <a:ext cx="200" cy="232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7427" name="Group 87"/>
            <p:cNvGrpSpPr>
              <a:grpSpLocks/>
            </p:cNvGrpSpPr>
            <p:nvPr/>
          </p:nvGrpSpPr>
          <p:grpSpPr bwMode="auto">
            <a:xfrm>
              <a:off x="1160" y="2978"/>
              <a:ext cx="227" cy="464"/>
              <a:chOff x="2544" y="2656"/>
              <a:chExt cx="200" cy="464"/>
            </a:xfrm>
          </p:grpSpPr>
          <p:sp>
            <p:nvSpPr>
              <p:cNvPr id="17471" name="Rectangle 88"/>
              <p:cNvSpPr>
                <a:spLocks noChangeArrowheads="1"/>
              </p:cNvSpPr>
              <p:nvPr/>
            </p:nvSpPr>
            <p:spPr bwMode="auto">
              <a:xfrm>
                <a:off x="2544" y="2888"/>
                <a:ext cx="200" cy="232"/>
              </a:xfrm>
              <a:prstGeom prst="rect">
                <a:avLst/>
              </a:prstGeom>
              <a:solidFill>
                <a:srgbClr val="99FF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72" name="Rectangle 89"/>
              <p:cNvSpPr>
                <a:spLocks noChangeArrowheads="1"/>
              </p:cNvSpPr>
              <p:nvPr/>
            </p:nvSpPr>
            <p:spPr bwMode="auto">
              <a:xfrm>
                <a:off x="2544" y="2656"/>
                <a:ext cx="200" cy="232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7428" name="Group 90"/>
            <p:cNvGrpSpPr>
              <a:grpSpLocks/>
            </p:cNvGrpSpPr>
            <p:nvPr/>
          </p:nvGrpSpPr>
          <p:grpSpPr bwMode="auto">
            <a:xfrm>
              <a:off x="1613" y="2980"/>
              <a:ext cx="227" cy="464"/>
              <a:chOff x="2544" y="2656"/>
              <a:chExt cx="200" cy="464"/>
            </a:xfrm>
          </p:grpSpPr>
          <p:sp>
            <p:nvSpPr>
              <p:cNvPr id="17469" name="Rectangle 91"/>
              <p:cNvSpPr>
                <a:spLocks noChangeArrowheads="1"/>
              </p:cNvSpPr>
              <p:nvPr/>
            </p:nvSpPr>
            <p:spPr bwMode="auto">
              <a:xfrm>
                <a:off x="2544" y="2888"/>
                <a:ext cx="200" cy="232"/>
              </a:xfrm>
              <a:prstGeom prst="rect">
                <a:avLst/>
              </a:prstGeom>
              <a:solidFill>
                <a:srgbClr val="99FF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70" name="Rectangle 92"/>
              <p:cNvSpPr>
                <a:spLocks noChangeArrowheads="1"/>
              </p:cNvSpPr>
              <p:nvPr/>
            </p:nvSpPr>
            <p:spPr bwMode="auto">
              <a:xfrm>
                <a:off x="2544" y="2656"/>
                <a:ext cx="200" cy="232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7429" name="Group 93"/>
            <p:cNvGrpSpPr>
              <a:grpSpLocks/>
            </p:cNvGrpSpPr>
            <p:nvPr/>
          </p:nvGrpSpPr>
          <p:grpSpPr bwMode="auto">
            <a:xfrm>
              <a:off x="2294" y="2994"/>
              <a:ext cx="227" cy="464"/>
              <a:chOff x="2544" y="2656"/>
              <a:chExt cx="200" cy="464"/>
            </a:xfrm>
          </p:grpSpPr>
          <p:sp>
            <p:nvSpPr>
              <p:cNvPr id="17467" name="Rectangle 94"/>
              <p:cNvSpPr>
                <a:spLocks noChangeArrowheads="1"/>
              </p:cNvSpPr>
              <p:nvPr/>
            </p:nvSpPr>
            <p:spPr bwMode="auto">
              <a:xfrm>
                <a:off x="2544" y="2888"/>
                <a:ext cx="200" cy="232"/>
              </a:xfrm>
              <a:prstGeom prst="rect">
                <a:avLst/>
              </a:prstGeom>
              <a:solidFill>
                <a:srgbClr val="99FF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68" name="Rectangle 95"/>
              <p:cNvSpPr>
                <a:spLocks noChangeArrowheads="1"/>
              </p:cNvSpPr>
              <p:nvPr/>
            </p:nvSpPr>
            <p:spPr bwMode="auto">
              <a:xfrm>
                <a:off x="2544" y="2656"/>
                <a:ext cx="200" cy="232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7430" name="Group 96"/>
            <p:cNvGrpSpPr>
              <a:grpSpLocks/>
            </p:cNvGrpSpPr>
            <p:nvPr/>
          </p:nvGrpSpPr>
          <p:grpSpPr bwMode="auto">
            <a:xfrm>
              <a:off x="2748" y="2992"/>
              <a:ext cx="227" cy="464"/>
              <a:chOff x="2544" y="2656"/>
              <a:chExt cx="200" cy="464"/>
            </a:xfrm>
          </p:grpSpPr>
          <p:sp>
            <p:nvSpPr>
              <p:cNvPr id="17465" name="Rectangle 97"/>
              <p:cNvSpPr>
                <a:spLocks noChangeArrowheads="1"/>
              </p:cNvSpPr>
              <p:nvPr/>
            </p:nvSpPr>
            <p:spPr bwMode="auto">
              <a:xfrm>
                <a:off x="2544" y="2888"/>
                <a:ext cx="200" cy="232"/>
              </a:xfrm>
              <a:prstGeom prst="rect">
                <a:avLst/>
              </a:prstGeom>
              <a:solidFill>
                <a:srgbClr val="99FF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66" name="Rectangle 98"/>
              <p:cNvSpPr>
                <a:spLocks noChangeArrowheads="1"/>
              </p:cNvSpPr>
              <p:nvPr/>
            </p:nvSpPr>
            <p:spPr bwMode="auto">
              <a:xfrm>
                <a:off x="2544" y="2656"/>
                <a:ext cx="200" cy="232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7431" name="Group 99"/>
            <p:cNvGrpSpPr>
              <a:grpSpLocks/>
            </p:cNvGrpSpPr>
            <p:nvPr/>
          </p:nvGrpSpPr>
          <p:grpSpPr bwMode="auto">
            <a:xfrm>
              <a:off x="3202" y="2994"/>
              <a:ext cx="226" cy="464"/>
              <a:chOff x="2544" y="2656"/>
              <a:chExt cx="200" cy="464"/>
            </a:xfrm>
          </p:grpSpPr>
          <p:sp>
            <p:nvSpPr>
              <p:cNvPr id="17463" name="Rectangle 100"/>
              <p:cNvSpPr>
                <a:spLocks noChangeArrowheads="1"/>
              </p:cNvSpPr>
              <p:nvPr/>
            </p:nvSpPr>
            <p:spPr bwMode="auto">
              <a:xfrm>
                <a:off x="2544" y="2888"/>
                <a:ext cx="200" cy="232"/>
              </a:xfrm>
              <a:prstGeom prst="rect">
                <a:avLst/>
              </a:prstGeom>
              <a:solidFill>
                <a:srgbClr val="99FF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64" name="Rectangle 101"/>
              <p:cNvSpPr>
                <a:spLocks noChangeArrowheads="1"/>
              </p:cNvSpPr>
              <p:nvPr/>
            </p:nvSpPr>
            <p:spPr bwMode="auto">
              <a:xfrm>
                <a:off x="2544" y="2656"/>
                <a:ext cx="200" cy="232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7432" name="Group 102"/>
            <p:cNvGrpSpPr>
              <a:grpSpLocks/>
            </p:cNvGrpSpPr>
            <p:nvPr/>
          </p:nvGrpSpPr>
          <p:grpSpPr bwMode="auto">
            <a:xfrm>
              <a:off x="3866" y="2980"/>
              <a:ext cx="227" cy="464"/>
              <a:chOff x="2544" y="2656"/>
              <a:chExt cx="200" cy="464"/>
            </a:xfrm>
          </p:grpSpPr>
          <p:sp>
            <p:nvSpPr>
              <p:cNvPr id="17461" name="Rectangle 103"/>
              <p:cNvSpPr>
                <a:spLocks noChangeArrowheads="1"/>
              </p:cNvSpPr>
              <p:nvPr/>
            </p:nvSpPr>
            <p:spPr bwMode="auto">
              <a:xfrm>
                <a:off x="2544" y="2888"/>
                <a:ext cx="200" cy="232"/>
              </a:xfrm>
              <a:prstGeom prst="rect">
                <a:avLst/>
              </a:prstGeom>
              <a:solidFill>
                <a:srgbClr val="99FF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62" name="Rectangle 104"/>
              <p:cNvSpPr>
                <a:spLocks noChangeArrowheads="1"/>
              </p:cNvSpPr>
              <p:nvPr/>
            </p:nvSpPr>
            <p:spPr bwMode="auto">
              <a:xfrm>
                <a:off x="2544" y="2656"/>
                <a:ext cx="200" cy="232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7433" name="Group 105"/>
            <p:cNvGrpSpPr>
              <a:grpSpLocks/>
            </p:cNvGrpSpPr>
            <p:nvPr/>
          </p:nvGrpSpPr>
          <p:grpSpPr bwMode="auto">
            <a:xfrm>
              <a:off x="4319" y="2978"/>
              <a:ext cx="227" cy="464"/>
              <a:chOff x="2544" y="2656"/>
              <a:chExt cx="200" cy="464"/>
            </a:xfrm>
          </p:grpSpPr>
          <p:sp>
            <p:nvSpPr>
              <p:cNvPr id="17459" name="Rectangle 106"/>
              <p:cNvSpPr>
                <a:spLocks noChangeArrowheads="1"/>
              </p:cNvSpPr>
              <p:nvPr/>
            </p:nvSpPr>
            <p:spPr bwMode="auto">
              <a:xfrm>
                <a:off x="2544" y="2888"/>
                <a:ext cx="200" cy="232"/>
              </a:xfrm>
              <a:prstGeom prst="rect">
                <a:avLst/>
              </a:prstGeom>
              <a:solidFill>
                <a:srgbClr val="99FF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60" name="Rectangle 107"/>
              <p:cNvSpPr>
                <a:spLocks noChangeArrowheads="1"/>
              </p:cNvSpPr>
              <p:nvPr/>
            </p:nvSpPr>
            <p:spPr bwMode="auto">
              <a:xfrm>
                <a:off x="2544" y="2656"/>
                <a:ext cx="200" cy="232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7434" name="Group 108"/>
            <p:cNvGrpSpPr>
              <a:grpSpLocks/>
            </p:cNvGrpSpPr>
            <p:nvPr/>
          </p:nvGrpSpPr>
          <p:grpSpPr bwMode="auto">
            <a:xfrm>
              <a:off x="4773" y="2980"/>
              <a:ext cx="227" cy="464"/>
              <a:chOff x="2544" y="2656"/>
              <a:chExt cx="200" cy="464"/>
            </a:xfrm>
          </p:grpSpPr>
          <p:sp>
            <p:nvSpPr>
              <p:cNvPr id="17457" name="Rectangle 109"/>
              <p:cNvSpPr>
                <a:spLocks noChangeArrowheads="1"/>
              </p:cNvSpPr>
              <p:nvPr/>
            </p:nvSpPr>
            <p:spPr bwMode="auto">
              <a:xfrm>
                <a:off x="2544" y="2888"/>
                <a:ext cx="200" cy="232"/>
              </a:xfrm>
              <a:prstGeom prst="rect">
                <a:avLst/>
              </a:prstGeom>
              <a:solidFill>
                <a:srgbClr val="99FF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58" name="Rectangle 110"/>
              <p:cNvSpPr>
                <a:spLocks noChangeArrowheads="1"/>
              </p:cNvSpPr>
              <p:nvPr/>
            </p:nvSpPr>
            <p:spPr bwMode="auto">
              <a:xfrm>
                <a:off x="2544" y="2656"/>
                <a:ext cx="200" cy="232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17435" name="AutoShape 111"/>
            <p:cNvCxnSpPr>
              <a:cxnSpLocks noChangeShapeType="1"/>
              <a:stCxn id="17417" idx="2"/>
              <a:endCxn id="17474" idx="0"/>
            </p:cNvCxnSpPr>
            <p:nvPr/>
          </p:nvCxnSpPr>
          <p:spPr bwMode="auto">
            <a:xfrm flipH="1">
              <a:off x="819" y="2594"/>
              <a:ext cx="917" cy="3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36" name="AutoShape 112"/>
            <p:cNvCxnSpPr>
              <a:cxnSpLocks noChangeShapeType="1"/>
              <a:stCxn id="17417" idx="2"/>
              <a:endCxn id="17472" idx="0"/>
            </p:cNvCxnSpPr>
            <p:nvPr/>
          </p:nvCxnSpPr>
          <p:spPr bwMode="auto">
            <a:xfrm flipH="1">
              <a:off x="1273" y="2594"/>
              <a:ext cx="463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37" name="AutoShape 113"/>
            <p:cNvCxnSpPr>
              <a:cxnSpLocks noChangeShapeType="1"/>
              <a:stCxn id="17417" idx="2"/>
              <a:endCxn id="17470" idx="0"/>
            </p:cNvCxnSpPr>
            <p:nvPr/>
          </p:nvCxnSpPr>
          <p:spPr bwMode="auto">
            <a:xfrm flipH="1">
              <a:off x="1727" y="2594"/>
              <a:ext cx="9" cy="3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38" name="AutoShape 114"/>
            <p:cNvCxnSpPr>
              <a:cxnSpLocks noChangeShapeType="1"/>
              <a:stCxn id="17419" idx="2"/>
              <a:endCxn id="17468" idx="0"/>
            </p:cNvCxnSpPr>
            <p:nvPr/>
          </p:nvCxnSpPr>
          <p:spPr bwMode="auto">
            <a:xfrm flipH="1">
              <a:off x="2408" y="2594"/>
              <a:ext cx="453" cy="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39" name="AutoShape 115"/>
            <p:cNvCxnSpPr>
              <a:cxnSpLocks noChangeShapeType="1"/>
              <a:stCxn id="17419" idx="2"/>
              <a:endCxn id="17466" idx="0"/>
            </p:cNvCxnSpPr>
            <p:nvPr/>
          </p:nvCxnSpPr>
          <p:spPr bwMode="auto">
            <a:xfrm>
              <a:off x="2861" y="2594"/>
              <a:ext cx="0" cy="3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40" name="AutoShape 116"/>
            <p:cNvCxnSpPr>
              <a:cxnSpLocks noChangeShapeType="1"/>
              <a:stCxn id="17419" idx="2"/>
              <a:endCxn id="17464" idx="0"/>
            </p:cNvCxnSpPr>
            <p:nvPr/>
          </p:nvCxnSpPr>
          <p:spPr bwMode="auto">
            <a:xfrm>
              <a:off x="2861" y="2594"/>
              <a:ext cx="454" cy="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41" name="AutoShape 117"/>
            <p:cNvCxnSpPr>
              <a:cxnSpLocks noChangeShapeType="1"/>
              <a:stCxn id="17421" idx="2"/>
              <a:endCxn id="17462" idx="0"/>
            </p:cNvCxnSpPr>
            <p:nvPr/>
          </p:nvCxnSpPr>
          <p:spPr bwMode="auto">
            <a:xfrm flipH="1">
              <a:off x="3979" y="2594"/>
              <a:ext cx="7" cy="3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42" name="AutoShape 118"/>
            <p:cNvCxnSpPr>
              <a:cxnSpLocks noChangeShapeType="1"/>
              <a:stCxn id="17421" idx="2"/>
              <a:endCxn id="17460" idx="0"/>
            </p:cNvCxnSpPr>
            <p:nvPr/>
          </p:nvCxnSpPr>
          <p:spPr bwMode="auto">
            <a:xfrm>
              <a:off x="3986" y="2594"/>
              <a:ext cx="447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43" name="AutoShape 119"/>
            <p:cNvCxnSpPr>
              <a:cxnSpLocks noChangeShapeType="1"/>
            </p:cNvCxnSpPr>
            <p:nvPr/>
          </p:nvCxnSpPr>
          <p:spPr bwMode="auto">
            <a:xfrm>
              <a:off x="3996" y="2594"/>
              <a:ext cx="1030" cy="3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7444" name="Text Box 120"/>
            <p:cNvSpPr txBox="1">
              <a:spLocks noChangeArrowheads="1"/>
            </p:cNvSpPr>
            <p:nvPr/>
          </p:nvSpPr>
          <p:spPr bwMode="auto">
            <a:xfrm>
              <a:off x="2732" y="1344"/>
              <a:ext cx="29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400">
                  <a:latin typeface="Helvetica" charset="0"/>
                </a:rPr>
                <a:t>A</a:t>
              </a:r>
            </a:p>
          </p:txBody>
        </p:sp>
        <p:sp>
          <p:nvSpPr>
            <p:cNvPr id="17445" name="Text Box 121"/>
            <p:cNvSpPr txBox="1">
              <a:spLocks noChangeArrowheads="1"/>
            </p:cNvSpPr>
            <p:nvPr/>
          </p:nvSpPr>
          <p:spPr bwMode="auto">
            <a:xfrm>
              <a:off x="1607" y="2119"/>
              <a:ext cx="2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400">
                  <a:latin typeface="Helvetica" charset="0"/>
                </a:rPr>
                <a:t>B</a:t>
              </a:r>
            </a:p>
          </p:txBody>
        </p:sp>
        <p:sp>
          <p:nvSpPr>
            <p:cNvPr id="17446" name="Text Box 122"/>
            <p:cNvSpPr txBox="1">
              <a:spLocks noChangeArrowheads="1"/>
            </p:cNvSpPr>
            <p:nvPr/>
          </p:nvSpPr>
          <p:spPr bwMode="auto">
            <a:xfrm>
              <a:off x="2705" y="2119"/>
              <a:ext cx="3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400">
                  <a:latin typeface="Helvetica" charset="0"/>
                </a:rPr>
                <a:t>C</a:t>
              </a:r>
            </a:p>
          </p:txBody>
        </p:sp>
        <p:sp>
          <p:nvSpPr>
            <p:cNvPr id="17447" name="Text Box 123"/>
            <p:cNvSpPr txBox="1">
              <a:spLocks noChangeArrowheads="1"/>
            </p:cNvSpPr>
            <p:nvPr/>
          </p:nvSpPr>
          <p:spPr bwMode="auto">
            <a:xfrm>
              <a:off x="669" y="2976"/>
              <a:ext cx="29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400">
                  <a:latin typeface="Helvetica" charset="0"/>
                </a:rPr>
                <a:t>E</a:t>
              </a:r>
            </a:p>
          </p:txBody>
        </p:sp>
        <p:sp>
          <p:nvSpPr>
            <p:cNvPr id="17448" name="Text Box 124"/>
            <p:cNvSpPr txBox="1">
              <a:spLocks noChangeArrowheads="1"/>
            </p:cNvSpPr>
            <p:nvPr/>
          </p:nvSpPr>
          <p:spPr bwMode="auto">
            <a:xfrm>
              <a:off x="1156" y="2976"/>
              <a:ext cx="2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400">
                  <a:latin typeface="Helvetica" charset="0"/>
                </a:rPr>
                <a:t>F</a:t>
              </a:r>
            </a:p>
          </p:txBody>
        </p:sp>
        <p:sp>
          <p:nvSpPr>
            <p:cNvPr id="17449" name="Text Box 125"/>
            <p:cNvSpPr txBox="1">
              <a:spLocks noChangeArrowheads="1"/>
            </p:cNvSpPr>
            <p:nvPr/>
          </p:nvSpPr>
          <p:spPr bwMode="auto">
            <a:xfrm>
              <a:off x="1569" y="2976"/>
              <a:ext cx="32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400">
                  <a:latin typeface="Helvetica" charset="0"/>
                </a:rPr>
                <a:t>G</a:t>
              </a:r>
            </a:p>
          </p:txBody>
        </p:sp>
        <p:sp>
          <p:nvSpPr>
            <p:cNvPr id="17450" name="Text Box 126"/>
            <p:cNvSpPr txBox="1">
              <a:spLocks noChangeArrowheads="1"/>
            </p:cNvSpPr>
            <p:nvPr/>
          </p:nvSpPr>
          <p:spPr bwMode="auto">
            <a:xfrm>
              <a:off x="2254" y="2976"/>
              <a:ext cx="2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400">
                  <a:latin typeface="Helvetica" charset="0"/>
                </a:rPr>
                <a:t>E</a:t>
              </a:r>
            </a:p>
          </p:txBody>
        </p:sp>
        <p:sp>
          <p:nvSpPr>
            <p:cNvPr id="17451" name="Text Box 127"/>
            <p:cNvSpPr txBox="1">
              <a:spLocks noChangeArrowheads="1"/>
            </p:cNvSpPr>
            <p:nvPr/>
          </p:nvSpPr>
          <p:spPr bwMode="auto">
            <a:xfrm>
              <a:off x="2721" y="2976"/>
              <a:ext cx="32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400">
                  <a:latin typeface="Helvetica" charset="0"/>
                </a:rPr>
                <a:t>G</a:t>
              </a:r>
            </a:p>
          </p:txBody>
        </p:sp>
        <p:sp>
          <p:nvSpPr>
            <p:cNvPr id="17452" name="Text Box 128"/>
            <p:cNvSpPr txBox="1">
              <a:spLocks noChangeArrowheads="1"/>
            </p:cNvSpPr>
            <p:nvPr/>
          </p:nvSpPr>
          <p:spPr bwMode="auto">
            <a:xfrm>
              <a:off x="3157" y="2976"/>
              <a:ext cx="3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400">
                  <a:latin typeface="Helvetica" charset="0"/>
                </a:rPr>
                <a:t>H</a:t>
              </a:r>
            </a:p>
          </p:txBody>
        </p:sp>
        <p:sp>
          <p:nvSpPr>
            <p:cNvPr id="17453" name="Text Box 129"/>
            <p:cNvSpPr txBox="1">
              <a:spLocks noChangeArrowheads="1"/>
            </p:cNvSpPr>
            <p:nvPr/>
          </p:nvSpPr>
          <p:spPr bwMode="auto">
            <a:xfrm>
              <a:off x="3843" y="2119"/>
              <a:ext cx="2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400">
                  <a:latin typeface="Helvetica" charset="0"/>
                </a:rPr>
                <a:t>B</a:t>
              </a:r>
            </a:p>
          </p:txBody>
        </p:sp>
        <p:sp>
          <p:nvSpPr>
            <p:cNvPr id="17454" name="Text Box 130"/>
            <p:cNvSpPr txBox="1">
              <a:spLocks noChangeArrowheads="1"/>
            </p:cNvSpPr>
            <p:nvPr/>
          </p:nvSpPr>
          <p:spPr bwMode="auto">
            <a:xfrm>
              <a:off x="3827" y="2976"/>
              <a:ext cx="2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400">
                  <a:latin typeface="Helvetica" charset="0"/>
                </a:rPr>
                <a:t>E</a:t>
              </a:r>
            </a:p>
          </p:txBody>
        </p:sp>
        <p:sp>
          <p:nvSpPr>
            <p:cNvPr id="17455" name="Text Box 131"/>
            <p:cNvSpPr txBox="1">
              <a:spLocks noChangeArrowheads="1"/>
            </p:cNvSpPr>
            <p:nvPr/>
          </p:nvSpPr>
          <p:spPr bwMode="auto">
            <a:xfrm>
              <a:off x="4313" y="2976"/>
              <a:ext cx="2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400">
                  <a:latin typeface="Helvetica" charset="0"/>
                </a:rPr>
                <a:t>F</a:t>
              </a:r>
            </a:p>
          </p:txBody>
        </p:sp>
        <p:sp>
          <p:nvSpPr>
            <p:cNvPr id="17456" name="Text Box 132"/>
            <p:cNvSpPr txBox="1">
              <a:spLocks noChangeArrowheads="1"/>
            </p:cNvSpPr>
            <p:nvPr/>
          </p:nvSpPr>
          <p:spPr bwMode="auto">
            <a:xfrm>
              <a:off x="4726" y="2976"/>
              <a:ext cx="32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400">
                  <a:latin typeface="Helvetica" charset="0"/>
                </a:rPr>
                <a:t>G</a:t>
              </a:r>
            </a:p>
          </p:txBody>
        </p:sp>
      </p:grpSp>
      <p:sp>
        <p:nvSpPr>
          <p:cNvPr id="17414" name="TextBox 65"/>
          <p:cNvSpPr txBox="1">
            <a:spLocks noChangeArrowheads="1"/>
          </p:cNvSpPr>
          <p:nvPr/>
        </p:nvSpPr>
        <p:spPr bwMode="auto">
          <a:xfrm>
            <a:off x="2895600" y="5715000"/>
            <a:ext cx="3375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/>
              <a:t>Note Redundant Computations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Wiser Method – No Recomputes</a:t>
            </a:r>
          </a:p>
        </p:txBody>
      </p:sp>
      <p:sp>
        <p:nvSpPr>
          <p:cNvPr id="3891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Dynamic Programming</a:t>
            </a:r>
          </a:p>
        </p:txBody>
      </p:sp>
      <p:sp>
        <p:nvSpPr>
          <p:cNvPr id="3891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DC428A-1AE5-0043-83C9-5169A92CBB22}" type="slidenum">
              <a:rPr lang="en-US" smtClean="0">
                <a:latin typeface="Times New Roman" charset="0"/>
              </a:rPr>
              <a:pPr/>
              <a:t>20</a:t>
            </a:fld>
            <a:endParaRPr lang="en-US">
              <a:latin typeface="Times New Roman" charset="0"/>
            </a:endParaRPr>
          </a:p>
        </p:txBody>
      </p:sp>
      <p:sp>
        <p:nvSpPr>
          <p:cNvPr id="38917" name="Text Box 3"/>
          <p:cNvSpPr txBox="1">
            <a:spLocks noChangeArrowheads="1"/>
          </p:cNvSpPr>
          <p:nvPr/>
        </p:nvSpPr>
        <p:spPr bwMode="auto">
          <a:xfrm>
            <a:off x="4059238" y="1828800"/>
            <a:ext cx="1030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0">
                <a:latin typeface="Helvetica" charset="0"/>
              </a:rPr>
              <a:t>C(5,3)</a:t>
            </a:r>
          </a:p>
        </p:txBody>
      </p:sp>
      <p:sp>
        <p:nvSpPr>
          <p:cNvPr id="38918" name="Text Box 4"/>
          <p:cNvSpPr txBox="1">
            <a:spLocks noChangeArrowheads="1"/>
          </p:cNvSpPr>
          <p:nvPr/>
        </p:nvSpPr>
        <p:spPr bwMode="auto">
          <a:xfrm>
            <a:off x="2057400" y="2590800"/>
            <a:ext cx="1030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0">
                <a:latin typeface="Helvetica" charset="0"/>
              </a:rPr>
              <a:t>C(4,2)</a:t>
            </a:r>
          </a:p>
        </p:txBody>
      </p:sp>
      <p:sp>
        <p:nvSpPr>
          <p:cNvPr id="38919" name="Text Box 5"/>
          <p:cNvSpPr txBox="1">
            <a:spLocks noChangeArrowheads="1"/>
          </p:cNvSpPr>
          <p:nvPr/>
        </p:nvSpPr>
        <p:spPr bwMode="auto">
          <a:xfrm>
            <a:off x="5978525" y="2590800"/>
            <a:ext cx="1030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0">
                <a:latin typeface="Helvetica" charset="0"/>
              </a:rPr>
              <a:t>C(4,3)</a:t>
            </a:r>
          </a:p>
        </p:txBody>
      </p:sp>
      <p:sp>
        <p:nvSpPr>
          <p:cNvPr id="38920" name="Text Box 6"/>
          <p:cNvSpPr txBox="1">
            <a:spLocks noChangeArrowheads="1"/>
          </p:cNvSpPr>
          <p:nvPr/>
        </p:nvSpPr>
        <p:spPr bwMode="auto">
          <a:xfrm>
            <a:off x="1157288" y="3505200"/>
            <a:ext cx="1030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0">
                <a:latin typeface="Helvetica" charset="0"/>
              </a:rPr>
              <a:t>C(3,1)</a:t>
            </a:r>
          </a:p>
        </p:txBody>
      </p:sp>
      <p:sp>
        <p:nvSpPr>
          <p:cNvPr id="38921" name="Text Box 7"/>
          <p:cNvSpPr txBox="1">
            <a:spLocks noChangeArrowheads="1"/>
          </p:cNvSpPr>
          <p:nvPr/>
        </p:nvSpPr>
        <p:spPr bwMode="auto">
          <a:xfrm>
            <a:off x="3006725" y="3505200"/>
            <a:ext cx="1030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0">
                <a:latin typeface="Helvetica" charset="0"/>
              </a:rPr>
              <a:t>C(3,2)</a:t>
            </a:r>
          </a:p>
        </p:txBody>
      </p:sp>
      <p:sp>
        <p:nvSpPr>
          <p:cNvPr id="38922" name="Text Box 9"/>
          <p:cNvSpPr txBox="1">
            <a:spLocks noChangeArrowheads="1"/>
          </p:cNvSpPr>
          <p:nvPr/>
        </p:nvSpPr>
        <p:spPr bwMode="auto">
          <a:xfrm>
            <a:off x="7121525" y="3505200"/>
            <a:ext cx="1030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0">
                <a:latin typeface="Helvetica" charset="0"/>
              </a:rPr>
              <a:t>C(3,3)</a:t>
            </a:r>
          </a:p>
        </p:txBody>
      </p:sp>
      <p:sp>
        <p:nvSpPr>
          <p:cNvPr id="38923" name="Text Box 10"/>
          <p:cNvSpPr txBox="1">
            <a:spLocks noChangeArrowheads="1"/>
          </p:cNvSpPr>
          <p:nvPr/>
        </p:nvSpPr>
        <p:spPr bwMode="auto">
          <a:xfrm>
            <a:off x="415925" y="4343400"/>
            <a:ext cx="1030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0">
                <a:latin typeface="Helvetica" charset="0"/>
              </a:rPr>
              <a:t>C(2,0)</a:t>
            </a:r>
          </a:p>
        </p:txBody>
      </p:sp>
      <p:sp>
        <p:nvSpPr>
          <p:cNvPr id="38924" name="Text Box 11"/>
          <p:cNvSpPr txBox="1">
            <a:spLocks noChangeArrowheads="1"/>
          </p:cNvSpPr>
          <p:nvPr/>
        </p:nvSpPr>
        <p:spPr bwMode="auto">
          <a:xfrm>
            <a:off x="1905000" y="4343400"/>
            <a:ext cx="1030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0">
                <a:latin typeface="Helvetica" charset="0"/>
              </a:rPr>
              <a:t>C(2,1)</a:t>
            </a:r>
          </a:p>
        </p:txBody>
      </p:sp>
      <p:sp>
        <p:nvSpPr>
          <p:cNvPr id="38925" name="Text Box 12"/>
          <p:cNvSpPr txBox="1">
            <a:spLocks noChangeArrowheads="1"/>
          </p:cNvSpPr>
          <p:nvPr/>
        </p:nvSpPr>
        <p:spPr bwMode="auto">
          <a:xfrm>
            <a:off x="1752600" y="4997450"/>
            <a:ext cx="749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600" b="0">
                <a:latin typeface="Helvetica" charset="0"/>
              </a:rPr>
              <a:t>C(1,0)</a:t>
            </a:r>
          </a:p>
        </p:txBody>
      </p:sp>
      <p:sp>
        <p:nvSpPr>
          <p:cNvPr id="38926" name="Text Box 13"/>
          <p:cNvSpPr txBox="1">
            <a:spLocks noChangeArrowheads="1"/>
          </p:cNvSpPr>
          <p:nvPr/>
        </p:nvSpPr>
        <p:spPr bwMode="auto">
          <a:xfrm>
            <a:off x="2374900" y="4997450"/>
            <a:ext cx="749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600" b="0">
                <a:latin typeface="Helvetica" charset="0"/>
              </a:rPr>
              <a:t>C(1,1)</a:t>
            </a:r>
          </a:p>
        </p:txBody>
      </p:sp>
      <p:sp>
        <p:nvSpPr>
          <p:cNvPr id="38927" name="Text Box 15"/>
          <p:cNvSpPr txBox="1">
            <a:spLocks noChangeArrowheads="1"/>
          </p:cNvSpPr>
          <p:nvPr/>
        </p:nvSpPr>
        <p:spPr bwMode="auto">
          <a:xfrm>
            <a:off x="3311525" y="4343400"/>
            <a:ext cx="1030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0">
                <a:latin typeface="Helvetica" charset="0"/>
              </a:rPr>
              <a:t>C(2,2)</a:t>
            </a:r>
          </a:p>
        </p:txBody>
      </p:sp>
      <p:cxnSp>
        <p:nvCxnSpPr>
          <p:cNvPr id="38928" name="AutoShape 22"/>
          <p:cNvCxnSpPr>
            <a:cxnSpLocks noChangeShapeType="1"/>
            <a:stCxn id="38917" idx="2"/>
            <a:endCxn id="38918" idx="0"/>
          </p:cNvCxnSpPr>
          <p:nvPr/>
        </p:nvCxnSpPr>
        <p:spPr bwMode="auto">
          <a:xfrm flipH="1">
            <a:off x="2573338" y="2286000"/>
            <a:ext cx="2001837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8929" name="AutoShape 23"/>
          <p:cNvCxnSpPr>
            <a:cxnSpLocks noChangeShapeType="1"/>
            <a:stCxn id="38918" idx="2"/>
            <a:endCxn id="38920" idx="0"/>
          </p:cNvCxnSpPr>
          <p:nvPr/>
        </p:nvCxnSpPr>
        <p:spPr bwMode="auto">
          <a:xfrm flipH="1">
            <a:off x="1673225" y="3048000"/>
            <a:ext cx="900113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8930" name="AutoShape 24"/>
          <p:cNvCxnSpPr>
            <a:cxnSpLocks noChangeShapeType="1"/>
            <a:stCxn id="38920" idx="2"/>
            <a:endCxn id="38923" idx="0"/>
          </p:cNvCxnSpPr>
          <p:nvPr/>
        </p:nvCxnSpPr>
        <p:spPr bwMode="auto">
          <a:xfrm flipH="1">
            <a:off x="931863" y="3962400"/>
            <a:ext cx="741362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8931" name="AutoShape 25"/>
          <p:cNvCxnSpPr>
            <a:cxnSpLocks noChangeShapeType="1"/>
            <a:stCxn id="38920" idx="2"/>
            <a:endCxn id="38924" idx="0"/>
          </p:cNvCxnSpPr>
          <p:nvPr/>
        </p:nvCxnSpPr>
        <p:spPr bwMode="auto">
          <a:xfrm>
            <a:off x="1673225" y="3962400"/>
            <a:ext cx="747713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8932" name="AutoShape 26"/>
          <p:cNvCxnSpPr>
            <a:cxnSpLocks noChangeShapeType="1"/>
            <a:stCxn id="38924" idx="2"/>
            <a:endCxn id="38925" idx="0"/>
          </p:cNvCxnSpPr>
          <p:nvPr/>
        </p:nvCxnSpPr>
        <p:spPr bwMode="auto">
          <a:xfrm flipH="1">
            <a:off x="2127250" y="4800600"/>
            <a:ext cx="293688" cy="196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8933" name="AutoShape 27"/>
          <p:cNvCxnSpPr>
            <a:cxnSpLocks noChangeShapeType="1"/>
            <a:stCxn id="38924" idx="2"/>
            <a:endCxn id="38926" idx="0"/>
          </p:cNvCxnSpPr>
          <p:nvPr/>
        </p:nvCxnSpPr>
        <p:spPr bwMode="auto">
          <a:xfrm>
            <a:off x="2420938" y="4800600"/>
            <a:ext cx="328612" cy="196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8934" name="AutoShape 30"/>
          <p:cNvCxnSpPr>
            <a:cxnSpLocks noChangeShapeType="1"/>
            <a:stCxn id="38921" idx="2"/>
            <a:endCxn id="38924" idx="0"/>
          </p:cNvCxnSpPr>
          <p:nvPr/>
        </p:nvCxnSpPr>
        <p:spPr bwMode="auto">
          <a:xfrm flipH="1">
            <a:off x="2420938" y="3962400"/>
            <a:ext cx="1101725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8935" name="AutoShape 31"/>
          <p:cNvCxnSpPr>
            <a:cxnSpLocks noChangeShapeType="1"/>
            <a:stCxn id="38921" idx="2"/>
            <a:endCxn id="38927" idx="0"/>
          </p:cNvCxnSpPr>
          <p:nvPr/>
        </p:nvCxnSpPr>
        <p:spPr bwMode="auto">
          <a:xfrm>
            <a:off x="3522663" y="3962400"/>
            <a:ext cx="304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8936" name="AutoShape 32"/>
          <p:cNvCxnSpPr>
            <a:cxnSpLocks noChangeShapeType="1"/>
            <a:stCxn id="38918" idx="2"/>
            <a:endCxn id="38921" idx="0"/>
          </p:cNvCxnSpPr>
          <p:nvPr/>
        </p:nvCxnSpPr>
        <p:spPr bwMode="auto">
          <a:xfrm>
            <a:off x="2573338" y="3048000"/>
            <a:ext cx="949325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8937" name="AutoShape 33"/>
          <p:cNvCxnSpPr>
            <a:cxnSpLocks noChangeShapeType="1"/>
            <a:stCxn id="38917" idx="2"/>
            <a:endCxn id="38919" idx="0"/>
          </p:cNvCxnSpPr>
          <p:nvPr/>
        </p:nvCxnSpPr>
        <p:spPr bwMode="auto">
          <a:xfrm>
            <a:off x="4575175" y="2286000"/>
            <a:ext cx="191928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8938" name="AutoShape 34"/>
          <p:cNvCxnSpPr>
            <a:cxnSpLocks noChangeShapeType="1"/>
            <a:stCxn id="38919" idx="2"/>
            <a:endCxn id="38921" idx="0"/>
          </p:cNvCxnSpPr>
          <p:nvPr/>
        </p:nvCxnSpPr>
        <p:spPr bwMode="auto">
          <a:xfrm flipH="1">
            <a:off x="3522663" y="3048000"/>
            <a:ext cx="2971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8939" name="AutoShape 39"/>
          <p:cNvCxnSpPr>
            <a:cxnSpLocks noChangeShapeType="1"/>
            <a:stCxn id="38919" idx="2"/>
            <a:endCxn id="38922" idx="0"/>
          </p:cNvCxnSpPr>
          <p:nvPr/>
        </p:nvCxnSpPr>
        <p:spPr bwMode="auto">
          <a:xfrm>
            <a:off x="6494463" y="3048000"/>
            <a:ext cx="1143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Try DP! Recurrence Relation to Table</a:t>
            </a:r>
          </a:p>
        </p:txBody>
      </p:sp>
      <p:sp>
        <p:nvSpPr>
          <p:cNvPr id="39940" name="Content Placeholder 2"/>
          <p:cNvSpPr>
            <a:spLocks noGrp="1"/>
          </p:cNvSpPr>
          <p:nvPr>
            <p:ph idx="1"/>
          </p:nvPr>
        </p:nvSpPr>
        <p:spPr>
          <a:xfrm>
            <a:off x="762000" y="3886200"/>
            <a:ext cx="7772400" cy="2057400"/>
          </a:xfrm>
        </p:spPr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Use the variables to index a table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Figure out the base 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case(s</a:t>
            </a:r>
            <a:r>
              <a:rPr lang="en-US" dirty="0">
                <a:ea typeface="ＭＳ Ｐゴシック" charset="-128"/>
                <a:cs typeface="ＭＳ Ｐゴシック" charset="-128"/>
              </a:rPr>
              <a:t>) and put it/them in the table first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Show the DAG dependencies and fill out the table until we get to the desired answer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Let's do it for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C</a:t>
            </a:r>
            <a:r>
              <a:rPr lang="en-US" dirty="0">
                <a:ea typeface="ＭＳ Ｐゴシック" charset="-128"/>
                <a:cs typeface="ＭＳ Ｐゴシック" charset="-128"/>
              </a:rPr>
              <a:t>(5,3)</a:t>
            </a:r>
          </a:p>
          <a:p>
            <a:pPr>
              <a:buFont typeface="Wingdings" charset="2"/>
              <a:buNone/>
            </a:pP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3994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Dynamic Programming</a:t>
            </a:r>
          </a:p>
        </p:txBody>
      </p:sp>
      <p:sp>
        <p:nvSpPr>
          <p:cNvPr id="399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805C49-423B-4546-97B0-550B64361A83}" type="slidenum">
              <a:rPr lang="en-US" smtClean="0">
                <a:latin typeface="Times New Roman" charset="0"/>
              </a:rPr>
              <a:pPr/>
              <a:t>21</a:t>
            </a:fld>
            <a:endParaRPr lang="en-US">
              <a:latin typeface="Times New Roman" charset="0"/>
            </a:endParaRP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2514600" y="1268413"/>
          <a:ext cx="4114800" cy="238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81" name="Equation" r:id="rId4" imgW="2450880" imgH="1422360" progId="">
                  <p:embed/>
                </p:oleObj>
              </mc:Choice>
              <mc:Fallback>
                <p:oleObj name="Equation" r:id="rId4" imgW="2450880" imgH="142236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268413"/>
                        <a:ext cx="4114800" cy="238918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DP Table = </a:t>
            </a:r>
            <a:r>
              <a:rPr lang="en-US" i="1" dirty="0"/>
              <a:t>C</a:t>
            </a:r>
            <a:r>
              <a:rPr lang="en-US" dirty="0"/>
              <a:t>(5,3)</a:t>
            </a:r>
          </a:p>
        </p:txBody>
      </p:sp>
      <p:sp>
        <p:nvSpPr>
          <p:cNvPr id="4198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Dynamic Programming</a:t>
            </a: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95F894-70D1-0D47-B04A-2C4E57520DE6}" type="slidenum">
              <a:rPr lang="en-US" smtClean="0">
                <a:latin typeface="Times New Roman" charset="0"/>
              </a:rPr>
              <a:pPr/>
              <a:t>22</a:t>
            </a:fld>
            <a:endParaRPr lang="en-US">
              <a:latin typeface="Times New Roman" charset="0"/>
            </a:endParaRPr>
          </a:p>
        </p:txBody>
      </p:sp>
      <p:graphicFrame>
        <p:nvGraphicFramePr>
          <p:cNvPr id="6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592022"/>
              </p:ext>
            </p:extLst>
          </p:nvPr>
        </p:nvGraphicFramePr>
        <p:xfrm>
          <a:off x="1524000" y="1157287"/>
          <a:ext cx="6096000" cy="4064001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1" u="sng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n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      </a:t>
                      </a:r>
                      <a:r>
                        <a:rPr kumimoji="0" lang="en-US" sz="2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k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highlight>
                          <a:srgbClr val="00FFFF"/>
                        </a:highligh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highlight>
                          <a:srgbClr val="00FFFF"/>
                        </a:highligh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highlight>
                          <a:srgbClr val="00FFFF"/>
                        </a:highligh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highlight>
                          <a:srgbClr val="00FFFF"/>
                        </a:highligh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highlight>
                          <a:srgbClr val="00FFFF"/>
                        </a:highligh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FFFF"/>
                        </a:highligh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highlight>
                          <a:srgbClr val="00FFFF"/>
                        </a:highligh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highlight>
                          <a:srgbClr val="00FFFF"/>
                        </a:highligh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highlight>
                          <a:srgbClr val="00FFFF"/>
                        </a:highligh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highlight>
                          <a:srgbClr val="00FFFF"/>
                        </a:highligh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highlight>
                          <a:srgbClr val="00FFFF"/>
                        </a:highligh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highlight>
                          <a:srgbClr val="00FFFF"/>
                        </a:highligh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highlight>
                          <a:srgbClr val="00FFFF"/>
                        </a:highligh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highlight>
                          <a:srgbClr val="00FFFF"/>
                        </a:highligh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highlight>
                          <a:srgbClr val="00FFFF"/>
                        </a:highligh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highlight>
                          <a:srgbClr val="00FFFF"/>
                        </a:highligh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highlight>
                          <a:srgbClr val="00FFFF"/>
                        </a:highligh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highlight>
                          <a:srgbClr val="00FFFF"/>
                        </a:highligh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highlight>
                          <a:srgbClr val="00FFFF"/>
                        </a:highligh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highlight>
                          <a:srgbClr val="00FFFF"/>
                        </a:highligh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highlight>
                          <a:srgbClr val="00FFFF"/>
                        </a:highligh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highlight>
                          <a:srgbClr val="00FFFF"/>
                        </a:highligh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highlight>
                          <a:srgbClr val="00FFFF"/>
                        </a:highligh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66FF66"/>
                        </a:solidFill>
                        <a:effectLst/>
                        <a:highlight>
                          <a:srgbClr val="00FFFF"/>
                        </a:highligh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3429000" y="5221288"/>
          <a:ext cx="2819400" cy="163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9" name="Equation" r:id="rId4" imgW="2450880" imgH="1422360" progId="">
                  <p:embed/>
                </p:oleObj>
              </mc:Choice>
              <mc:Fallback>
                <p:oleObj name="Equation" r:id="rId4" imgW="2450880" imgH="142236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221288"/>
                        <a:ext cx="2819400" cy="163671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DP Table = </a:t>
            </a:r>
            <a:r>
              <a:rPr lang="en-US" i="1" dirty="0"/>
              <a:t>C</a:t>
            </a:r>
            <a:r>
              <a:rPr lang="en-US" dirty="0"/>
              <a:t>(5,3)</a:t>
            </a:r>
          </a:p>
        </p:txBody>
      </p:sp>
      <p:sp>
        <p:nvSpPr>
          <p:cNvPr id="4198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Dynamic Programming</a:t>
            </a: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95F894-70D1-0D47-B04A-2C4E57520DE6}" type="slidenum">
              <a:rPr lang="en-US" smtClean="0">
                <a:latin typeface="Times New Roman" charset="0"/>
              </a:rPr>
              <a:pPr/>
              <a:t>23</a:t>
            </a:fld>
            <a:endParaRPr lang="en-US">
              <a:latin typeface="Times New Roman" charset="0"/>
            </a:endParaRPr>
          </a:p>
        </p:txBody>
      </p:sp>
      <p:graphicFrame>
        <p:nvGraphicFramePr>
          <p:cNvPr id="6" name="Group 2"/>
          <p:cNvGraphicFramePr>
            <a:graphicFrameLocks noGrp="1"/>
          </p:cNvGraphicFramePr>
          <p:nvPr/>
        </p:nvGraphicFramePr>
        <p:xfrm>
          <a:off x="1524000" y="1143000"/>
          <a:ext cx="6096000" cy="4064001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1" u="sng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n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      </a:t>
                      </a:r>
                      <a:r>
                        <a:rPr kumimoji="0" lang="en-US" sz="2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k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66FF66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42040" name="Straight Arrow Connector 41"/>
          <p:cNvCxnSpPr>
            <a:cxnSpLocks noChangeShapeType="1"/>
          </p:cNvCxnSpPr>
          <p:nvPr/>
        </p:nvCxnSpPr>
        <p:spPr bwMode="auto">
          <a:xfrm rot="-5400000" flipH="1" flipV="1">
            <a:off x="4191794" y="2856706"/>
            <a:ext cx="3810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2041" name="Straight Arrow Connector 42"/>
          <p:cNvCxnSpPr>
            <a:cxnSpLocks noChangeShapeType="1"/>
          </p:cNvCxnSpPr>
          <p:nvPr/>
        </p:nvCxnSpPr>
        <p:spPr bwMode="auto">
          <a:xfrm rot="-5400000" flipH="1" flipV="1">
            <a:off x="4193382" y="3428206"/>
            <a:ext cx="3810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2042" name="Straight Arrow Connector 43"/>
          <p:cNvCxnSpPr>
            <a:cxnSpLocks noChangeShapeType="1"/>
          </p:cNvCxnSpPr>
          <p:nvPr/>
        </p:nvCxnSpPr>
        <p:spPr bwMode="auto">
          <a:xfrm rot="-5400000" flipH="1" flipV="1">
            <a:off x="4194969" y="3999706"/>
            <a:ext cx="3810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2043" name="Straight Arrow Connector 44"/>
          <p:cNvCxnSpPr>
            <a:cxnSpLocks noChangeShapeType="1"/>
          </p:cNvCxnSpPr>
          <p:nvPr/>
        </p:nvCxnSpPr>
        <p:spPr bwMode="auto">
          <a:xfrm rot="-5400000" flipH="1" flipV="1">
            <a:off x="4196557" y="4571206"/>
            <a:ext cx="3810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2044" name="Straight Arrow Connector 51"/>
          <p:cNvCxnSpPr>
            <a:cxnSpLocks noChangeShapeType="1"/>
          </p:cNvCxnSpPr>
          <p:nvPr/>
        </p:nvCxnSpPr>
        <p:spPr bwMode="auto">
          <a:xfrm rot="-5400000" flipH="1" flipV="1">
            <a:off x="5449094" y="3428206"/>
            <a:ext cx="3810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2045" name="Straight Arrow Connector 52"/>
          <p:cNvCxnSpPr>
            <a:cxnSpLocks noChangeShapeType="1"/>
          </p:cNvCxnSpPr>
          <p:nvPr/>
        </p:nvCxnSpPr>
        <p:spPr bwMode="auto">
          <a:xfrm rot="-5400000" flipH="1" flipV="1">
            <a:off x="5450682" y="3999706"/>
            <a:ext cx="3810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2046" name="Straight Arrow Connector 53"/>
          <p:cNvCxnSpPr>
            <a:cxnSpLocks noChangeShapeType="1"/>
          </p:cNvCxnSpPr>
          <p:nvPr/>
        </p:nvCxnSpPr>
        <p:spPr bwMode="auto">
          <a:xfrm rot="-5400000" flipH="1" flipV="1">
            <a:off x="5452269" y="4571206"/>
            <a:ext cx="3810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2047" name="Straight Arrow Connector 54"/>
          <p:cNvCxnSpPr>
            <a:cxnSpLocks noChangeShapeType="1"/>
          </p:cNvCxnSpPr>
          <p:nvPr/>
        </p:nvCxnSpPr>
        <p:spPr bwMode="auto">
          <a:xfrm rot="-5400000" flipH="1" flipV="1">
            <a:off x="6668294" y="3428206"/>
            <a:ext cx="3810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2048" name="Straight Arrow Connector 55"/>
          <p:cNvCxnSpPr>
            <a:cxnSpLocks noChangeShapeType="1"/>
          </p:cNvCxnSpPr>
          <p:nvPr/>
        </p:nvCxnSpPr>
        <p:spPr bwMode="auto">
          <a:xfrm rot="-5400000" flipH="1" flipV="1">
            <a:off x="6669882" y="3999706"/>
            <a:ext cx="3810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2049" name="Straight Arrow Connector 56"/>
          <p:cNvCxnSpPr>
            <a:cxnSpLocks noChangeShapeType="1"/>
          </p:cNvCxnSpPr>
          <p:nvPr/>
        </p:nvCxnSpPr>
        <p:spPr bwMode="auto">
          <a:xfrm rot="-5400000" flipH="1" flipV="1">
            <a:off x="6671469" y="4571206"/>
            <a:ext cx="3810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2050" name="Straight Arrow Connector 57"/>
          <p:cNvCxnSpPr>
            <a:cxnSpLocks noChangeShapeType="1"/>
          </p:cNvCxnSpPr>
          <p:nvPr/>
        </p:nvCxnSpPr>
        <p:spPr bwMode="auto">
          <a:xfrm>
            <a:off x="3654425" y="4305300"/>
            <a:ext cx="536575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2051" name="Straight Arrow Connector 58"/>
          <p:cNvCxnSpPr>
            <a:cxnSpLocks noChangeShapeType="1"/>
          </p:cNvCxnSpPr>
          <p:nvPr/>
        </p:nvCxnSpPr>
        <p:spPr bwMode="auto">
          <a:xfrm>
            <a:off x="3654425" y="3771900"/>
            <a:ext cx="5365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2052" name="Straight Arrow Connector 59"/>
          <p:cNvCxnSpPr>
            <a:cxnSpLocks noChangeShapeType="1"/>
          </p:cNvCxnSpPr>
          <p:nvPr/>
        </p:nvCxnSpPr>
        <p:spPr bwMode="auto">
          <a:xfrm>
            <a:off x="3654425" y="3200400"/>
            <a:ext cx="5365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2053" name="Straight Arrow Connector 60"/>
          <p:cNvCxnSpPr>
            <a:cxnSpLocks noChangeShapeType="1"/>
          </p:cNvCxnSpPr>
          <p:nvPr/>
        </p:nvCxnSpPr>
        <p:spPr bwMode="auto">
          <a:xfrm>
            <a:off x="3657600" y="2628900"/>
            <a:ext cx="533400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2054" name="Straight Arrow Connector 61"/>
          <p:cNvCxnSpPr>
            <a:cxnSpLocks noChangeShapeType="1"/>
          </p:cNvCxnSpPr>
          <p:nvPr/>
        </p:nvCxnSpPr>
        <p:spPr bwMode="auto">
          <a:xfrm>
            <a:off x="4949825" y="4305300"/>
            <a:ext cx="536575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2055" name="Straight Arrow Connector 62"/>
          <p:cNvCxnSpPr>
            <a:cxnSpLocks noChangeShapeType="1"/>
          </p:cNvCxnSpPr>
          <p:nvPr/>
        </p:nvCxnSpPr>
        <p:spPr bwMode="auto">
          <a:xfrm>
            <a:off x="4949825" y="3771900"/>
            <a:ext cx="5365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2056" name="Straight Arrow Connector 63"/>
          <p:cNvCxnSpPr>
            <a:cxnSpLocks noChangeShapeType="1"/>
          </p:cNvCxnSpPr>
          <p:nvPr/>
        </p:nvCxnSpPr>
        <p:spPr bwMode="auto">
          <a:xfrm>
            <a:off x="4949825" y="3200400"/>
            <a:ext cx="5365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2057" name="Straight Arrow Connector 65"/>
          <p:cNvCxnSpPr>
            <a:cxnSpLocks noChangeShapeType="1"/>
          </p:cNvCxnSpPr>
          <p:nvPr/>
        </p:nvCxnSpPr>
        <p:spPr bwMode="auto">
          <a:xfrm>
            <a:off x="6207125" y="4305300"/>
            <a:ext cx="536575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2058" name="Straight Arrow Connector 66"/>
          <p:cNvCxnSpPr>
            <a:cxnSpLocks noChangeShapeType="1"/>
          </p:cNvCxnSpPr>
          <p:nvPr/>
        </p:nvCxnSpPr>
        <p:spPr bwMode="auto">
          <a:xfrm>
            <a:off x="6207125" y="3771900"/>
            <a:ext cx="5365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2059" name="Straight Arrow Connector 67"/>
          <p:cNvCxnSpPr>
            <a:cxnSpLocks noChangeShapeType="1"/>
          </p:cNvCxnSpPr>
          <p:nvPr/>
        </p:nvCxnSpPr>
        <p:spPr bwMode="auto">
          <a:xfrm>
            <a:off x="6207125" y="3200400"/>
            <a:ext cx="5365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2060" name="Straight Arrow Connector 57"/>
          <p:cNvCxnSpPr>
            <a:cxnSpLocks noChangeShapeType="1"/>
          </p:cNvCxnSpPr>
          <p:nvPr/>
        </p:nvCxnSpPr>
        <p:spPr bwMode="auto">
          <a:xfrm>
            <a:off x="4949825" y="2590800"/>
            <a:ext cx="536575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2061" name="Straight Arrow Connector 57"/>
          <p:cNvCxnSpPr>
            <a:cxnSpLocks noChangeShapeType="1"/>
          </p:cNvCxnSpPr>
          <p:nvPr/>
        </p:nvCxnSpPr>
        <p:spPr bwMode="auto">
          <a:xfrm>
            <a:off x="3654425" y="2057400"/>
            <a:ext cx="536575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2062" name="Straight Arrow Connector 54"/>
          <p:cNvCxnSpPr>
            <a:cxnSpLocks noChangeShapeType="1"/>
          </p:cNvCxnSpPr>
          <p:nvPr/>
        </p:nvCxnSpPr>
        <p:spPr bwMode="auto">
          <a:xfrm rot="-5400000" flipH="1" flipV="1">
            <a:off x="5447507" y="2856706"/>
            <a:ext cx="3810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2063" name="Straight Arrow Connector 54"/>
          <p:cNvCxnSpPr>
            <a:cxnSpLocks noChangeShapeType="1"/>
          </p:cNvCxnSpPr>
          <p:nvPr/>
        </p:nvCxnSpPr>
        <p:spPr bwMode="auto">
          <a:xfrm rot="-5400000" flipH="1" flipV="1">
            <a:off x="4198144" y="2323306"/>
            <a:ext cx="3810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3429000" y="5221288"/>
          <a:ext cx="2819400" cy="163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20" name="Equation" r:id="rId4" imgW="2450880" imgH="1422360" progId="">
                  <p:embed/>
                </p:oleObj>
              </mc:Choice>
              <mc:Fallback>
                <p:oleObj name="Equation" r:id="rId4" imgW="2450880" imgH="1422360" progId="">
                  <p:embed/>
                  <p:pic>
                    <p:nvPicPr>
                      <p:cNvPr id="102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221288"/>
                        <a:ext cx="2819400" cy="163671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5077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DP Table = </a:t>
            </a:r>
            <a:r>
              <a:rPr lang="en-US" i="1" dirty="0"/>
              <a:t>C</a:t>
            </a:r>
            <a:r>
              <a:rPr lang="en-US" dirty="0"/>
              <a:t>(5,3)</a:t>
            </a:r>
          </a:p>
        </p:txBody>
      </p:sp>
      <p:sp>
        <p:nvSpPr>
          <p:cNvPr id="4403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Dynamic Programming</a:t>
            </a:r>
          </a:p>
        </p:txBody>
      </p:sp>
      <p:sp>
        <p:nvSpPr>
          <p:cNvPr id="4403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2CE3CE-9DC8-1F47-9879-5E92FAFE5122}" type="slidenum">
              <a:rPr lang="en-US" smtClean="0">
                <a:latin typeface="Times New Roman" charset="0"/>
              </a:rPr>
              <a:pPr/>
              <a:t>24</a:t>
            </a:fld>
            <a:endParaRPr lang="en-US">
              <a:latin typeface="Times New Roman" charset="0"/>
            </a:endParaRPr>
          </a:p>
        </p:txBody>
      </p:sp>
      <p:graphicFrame>
        <p:nvGraphicFramePr>
          <p:cNvPr id="6" name="Group 2"/>
          <p:cNvGraphicFramePr>
            <a:graphicFrameLocks noGrp="1"/>
          </p:cNvGraphicFramePr>
          <p:nvPr/>
        </p:nvGraphicFramePr>
        <p:xfrm>
          <a:off x="1524000" y="1143000"/>
          <a:ext cx="6096000" cy="4064001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1" u="sng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n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      </a:t>
                      </a:r>
                      <a:r>
                        <a:rPr kumimoji="0" lang="en-US" sz="2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k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66FF66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44088" name="Straight Arrow Connector 41"/>
          <p:cNvCxnSpPr>
            <a:cxnSpLocks noChangeShapeType="1"/>
          </p:cNvCxnSpPr>
          <p:nvPr/>
        </p:nvCxnSpPr>
        <p:spPr bwMode="auto">
          <a:xfrm rot="-5400000" flipH="1" flipV="1">
            <a:off x="4191794" y="2856706"/>
            <a:ext cx="3810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4089" name="Straight Arrow Connector 42"/>
          <p:cNvCxnSpPr>
            <a:cxnSpLocks noChangeShapeType="1"/>
          </p:cNvCxnSpPr>
          <p:nvPr/>
        </p:nvCxnSpPr>
        <p:spPr bwMode="auto">
          <a:xfrm rot="-5400000" flipH="1" flipV="1">
            <a:off x="4193382" y="3428206"/>
            <a:ext cx="3810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4090" name="Straight Arrow Connector 43"/>
          <p:cNvCxnSpPr>
            <a:cxnSpLocks noChangeShapeType="1"/>
          </p:cNvCxnSpPr>
          <p:nvPr/>
        </p:nvCxnSpPr>
        <p:spPr bwMode="auto">
          <a:xfrm rot="-5400000" flipH="1" flipV="1">
            <a:off x="4194969" y="3999706"/>
            <a:ext cx="3810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4091" name="Straight Arrow Connector 44"/>
          <p:cNvCxnSpPr>
            <a:cxnSpLocks noChangeShapeType="1"/>
          </p:cNvCxnSpPr>
          <p:nvPr/>
        </p:nvCxnSpPr>
        <p:spPr bwMode="auto">
          <a:xfrm rot="-5400000" flipH="1" flipV="1">
            <a:off x="4196557" y="4571206"/>
            <a:ext cx="3810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4092" name="Straight Arrow Connector 51"/>
          <p:cNvCxnSpPr>
            <a:cxnSpLocks noChangeShapeType="1"/>
          </p:cNvCxnSpPr>
          <p:nvPr/>
        </p:nvCxnSpPr>
        <p:spPr bwMode="auto">
          <a:xfrm rot="-5400000" flipH="1" flipV="1">
            <a:off x="5449094" y="3428206"/>
            <a:ext cx="3810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4093" name="Straight Arrow Connector 52"/>
          <p:cNvCxnSpPr>
            <a:cxnSpLocks noChangeShapeType="1"/>
          </p:cNvCxnSpPr>
          <p:nvPr/>
        </p:nvCxnSpPr>
        <p:spPr bwMode="auto">
          <a:xfrm rot="-5400000" flipH="1" flipV="1">
            <a:off x="5450682" y="3999706"/>
            <a:ext cx="3810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4094" name="Straight Arrow Connector 53"/>
          <p:cNvCxnSpPr>
            <a:cxnSpLocks noChangeShapeType="1"/>
          </p:cNvCxnSpPr>
          <p:nvPr/>
        </p:nvCxnSpPr>
        <p:spPr bwMode="auto">
          <a:xfrm rot="-5400000" flipH="1" flipV="1">
            <a:off x="5452269" y="4571206"/>
            <a:ext cx="3810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4095" name="Straight Arrow Connector 54"/>
          <p:cNvCxnSpPr>
            <a:cxnSpLocks noChangeShapeType="1"/>
          </p:cNvCxnSpPr>
          <p:nvPr/>
        </p:nvCxnSpPr>
        <p:spPr bwMode="auto">
          <a:xfrm rot="-5400000" flipH="1" flipV="1">
            <a:off x="6668294" y="3428206"/>
            <a:ext cx="3810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4096" name="Straight Arrow Connector 55"/>
          <p:cNvCxnSpPr>
            <a:cxnSpLocks noChangeShapeType="1"/>
          </p:cNvCxnSpPr>
          <p:nvPr/>
        </p:nvCxnSpPr>
        <p:spPr bwMode="auto">
          <a:xfrm rot="-5400000" flipH="1" flipV="1">
            <a:off x="6669882" y="3999706"/>
            <a:ext cx="3810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4097" name="Straight Arrow Connector 56"/>
          <p:cNvCxnSpPr>
            <a:cxnSpLocks noChangeShapeType="1"/>
          </p:cNvCxnSpPr>
          <p:nvPr/>
        </p:nvCxnSpPr>
        <p:spPr bwMode="auto">
          <a:xfrm rot="-5400000" flipH="1" flipV="1">
            <a:off x="6671469" y="4571206"/>
            <a:ext cx="3810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4098" name="Straight Arrow Connector 57"/>
          <p:cNvCxnSpPr>
            <a:cxnSpLocks noChangeShapeType="1"/>
          </p:cNvCxnSpPr>
          <p:nvPr/>
        </p:nvCxnSpPr>
        <p:spPr bwMode="auto">
          <a:xfrm>
            <a:off x="3654425" y="4305300"/>
            <a:ext cx="536575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4099" name="Straight Arrow Connector 58"/>
          <p:cNvCxnSpPr>
            <a:cxnSpLocks noChangeShapeType="1"/>
          </p:cNvCxnSpPr>
          <p:nvPr/>
        </p:nvCxnSpPr>
        <p:spPr bwMode="auto">
          <a:xfrm>
            <a:off x="3654425" y="3771900"/>
            <a:ext cx="5365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4100" name="Straight Arrow Connector 59"/>
          <p:cNvCxnSpPr>
            <a:cxnSpLocks noChangeShapeType="1"/>
          </p:cNvCxnSpPr>
          <p:nvPr/>
        </p:nvCxnSpPr>
        <p:spPr bwMode="auto">
          <a:xfrm>
            <a:off x="3654425" y="3200400"/>
            <a:ext cx="5365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4101" name="Straight Arrow Connector 60"/>
          <p:cNvCxnSpPr>
            <a:cxnSpLocks noChangeShapeType="1"/>
          </p:cNvCxnSpPr>
          <p:nvPr/>
        </p:nvCxnSpPr>
        <p:spPr bwMode="auto">
          <a:xfrm>
            <a:off x="3657600" y="2628900"/>
            <a:ext cx="533400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4102" name="Straight Arrow Connector 61"/>
          <p:cNvCxnSpPr>
            <a:cxnSpLocks noChangeShapeType="1"/>
          </p:cNvCxnSpPr>
          <p:nvPr/>
        </p:nvCxnSpPr>
        <p:spPr bwMode="auto">
          <a:xfrm>
            <a:off x="4949825" y="4305300"/>
            <a:ext cx="536575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4103" name="Straight Arrow Connector 62"/>
          <p:cNvCxnSpPr>
            <a:cxnSpLocks noChangeShapeType="1"/>
          </p:cNvCxnSpPr>
          <p:nvPr/>
        </p:nvCxnSpPr>
        <p:spPr bwMode="auto">
          <a:xfrm>
            <a:off x="4949825" y="3771900"/>
            <a:ext cx="5365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4104" name="Straight Arrow Connector 63"/>
          <p:cNvCxnSpPr>
            <a:cxnSpLocks noChangeShapeType="1"/>
          </p:cNvCxnSpPr>
          <p:nvPr/>
        </p:nvCxnSpPr>
        <p:spPr bwMode="auto">
          <a:xfrm>
            <a:off x="4949825" y="3200400"/>
            <a:ext cx="5365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4105" name="Straight Arrow Connector 65"/>
          <p:cNvCxnSpPr>
            <a:cxnSpLocks noChangeShapeType="1"/>
          </p:cNvCxnSpPr>
          <p:nvPr/>
        </p:nvCxnSpPr>
        <p:spPr bwMode="auto">
          <a:xfrm>
            <a:off x="6207125" y="4305300"/>
            <a:ext cx="536575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4106" name="Straight Arrow Connector 66"/>
          <p:cNvCxnSpPr>
            <a:cxnSpLocks noChangeShapeType="1"/>
          </p:cNvCxnSpPr>
          <p:nvPr/>
        </p:nvCxnSpPr>
        <p:spPr bwMode="auto">
          <a:xfrm>
            <a:off x="6207125" y="3771900"/>
            <a:ext cx="5365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4107" name="Straight Arrow Connector 67"/>
          <p:cNvCxnSpPr>
            <a:cxnSpLocks noChangeShapeType="1"/>
          </p:cNvCxnSpPr>
          <p:nvPr/>
        </p:nvCxnSpPr>
        <p:spPr bwMode="auto">
          <a:xfrm>
            <a:off x="6207125" y="3200400"/>
            <a:ext cx="5365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4108" name="Straight Arrow Connector 57"/>
          <p:cNvCxnSpPr>
            <a:cxnSpLocks noChangeShapeType="1"/>
          </p:cNvCxnSpPr>
          <p:nvPr/>
        </p:nvCxnSpPr>
        <p:spPr bwMode="auto">
          <a:xfrm>
            <a:off x="4949825" y="2590800"/>
            <a:ext cx="536575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4109" name="Straight Arrow Connector 57"/>
          <p:cNvCxnSpPr>
            <a:cxnSpLocks noChangeShapeType="1"/>
          </p:cNvCxnSpPr>
          <p:nvPr/>
        </p:nvCxnSpPr>
        <p:spPr bwMode="auto">
          <a:xfrm>
            <a:off x="3654425" y="2057400"/>
            <a:ext cx="536575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4110" name="Straight Arrow Connector 54"/>
          <p:cNvCxnSpPr>
            <a:cxnSpLocks noChangeShapeType="1"/>
          </p:cNvCxnSpPr>
          <p:nvPr/>
        </p:nvCxnSpPr>
        <p:spPr bwMode="auto">
          <a:xfrm rot="-5400000" flipH="1" flipV="1">
            <a:off x="5447507" y="2856706"/>
            <a:ext cx="3810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4111" name="Straight Arrow Connector 54"/>
          <p:cNvCxnSpPr>
            <a:cxnSpLocks noChangeShapeType="1"/>
          </p:cNvCxnSpPr>
          <p:nvPr/>
        </p:nvCxnSpPr>
        <p:spPr bwMode="auto">
          <a:xfrm rot="-5400000" flipH="1" flipV="1">
            <a:off x="4198144" y="2323306"/>
            <a:ext cx="3810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3429000" y="5221288"/>
          <a:ext cx="2819400" cy="163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77" name="Equation" r:id="rId4" imgW="2450880" imgH="1422360" progId="">
                  <p:embed/>
                </p:oleObj>
              </mc:Choice>
              <mc:Fallback>
                <p:oleObj name="Equation" r:id="rId4" imgW="2450880" imgH="142236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221288"/>
                        <a:ext cx="2819400" cy="163671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DP Table = </a:t>
            </a:r>
            <a:r>
              <a:rPr lang="en-US" i="1" dirty="0"/>
              <a:t>C</a:t>
            </a:r>
            <a:r>
              <a:rPr lang="en-US" dirty="0"/>
              <a:t>(5,3)</a:t>
            </a:r>
          </a:p>
        </p:txBody>
      </p:sp>
      <p:sp>
        <p:nvSpPr>
          <p:cNvPr id="4608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Dynamic Programming</a:t>
            </a:r>
          </a:p>
        </p:txBody>
      </p:sp>
      <p:sp>
        <p:nvSpPr>
          <p:cNvPr id="4608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6DEC47-DDED-1E46-9E92-C5B764B6CB67}" type="slidenum">
              <a:rPr lang="en-US" smtClean="0">
                <a:latin typeface="Times New Roman" charset="0"/>
              </a:rPr>
              <a:pPr/>
              <a:t>25</a:t>
            </a:fld>
            <a:endParaRPr lang="en-US">
              <a:latin typeface="Times New Roman" charset="0"/>
            </a:endParaRPr>
          </a:p>
        </p:txBody>
      </p:sp>
      <p:graphicFrame>
        <p:nvGraphicFramePr>
          <p:cNvPr id="6" name="Group 2"/>
          <p:cNvGraphicFramePr>
            <a:graphicFrameLocks noGrp="1"/>
          </p:cNvGraphicFramePr>
          <p:nvPr/>
        </p:nvGraphicFramePr>
        <p:xfrm>
          <a:off x="1524000" y="1143000"/>
          <a:ext cx="6096000" cy="4064001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1" u="sng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n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      </a:t>
                      </a:r>
                      <a:r>
                        <a:rPr kumimoji="0" lang="en-US" sz="2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k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FF66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46135" name="Straight Arrow Connector 41"/>
          <p:cNvCxnSpPr>
            <a:cxnSpLocks noChangeShapeType="1"/>
          </p:cNvCxnSpPr>
          <p:nvPr/>
        </p:nvCxnSpPr>
        <p:spPr bwMode="auto">
          <a:xfrm rot="-5400000" flipH="1" flipV="1">
            <a:off x="4191794" y="2856706"/>
            <a:ext cx="3810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6136" name="Straight Arrow Connector 42"/>
          <p:cNvCxnSpPr>
            <a:cxnSpLocks noChangeShapeType="1"/>
          </p:cNvCxnSpPr>
          <p:nvPr/>
        </p:nvCxnSpPr>
        <p:spPr bwMode="auto">
          <a:xfrm rot="-5400000" flipH="1" flipV="1">
            <a:off x="4193382" y="3428206"/>
            <a:ext cx="3810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6137" name="Straight Arrow Connector 43"/>
          <p:cNvCxnSpPr>
            <a:cxnSpLocks noChangeShapeType="1"/>
          </p:cNvCxnSpPr>
          <p:nvPr/>
        </p:nvCxnSpPr>
        <p:spPr bwMode="auto">
          <a:xfrm rot="-5400000" flipH="1" flipV="1">
            <a:off x="4194969" y="3999706"/>
            <a:ext cx="3810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6138" name="Straight Arrow Connector 44"/>
          <p:cNvCxnSpPr>
            <a:cxnSpLocks noChangeShapeType="1"/>
          </p:cNvCxnSpPr>
          <p:nvPr/>
        </p:nvCxnSpPr>
        <p:spPr bwMode="auto">
          <a:xfrm rot="-5400000" flipH="1" flipV="1">
            <a:off x="4196557" y="4571206"/>
            <a:ext cx="3810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6139" name="Straight Arrow Connector 51"/>
          <p:cNvCxnSpPr>
            <a:cxnSpLocks noChangeShapeType="1"/>
          </p:cNvCxnSpPr>
          <p:nvPr/>
        </p:nvCxnSpPr>
        <p:spPr bwMode="auto">
          <a:xfrm rot="-5400000" flipH="1" flipV="1">
            <a:off x="5449094" y="3428206"/>
            <a:ext cx="3810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6140" name="Straight Arrow Connector 52"/>
          <p:cNvCxnSpPr>
            <a:cxnSpLocks noChangeShapeType="1"/>
          </p:cNvCxnSpPr>
          <p:nvPr/>
        </p:nvCxnSpPr>
        <p:spPr bwMode="auto">
          <a:xfrm rot="-5400000" flipH="1" flipV="1">
            <a:off x="5450682" y="3999706"/>
            <a:ext cx="3810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6141" name="Straight Arrow Connector 53"/>
          <p:cNvCxnSpPr>
            <a:cxnSpLocks noChangeShapeType="1"/>
          </p:cNvCxnSpPr>
          <p:nvPr/>
        </p:nvCxnSpPr>
        <p:spPr bwMode="auto">
          <a:xfrm rot="-5400000" flipH="1" flipV="1">
            <a:off x="5452269" y="4571206"/>
            <a:ext cx="3810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6142" name="Straight Arrow Connector 54"/>
          <p:cNvCxnSpPr>
            <a:cxnSpLocks noChangeShapeType="1"/>
          </p:cNvCxnSpPr>
          <p:nvPr/>
        </p:nvCxnSpPr>
        <p:spPr bwMode="auto">
          <a:xfrm rot="-5400000" flipH="1" flipV="1">
            <a:off x="6668294" y="3428206"/>
            <a:ext cx="3810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6143" name="Straight Arrow Connector 55"/>
          <p:cNvCxnSpPr>
            <a:cxnSpLocks noChangeShapeType="1"/>
          </p:cNvCxnSpPr>
          <p:nvPr/>
        </p:nvCxnSpPr>
        <p:spPr bwMode="auto">
          <a:xfrm rot="-5400000" flipH="1" flipV="1">
            <a:off x="6669882" y="3999706"/>
            <a:ext cx="3810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6144" name="Straight Arrow Connector 56"/>
          <p:cNvCxnSpPr>
            <a:cxnSpLocks noChangeShapeType="1"/>
          </p:cNvCxnSpPr>
          <p:nvPr/>
        </p:nvCxnSpPr>
        <p:spPr bwMode="auto">
          <a:xfrm rot="-5400000" flipH="1" flipV="1">
            <a:off x="6671469" y="4571206"/>
            <a:ext cx="3810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6145" name="Straight Arrow Connector 57"/>
          <p:cNvCxnSpPr>
            <a:cxnSpLocks noChangeShapeType="1"/>
          </p:cNvCxnSpPr>
          <p:nvPr/>
        </p:nvCxnSpPr>
        <p:spPr bwMode="auto">
          <a:xfrm>
            <a:off x="3654425" y="4305300"/>
            <a:ext cx="536575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6146" name="Straight Arrow Connector 58"/>
          <p:cNvCxnSpPr>
            <a:cxnSpLocks noChangeShapeType="1"/>
          </p:cNvCxnSpPr>
          <p:nvPr/>
        </p:nvCxnSpPr>
        <p:spPr bwMode="auto">
          <a:xfrm>
            <a:off x="3654425" y="3771900"/>
            <a:ext cx="5365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6147" name="Straight Arrow Connector 59"/>
          <p:cNvCxnSpPr>
            <a:cxnSpLocks noChangeShapeType="1"/>
          </p:cNvCxnSpPr>
          <p:nvPr/>
        </p:nvCxnSpPr>
        <p:spPr bwMode="auto">
          <a:xfrm>
            <a:off x="3654425" y="3200400"/>
            <a:ext cx="5365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6148" name="Straight Arrow Connector 60"/>
          <p:cNvCxnSpPr>
            <a:cxnSpLocks noChangeShapeType="1"/>
          </p:cNvCxnSpPr>
          <p:nvPr/>
        </p:nvCxnSpPr>
        <p:spPr bwMode="auto">
          <a:xfrm>
            <a:off x="3657600" y="2628900"/>
            <a:ext cx="533400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6149" name="Straight Arrow Connector 61"/>
          <p:cNvCxnSpPr>
            <a:cxnSpLocks noChangeShapeType="1"/>
          </p:cNvCxnSpPr>
          <p:nvPr/>
        </p:nvCxnSpPr>
        <p:spPr bwMode="auto">
          <a:xfrm>
            <a:off x="4949825" y="4305300"/>
            <a:ext cx="536575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6150" name="Straight Arrow Connector 62"/>
          <p:cNvCxnSpPr>
            <a:cxnSpLocks noChangeShapeType="1"/>
          </p:cNvCxnSpPr>
          <p:nvPr/>
        </p:nvCxnSpPr>
        <p:spPr bwMode="auto">
          <a:xfrm>
            <a:off x="4949825" y="3771900"/>
            <a:ext cx="5365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6151" name="Straight Arrow Connector 63"/>
          <p:cNvCxnSpPr>
            <a:cxnSpLocks noChangeShapeType="1"/>
          </p:cNvCxnSpPr>
          <p:nvPr/>
        </p:nvCxnSpPr>
        <p:spPr bwMode="auto">
          <a:xfrm>
            <a:off x="4949825" y="3200400"/>
            <a:ext cx="5365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6152" name="Straight Arrow Connector 65"/>
          <p:cNvCxnSpPr>
            <a:cxnSpLocks noChangeShapeType="1"/>
          </p:cNvCxnSpPr>
          <p:nvPr/>
        </p:nvCxnSpPr>
        <p:spPr bwMode="auto">
          <a:xfrm>
            <a:off x="6207125" y="4305300"/>
            <a:ext cx="536575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6153" name="Straight Arrow Connector 66"/>
          <p:cNvCxnSpPr>
            <a:cxnSpLocks noChangeShapeType="1"/>
          </p:cNvCxnSpPr>
          <p:nvPr/>
        </p:nvCxnSpPr>
        <p:spPr bwMode="auto">
          <a:xfrm>
            <a:off x="6207125" y="3771900"/>
            <a:ext cx="5365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6154" name="Straight Arrow Connector 67"/>
          <p:cNvCxnSpPr>
            <a:cxnSpLocks noChangeShapeType="1"/>
          </p:cNvCxnSpPr>
          <p:nvPr/>
        </p:nvCxnSpPr>
        <p:spPr bwMode="auto">
          <a:xfrm>
            <a:off x="6207125" y="3200400"/>
            <a:ext cx="5365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6155" name="Straight Arrow Connector 57"/>
          <p:cNvCxnSpPr>
            <a:cxnSpLocks noChangeShapeType="1"/>
          </p:cNvCxnSpPr>
          <p:nvPr/>
        </p:nvCxnSpPr>
        <p:spPr bwMode="auto">
          <a:xfrm>
            <a:off x="4949825" y="2590800"/>
            <a:ext cx="536575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6156" name="Straight Arrow Connector 57"/>
          <p:cNvCxnSpPr>
            <a:cxnSpLocks noChangeShapeType="1"/>
          </p:cNvCxnSpPr>
          <p:nvPr/>
        </p:nvCxnSpPr>
        <p:spPr bwMode="auto">
          <a:xfrm>
            <a:off x="3654425" y="2057400"/>
            <a:ext cx="536575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6157" name="Straight Arrow Connector 54"/>
          <p:cNvCxnSpPr>
            <a:cxnSpLocks noChangeShapeType="1"/>
          </p:cNvCxnSpPr>
          <p:nvPr/>
        </p:nvCxnSpPr>
        <p:spPr bwMode="auto">
          <a:xfrm rot="-5400000" flipH="1" flipV="1">
            <a:off x="5447507" y="2856706"/>
            <a:ext cx="3810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6158" name="Straight Arrow Connector 54"/>
          <p:cNvCxnSpPr>
            <a:cxnSpLocks noChangeShapeType="1"/>
          </p:cNvCxnSpPr>
          <p:nvPr/>
        </p:nvCxnSpPr>
        <p:spPr bwMode="auto">
          <a:xfrm rot="-5400000" flipH="1" flipV="1">
            <a:off x="4198144" y="2323306"/>
            <a:ext cx="3810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6159" name="Content Placeholder 2"/>
          <p:cNvSpPr>
            <a:spLocks noGrp="1"/>
          </p:cNvSpPr>
          <p:nvPr>
            <p:ph idx="1"/>
          </p:nvPr>
        </p:nvSpPr>
        <p:spPr>
          <a:xfrm>
            <a:off x="762000" y="5410200"/>
            <a:ext cx="7772400" cy="609600"/>
          </a:xfrm>
        </p:spPr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What is the complexity? </a:t>
            </a:r>
          </a:p>
          <a:p>
            <a:pPr>
              <a:buFont typeface="Wingdings" charset="2"/>
              <a:buNone/>
            </a:pPr>
            <a:endParaRPr lang="en-US" dirty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DP Table = </a:t>
            </a:r>
            <a:r>
              <a:rPr lang="en-US" i="1" dirty="0"/>
              <a:t>C</a:t>
            </a:r>
            <a:r>
              <a:rPr lang="en-US" dirty="0"/>
              <a:t>(5,3)</a:t>
            </a:r>
          </a:p>
        </p:txBody>
      </p:sp>
      <p:sp>
        <p:nvSpPr>
          <p:cNvPr id="4608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Dynamic Programming</a:t>
            </a:r>
          </a:p>
        </p:txBody>
      </p:sp>
      <p:sp>
        <p:nvSpPr>
          <p:cNvPr id="4608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6DEC47-DDED-1E46-9E92-C5B764B6CB67}" type="slidenum">
              <a:rPr lang="en-US" smtClean="0">
                <a:latin typeface="Times New Roman" charset="0"/>
              </a:rPr>
              <a:pPr/>
              <a:t>26</a:t>
            </a:fld>
            <a:endParaRPr lang="en-US">
              <a:latin typeface="Times New Roman" charset="0"/>
            </a:endParaRPr>
          </a:p>
        </p:txBody>
      </p:sp>
      <p:graphicFrame>
        <p:nvGraphicFramePr>
          <p:cNvPr id="6" name="Group 2"/>
          <p:cNvGraphicFramePr>
            <a:graphicFrameLocks noGrp="1"/>
          </p:cNvGraphicFramePr>
          <p:nvPr/>
        </p:nvGraphicFramePr>
        <p:xfrm>
          <a:off x="1524000" y="1143000"/>
          <a:ext cx="6096000" cy="4064001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1" u="sng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n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      </a:t>
                      </a:r>
                      <a:r>
                        <a:rPr kumimoji="0" lang="en-US" sz="2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k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FF66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46135" name="Straight Arrow Connector 41"/>
          <p:cNvCxnSpPr>
            <a:cxnSpLocks noChangeShapeType="1"/>
          </p:cNvCxnSpPr>
          <p:nvPr/>
        </p:nvCxnSpPr>
        <p:spPr bwMode="auto">
          <a:xfrm rot="-5400000" flipH="1" flipV="1">
            <a:off x="4191794" y="2856706"/>
            <a:ext cx="3810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6136" name="Straight Arrow Connector 42"/>
          <p:cNvCxnSpPr>
            <a:cxnSpLocks noChangeShapeType="1"/>
          </p:cNvCxnSpPr>
          <p:nvPr/>
        </p:nvCxnSpPr>
        <p:spPr bwMode="auto">
          <a:xfrm rot="-5400000" flipH="1" flipV="1">
            <a:off x="4193382" y="3428206"/>
            <a:ext cx="3810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6137" name="Straight Arrow Connector 43"/>
          <p:cNvCxnSpPr>
            <a:cxnSpLocks noChangeShapeType="1"/>
          </p:cNvCxnSpPr>
          <p:nvPr/>
        </p:nvCxnSpPr>
        <p:spPr bwMode="auto">
          <a:xfrm rot="-5400000" flipH="1" flipV="1">
            <a:off x="4194969" y="3999706"/>
            <a:ext cx="3810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6138" name="Straight Arrow Connector 44"/>
          <p:cNvCxnSpPr>
            <a:cxnSpLocks noChangeShapeType="1"/>
          </p:cNvCxnSpPr>
          <p:nvPr/>
        </p:nvCxnSpPr>
        <p:spPr bwMode="auto">
          <a:xfrm rot="-5400000" flipH="1" flipV="1">
            <a:off x="4196557" y="4571206"/>
            <a:ext cx="3810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6139" name="Straight Arrow Connector 51"/>
          <p:cNvCxnSpPr>
            <a:cxnSpLocks noChangeShapeType="1"/>
          </p:cNvCxnSpPr>
          <p:nvPr/>
        </p:nvCxnSpPr>
        <p:spPr bwMode="auto">
          <a:xfrm rot="-5400000" flipH="1" flipV="1">
            <a:off x="5449094" y="3428206"/>
            <a:ext cx="3810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6140" name="Straight Arrow Connector 52"/>
          <p:cNvCxnSpPr>
            <a:cxnSpLocks noChangeShapeType="1"/>
          </p:cNvCxnSpPr>
          <p:nvPr/>
        </p:nvCxnSpPr>
        <p:spPr bwMode="auto">
          <a:xfrm rot="-5400000" flipH="1" flipV="1">
            <a:off x="5450682" y="3999706"/>
            <a:ext cx="3810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6141" name="Straight Arrow Connector 53"/>
          <p:cNvCxnSpPr>
            <a:cxnSpLocks noChangeShapeType="1"/>
          </p:cNvCxnSpPr>
          <p:nvPr/>
        </p:nvCxnSpPr>
        <p:spPr bwMode="auto">
          <a:xfrm rot="-5400000" flipH="1" flipV="1">
            <a:off x="5452269" y="4571206"/>
            <a:ext cx="3810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6142" name="Straight Arrow Connector 54"/>
          <p:cNvCxnSpPr>
            <a:cxnSpLocks noChangeShapeType="1"/>
          </p:cNvCxnSpPr>
          <p:nvPr/>
        </p:nvCxnSpPr>
        <p:spPr bwMode="auto">
          <a:xfrm rot="-5400000" flipH="1" flipV="1">
            <a:off x="6668294" y="3428206"/>
            <a:ext cx="3810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6143" name="Straight Arrow Connector 55"/>
          <p:cNvCxnSpPr>
            <a:cxnSpLocks noChangeShapeType="1"/>
          </p:cNvCxnSpPr>
          <p:nvPr/>
        </p:nvCxnSpPr>
        <p:spPr bwMode="auto">
          <a:xfrm rot="-5400000" flipH="1" flipV="1">
            <a:off x="6669882" y="3999706"/>
            <a:ext cx="3810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6144" name="Straight Arrow Connector 56"/>
          <p:cNvCxnSpPr>
            <a:cxnSpLocks noChangeShapeType="1"/>
          </p:cNvCxnSpPr>
          <p:nvPr/>
        </p:nvCxnSpPr>
        <p:spPr bwMode="auto">
          <a:xfrm rot="-5400000" flipH="1" flipV="1">
            <a:off x="6671469" y="4571206"/>
            <a:ext cx="3810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6145" name="Straight Arrow Connector 57"/>
          <p:cNvCxnSpPr>
            <a:cxnSpLocks noChangeShapeType="1"/>
          </p:cNvCxnSpPr>
          <p:nvPr/>
        </p:nvCxnSpPr>
        <p:spPr bwMode="auto">
          <a:xfrm>
            <a:off x="3654425" y="4305300"/>
            <a:ext cx="536575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6146" name="Straight Arrow Connector 58"/>
          <p:cNvCxnSpPr>
            <a:cxnSpLocks noChangeShapeType="1"/>
          </p:cNvCxnSpPr>
          <p:nvPr/>
        </p:nvCxnSpPr>
        <p:spPr bwMode="auto">
          <a:xfrm>
            <a:off x="3654425" y="3771900"/>
            <a:ext cx="5365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6147" name="Straight Arrow Connector 59"/>
          <p:cNvCxnSpPr>
            <a:cxnSpLocks noChangeShapeType="1"/>
          </p:cNvCxnSpPr>
          <p:nvPr/>
        </p:nvCxnSpPr>
        <p:spPr bwMode="auto">
          <a:xfrm>
            <a:off x="3654425" y="3200400"/>
            <a:ext cx="5365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6148" name="Straight Arrow Connector 60"/>
          <p:cNvCxnSpPr>
            <a:cxnSpLocks noChangeShapeType="1"/>
          </p:cNvCxnSpPr>
          <p:nvPr/>
        </p:nvCxnSpPr>
        <p:spPr bwMode="auto">
          <a:xfrm>
            <a:off x="3657600" y="2628900"/>
            <a:ext cx="533400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6149" name="Straight Arrow Connector 61"/>
          <p:cNvCxnSpPr>
            <a:cxnSpLocks noChangeShapeType="1"/>
          </p:cNvCxnSpPr>
          <p:nvPr/>
        </p:nvCxnSpPr>
        <p:spPr bwMode="auto">
          <a:xfrm>
            <a:off x="4949825" y="4305300"/>
            <a:ext cx="536575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6150" name="Straight Arrow Connector 62"/>
          <p:cNvCxnSpPr>
            <a:cxnSpLocks noChangeShapeType="1"/>
          </p:cNvCxnSpPr>
          <p:nvPr/>
        </p:nvCxnSpPr>
        <p:spPr bwMode="auto">
          <a:xfrm>
            <a:off x="4949825" y="3771900"/>
            <a:ext cx="5365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6151" name="Straight Arrow Connector 63"/>
          <p:cNvCxnSpPr>
            <a:cxnSpLocks noChangeShapeType="1"/>
          </p:cNvCxnSpPr>
          <p:nvPr/>
        </p:nvCxnSpPr>
        <p:spPr bwMode="auto">
          <a:xfrm>
            <a:off x="4949825" y="3200400"/>
            <a:ext cx="5365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6152" name="Straight Arrow Connector 65"/>
          <p:cNvCxnSpPr>
            <a:cxnSpLocks noChangeShapeType="1"/>
          </p:cNvCxnSpPr>
          <p:nvPr/>
        </p:nvCxnSpPr>
        <p:spPr bwMode="auto">
          <a:xfrm>
            <a:off x="6207125" y="4305300"/>
            <a:ext cx="536575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6153" name="Straight Arrow Connector 66"/>
          <p:cNvCxnSpPr>
            <a:cxnSpLocks noChangeShapeType="1"/>
          </p:cNvCxnSpPr>
          <p:nvPr/>
        </p:nvCxnSpPr>
        <p:spPr bwMode="auto">
          <a:xfrm>
            <a:off x="6207125" y="3771900"/>
            <a:ext cx="5365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6154" name="Straight Arrow Connector 67"/>
          <p:cNvCxnSpPr>
            <a:cxnSpLocks noChangeShapeType="1"/>
          </p:cNvCxnSpPr>
          <p:nvPr/>
        </p:nvCxnSpPr>
        <p:spPr bwMode="auto">
          <a:xfrm>
            <a:off x="6207125" y="3200400"/>
            <a:ext cx="5365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6155" name="Straight Arrow Connector 57"/>
          <p:cNvCxnSpPr>
            <a:cxnSpLocks noChangeShapeType="1"/>
          </p:cNvCxnSpPr>
          <p:nvPr/>
        </p:nvCxnSpPr>
        <p:spPr bwMode="auto">
          <a:xfrm>
            <a:off x="4949825" y="2590800"/>
            <a:ext cx="536575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6156" name="Straight Arrow Connector 57"/>
          <p:cNvCxnSpPr>
            <a:cxnSpLocks noChangeShapeType="1"/>
          </p:cNvCxnSpPr>
          <p:nvPr/>
        </p:nvCxnSpPr>
        <p:spPr bwMode="auto">
          <a:xfrm>
            <a:off x="3654425" y="2057400"/>
            <a:ext cx="536575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6157" name="Straight Arrow Connector 54"/>
          <p:cNvCxnSpPr>
            <a:cxnSpLocks noChangeShapeType="1"/>
          </p:cNvCxnSpPr>
          <p:nvPr/>
        </p:nvCxnSpPr>
        <p:spPr bwMode="auto">
          <a:xfrm rot="-5400000" flipH="1" flipV="1">
            <a:off x="5447507" y="2856706"/>
            <a:ext cx="3810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6158" name="Straight Arrow Connector 54"/>
          <p:cNvCxnSpPr>
            <a:cxnSpLocks noChangeShapeType="1"/>
          </p:cNvCxnSpPr>
          <p:nvPr/>
        </p:nvCxnSpPr>
        <p:spPr bwMode="auto">
          <a:xfrm rot="-5400000" flipH="1" flipV="1">
            <a:off x="4198144" y="2323306"/>
            <a:ext cx="3810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6159" name="Content Placeholder 2"/>
          <p:cNvSpPr>
            <a:spLocks noGrp="1"/>
          </p:cNvSpPr>
          <p:nvPr>
            <p:ph idx="1"/>
          </p:nvPr>
        </p:nvSpPr>
        <p:spPr>
          <a:xfrm>
            <a:off x="762000" y="5410200"/>
            <a:ext cx="7772400" cy="609600"/>
          </a:xfrm>
        </p:spPr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What is the complexity? Number of cells (table size) × complexity to compute each cell, Space?</a:t>
            </a:r>
          </a:p>
          <a:p>
            <a:pPr>
              <a:buFont typeface="Wingdings" charset="2"/>
              <a:buNone/>
            </a:pPr>
            <a:endParaRPr lang="en-US" dirty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DP Table = </a:t>
            </a:r>
            <a:r>
              <a:rPr lang="en-US" i="1" dirty="0"/>
              <a:t>C</a:t>
            </a:r>
            <a:r>
              <a:rPr lang="en-US" dirty="0"/>
              <a:t>(5,3)</a:t>
            </a:r>
          </a:p>
        </p:txBody>
      </p:sp>
      <p:sp>
        <p:nvSpPr>
          <p:cNvPr id="4813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Dynamic Programming</a:t>
            </a:r>
          </a:p>
        </p:txBody>
      </p:sp>
      <p:sp>
        <p:nvSpPr>
          <p:cNvPr id="4813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4012C5-D06A-E845-AABD-55C30A2521F8}" type="slidenum">
              <a:rPr lang="en-US" smtClean="0">
                <a:latin typeface="Times New Roman" charset="0"/>
              </a:rPr>
              <a:pPr/>
              <a:t>27</a:t>
            </a:fld>
            <a:endParaRPr lang="en-US">
              <a:latin typeface="Times New Roman" charset="0"/>
            </a:endParaRPr>
          </a:p>
        </p:txBody>
      </p:sp>
      <p:graphicFrame>
        <p:nvGraphicFramePr>
          <p:cNvPr id="6" name="Group 2"/>
          <p:cNvGraphicFramePr>
            <a:graphicFrameLocks noGrp="1"/>
          </p:cNvGraphicFramePr>
          <p:nvPr/>
        </p:nvGraphicFramePr>
        <p:xfrm>
          <a:off x="1524000" y="1143000"/>
          <a:ext cx="6096000" cy="4064001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n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     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k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48183" name="Straight Arrow Connector 41"/>
          <p:cNvCxnSpPr>
            <a:cxnSpLocks noChangeShapeType="1"/>
          </p:cNvCxnSpPr>
          <p:nvPr/>
        </p:nvCxnSpPr>
        <p:spPr bwMode="auto">
          <a:xfrm rot="-5400000" flipH="1" flipV="1">
            <a:off x="4191794" y="2856706"/>
            <a:ext cx="3810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8184" name="Straight Arrow Connector 42"/>
          <p:cNvCxnSpPr>
            <a:cxnSpLocks noChangeShapeType="1"/>
          </p:cNvCxnSpPr>
          <p:nvPr/>
        </p:nvCxnSpPr>
        <p:spPr bwMode="auto">
          <a:xfrm rot="-5400000" flipH="1" flipV="1">
            <a:off x="4193382" y="3428206"/>
            <a:ext cx="3810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8185" name="Straight Arrow Connector 43"/>
          <p:cNvCxnSpPr>
            <a:cxnSpLocks noChangeShapeType="1"/>
          </p:cNvCxnSpPr>
          <p:nvPr/>
        </p:nvCxnSpPr>
        <p:spPr bwMode="auto">
          <a:xfrm rot="-5400000" flipH="1" flipV="1">
            <a:off x="4194969" y="3999706"/>
            <a:ext cx="3810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8186" name="Straight Arrow Connector 44"/>
          <p:cNvCxnSpPr>
            <a:cxnSpLocks noChangeShapeType="1"/>
          </p:cNvCxnSpPr>
          <p:nvPr/>
        </p:nvCxnSpPr>
        <p:spPr bwMode="auto">
          <a:xfrm rot="-5400000" flipH="1" flipV="1">
            <a:off x="4196557" y="4571206"/>
            <a:ext cx="3810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8187" name="Straight Arrow Connector 51"/>
          <p:cNvCxnSpPr>
            <a:cxnSpLocks noChangeShapeType="1"/>
          </p:cNvCxnSpPr>
          <p:nvPr/>
        </p:nvCxnSpPr>
        <p:spPr bwMode="auto">
          <a:xfrm rot="-5400000" flipH="1" flipV="1">
            <a:off x="5449094" y="3428206"/>
            <a:ext cx="3810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8188" name="Straight Arrow Connector 52"/>
          <p:cNvCxnSpPr>
            <a:cxnSpLocks noChangeShapeType="1"/>
          </p:cNvCxnSpPr>
          <p:nvPr/>
        </p:nvCxnSpPr>
        <p:spPr bwMode="auto">
          <a:xfrm rot="-5400000" flipH="1" flipV="1">
            <a:off x="5450682" y="3999706"/>
            <a:ext cx="3810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8189" name="Straight Arrow Connector 53"/>
          <p:cNvCxnSpPr>
            <a:cxnSpLocks noChangeShapeType="1"/>
          </p:cNvCxnSpPr>
          <p:nvPr/>
        </p:nvCxnSpPr>
        <p:spPr bwMode="auto">
          <a:xfrm rot="-5400000" flipH="1" flipV="1">
            <a:off x="5452269" y="4571206"/>
            <a:ext cx="3810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8190" name="Straight Arrow Connector 54"/>
          <p:cNvCxnSpPr>
            <a:cxnSpLocks noChangeShapeType="1"/>
          </p:cNvCxnSpPr>
          <p:nvPr/>
        </p:nvCxnSpPr>
        <p:spPr bwMode="auto">
          <a:xfrm rot="-5400000" flipH="1" flipV="1">
            <a:off x="6668294" y="3428206"/>
            <a:ext cx="3810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8191" name="Straight Arrow Connector 55"/>
          <p:cNvCxnSpPr>
            <a:cxnSpLocks noChangeShapeType="1"/>
          </p:cNvCxnSpPr>
          <p:nvPr/>
        </p:nvCxnSpPr>
        <p:spPr bwMode="auto">
          <a:xfrm rot="-5400000" flipH="1" flipV="1">
            <a:off x="6669882" y="3999706"/>
            <a:ext cx="3810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8192" name="Straight Arrow Connector 56"/>
          <p:cNvCxnSpPr>
            <a:cxnSpLocks noChangeShapeType="1"/>
          </p:cNvCxnSpPr>
          <p:nvPr/>
        </p:nvCxnSpPr>
        <p:spPr bwMode="auto">
          <a:xfrm rot="-5400000" flipH="1" flipV="1">
            <a:off x="6671469" y="4571206"/>
            <a:ext cx="3810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8193" name="Straight Arrow Connector 57"/>
          <p:cNvCxnSpPr>
            <a:cxnSpLocks noChangeShapeType="1"/>
          </p:cNvCxnSpPr>
          <p:nvPr/>
        </p:nvCxnSpPr>
        <p:spPr bwMode="auto">
          <a:xfrm>
            <a:off x="3654425" y="4305300"/>
            <a:ext cx="536575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8194" name="Straight Arrow Connector 58"/>
          <p:cNvCxnSpPr>
            <a:cxnSpLocks noChangeShapeType="1"/>
          </p:cNvCxnSpPr>
          <p:nvPr/>
        </p:nvCxnSpPr>
        <p:spPr bwMode="auto">
          <a:xfrm>
            <a:off x="3654425" y="3771900"/>
            <a:ext cx="5365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8195" name="Straight Arrow Connector 59"/>
          <p:cNvCxnSpPr>
            <a:cxnSpLocks noChangeShapeType="1"/>
          </p:cNvCxnSpPr>
          <p:nvPr/>
        </p:nvCxnSpPr>
        <p:spPr bwMode="auto">
          <a:xfrm>
            <a:off x="3654425" y="3200400"/>
            <a:ext cx="5365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8196" name="Straight Arrow Connector 60"/>
          <p:cNvCxnSpPr>
            <a:cxnSpLocks noChangeShapeType="1"/>
          </p:cNvCxnSpPr>
          <p:nvPr/>
        </p:nvCxnSpPr>
        <p:spPr bwMode="auto">
          <a:xfrm>
            <a:off x="3657600" y="2628900"/>
            <a:ext cx="533400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8197" name="Straight Arrow Connector 61"/>
          <p:cNvCxnSpPr>
            <a:cxnSpLocks noChangeShapeType="1"/>
          </p:cNvCxnSpPr>
          <p:nvPr/>
        </p:nvCxnSpPr>
        <p:spPr bwMode="auto">
          <a:xfrm>
            <a:off x="4949825" y="4305300"/>
            <a:ext cx="536575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8198" name="Straight Arrow Connector 62"/>
          <p:cNvCxnSpPr>
            <a:cxnSpLocks noChangeShapeType="1"/>
          </p:cNvCxnSpPr>
          <p:nvPr/>
        </p:nvCxnSpPr>
        <p:spPr bwMode="auto">
          <a:xfrm>
            <a:off x="4949825" y="3771900"/>
            <a:ext cx="5365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8199" name="Straight Arrow Connector 63"/>
          <p:cNvCxnSpPr>
            <a:cxnSpLocks noChangeShapeType="1"/>
          </p:cNvCxnSpPr>
          <p:nvPr/>
        </p:nvCxnSpPr>
        <p:spPr bwMode="auto">
          <a:xfrm>
            <a:off x="4949825" y="3200400"/>
            <a:ext cx="5365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8200" name="Straight Arrow Connector 65"/>
          <p:cNvCxnSpPr>
            <a:cxnSpLocks noChangeShapeType="1"/>
          </p:cNvCxnSpPr>
          <p:nvPr/>
        </p:nvCxnSpPr>
        <p:spPr bwMode="auto">
          <a:xfrm>
            <a:off x="6207125" y="4305300"/>
            <a:ext cx="536575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8201" name="Straight Arrow Connector 66"/>
          <p:cNvCxnSpPr>
            <a:cxnSpLocks noChangeShapeType="1"/>
          </p:cNvCxnSpPr>
          <p:nvPr/>
        </p:nvCxnSpPr>
        <p:spPr bwMode="auto">
          <a:xfrm>
            <a:off x="6207125" y="3771900"/>
            <a:ext cx="5365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8202" name="Straight Arrow Connector 67"/>
          <p:cNvCxnSpPr>
            <a:cxnSpLocks noChangeShapeType="1"/>
          </p:cNvCxnSpPr>
          <p:nvPr/>
        </p:nvCxnSpPr>
        <p:spPr bwMode="auto">
          <a:xfrm>
            <a:off x="6207125" y="3200400"/>
            <a:ext cx="5365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8203" name="TextBox 35"/>
          <p:cNvSpPr txBox="1">
            <a:spLocks noChangeArrowheads="1"/>
          </p:cNvSpPr>
          <p:nvPr/>
        </p:nvSpPr>
        <p:spPr bwMode="auto">
          <a:xfrm>
            <a:off x="1524000" y="5543550"/>
            <a:ext cx="678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400" b="0"/>
              <a:t>Notice a familiar pattern?</a:t>
            </a:r>
          </a:p>
        </p:txBody>
      </p:sp>
      <p:cxnSp>
        <p:nvCxnSpPr>
          <p:cNvPr id="48204" name="Straight Arrow Connector 57"/>
          <p:cNvCxnSpPr>
            <a:cxnSpLocks noChangeShapeType="1"/>
          </p:cNvCxnSpPr>
          <p:nvPr/>
        </p:nvCxnSpPr>
        <p:spPr bwMode="auto">
          <a:xfrm>
            <a:off x="4949825" y="2590800"/>
            <a:ext cx="536575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8205" name="Straight Arrow Connector 57"/>
          <p:cNvCxnSpPr>
            <a:cxnSpLocks noChangeShapeType="1"/>
          </p:cNvCxnSpPr>
          <p:nvPr/>
        </p:nvCxnSpPr>
        <p:spPr bwMode="auto">
          <a:xfrm>
            <a:off x="3654425" y="2057400"/>
            <a:ext cx="536575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8206" name="Straight Arrow Connector 54"/>
          <p:cNvCxnSpPr>
            <a:cxnSpLocks noChangeShapeType="1"/>
          </p:cNvCxnSpPr>
          <p:nvPr/>
        </p:nvCxnSpPr>
        <p:spPr bwMode="auto">
          <a:xfrm rot="-5400000" flipH="1" flipV="1">
            <a:off x="5447507" y="2856706"/>
            <a:ext cx="3810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8207" name="Straight Arrow Connector 54"/>
          <p:cNvCxnSpPr>
            <a:cxnSpLocks noChangeShapeType="1"/>
          </p:cNvCxnSpPr>
          <p:nvPr/>
        </p:nvCxnSpPr>
        <p:spPr bwMode="auto">
          <a:xfrm rot="-5400000" flipH="1" flipV="1">
            <a:off x="4198144" y="2323306"/>
            <a:ext cx="3810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8208" name="TextBox 30"/>
          <p:cNvSpPr txBox="1">
            <a:spLocks noChangeArrowheads="1"/>
          </p:cNvSpPr>
          <p:nvPr/>
        </p:nvSpPr>
        <p:spPr bwMode="auto">
          <a:xfrm>
            <a:off x="7772400" y="4048125"/>
            <a:ext cx="3635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1</a:t>
            </a:r>
          </a:p>
        </p:txBody>
      </p:sp>
      <p:sp>
        <p:nvSpPr>
          <p:cNvPr id="48209" name="TextBox 31"/>
          <p:cNvSpPr txBox="1">
            <a:spLocks noChangeArrowheads="1"/>
          </p:cNvSpPr>
          <p:nvPr/>
        </p:nvSpPr>
        <p:spPr bwMode="auto">
          <a:xfrm>
            <a:off x="7772400" y="4683125"/>
            <a:ext cx="10826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5      1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Pascal’s Triangle</a:t>
            </a:r>
          </a:p>
        </p:txBody>
      </p:sp>
      <p:pic>
        <p:nvPicPr>
          <p:cNvPr id="49155" name="Picture 3" descr="Pascal_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1090613"/>
            <a:ext cx="238125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877888" y="3821113"/>
            <a:ext cx="7351712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normAutofit/>
          </a:bodyPr>
          <a:lstStyle/>
          <a:p>
            <a:pPr algn="ctr" eaLnBrk="0" hangingPunct="0">
              <a:defRPr/>
            </a:pPr>
            <a:r>
              <a:rPr lang="en-US" sz="2200" b="0" dirty="0" err="1">
                <a:latin typeface="Times New Roman" pitchFamily="-107" charset="0"/>
              </a:rPr>
              <a:t>Blaise</a:t>
            </a:r>
            <a:r>
              <a:rPr lang="en-US" sz="2200" b="0" dirty="0">
                <a:latin typeface="Times New Roman" pitchFamily="-107" charset="0"/>
              </a:rPr>
              <a:t> Pascal (1623-1662)</a:t>
            </a:r>
          </a:p>
          <a:p>
            <a:pPr marL="457200" indent="-457200" eaLnBrk="0" hangingPunct="0">
              <a:buFont typeface="Arial"/>
              <a:buChar char="•"/>
              <a:defRPr/>
            </a:pPr>
            <a:r>
              <a:rPr lang="en-US" sz="2200" b="0" dirty="0">
                <a:latin typeface="Times New Roman" pitchFamily="-107" charset="0"/>
              </a:rPr>
              <a:t>Second person to invent the calculator</a:t>
            </a:r>
          </a:p>
          <a:p>
            <a:pPr marL="457200" indent="-457200" eaLnBrk="0" hangingPunct="0">
              <a:buFont typeface="Arial"/>
              <a:buChar char="•"/>
              <a:defRPr/>
            </a:pPr>
            <a:r>
              <a:rPr lang="en-US" sz="2200" b="0" dirty="0">
                <a:latin typeface="Times New Roman" pitchFamily="-107" charset="0"/>
              </a:rPr>
              <a:t>Religious philosopher</a:t>
            </a:r>
          </a:p>
          <a:p>
            <a:pPr marL="457200" indent="-457200" eaLnBrk="0" hangingPunct="0">
              <a:buFont typeface="Arial"/>
              <a:buChar char="•"/>
              <a:defRPr/>
            </a:pPr>
            <a:r>
              <a:rPr lang="en-US" sz="2200" b="0" dirty="0">
                <a:latin typeface="Times New Roman" pitchFamily="-107" charset="0"/>
              </a:rPr>
              <a:t>Mathematician and physicist</a:t>
            </a:r>
          </a:p>
          <a:p>
            <a:pPr marL="457200" indent="-457200" eaLnBrk="0" hangingPunct="0">
              <a:buFont typeface="Arial"/>
              <a:buChar char="•"/>
              <a:defRPr/>
            </a:pPr>
            <a:r>
              <a:rPr lang="en-US" sz="2200" b="0" dirty="0">
                <a:latin typeface="Times New Roman" pitchFamily="-107" charset="0"/>
              </a:rPr>
              <a:t>Pascal's Triangle is a geometric arrangement of the binomial coefficients in a triangle</a:t>
            </a:r>
          </a:p>
          <a:p>
            <a:pPr marL="457200" indent="-457200" eaLnBrk="0" hangingPunct="0">
              <a:buFont typeface="Arial"/>
              <a:buChar char="•"/>
              <a:defRPr/>
            </a:pPr>
            <a:r>
              <a:rPr lang="en-US" sz="2200" b="0" dirty="0">
                <a:latin typeface="Times New Roman" pitchFamily="-107" charset="0"/>
              </a:rPr>
              <a:t>Pascal's Triangle holds many other mathematical patterns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0F317-28DF-B248-B225-F50781971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31F7E-8782-5940-BEBB-D23768FEE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natural measure of similarity between two strings is the extent to which they can be </a:t>
            </a:r>
            <a:r>
              <a:rPr lang="en-US" i="1" dirty="0"/>
              <a:t>aligned</a:t>
            </a:r>
            <a:r>
              <a:rPr lang="en-US" dirty="0"/>
              <a:t>, or matched up</a:t>
            </a:r>
          </a:p>
          <a:p>
            <a:r>
              <a:rPr lang="en-US" dirty="0">
                <a:cs typeface="Courier"/>
              </a:rPr>
              <a:t>The </a:t>
            </a:r>
            <a:r>
              <a:rPr lang="en-US" i="1" dirty="0">
                <a:cs typeface="Courier"/>
              </a:rPr>
              <a:t>Edit Distance</a:t>
            </a:r>
            <a:r>
              <a:rPr lang="en-US" dirty="0">
                <a:cs typeface="Courier"/>
              </a:rPr>
              <a:t> between two strings is the </a:t>
            </a:r>
            <a:r>
              <a:rPr lang="en-US" i="1" dirty="0">
                <a:cs typeface="Courier"/>
              </a:rPr>
              <a:t>minimum </a:t>
            </a:r>
            <a:r>
              <a:rPr lang="en-US" dirty="0">
                <a:cs typeface="Courier"/>
              </a:rPr>
              <a:t>number of edits to convert the first string to the second</a:t>
            </a:r>
          </a:p>
          <a:p>
            <a:pPr lvl="1"/>
            <a:r>
              <a:rPr lang="en-US" dirty="0"/>
              <a:t>Edit options for first string are substitute, insert, or delete</a:t>
            </a:r>
          </a:p>
          <a:p>
            <a:pPr lvl="1"/>
            <a:r>
              <a:rPr lang="en-US" dirty="0"/>
              <a:t>Assume each edit option has equal cost for the moment</a:t>
            </a:r>
          </a:p>
          <a:p>
            <a:r>
              <a:rPr lang="en-US" dirty="0">
                <a:cs typeface="Courier"/>
              </a:rPr>
              <a:t>What is the edit distance of the example below?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00050" lvl="1" indent="0">
              <a:buNone/>
              <a:defRPr/>
            </a:pPr>
            <a:r>
              <a:rPr lang="en-US" sz="2400" dirty="0">
                <a:latin typeface="Courier" pitchFamily="2" charset="0"/>
                <a:cs typeface="Courier"/>
              </a:rPr>
              <a:t>THARS</a:t>
            </a:r>
          </a:p>
          <a:p>
            <a:pPr marL="400050" lvl="1" indent="0">
              <a:buNone/>
              <a:defRPr/>
            </a:pPr>
            <a:r>
              <a:rPr lang="en-US" sz="2400" dirty="0">
                <a:latin typeface="Courier" pitchFamily="2" charset="0"/>
                <a:cs typeface="Courier"/>
              </a:rPr>
              <a:t>OTHER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D254B5-8611-694D-A76F-903649932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312 – Dynamic Programming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9B652-118F-B848-B845-857A1864B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95AF6B-CAF7-F14E-AA4D-98890563703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31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Dynamic Programming</a:t>
            </a:r>
          </a:p>
        </p:txBody>
      </p:sp>
      <p:sp>
        <p:nvSpPr>
          <p:cNvPr id="1843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Dynamic Programming</a:t>
            </a:r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33ED55-FACF-B344-8A0F-0E24EBAF4866}" type="slidenum">
              <a:rPr lang="en-US" smtClean="0">
                <a:latin typeface="Times New Roman" charset="0"/>
              </a:rPr>
              <a:pPr/>
              <a:t>3</a:t>
            </a:fld>
            <a:endParaRPr lang="en-US">
              <a:latin typeface="Times New Roman" charset="0"/>
            </a:endParaRPr>
          </a:p>
        </p:txBody>
      </p:sp>
      <p:sp>
        <p:nvSpPr>
          <p:cNvPr id="18437" name="Text Box 63"/>
          <p:cNvSpPr txBox="1">
            <a:spLocks noChangeArrowheads="1"/>
          </p:cNvSpPr>
          <p:nvPr/>
        </p:nvSpPr>
        <p:spPr bwMode="auto">
          <a:xfrm>
            <a:off x="1600200" y="5713413"/>
            <a:ext cx="57435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0">
                <a:latin typeface="Helvetica" charset="0"/>
              </a:rPr>
              <a:t>start solving sub-problems at the bottom</a:t>
            </a:r>
          </a:p>
        </p:txBody>
      </p:sp>
      <p:cxnSp>
        <p:nvCxnSpPr>
          <p:cNvPr id="18438" name="AutoShape 64"/>
          <p:cNvCxnSpPr>
            <a:cxnSpLocks noChangeShapeType="1"/>
            <a:stCxn id="18437" idx="1"/>
          </p:cNvCxnSpPr>
          <p:nvPr/>
        </p:nvCxnSpPr>
        <p:spPr bwMode="auto">
          <a:xfrm rot="10800000" flipH="1">
            <a:off x="1600200" y="5260975"/>
            <a:ext cx="341313" cy="682625"/>
          </a:xfrm>
          <a:prstGeom prst="curvedConnector4">
            <a:avLst>
              <a:gd name="adj1" fmla="val -66838"/>
              <a:gd name="adj2" fmla="val 6690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18439" name="Group 72"/>
          <p:cNvGrpSpPr>
            <a:grpSpLocks/>
          </p:cNvGrpSpPr>
          <p:nvPr/>
        </p:nvGrpSpPr>
        <p:grpSpPr bwMode="auto">
          <a:xfrm>
            <a:off x="1746250" y="1905000"/>
            <a:ext cx="5721350" cy="3355975"/>
            <a:chOff x="669" y="1344"/>
            <a:chExt cx="4379" cy="2114"/>
          </a:xfrm>
        </p:grpSpPr>
        <p:sp>
          <p:nvSpPr>
            <p:cNvPr id="18440" name="Rectangle 73"/>
            <p:cNvSpPr>
              <a:spLocks noChangeArrowheads="1"/>
            </p:cNvSpPr>
            <p:nvPr/>
          </p:nvSpPr>
          <p:spPr bwMode="auto">
            <a:xfrm>
              <a:off x="2363" y="1346"/>
              <a:ext cx="1004" cy="46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41" name="Rectangle 74"/>
            <p:cNvSpPr>
              <a:spLocks noChangeArrowheads="1"/>
            </p:cNvSpPr>
            <p:nvPr/>
          </p:nvSpPr>
          <p:spPr bwMode="auto">
            <a:xfrm>
              <a:off x="2363" y="1578"/>
              <a:ext cx="1004" cy="232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42" name="Rectangle 75"/>
            <p:cNvSpPr>
              <a:spLocks noChangeArrowheads="1"/>
            </p:cNvSpPr>
            <p:nvPr/>
          </p:nvSpPr>
          <p:spPr bwMode="auto">
            <a:xfrm>
              <a:off x="1500" y="2362"/>
              <a:ext cx="473" cy="232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43" name="Rectangle 76"/>
            <p:cNvSpPr>
              <a:spLocks noChangeArrowheads="1"/>
            </p:cNvSpPr>
            <p:nvPr/>
          </p:nvSpPr>
          <p:spPr bwMode="auto">
            <a:xfrm>
              <a:off x="1500" y="2130"/>
              <a:ext cx="473" cy="23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44" name="Rectangle 77"/>
            <p:cNvSpPr>
              <a:spLocks noChangeArrowheads="1"/>
            </p:cNvSpPr>
            <p:nvPr/>
          </p:nvSpPr>
          <p:spPr bwMode="auto">
            <a:xfrm>
              <a:off x="2625" y="2362"/>
              <a:ext cx="473" cy="232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45" name="Rectangle 78"/>
            <p:cNvSpPr>
              <a:spLocks noChangeArrowheads="1"/>
            </p:cNvSpPr>
            <p:nvPr/>
          </p:nvSpPr>
          <p:spPr bwMode="auto">
            <a:xfrm>
              <a:off x="2625" y="2130"/>
              <a:ext cx="473" cy="23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46" name="Rectangle 79"/>
            <p:cNvSpPr>
              <a:spLocks noChangeArrowheads="1"/>
            </p:cNvSpPr>
            <p:nvPr/>
          </p:nvSpPr>
          <p:spPr bwMode="auto">
            <a:xfrm>
              <a:off x="3750" y="2362"/>
              <a:ext cx="472" cy="232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47" name="Rectangle 80"/>
            <p:cNvSpPr>
              <a:spLocks noChangeArrowheads="1"/>
            </p:cNvSpPr>
            <p:nvPr/>
          </p:nvSpPr>
          <p:spPr bwMode="auto">
            <a:xfrm>
              <a:off x="3750" y="2130"/>
              <a:ext cx="472" cy="23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8448" name="AutoShape 81"/>
            <p:cNvCxnSpPr>
              <a:cxnSpLocks noChangeShapeType="1"/>
              <a:stCxn id="18441" idx="2"/>
              <a:endCxn id="18445" idx="0"/>
            </p:cNvCxnSpPr>
            <p:nvPr/>
          </p:nvCxnSpPr>
          <p:spPr bwMode="auto">
            <a:xfrm flipH="1">
              <a:off x="2861" y="1810"/>
              <a:ext cx="5" cy="3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8449" name="AutoShape 82"/>
            <p:cNvCxnSpPr>
              <a:cxnSpLocks noChangeShapeType="1"/>
              <a:stCxn id="18441" idx="2"/>
              <a:endCxn id="18443" idx="0"/>
            </p:cNvCxnSpPr>
            <p:nvPr/>
          </p:nvCxnSpPr>
          <p:spPr bwMode="auto">
            <a:xfrm flipH="1">
              <a:off x="1736" y="1810"/>
              <a:ext cx="1130" cy="3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8450" name="AutoShape 83"/>
            <p:cNvCxnSpPr>
              <a:cxnSpLocks noChangeShapeType="1"/>
              <a:stCxn id="18441" idx="2"/>
              <a:endCxn id="18447" idx="0"/>
            </p:cNvCxnSpPr>
            <p:nvPr/>
          </p:nvCxnSpPr>
          <p:spPr bwMode="auto">
            <a:xfrm>
              <a:off x="2866" y="1810"/>
              <a:ext cx="1120" cy="3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grpSp>
          <p:nvGrpSpPr>
            <p:cNvPr id="18451" name="Group 84"/>
            <p:cNvGrpSpPr>
              <a:grpSpLocks/>
            </p:cNvGrpSpPr>
            <p:nvPr/>
          </p:nvGrpSpPr>
          <p:grpSpPr bwMode="auto">
            <a:xfrm>
              <a:off x="706" y="2980"/>
              <a:ext cx="227" cy="464"/>
              <a:chOff x="2544" y="2656"/>
              <a:chExt cx="200" cy="464"/>
            </a:xfrm>
          </p:grpSpPr>
          <p:sp>
            <p:nvSpPr>
              <p:cNvPr id="18498" name="Rectangle 85"/>
              <p:cNvSpPr>
                <a:spLocks noChangeArrowheads="1"/>
              </p:cNvSpPr>
              <p:nvPr/>
            </p:nvSpPr>
            <p:spPr bwMode="auto">
              <a:xfrm>
                <a:off x="2544" y="2888"/>
                <a:ext cx="200" cy="232"/>
              </a:xfrm>
              <a:prstGeom prst="rect">
                <a:avLst/>
              </a:prstGeom>
              <a:solidFill>
                <a:srgbClr val="99FF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99" name="Rectangle 86"/>
              <p:cNvSpPr>
                <a:spLocks noChangeArrowheads="1"/>
              </p:cNvSpPr>
              <p:nvPr/>
            </p:nvSpPr>
            <p:spPr bwMode="auto">
              <a:xfrm>
                <a:off x="2544" y="2656"/>
                <a:ext cx="200" cy="232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8452" name="Group 87"/>
            <p:cNvGrpSpPr>
              <a:grpSpLocks/>
            </p:cNvGrpSpPr>
            <p:nvPr/>
          </p:nvGrpSpPr>
          <p:grpSpPr bwMode="auto">
            <a:xfrm>
              <a:off x="1160" y="2978"/>
              <a:ext cx="227" cy="464"/>
              <a:chOff x="2544" y="2656"/>
              <a:chExt cx="200" cy="464"/>
            </a:xfrm>
          </p:grpSpPr>
          <p:sp>
            <p:nvSpPr>
              <p:cNvPr id="18496" name="Rectangle 88"/>
              <p:cNvSpPr>
                <a:spLocks noChangeArrowheads="1"/>
              </p:cNvSpPr>
              <p:nvPr/>
            </p:nvSpPr>
            <p:spPr bwMode="auto">
              <a:xfrm>
                <a:off x="2544" y="2888"/>
                <a:ext cx="200" cy="232"/>
              </a:xfrm>
              <a:prstGeom prst="rect">
                <a:avLst/>
              </a:prstGeom>
              <a:solidFill>
                <a:srgbClr val="99FF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97" name="Rectangle 89"/>
              <p:cNvSpPr>
                <a:spLocks noChangeArrowheads="1"/>
              </p:cNvSpPr>
              <p:nvPr/>
            </p:nvSpPr>
            <p:spPr bwMode="auto">
              <a:xfrm>
                <a:off x="2544" y="2656"/>
                <a:ext cx="200" cy="232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8453" name="Group 90"/>
            <p:cNvGrpSpPr>
              <a:grpSpLocks/>
            </p:cNvGrpSpPr>
            <p:nvPr/>
          </p:nvGrpSpPr>
          <p:grpSpPr bwMode="auto">
            <a:xfrm>
              <a:off x="1613" y="2980"/>
              <a:ext cx="227" cy="464"/>
              <a:chOff x="2544" y="2656"/>
              <a:chExt cx="200" cy="464"/>
            </a:xfrm>
          </p:grpSpPr>
          <p:sp>
            <p:nvSpPr>
              <p:cNvPr id="18494" name="Rectangle 91"/>
              <p:cNvSpPr>
                <a:spLocks noChangeArrowheads="1"/>
              </p:cNvSpPr>
              <p:nvPr/>
            </p:nvSpPr>
            <p:spPr bwMode="auto">
              <a:xfrm>
                <a:off x="2544" y="2888"/>
                <a:ext cx="200" cy="232"/>
              </a:xfrm>
              <a:prstGeom prst="rect">
                <a:avLst/>
              </a:prstGeom>
              <a:solidFill>
                <a:srgbClr val="99FF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95" name="Rectangle 92"/>
              <p:cNvSpPr>
                <a:spLocks noChangeArrowheads="1"/>
              </p:cNvSpPr>
              <p:nvPr/>
            </p:nvSpPr>
            <p:spPr bwMode="auto">
              <a:xfrm>
                <a:off x="2544" y="2656"/>
                <a:ext cx="200" cy="232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8454" name="Group 93"/>
            <p:cNvGrpSpPr>
              <a:grpSpLocks/>
            </p:cNvGrpSpPr>
            <p:nvPr/>
          </p:nvGrpSpPr>
          <p:grpSpPr bwMode="auto">
            <a:xfrm>
              <a:off x="2294" y="2994"/>
              <a:ext cx="227" cy="464"/>
              <a:chOff x="2544" y="2656"/>
              <a:chExt cx="200" cy="464"/>
            </a:xfrm>
          </p:grpSpPr>
          <p:sp>
            <p:nvSpPr>
              <p:cNvPr id="18492" name="Rectangle 94"/>
              <p:cNvSpPr>
                <a:spLocks noChangeArrowheads="1"/>
              </p:cNvSpPr>
              <p:nvPr/>
            </p:nvSpPr>
            <p:spPr bwMode="auto">
              <a:xfrm>
                <a:off x="2544" y="2888"/>
                <a:ext cx="200" cy="232"/>
              </a:xfrm>
              <a:prstGeom prst="rect">
                <a:avLst/>
              </a:prstGeom>
              <a:solidFill>
                <a:srgbClr val="99FF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93" name="Rectangle 95"/>
              <p:cNvSpPr>
                <a:spLocks noChangeArrowheads="1"/>
              </p:cNvSpPr>
              <p:nvPr/>
            </p:nvSpPr>
            <p:spPr bwMode="auto">
              <a:xfrm>
                <a:off x="2544" y="2656"/>
                <a:ext cx="200" cy="232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8455" name="Group 96"/>
            <p:cNvGrpSpPr>
              <a:grpSpLocks/>
            </p:cNvGrpSpPr>
            <p:nvPr/>
          </p:nvGrpSpPr>
          <p:grpSpPr bwMode="auto">
            <a:xfrm>
              <a:off x="2748" y="2992"/>
              <a:ext cx="227" cy="464"/>
              <a:chOff x="2544" y="2656"/>
              <a:chExt cx="200" cy="464"/>
            </a:xfrm>
          </p:grpSpPr>
          <p:sp>
            <p:nvSpPr>
              <p:cNvPr id="18490" name="Rectangle 97"/>
              <p:cNvSpPr>
                <a:spLocks noChangeArrowheads="1"/>
              </p:cNvSpPr>
              <p:nvPr/>
            </p:nvSpPr>
            <p:spPr bwMode="auto">
              <a:xfrm>
                <a:off x="2544" y="2888"/>
                <a:ext cx="200" cy="232"/>
              </a:xfrm>
              <a:prstGeom prst="rect">
                <a:avLst/>
              </a:prstGeom>
              <a:solidFill>
                <a:srgbClr val="99FF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91" name="Rectangle 98"/>
              <p:cNvSpPr>
                <a:spLocks noChangeArrowheads="1"/>
              </p:cNvSpPr>
              <p:nvPr/>
            </p:nvSpPr>
            <p:spPr bwMode="auto">
              <a:xfrm>
                <a:off x="2544" y="2656"/>
                <a:ext cx="200" cy="232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8456" name="Group 99"/>
            <p:cNvGrpSpPr>
              <a:grpSpLocks/>
            </p:cNvGrpSpPr>
            <p:nvPr/>
          </p:nvGrpSpPr>
          <p:grpSpPr bwMode="auto">
            <a:xfrm>
              <a:off x="3202" y="2994"/>
              <a:ext cx="226" cy="464"/>
              <a:chOff x="2544" y="2656"/>
              <a:chExt cx="200" cy="464"/>
            </a:xfrm>
          </p:grpSpPr>
          <p:sp>
            <p:nvSpPr>
              <p:cNvPr id="18488" name="Rectangle 100"/>
              <p:cNvSpPr>
                <a:spLocks noChangeArrowheads="1"/>
              </p:cNvSpPr>
              <p:nvPr/>
            </p:nvSpPr>
            <p:spPr bwMode="auto">
              <a:xfrm>
                <a:off x="2544" y="2888"/>
                <a:ext cx="200" cy="232"/>
              </a:xfrm>
              <a:prstGeom prst="rect">
                <a:avLst/>
              </a:prstGeom>
              <a:solidFill>
                <a:srgbClr val="99FF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89" name="Rectangle 101"/>
              <p:cNvSpPr>
                <a:spLocks noChangeArrowheads="1"/>
              </p:cNvSpPr>
              <p:nvPr/>
            </p:nvSpPr>
            <p:spPr bwMode="auto">
              <a:xfrm>
                <a:off x="2544" y="2656"/>
                <a:ext cx="200" cy="232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8457" name="Group 102"/>
            <p:cNvGrpSpPr>
              <a:grpSpLocks/>
            </p:cNvGrpSpPr>
            <p:nvPr/>
          </p:nvGrpSpPr>
          <p:grpSpPr bwMode="auto">
            <a:xfrm>
              <a:off x="3866" y="2980"/>
              <a:ext cx="227" cy="464"/>
              <a:chOff x="2544" y="2656"/>
              <a:chExt cx="200" cy="464"/>
            </a:xfrm>
          </p:grpSpPr>
          <p:sp>
            <p:nvSpPr>
              <p:cNvPr id="18486" name="Rectangle 103"/>
              <p:cNvSpPr>
                <a:spLocks noChangeArrowheads="1"/>
              </p:cNvSpPr>
              <p:nvPr/>
            </p:nvSpPr>
            <p:spPr bwMode="auto">
              <a:xfrm>
                <a:off x="2544" y="2888"/>
                <a:ext cx="200" cy="232"/>
              </a:xfrm>
              <a:prstGeom prst="rect">
                <a:avLst/>
              </a:prstGeom>
              <a:solidFill>
                <a:srgbClr val="99FF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87" name="Rectangle 104"/>
              <p:cNvSpPr>
                <a:spLocks noChangeArrowheads="1"/>
              </p:cNvSpPr>
              <p:nvPr/>
            </p:nvSpPr>
            <p:spPr bwMode="auto">
              <a:xfrm>
                <a:off x="2544" y="2656"/>
                <a:ext cx="200" cy="232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8458" name="Group 105"/>
            <p:cNvGrpSpPr>
              <a:grpSpLocks/>
            </p:cNvGrpSpPr>
            <p:nvPr/>
          </p:nvGrpSpPr>
          <p:grpSpPr bwMode="auto">
            <a:xfrm>
              <a:off x="4319" y="2978"/>
              <a:ext cx="227" cy="464"/>
              <a:chOff x="2544" y="2656"/>
              <a:chExt cx="200" cy="464"/>
            </a:xfrm>
          </p:grpSpPr>
          <p:sp>
            <p:nvSpPr>
              <p:cNvPr id="18484" name="Rectangle 106"/>
              <p:cNvSpPr>
                <a:spLocks noChangeArrowheads="1"/>
              </p:cNvSpPr>
              <p:nvPr/>
            </p:nvSpPr>
            <p:spPr bwMode="auto">
              <a:xfrm>
                <a:off x="2544" y="2888"/>
                <a:ext cx="200" cy="232"/>
              </a:xfrm>
              <a:prstGeom prst="rect">
                <a:avLst/>
              </a:prstGeom>
              <a:solidFill>
                <a:srgbClr val="99FF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85" name="Rectangle 107"/>
              <p:cNvSpPr>
                <a:spLocks noChangeArrowheads="1"/>
              </p:cNvSpPr>
              <p:nvPr/>
            </p:nvSpPr>
            <p:spPr bwMode="auto">
              <a:xfrm>
                <a:off x="2544" y="2656"/>
                <a:ext cx="200" cy="232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8459" name="Group 108"/>
            <p:cNvGrpSpPr>
              <a:grpSpLocks/>
            </p:cNvGrpSpPr>
            <p:nvPr/>
          </p:nvGrpSpPr>
          <p:grpSpPr bwMode="auto">
            <a:xfrm>
              <a:off x="4773" y="2980"/>
              <a:ext cx="227" cy="464"/>
              <a:chOff x="2544" y="2656"/>
              <a:chExt cx="200" cy="464"/>
            </a:xfrm>
          </p:grpSpPr>
          <p:sp>
            <p:nvSpPr>
              <p:cNvPr id="18482" name="Rectangle 109"/>
              <p:cNvSpPr>
                <a:spLocks noChangeArrowheads="1"/>
              </p:cNvSpPr>
              <p:nvPr/>
            </p:nvSpPr>
            <p:spPr bwMode="auto">
              <a:xfrm>
                <a:off x="2544" y="2888"/>
                <a:ext cx="200" cy="232"/>
              </a:xfrm>
              <a:prstGeom prst="rect">
                <a:avLst/>
              </a:prstGeom>
              <a:solidFill>
                <a:srgbClr val="99FF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83" name="Rectangle 110"/>
              <p:cNvSpPr>
                <a:spLocks noChangeArrowheads="1"/>
              </p:cNvSpPr>
              <p:nvPr/>
            </p:nvSpPr>
            <p:spPr bwMode="auto">
              <a:xfrm>
                <a:off x="2544" y="2656"/>
                <a:ext cx="200" cy="232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18460" name="AutoShape 111"/>
            <p:cNvCxnSpPr>
              <a:cxnSpLocks noChangeShapeType="1"/>
              <a:stCxn id="18442" idx="2"/>
              <a:endCxn id="18499" idx="0"/>
            </p:cNvCxnSpPr>
            <p:nvPr/>
          </p:nvCxnSpPr>
          <p:spPr bwMode="auto">
            <a:xfrm flipH="1">
              <a:off x="819" y="2594"/>
              <a:ext cx="917" cy="3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8461" name="AutoShape 112"/>
            <p:cNvCxnSpPr>
              <a:cxnSpLocks noChangeShapeType="1"/>
              <a:stCxn id="18442" idx="2"/>
              <a:endCxn id="18497" idx="0"/>
            </p:cNvCxnSpPr>
            <p:nvPr/>
          </p:nvCxnSpPr>
          <p:spPr bwMode="auto">
            <a:xfrm flipH="1">
              <a:off x="1273" y="2594"/>
              <a:ext cx="463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8462" name="AutoShape 113"/>
            <p:cNvCxnSpPr>
              <a:cxnSpLocks noChangeShapeType="1"/>
              <a:stCxn id="18442" idx="2"/>
              <a:endCxn id="18495" idx="0"/>
            </p:cNvCxnSpPr>
            <p:nvPr/>
          </p:nvCxnSpPr>
          <p:spPr bwMode="auto">
            <a:xfrm flipH="1">
              <a:off x="1727" y="2594"/>
              <a:ext cx="9" cy="3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8463" name="AutoShape 114"/>
            <p:cNvCxnSpPr>
              <a:cxnSpLocks noChangeShapeType="1"/>
              <a:stCxn id="18444" idx="2"/>
              <a:endCxn id="18493" idx="0"/>
            </p:cNvCxnSpPr>
            <p:nvPr/>
          </p:nvCxnSpPr>
          <p:spPr bwMode="auto">
            <a:xfrm flipH="1">
              <a:off x="2408" y="2594"/>
              <a:ext cx="453" cy="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8464" name="AutoShape 115"/>
            <p:cNvCxnSpPr>
              <a:cxnSpLocks noChangeShapeType="1"/>
              <a:stCxn id="18444" idx="2"/>
              <a:endCxn id="18491" idx="0"/>
            </p:cNvCxnSpPr>
            <p:nvPr/>
          </p:nvCxnSpPr>
          <p:spPr bwMode="auto">
            <a:xfrm>
              <a:off x="2861" y="2594"/>
              <a:ext cx="0" cy="3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8465" name="AutoShape 116"/>
            <p:cNvCxnSpPr>
              <a:cxnSpLocks noChangeShapeType="1"/>
              <a:stCxn id="18444" idx="2"/>
              <a:endCxn id="18489" idx="0"/>
            </p:cNvCxnSpPr>
            <p:nvPr/>
          </p:nvCxnSpPr>
          <p:spPr bwMode="auto">
            <a:xfrm>
              <a:off x="2861" y="2594"/>
              <a:ext cx="454" cy="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8466" name="AutoShape 117"/>
            <p:cNvCxnSpPr>
              <a:cxnSpLocks noChangeShapeType="1"/>
              <a:stCxn id="18446" idx="2"/>
              <a:endCxn id="18487" idx="0"/>
            </p:cNvCxnSpPr>
            <p:nvPr/>
          </p:nvCxnSpPr>
          <p:spPr bwMode="auto">
            <a:xfrm flipH="1">
              <a:off x="3979" y="2594"/>
              <a:ext cx="7" cy="3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8467" name="AutoShape 118"/>
            <p:cNvCxnSpPr>
              <a:cxnSpLocks noChangeShapeType="1"/>
              <a:stCxn id="18446" idx="2"/>
              <a:endCxn id="18485" idx="0"/>
            </p:cNvCxnSpPr>
            <p:nvPr/>
          </p:nvCxnSpPr>
          <p:spPr bwMode="auto">
            <a:xfrm>
              <a:off x="3986" y="2594"/>
              <a:ext cx="447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8468" name="AutoShape 119"/>
            <p:cNvCxnSpPr>
              <a:cxnSpLocks noChangeShapeType="1"/>
            </p:cNvCxnSpPr>
            <p:nvPr/>
          </p:nvCxnSpPr>
          <p:spPr bwMode="auto">
            <a:xfrm>
              <a:off x="3996" y="2594"/>
              <a:ext cx="1030" cy="3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8469" name="Text Box 120"/>
            <p:cNvSpPr txBox="1">
              <a:spLocks noChangeArrowheads="1"/>
            </p:cNvSpPr>
            <p:nvPr/>
          </p:nvSpPr>
          <p:spPr bwMode="auto">
            <a:xfrm>
              <a:off x="2732" y="1344"/>
              <a:ext cx="29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400">
                  <a:latin typeface="Helvetica" charset="0"/>
                </a:rPr>
                <a:t>A</a:t>
              </a:r>
            </a:p>
          </p:txBody>
        </p:sp>
        <p:sp>
          <p:nvSpPr>
            <p:cNvPr id="18470" name="Text Box 121"/>
            <p:cNvSpPr txBox="1">
              <a:spLocks noChangeArrowheads="1"/>
            </p:cNvSpPr>
            <p:nvPr/>
          </p:nvSpPr>
          <p:spPr bwMode="auto">
            <a:xfrm>
              <a:off x="1607" y="2119"/>
              <a:ext cx="2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400">
                  <a:latin typeface="Helvetica" charset="0"/>
                </a:rPr>
                <a:t>B</a:t>
              </a:r>
            </a:p>
          </p:txBody>
        </p:sp>
        <p:sp>
          <p:nvSpPr>
            <p:cNvPr id="18471" name="Text Box 122"/>
            <p:cNvSpPr txBox="1">
              <a:spLocks noChangeArrowheads="1"/>
            </p:cNvSpPr>
            <p:nvPr/>
          </p:nvSpPr>
          <p:spPr bwMode="auto">
            <a:xfrm>
              <a:off x="2705" y="2119"/>
              <a:ext cx="3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400">
                  <a:latin typeface="Helvetica" charset="0"/>
                </a:rPr>
                <a:t>C</a:t>
              </a:r>
            </a:p>
          </p:txBody>
        </p:sp>
        <p:sp>
          <p:nvSpPr>
            <p:cNvPr id="18472" name="Text Box 123"/>
            <p:cNvSpPr txBox="1">
              <a:spLocks noChangeArrowheads="1"/>
            </p:cNvSpPr>
            <p:nvPr/>
          </p:nvSpPr>
          <p:spPr bwMode="auto">
            <a:xfrm>
              <a:off x="669" y="2976"/>
              <a:ext cx="29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400">
                  <a:latin typeface="Helvetica" charset="0"/>
                </a:rPr>
                <a:t>E</a:t>
              </a:r>
            </a:p>
          </p:txBody>
        </p:sp>
        <p:sp>
          <p:nvSpPr>
            <p:cNvPr id="18473" name="Text Box 124"/>
            <p:cNvSpPr txBox="1">
              <a:spLocks noChangeArrowheads="1"/>
            </p:cNvSpPr>
            <p:nvPr/>
          </p:nvSpPr>
          <p:spPr bwMode="auto">
            <a:xfrm>
              <a:off x="1156" y="2976"/>
              <a:ext cx="2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400">
                  <a:latin typeface="Helvetica" charset="0"/>
                </a:rPr>
                <a:t>F</a:t>
              </a:r>
            </a:p>
          </p:txBody>
        </p:sp>
        <p:sp>
          <p:nvSpPr>
            <p:cNvPr id="18474" name="Text Box 125"/>
            <p:cNvSpPr txBox="1">
              <a:spLocks noChangeArrowheads="1"/>
            </p:cNvSpPr>
            <p:nvPr/>
          </p:nvSpPr>
          <p:spPr bwMode="auto">
            <a:xfrm>
              <a:off x="1569" y="2976"/>
              <a:ext cx="32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400">
                  <a:latin typeface="Helvetica" charset="0"/>
                </a:rPr>
                <a:t>G</a:t>
              </a:r>
            </a:p>
          </p:txBody>
        </p:sp>
        <p:sp>
          <p:nvSpPr>
            <p:cNvPr id="18475" name="Text Box 126"/>
            <p:cNvSpPr txBox="1">
              <a:spLocks noChangeArrowheads="1"/>
            </p:cNvSpPr>
            <p:nvPr/>
          </p:nvSpPr>
          <p:spPr bwMode="auto">
            <a:xfrm>
              <a:off x="2254" y="2976"/>
              <a:ext cx="2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400">
                  <a:latin typeface="Helvetica" charset="0"/>
                </a:rPr>
                <a:t>E</a:t>
              </a:r>
            </a:p>
          </p:txBody>
        </p:sp>
        <p:sp>
          <p:nvSpPr>
            <p:cNvPr id="18476" name="Text Box 127"/>
            <p:cNvSpPr txBox="1">
              <a:spLocks noChangeArrowheads="1"/>
            </p:cNvSpPr>
            <p:nvPr/>
          </p:nvSpPr>
          <p:spPr bwMode="auto">
            <a:xfrm>
              <a:off x="2721" y="2976"/>
              <a:ext cx="32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400">
                  <a:latin typeface="Helvetica" charset="0"/>
                </a:rPr>
                <a:t>G</a:t>
              </a:r>
            </a:p>
          </p:txBody>
        </p:sp>
        <p:sp>
          <p:nvSpPr>
            <p:cNvPr id="18477" name="Text Box 128"/>
            <p:cNvSpPr txBox="1">
              <a:spLocks noChangeArrowheads="1"/>
            </p:cNvSpPr>
            <p:nvPr/>
          </p:nvSpPr>
          <p:spPr bwMode="auto">
            <a:xfrm>
              <a:off x="3157" y="2976"/>
              <a:ext cx="3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400">
                  <a:latin typeface="Helvetica" charset="0"/>
                </a:rPr>
                <a:t>H</a:t>
              </a:r>
            </a:p>
          </p:txBody>
        </p:sp>
        <p:sp>
          <p:nvSpPr>
            <p:cNvPr id="18478" name="Text Box 129"/>
            <p:cNvSpPr txBox="1">
              <a:spLocks noChangeArrowheads="1"/>
            </p:cNvSpPr>
            <p:nvPr/>
          </p:nvSpPr>
          <p:spPr bwMode="auto">
            <a:xfrm>
              <a:off x="3843" y="2119"/>
              <a:ext cx="2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400">
                  <a:latin typeface="Helvetica" charset="0"/>
                </a:rPr>
                <a:t>B</a:t>
              </a:r>
            </a:p>
          </p:txBody>
        </p:sp>
        <p:sp>
          <p:nvSpPr>
            <p:cNvPr id="18479" name="Text Box 130"/>
            <p:cNvSpPr txBox="1">
              <a:spLocks noChangeArrowheads="1"/>
            </p:cNvSpPr>
            <p:nvPr/>
          </p:nvSpPr>
          <p:spPr bwMode="auto">
            <a:xfrm>
              <a:off x="3827" y="2976"/>
              <a:ext cx="2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400">
                  <a:latin typeface="Helvetica" charset="0"/>
                </a:rPr>
                <a:t>E</a:t>
              </a:r>
            </a:p>
          </p:txBody>
        </p:sp>
        <p:sp>
          <p:nvSpPr>
            <p:cNvPr id="18480" name="Text Box 131"/>
            <p:cNvSpPr txBox="1">
              <a:spLocks noChangeArrowheads="1"/>
            </p:cNvSpPr>
            <p:nvPr/>
          </p:nvSpPr>
          <p:spPr bwMode="auto">
            <a:xfrm>
              <a:off x="4313" y="2976"/>
              <a:ext cx="2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400">
                  <a:latin typeface="Helvetica" charset="0"/>
                </a:rPr>
                <a:t>F</a:t>
              </a:r>
            </a:p>
          </p:txBody>
        </p:sp>
        <p:sp>
          <p:nvSpPr>
            <p:cNvPr id="18481" name="Text Box 132"/>
            <p:cNvSpPr txBox="1">
              <a:spLocks noChangeArrowheads="1"/>
            </p:cNvSpPr>
            <p:nvPr/>
          </p:nvSpPr>
          <p:spPr bwMode="auto">
            <a:xfrm>
              <a:off x="4726" y="2976"/>
              <a:ext cx="32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400">
                  <a:latin typeface="Helvetica" charset="0"/>
                </a:rPr>
                <a:t>G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0F317-28DF-B248-B225-F50781971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31F7E-8782-5940-BEBB-D23768FEE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natural measure of similarity between two strings is the extent to which they can be </a:t>
            </a:r>
            <a:r>
              <a:rPr lang="en-US" i="1" dirty="0"/>
              <a:t>aligned</a:t>
            </a:r>
            <a:r>
              <a:rPr lang="en-US" dirty="0"/>
              <a:t>, or matched up</a:t>
            </a:r>
          </a:p>
          <a:p>
            <a:r>
              <a:rPr lang="en-US" dirty="0">
                <a:cs typeface="Courier"/>
              </a:rPr>
              <a:t>The </a:t>
            </a:r>
            <a:r>
              <a:rPr lang="en-US" i="1" dirty="0">
                <a:cs typeface="Courier"/>
              </a:rPr>
              <a:t>Edit Distance</a:t>
            </a:r>
            <a:r>
              <a:rPr lang="en-US" dirty="0">
                <a:cs typeface="Courier"/>
              </a:rPr>
              <a:t> between two strings is the </a:t>
            </a:r>
            <a:r>
              <a:rPr lang="en-US" i="1" dirty="0">
                <a:cs typeface="Courier"/>
              </a:rPr>
              <a:t>minimum </a:t>
            </a:r>
            <a:r>
              <a:rPr lang="en-US" dirty="0">
                <a:cs typeface="Courier"/>
              </a:rPr>
              <a:t>number of edits to convert the first string to the second</a:t>
            </a:r>
          </a:p>
          <a:p>
            <a:pPr lvl="1"/>
            <a:r>
              <a:rPr lang="en-US" dirty="0"/>
              <a:t>Edit options are substitute, insert, or delete</a:t>
            </a:r>
          </a:p>
          <a:p>
            <a:pPr lvl="1"/>
            <a:r>
              <a:rPr lang="en-US" dirty="0"/>
              <a:t>Assume each has equal cost for the moment</a:t>
            </a:r>
          </a:p>
          <a:p>
            <a:r>
              <a:rPr lang="en-US" dirty="0">
                <a:cs typeface="Courier"/>
              </a:rPr>
              <a:t>What is the edit distance of the example below?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00050" lvl="1" indent="0">
              <a:buNone/>
              <a:defRPr/>
            </a:pPr>
            <a:r>
              <a:rPr lang="en-US" sz="2400" dirty="0">
                <a:solidFill>
                  <a:srgbClr val="FF0000"/>
                </a:solidFill>
                <a:latin typeface="Courier" pitchFamily="2" charset="0"/>
                <a:cs typeface="Courier"/>
              </a:rPr>
              <a:t>-</a:t>
            </a:r>
            <a:r>
              <a:rPr lang="en-US" sz="2400" dirty="0">
                <a:latin typeface="Courier" pitchFamily="2" charset="0"/>
                <a:cs typeface="Courier"/>
              </a:rPr>
              <a:t>THARS	</a:t>
            </a:r>
            <a:r>
              <a:rPr lang="en-US" sz="2400" dirty="0">
                <a:cs typeface="Courier"/>
              </a:rPr>
              <a:t>insert, cost 1</a:t>
            </a:r>
          </a:p>
          <a:p>
            <a:pPr marL="400050" lvl="1" indent="0">
              <a:buNone/>
              <a:defRPr/>
            </a:pPr>
            <a:r>
              <a:rPr lang="en-US" sz="2400" dirty="0">
                <a:solidFill>
                  <a:srgbClr val="FF0000"/>
                </a:solidFill>
                <a:latin typeface="Courier" pitchFamily="2" charset="0"/>
                <a:cs typeface="Courier"/>
              </a:rPr>
              <a:t>O</a:t>
            </a:r>
            <a:r>
              <a:rPr lang="en-US" sz="2400" dirty="0">
                <a:latin typeface="Courier" pitchFamily="2" charset="0"/>
                <a:cs typeface="Courier"/>
              </a:rPr>
              <a:t>THER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D254B5-8611-694D-A76F-903649932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312 – Dynamic Programming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9B652-118F-B848-B845-857A1864B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95AF6B-CAF7-F14E-AA4D-988905637035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345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0F317-28DF-B248-B225-F50781971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31F7E-8782-5940-BEBB-D23768FEE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natural measure of similarity between two strings is the extent to which they can be </a:t>
            </a:r>
            <a:r>
              <a:rPr lang="en-US" i="1" dirty="0"/>
              <a:t>aligned</a:t>
            </a:r>
            <a:r>
              <a:rPr lang="en-US" dirty="0"/>
              <a:t>, or matched up</a:t>
            </a:r>
          </a:p>
          <a:p>
            <a:r>
              <a:rPr lang="en-US" dirty="0">
                <a:cs typeface="Courier"/>
              </a:rPr>
              <a:t>The </a:t>
            </a:r>
            <a:r>
              <a:rPr lang="en-US" i="1" dirty="0">
                <a:cs typeface="Courier"/>
              </a:rPr>
              <a:t>Edit Distance</a:t>
            </a:r>
            <a:r>
              <a:rPr lang="en-US" dirty="0">
                <a:cs typeface="Courier"/>
              </a:rPr>
              <a:t> between two strings is the </a:t>
            </a:r>
            <a:r>
              <a:rPr lang="en-US" i="1" dirty="0">
                <a:cs typeface="Courier"/>
              </a:rPr>
              <a:t>minimum </a:t>
            </a:r>
            <a:r>
              <a:rPr lang="en-US" dirty="0">
                <a:cs typeface="Courier"/>
              </a:rPr>
              <a:t>number of edits to convert the first string to the second</a:t>
            </a:r>
          </a:p>
          <a:p>
            <a:pPr lvl="1"/>
            <a:r>
              <a:rPr lang="en-US" dirty="0"/>
              <a:t>Edit options are substitute, insert, or delete</a:t>
            </a:r>
          </a:p>
          <a:p>
            <a:pPr lvl="1"/>
            <a:r>
              <a:rPr lang="en-US" dirty="0"/>
              <a:t>Assume each has equal cost for the moment</a:t>
            </a:r>
          </a:p>
          <a:p>
            <a:r>
              <a:rPr lang="en-US" dirty="0">
                <a:cs typeface="Courier"/>
              </a:rPr>
              <a:t>What is the edit distance of the example below?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00050" lvl="1" indent="0">
              <a:buNone/>
              <a:defRPr/>
            </a:pPr>
            <a:r>
              <a:rPr lang="en-US" sz="2400" dirty="0">
                <a:solidFill>
                  <a:srgbClr val="FF0000"/>
                </a:solidFill>
                <a:latin typeface="Courier" pitchFamily="2" charset="0"/>
                <a:cs typeface="Courier"/>
              </a:rPr>
              <a:t>-</a:t>
            </a:r>
            <a:r>
              <a:rPr lang="en-US" sz="2400" dirty="0">
                <a:latin typeface="Courier" pitchFamily="2" charset="0"/>
                <a:cs typeface="Courier"/>
              </a:rPr>
              <a:t>TH</a:t>
            </a:r>
            <a:r>
              <a:rPr lang="en-US" sz="2400" dirty="0">
                <a:solidFill>
                  <a:srgbClr val="FF0000"/>
                </a:solidFill>
                <a:latin typeface="Courier" pitchFamily="2" charset="0"/>
                <a:cs typeface="Courier"/>
              </a:rPr>
              <a:t>E</a:t>
            </a:r>
            <a:r>
              <a:rPr lang="en-US" sz="2400" dirty="0">
                <a:latin typeface="Courier" pitchFamily="2" charset="0"/>
                <a:cs typeface="Courier"/>
              </a:rPr>
              <a:t>RS	</a:t>
            </a:r>
            <a:r>
              <a:rPr lang="en-US" sz="2400" dirty="0">
                <a:cs typeface="Courier"/>
              </a:rPr>
              <a:t>substitute, cost 1</a:t>
            </a:r>
          </a:p>
          <a:p>
            <a:pPr marL="400050" lvl="1" indent="0">
              <a:buNone/>
              <a:defRPr/>
            </a:pPr>
            <a:r>
              <a:rPr lang="en-US" sz="2400" dirty="0">
                <a:solidFill>
                  <a:srgbClr val="FF0000"/>
                </a:solidFill>
                <a:latin typeface="Courier" pitchFamily="2" charset="0"/>
                <a:cs typeface="Courier"/>
              </a:rPr>
              <a:t>O</a:t>
            </a:r>
            <a:r>
              <a:rPr lang="en-US" sz="2400" dirty="0">
                <a:latin typeface="Courier" pitchFamily="2" charset="0"/>
                <a:cs typeface="Courier"/>
              </a:rPr>
              <a:t>TH</a:t>
            </a:r>
            <a:r>
              <a:rPr lang="en-US" sz="2400" dirty="0">
                <a:solidFill>
                  <a:srgbClr val="FF0000"/>
                </a:solidFill>
                <a:latin typeface="Courier" pitchFamily="2" charset="0"/>
                <a:cs typeface="Courier"/>
              </a:rPr>
              <a:t>E</a:t>
            </a:r>
            <a:r>
              <a:rPr lang="en-US" sz="2400" dirty="0">
                <a:latin typeface="Courier" pitchFamily="2" charset="0"/>
                <a:cs typeface="Courier"/>
              </a:rPr>
              <a:t>R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D254B5-8611-694D-A76F-903649932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312 – Dynamic Programming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9B652-118F-B848-B845-857A1864B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95AF6B-CAF7-F14E-AA4D-988905637035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515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0F317-28DF-B248-B225-F50781971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31F7E-8782-5940-BEBB-D23768FEE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natural measure of similarity between two strings is the extent to which they can be </a:t>
            </a:r>
            <a:r>
              <a:rPr lang="en-US" i="1" dirty="0"/>
              <a:t>aligned</a:t>
            </a:r>
            <a:r>
              <a:rPr lang="en-US" dirty="0"/>
              <a:t>, or matched up</a:t>
            </a:r>
          </a:p>
          <a:p>
            <a:r>
              <a:rPr lang="en-US" dirty="0">
                <a:cs typeface="Courier"/>
              </a:rPr>
              <a:t>The </a:t>
            </a:r>
            <a:r>
              <a:rPr lang="en-US" i="1" dirty="0">
                <a:cs typeface="Courier"/>
              </a:rPr>
              <a:t>Edit Distance</a:t>
            </a:r>
            <a:r>
              <a:rPr lang="en-US" dirty="0">
                <a:cs typeface="Courier"/>
              </a:rPr>
              <a:t> between two strings is the </a:t>
            </a:r>
            <a:r>
              <a:rPr lang="en-US" i="1" dirty="0">
                <a:cs typeface="Courier"/>
              </a:rPr>
              <a:t>minimum </a:t>
            </a:r>
            <a:r>
              <a:rPr lang="en-US" dirty="0">
                <a:cs typeface="Courier"/>
              </a:rPr>
              <a:t>number of edits to convert the first string to the second</a:t>
            </a:r>
          </a:p>
          <a:p>
            <a:pPr lvl="1"/>
            <a:r>
              <a:rPr lang="en-US" dirty="0"/>
              <a:t>Edit options are substitute, insert, or delete</a:t>
            </a:r>
          </a:p>
          <a:p>
            <a:pPr lvl="1"/>
            <a:r>
              <a:rPr lang="en-US" dirty="0"/>
              <a:t>Assume each has equal cost for the moment</a:t>
            </a:r>
          </a:p>
          <a:p>
            <a:r>
              <a:rPr lang="en-US" dirty="0">
                <a:cs typeface="Courier"/>
              </a:rPr>
              <a:t>What is the edit distance of the example below?</a:t>
            </a:r>
          </a:p>
          <a:p>
            <a:r>
              <a:rPr lang="en-US" dirty="0"/>
              <a:t>Could be more than one way to edit with same distance</a:t>
            </a:r>
          </a:p>
          <a:p>
            <a:pPr marL="400050" lvl="1" indent="0">
              <a:buNone/>
              <a:defRPr/>
            </a:pPr>
            <a:r>
              <a:rPr lang="en-US" sz="2400" dirty="0">
                <a:solidFill>
                  <a:srgbClr val="FF0000"/>
                </a:solidFill>
                <a:latin typeface="Courier" pitchFamily="2" charset="0"/>
                <a:cs typeface="Courier"/>
              </a:rPr>
              <a:t>-</a:t>
            </a:r>
            <a:r>
              <a:rPr lang="en-US" sz="2400" dirty="0">
                <a:latin typeface="Courier" pitchFamily="2" charset="0"/>
                <a:cs typeface="Courier"/>
              </a:rPr>
              <a:t>TH</a:t>
            </a:r>
            <a:r>
              <a:rPr lang="en-US" sz="2400" dirty="0">
                <a:solidFill>
                  <a:srgbClr val="FF0000"/>
                </a:solidFill>
                <a:latin typeface="Courier" pitchFamily="2" charset="0"/>
                <a:cs typeface="Courier"/>
              </a:rPr>
              <a:t>E</a:t>
            </a:r>
            <a:r>
              <a:rPr lang="en-US" sz="2400" dirty="0">
                <a:latin typeface="Courier" pitchFamily="2" charset="0"/>
                <a:cs typeface="Courier"/>
              </a:rPr>
              <a:t>R</a:t>
            </a:r>
            <a:r>
              <a:rPr lang="en-US" sz="2400" dirty="0">
                <a:solidFill>
                  <a:srgbClr val="FF0000"/>
                </a:solidFill>
                <a:latin typeface="Courier" pitchFamily="2" charset="0"/>
                <a:cs typeface="Courier"/>
              </a:rPr>
              <a:t>S</a:t>
            </a:r>
            <a:r>
              <a:rPr lang="en-US" sz="2400" dirty="0">
                <a:latin typeface="Courier" pitchFamily="2" charset="0"/>
                <a:cs typeface="Courier"/>
              </a:rPr>
              <a:t>	</a:t>
            </a:r>
            <a:r>
              <a:rPr lang="en-US" sz="2400" dirty="0">
                <a:cs typeface="Courier"/>
              </a:rPr>
              <a:t> delete, represented as insert in 2</a:t>
            </a:r>
            <a:r>
              <a:rPr lang="en-US" sz="2400" baseline="30000" dirty="0">
                <a:cs typeface="Courier"/>
              </a:rPr>
              <a:t>nd</a:t>
            </a:r>
            <a:r>
              <a:rPr lang="en-US" sz="2400" dirty="0">
                <a:cs typeface="Courier"/>
              </a:rPr>
              <a:t> word </a:t>
            </a:r>
            <a:r>
              <a:rPr lang="en-US" sz="2400" dirty="0">
                <a:solidFill>
                  <a:srgbClr val="FF0000"/>
                </a:solidFill>
                <a:latin typeface="Courier" pitchFamily="2" charset="0"/>
                <a:cs typeface="Courier"/>
              </a:rPr>
              <a:t>O</a:t>
            </a:r>
            <a:r>
              <a:rPr lang="en-US" sz="2400" dirty="0">
                <a:latin typeface="Courier" pitchFamily="2" charset="0"/>
                <a:cs typeface="Courier"/>
              </a:rPr>
              <a:t>TH</a:t>
            </a:r>
            <a:r>
              <a:rPr lang="en-US" sz="2400" dirty="0">
                <a:solidFill>
                  <a:srgbClr val="FF0000"/>
                </a:solidFill>
                <a:latin typeface="Courier" pitchFamily="2" charset="0"/>
                <a:cs typeface="Courier"/>
              </a:rPr>
              <a:t>E</a:t>
            </a:r>
            <a:r>
              <a:rPr lang="en-US" sz="2400" dirty="0">
                <a:latin typeface="Courier" pitchFamily="2" charset="0"/>
                <a:cs typeface="Courier"/>
              </a:rPr>
              <a:t>R</a:t>
            </a:r>
            <a:r>
              <a:rPr lang="en-US" sz="2400" dirty="0">
                <a:solidFill>
                  <a:srgbClr val="FF0000"/>
                </a:solidFill>
                <a:latin typeface="Courier" pitchFamily="2" charset="0"/>
                <a:cs typeface="Courier"/>
              </a:rPr>
              <a:t>-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D254B5-8611-694D-A76F-903649932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312 – Dynamic Programming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9B652-118F-B848-B845-857A1864B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95AF6B-CAF7-F14E-AA4D-988905637035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439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0F317-28DF-B248-B225-F50781971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31F7E-8782-5940-BEBB-D23768FEE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 me a simple algorithm for doing edit distance?</a:t>
            </a:r>
          </a:p>
          <a:p>
            <a:endParaRPr lang="en-US" dirty="0"/>
          </a:p>
          <a:p>
            <a:pPr marL="400050" lvl="1" indent="0">
              <a:buNone/>
              <a:defRPr/>
            </a:pPr>
            <a:r>
              <a:rPr lang="en-US" sz="2400" dirty="0">
                <a:latin typeface="Courier" pitchFamily="2" charset="0"/>
                <a:cs typeface="Courier"/>
              </a:rPr>
              <a:t>THARS</a:t>
            </a:r>
          </a:p>
          <a:p>
            <a:pPr marL="400050" lvl="1" indent="0">
              <a:buNone/>
              <a:defRPr/>
            </a:pPr>
            <a:r>
              <a:rPr lang="en-US" sz="2400" dirty="0">
                <a:latin typeface="Courier" pitchFamily="2" charset="0"/>
                <a:cs typeface="Courier"/>
              </a:rPr>
              <a:t>OTHER</a:t>
            </a:r>
          </a:p>
          <a:p>
            <a:pPr marL="0" indent="0">
              <a:buNone/>
            </a:pPr>
            <a:endParaRPr lang="en-US" dirty="0"/>
          </a:p>
          <a:p>
            <a:pPr marL="400050" lvl="1" indent="0">
              <a:buNone/>
              <a:defRPr/>
            </a:pPr>
            <a:r>
              <a:rPr lang="en-US" sz="2400" dirty="0">
                <a:solidFill>
                  <a:srgbClr val="FF0000"/>
                </a:solidFill>
                <a:latin typeface="Courier" pitchFamily="2" charset="0"/>
                <a:cs typeface="Courier"/>
              </a:rPr>
              <a:t>-</a:t>
            </a:r>
            <a:r>
              <a:rPr lang="en-US" sz="2400" dirty="0">
                <a:latin typeface="Courier" pitchFamily="2" charset="0"/>
                <a:cs typeface="Courier"/>
              </a:rPr>
              <a:t>TH</a:t>
            </a:r>
            <a:r>
              <a:rPr lang="en-US" sz="2400" dirty="0">
                <a:solidFill>
                  <a:srgbClr val="FF0000"/>
                </a:solidFill>
                <a:latin typeface="Courier" pitchFamily="2" charset="0"/>
                <a:cs typeface="Courier"/>
              </a:rPr>
              <a:t>E</a:t>
            </a:r>
            <a:r>
              <a:rPr lang="en-US" sz="2400" dirty="0">
                <a:latin typeface="Courier" pitchFamily="2" charset="0"/>
                <a:cs typeface="Courier"/>
              </a:rPr>
              <a:t>R</a:t>
            </a:r>
            <a:r>
              <a:rPr lang="en-US" sz="2400" dirty="0">
                <a:solidFill>
                  <a:srgbClr val="FF0000"/>
                </a:solidFill>
                <a:latin typeface="Courier" pitchFamily="2" charset="0"/>
                <a:cs typeface="Courier"/>
              </a:rPr>
              <a:t>S </a:t>
            </a:r>
            <a:r>
              <a:rPr lang="en-US" sz="2400" dirty="0">
                <a:latin typeface="Courier" pitchFamily="2" charset="0"/>
                <a:cs typeface="Courier"/>
              </a:rPr>
              <a:t>	</a:t>
            </a:r>
            <a:r>
              <a:rPr lang="en-US" sz="2400" dirty="0">
                <a:cs typeface="Courier"/>
              </a:rPr>
              <a:t> </a:t>
            </a:r>
          </a:p>
          <a:p>
            <a:pPr marL="400050" lvl="1" indent="0">
              <a:buNone/>
              <a:defRPr/>
            </a:pPr>
            <a:r>
              <a:rPr lang="en-US" sz="2400" dirty="0">
                <a:solidFill>
                  <a:srgbClr val="FF0000"/>
                </a:solidFill>
                <a:latin typeface="Courier" pitchFamily="2" charset="0"/>
                <a:cs typeface="Courier"/>
              </a:rPr>
              <a:t>O</a:t>
            </a:r>
            <a:r>
              <a:rPr lang="en-US" sz="2400" dirty="0">
                <a:latin typeface="Courier" pitchFamily="2" charset="0"/>
                <a:cs typeface="Courier"/>
              </a:rPr>
              <a:t>TH</a:t>
            </a:r>
            <a:r>
              <a:rPr lang="en-US" sz="2400" dirty="0">
                <a:solidFill>
                  <a:srgbClr val="FF0000"/>
                </a:solidFill>
                <a:latin typeface="Courier" pitchFamily="2" charset="0"/>
                <a:cs typeface="Courier"/>
              </a:rPr>
              <a:t>E</a:t>
            </a:r>
            <a:r>
              <a:rPr lang="en-US" sz="2400" dirty="0">
                <a:latin typeface="Courier" pitchFamily="2" charset="0"/>
                <a:cs typeface="Courier"/>
              </a:rPr>
              <a:t>R</a:t>
            </a:r>
            <a:r>
              <a:rPr lang="en-US" sz="2400" dirty="0">
                <a:solidFill>
                  <a:srgbClr val="FF0000"/>
                </a:solidFill>
                <a:latin typeface="Courier" pitchFamily="2" charset="0"/>
                <a:cs typeface="Courier"/>
              </a:rPr>
              <a:t>-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D254B5-8611-694D-A76F-903649932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312 – Dynamic Programming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9B652-118F-B848-B845-857A1864B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95AF6B-CAF7-F14E-AA4D-988905637035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869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0F317-28DF-B248-B225-F50781971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31F7E-8782-5940-BEBB-D23768FEE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 me a simple algorithm for doing edit distance?</a:t>
            </a:r>
          </a:p>
          <a:p>
            <a:r>
              <a:rPr lang="en-US" dirty="0">
                <a:cs typeface="Courier"/>
              </a:rPr>
              <a:t>Number of possible alignments grows exponentially with string length </a:t>
            </a:r>
            <a:r>
              <a:rPr lang="en-US" i="1" dirty="0">
                <a:cs typeface="Courier"/>
              </a:rPr>
              <a:t>n</a:t>
            </a:r>
            <a:r>
              <a:rPr lang="en-US" dirty="0">
                <a:cs typeface="Courier"/>
              </a:rPr>
              <a:t>, so we try DP to solve it efficiently</a:t>
            </a:r>
          </a:p>
          <a:p>
            <a:pPr>
              <a:buFont typeface="Wingdings" pitchFamily="-107" charset="2"/>
              <a:buChar char="l"/>
              <a:defRPr/>
            </a:pPr>
            <a:r>
              <a:rPr lang="en-US" dirty="0"/>
              <a:t>Two things to consider</a:t>
            </a:r>
          </a:p>
          <a:p>
            <a:pPr marL="457200" indent="-457200">
              <a:buClrTx/>
              <a:buFont typeface="+mj-lt"/>
              <a:buAutoNum type="arabicPeriod"/>
              <a:defRPr/>
            </a:pPr>
            <a:r>
              <a:rPr lang="en-US" dirty="0"/>
              <a:t>Is there an ordering on the subproblems, and a relation that shows how to solve a subproblem given the answers to "smaller" subproblems, that is, subproblems that appear earlier in the ordering</a:t>
            </a:r>
          </a:p>
          <a:p>
            <a:pPr marL="457200" indent="-457200">
              <a:buClrTx/>
              <a:buFont typeface="+mj-lt"/>
              <a:buAutoNum type="arabicPeriod"/>
              <a:defRPr/>
            </a:pPr>
            <a:r>
              <a:rPr lang="en-US" dirty="0"/>
              <a:t>Is it the case that an optimal solution to a problem is built from optimal solutions to sub-problems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D254B5-8611-694D-A76F-903649932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312 – Dynamic Programming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9B652-118F-B848-B845-857A1864B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95AF6B-CAF7-F14E-AA4D-988905637035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03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DP approach to Edit Distance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924800" cy="4724400"/>
          </a:xfrm>
        </p:spPr>
        <p:txBody>
          <a:bodyPr>
            <a:normAutofit/>
          </a:bodyPr>
          <a:lstStyle/>
          <a:p>
            <a:pPr marL="457200" indent="-457200"/>
            <a:r>
              <a:rPr lang="en-US" dirty="0">
                <a:ea typeface="ＭＳ Ｐゴシック" charset="-128"/>
                <a:cs typeface="ＭＳ Ｐゴシック" charset="-128"/>
              </a:rPr>
              <a:t>Assume two strings 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x</a:t>
            </a:r>
            <a:r>
              <a:rPr lang="en-US" dirty="0">
                <a:ea typeface="ＭＳ Ｐゴシック" charset="-128"/>
                <a:cs typeface="ＭＳ Ｐゴシック" charset="-128"/>
              </a:rPr>
              <a:t> and 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y</a:t>
            </a:r>
            <a:r>
              <a:rPr lang="en-US" dirty="0">
                <a:ea typeface="ＭＳ Ｐゴシック" charset="-128"/>
                <a:cs typeface="ＭＳ Ｐゴシック" charset="-128"/>
              </a:rPr>
              <a:t> of length 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m</a:t>
            </a:r>
            <a:r>
              <a:rPr lang="en-US" dirty="0">
                <a:ea typeface="ＭＳ Ｐゴシック" charset="-128"/>
                <a:cs typeface="ＭＳ Ｐゴシック" charset="-128"/>
              </a:rPr>
              <a:t> and 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n</a:t>
            </a:r>
            <a:r>
              <a:rPr lang="en-US" dirty="0">
                <a:ea typeface="ＭＳ Ｐゴシック" charset="-128"/>
                <a:cs typeface="ＭＳ Ｐゴシック" charset="-128"/>
              </a:rPr>
              <a:t> respectively</a:t>
            </a:r>
          </a:p>
          <a:p>
            <a:pPr marL="457200" indent="-457200"/>
            <a:r>
              <a:rPr lang="en-US" dirty="0">
                <a:ea typeface="ＭＳ Ｐゴシック" charset="-128"/>
                <a:cs typeface="ＭＳ Ｐゴシック" charset="-128"/>
              </a:rPr>
              <a:t>Consider the edit subproblem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E</a:t>
            </a:r>
            <a:r>
              <a:rPr lang="en-US" dirty="0">
                <a:ea typeface="ＭＳ Ｐゴシック" charset="-128"/>
                <a:cs typeface="ＭＳ Ｐゴシック" charset="-128"/>
              </a:rPr>
              <a:t>(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i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,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j</a:t>
            </a:r>
            <a:r>
              <a:rPr lang="en-US" dirty="0">
                <a:ea typeface="ＭＳ Ｐゴシック" charset="-128"/>
                <a:cs typeface="ＭＳ Ｐゴシック" charset="-128"/>
              </a:rPr>
              <a:t>)  =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E</a:t>
            </a:r>
            <a:r>
              <a:rPr lang="en-US" dirty="0">
                <a:ea typeface="ＭＳ Ｐゴシック" charset="-128"/>
                <a:cs typeface="ＭＳ Ｐゴシック" charset="-128"/>
              </a:rPr>
              <a:t>(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x</a:t>
            </a:r>
            <a:r>
              <a:rPr lang="en-US" dirty="0">
                <a:ea typeface="ＭＳ Ｐゴシック" charset="-128"/>
                <a:cs typeface="ＭＳ Ｐゴシック" charset="-128"/>
              </a:rPr>
              <a:t>[1…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i</a:t>
            </a:r>
            <a:r>
              <a:rPr lang="en-US" dirty="0">
                <a:ea typeface="ＭＳ Ｐゴシック" charset="-128"/>
                <a:cs typeface="ＭＳ Ｐゴシック" charset="-128"/>
              </a:rPr>
              <a:t>],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y</a:t>
            </a:r>
            <a:r>
              <a:rPr lang="en-US" dirty="0">
                <a:ea typeface="ＭＳ Ｐゴシック" charset="-128"/>
                <a:cs typeface="ＭＳ Ｐゴシック" charset="-128"/>
              </a:rPr>
              <a:t>[1…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j</a:t>
            </a:r>
            <a:r>
              <a:rPr lang="en-US" dirty="0">
                <a:ea typeface="ＭＳ Ｐゴシック" charset="-128"/>
                <a:cs typeface="ＭＳ Ｐゴシック" charset="-128"/>
              </a:rPr>
              <a:t>])</a:t>
            </a:r>
          </a:p>
          <a:p>
            <a:pPr marL="457200" indent="-457200"/>
            <a:r>
              <a:rPr lang="en-US" dirty="0">
                <a:ea typeface="ＭＳ Ｐゴシック" charset="-128"/>
                <a:cs typeface="ＭＳ Ｐゴシック" charset="-128"/>
              </a:rPr>
              <a:t>For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x </a:t>
            </a:r>
            <a:r>
              <a:rPr lang="en-US" dirty="0">
                <a:ea typeface="ＭＳ Ｐゴシック" charset="-128"/>
                <a:cs typeface="ＭＳ Ｐゴシック" charset="-128"/>
              </a:rPr>
              <a:t>= "taco" and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y </a:t>
            </a:r>
            <a:r>
              <a:rPr lang="en-US" dirty="0">
                <a:ea typeface="ＭＳ Ｐゴシック" charset="-128"/>
                <a:cs typeface="ＭＳ Ｐゴシック" charset="-128"/>
              </a:rPr>
              <a:t>= "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texco</a:t>
            </a:r>
            <a:r>
              <a:rPr lang="en-US" dirty="0">
                <a:ea typeface="ＭＳ Ｐゴシック" charset="-128"/>
                <a:cs typeface="ＭＳ Ｐゴシック" charset="-128"/>
              </a:rPr>
              <a:t>"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E</a:t>
            </a:r>
            <a:r>
              <a:rPr lang="en-US" dirty="0">
                <a:ea typeface="ＭＳ Ｐゴシック" charset="-128"/>
                <a:cs typeface="ＭＳ Ｐゴシック" charset="-128"/>
              </a:rPr>
              <a:t>(2,3) =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E</a:t>
            </a:r>
            <a:r>
              <a:rPr lang="en-US" dirty="0">
                <a:ea typeface="ＭＳ Ｐゴシック" charset="-128"/>
                <a:cs typeface="ＭＳ Ｐゴシック" charset="-128"/>
              </a:rPr>
              <a:t>("ta","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tex</a:t>
            </a:r>
            <a:r>
              <a:rPr lang="en-US" dirty="0">
                <a:ea typeface="ＭＳ Ｐゴシック" charset="-128"/>
                <a:cs typeface="ＭＳ Ｐゴシック" charset="-128"/>
              </a:rPr>
              <a:t>")</a:t>
            </a:r>
          </a:p>
          <a:p>
            <a:pPr marL="457200" indent="-457200"/>
            <a:r>
              <a:rPr lang="en-US" dirty="0">
                <a:ea typeface="ＭＳ Ｐゴシック" charset="-128"/>
                <a:cs typeface="ＭＳ Ｐゴシック" charset="-128"/>
              </a:rPr>
              <a:t>The final solution is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E</a:t>
            </a:r>
            <a:r>
              <a:rPr lang="en-US" dirty="0">
                <a:ea typeface="ＭＳ Ｐゴシック" charset="-128"/>
                <a:cs typeface="ＭＳ Ｐゴシック" charset="-128"/>
              </a:rPr>
              <a:t>(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m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,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n</a:t>
            </a:r>
            <a:r>
              <a:rPr lang="en-US" dirty="0">
                <a:ea typeface="ＭＳ Ｐゴシック" charset="-128"/>
                <a:cs typeface="ＭＳ Ｐゴシック" charset="-128"/>
              </a:rPr>
              <a:t>) =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E</a:t>
            </a:r>
            <a:r>
              <a:rPr lang="en-US" dirty="0">
                <a:ea typeface="ＭＳ Ｐゴシック" charset="-128"/>
                <a:cs typeface="ＭＳ Ｐゴシック" charset="-128"/>
              </a:rPr>
              <a:t>(4,5) </a:t>
            </a:r>
          </a:p>
          <a:p>
            <a:pPr marL="457200" indent="-457200"/>
            <a:r>
              <a:rPr lang="en-US" dirty="0">
                <a:ea typeface="ＭＳ Ｐゴシック" charset="-128"/>
                <a:cs typeface="ＭＳ Ｐゴシック" charset="-128"/>
              </a:rPr>
              <a:t>This notation gives a natural way to start from small cases and build up to larger ones</a:t>
            </a:r>
          </a:p>
          <a:p>
            <a:pPr marL="857250" lvl="1" indent="-457200"/>
            <a:r>
              <a:rPr lang="en-US" dirty="0">
                <a:ea typeface="ＭＳ Ｐゴシック" charset="-128"/>
                <a:cs typeface="ＭＳ Ｐゴシック" charset="-128"/>
              </a:rPr>
              <a:t>Common paradigm for breaking down DP problems</a:t>
            </a:r>
          </a:p>
          <a:p>
            <a:pPr marL="457200" indent="-457200"/>
            <a:r>
              <a:rPr lang="en-US" dirty="0">
                <a:ea typeface="ＭＳ Ｐゴシック" charset="-128"/>
                <a:cs typeface="ＭＳ Ｐゴシック" charset="-128"/>
              </a:rPr>
              <a:t>Let's start by building a table</a:t>
            </a:r>
          </a:p>
          <a:p>
            <a:pPr marL="857250" lvl="1" indent="-457200"/>
            <a:r>
              <a:rPr lang="en-US" dirty="0">
                <a:ea typeface="ＭＳ Ｐゴシック" charset="-128"/>
                <a:cs typeface="ＭＳ Ｐゴシック" charset="-128"/>
              </a:rPr>
              <a:t>What are the base cases?</a:t>
            </a:r>
          </a:p>
          <a:p>
            <a:pPr marL="857250" lvl="1" indent="-457200"/>
            <a:r>
              <a:rPr lang="en-US" dirty="0">
                <a:ea typeface="ＭＳ Ｐゴシック" charset="-128"/>
                <a:cs typeface="ＭＳ Ｐゴシック" charset="-128"/>
              </a:rPr>
              <a:t>What is the relationship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E</a:t>
            </a:r>
            <a:r>
              <a:rPr lang="en-US" dirty="0">
                <a:ea typeface="ＭＳ Ｐゴシック" charset="-128"/>
                <a:cs typeface="ＭＳ Ｐゴシック" charset="-128"/>
              </a:rPr>
              <a:t>(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i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,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j</a:t>
            </a:r>
            <a:r>
              <a:rPr lang="en-US" dirty="0">
                <a:ea typeface="ＭＳ Ｐゴシック" charset="-128"/>
                <a:cs typeface="ＭＳ Ｐゴシック" charset="-128"/>
              </a:rPr>
              <a:t>) of the next open cell based on previous cells?</a:t>
            </a:r>
          </a:p>
        </p:txBody>
      </p:sp>
      <p:sp>
        <p:nvSpPr>
          <p:cNvPr id="5427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Times New Roman" charset="0"/>
              </a:rPr>
              <a:t>CS 312 – Dynamic Programming</a:t>
            </a:r>
          </a:p>
        </p:txBody>
      </p:sp>
      <p:sp>
        <p:nvSpPr>
          <p:cNvPr id="5427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AB2C68-B871-CA42-8DD0-7F887029A396}" type="slidenum">
              <a:rPr lang="en-US" smtClean="0">
                <a:latin typeface="Times New Roman" charset="0"/>
              </a:rPr>
              <a:pPr/>
              <a:t>35</a:t>
            </a:fld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312 – Dynamic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95AF6B-CAF7-F14E-AA4D-988905637035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graphicFrame>
        <p:nvGraphicFramePr>
          <p:cNvPr id="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493214"/>
              </p:ext>
            </p:extLst>
          </p:nvPr>
        </p:nvGraphicFramePr>
        <p:xfrm>
          <a:off x="689338" y="2852410"/>
          <a:ext cx="8005753" cy="3292170"/>
        </p:xfrm>
        <a:graphic>
          <a:graphicData uri="http://schemas.openxmlformats.org/drawingml/2006/table">
            <a:tbl>
              <a:tblPr/>
              <a:tblGrid>
                <a:gridCol w="1143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6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6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6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6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70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  <a:defRPr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lang="en-US" sz="2000" b="0" i="1" kern="0" dirty="0">
                          <a:solidFill>
                            <a:srgbClr val="FFFFFF"/>
                          </a:solidFill>
                          <a:latin typeface="+mn-lt"/>
                          <a:ea typeface="ＭＳ Ｐゴシック" pitchFamily="-107" charset="-128"/>
                          <a:cs typeface="ＭＳ Ｐゴシック" pitchFamily="-107" charset="-128"/>
                        </a:rPr>
                        <a:t>E</a:t>
                      </a:r>
                      <a:r>
                        <a:rPr lang="en-US" sz="2000" b="0" kern="0" dirty="0">
                          <a:solidFill>
                            <a:srgbClr val="FFFFFF"/>
                          </a:solidFill>
                          <a:latin typeface="+mn-lt"/>
                          <a:ea typeface="ＭＳ Ｐゴシック" pitchFamily="-107" charset="-128"/>
                          <a:cs typeface="ＭＳ Ｐゴシック" pitchFamily="-107" charset="-128"/>
                        </a:rPr>
                        <a:t>(0,0)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lang="en-US" sz="2000" b="0" i="1" kern="0" dirty="0">
                          <a:solidFill>
                            <a:srgbClr val="FFFFFF"/>
                          </a:solidFill>
                          <a:latin typeface="+mn-lt"/>
                          <a:ea typeface="ＭＳ Ｐゴシック" pitchFamily="-107" charset="-128"/>
                          <a:cs typeface="ＭＳ Ｐゴシック" pitchFamily="-107" charset="-128"/>
                        </a:rPr>
                        <a:t>E</a:t>
                      </a:r>
                      <a:r>
                        <a:rPr lang="en-US" sz="2000" b="0" kern="0" dirty="0">
                          <a:solidFill>
                            <a:srgbClr val="FFFFFF"/>
                          </a:solidFill>
                          <a:latin typeface="+mn-lt"/>
                          <a:ea typeface="ＭＳ Ｐゴシック" pitchFamily="-107" charset="-128"/>
                          <a:cs typeface="ＭＳ Ｐゴシック" pitchFamily="-107" charset="-128"/>
                        </a:rPr>
                        <a:t>(0,1)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lang="en-US" sz="2000" b="0" i="1" kern="0" dirty="0">
                          <a:solidFill>
                            <a:srgbClr val="FFFFFF"/>
                          </a:solidFill>
                          <a:latin typeface="+mn-lt"/>
                          <a:ea typeface="ＭＳ Ｐゴシック" pitchFamily="-107" charset="-128"/>
                          <a:cs typeface="ＭＳ Ｐゴシック" pitchFamily="-107" charset="-128"/>
                        </a:rPr>
                        <a:t>E</a:t>
                      </a:r>
                      <a:r>
                        <a:rPr lang="en-US" sz="2000" b="0" kern="0" dirty="0">
                          <a:solidFill>
                            <a:srgbClr val="FFFFFF"/>
                          </a:solidFill>
                          <a:latin typeface="+mn-lt"/>
                          <a:ea typeface="ＭＳ Ｐゴシック" pitchFamily="-107" charset="-128"/>
                          <a:cs typeface="ＭＳ Ｐゴシック" pitchFamily="-107" charset="-128"/>
                        </a:rPr>
                        <a:t>(0,2)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lang="en-US" sz="2000" b="0" i="1" kern="0" dirty="0">
                          <a:solidFill>
                            <a:srgbClr val="FFFFFF"/>
                          </a:solidFill>
                          <a:latin typeface="+mn-lt"/>
                          <a:ea typeface="ＭＳ Ｐゴシック" pitchFamily="-107" charset="-128"/>
                          <a:cs typeface="ＭＳ Ｐゴシック" pitchFamily="-107" charset="-128"/>
                        </a:rPr>
                        <a:t>E</a:t>
                      </a:r>
                      <a:r>
                        <a:rPr lang="en-US" sz="2000" b="0" kern="0" dirty="0">
                          <a:solidFill>
                            <a:srgbClr val="FFFFFF"/>
                          </a:solidFill>
                          <a:latin typeface="+mn-lt"/>
                          <a:ea typeface="ＭＳ Ｐゴシック" pitchFamily="-107" charset="-128"/>
                          <a:cs typeface="ＭＳ Ｐゴシック" pitchFamily="-107" charset="-128"/>
                        </a:rPr>
                        <a:t>(1,0)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kern="0" dirty="0">
                          <a:solidFill>
                            <a:srgbClr val="FFFFFF"/>
                          </a:solidFill>
                          <a:latin typeface="+mn-lt"/>
                          <a:ea typeface="ＭＳ Ｐゴシック" pitchFamily="-107" charset="-128"/>
                          <a:cs typeface="ＭＳ Ｐゴシック" pitchFamily="-107" charset="-128"/>
                        </a:rPr>
                        <a:t>E</a:t>
                      </a:r>
                      <a:r>
                        <a:rPr lang="en-US" sz="2000" b="0" kern="0" dirty="0">
                          <a:solidFill>
                            <a:srgbClr val="FFFFFF"/>
                          </a:solidFill>
                          <a:latin typeface="+mn-lt"/>
                          <a:ea typeface="ＭＳ Ｐゴシック" pitchFamily="-107" charset="-128"/>
                          <a:cs typeface="ＭＳ Ｐゴシック" pitchFamily="-107" charset="-128"/>
                        </a:rPr>
                        <a:t>(1,1)</a:t>
                      </a:r>
                      <a:endParaRPr lang="en-US" sz="20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kern="0" dirty="0">
                          <a:solidFill>
                            <a:srgbClr val="FFFFFF"/>
                          </a:solidFill>
                          <a:latin typeface="+mn-lt"/>
                          <a:ea typeface="ＭＳ Ｐゴシック" pitchFamily="-107" charset="-128"/>
                          <a:cs typeface="ＭＳ Ｐゴシック" pitchFamily="-107" charset="-128"/>
                        </a:rPr>
                        <a:t>E</a:t>
                      </a:r>
                      <a:r>
                        <a:rPr lang="en-US" sz="2000" b="0" kern="0" dirty="0">
                          <a:solidFill>
                            <a:srgbClr val="FFFFFF"/>
                          </a:solidFill>
                          <a:latin typeface="+mn-lt"/>
                          <a:ea typeface="ＭＳ Ｐゴシック" pitchFamily="-107" charset="-128"/>
                          <a:cs typeface="ＭＳ Ｐゴシック" pitchFamily="-107" charset="-128"/>
                        </a:rPr>
                        <a:t>(1,2)</a:t>
                      </a:r>
                      <a:endParaRPr lang="en-US" sz="20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lang="en-US" sz="2000" b="0" i="1" kern="0" dirty="0">
                          <a:solidFill>
                            <a:srgbClr val="FFFFFF"/>
                          </a:solidFill>
                          <a:latin typeface="+mn-lt"/>
                          <a:ea typeface="ＭＳ Ｐゴシック" pitchFamily="-107" charset="-128"/>
                          <a:cs typeface="ＭＳ Ｐゴシック" pitchFamily="-107" charset="-128"/>
                        </a:rPr>
                        <a:t>E</a:t>
                      </a:r>
                      <a:r>
                        <a:rPr lang="en-US" sz="2000" b="0" kern="0" dirty="0">
                          <a:solidFill>
                            <a:srgbClr val="FFFFFF"/>
                          </a:solidFill>
                          <a:latin typeface="+mn-lt"/>
                          <a:ea typeface="ＭＳ Ｐゴシック" pitchFamily="-107" charset="-128"/>
                          <a:cs typeface="ＭＳ Ｐゴシック" pitchFamily="-107" charset="-128"/>
                        </a:rPr>
                        <a:t>(2,0)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kern="0" dirty="0">
                          <a:solidFill>
                            <a:srgbClr val="FFFFFF"/>
                          </a:solidFill>
                          <a:latin typeface="+mn-lt"/>
                          <a:ea typeface="ＭＳ Ｐゴシック" pitchFamily="-107" charset="-128"/>
                          <a:cs typeface="ＭＳ Ｐゴシック" pitchFamily="-107" charset="-128"/>
                        </a:rPr>
                        <a:t>E</a:t>
                      </a:r>
                      <a:r>
                        <a:rPr lang="en-US" sz="2000" b="0" kern="0" dirty="0">
                          <a:solidFill>
                            <a:srgbClr val="FFFFFF"/>
                          </a:solidFill>
                          <a:latin typeface="+mn-lt"/>
                          <a:ea typeface="ＭＳ Ｐゴシック" pitchFamily="-107" charset="-128"/>
                          <a:cs typeface="ＭＳ Ｐゴシック" pitchFamily="-107" charset="-128"/>
                        </a:rPr>
                        <a:t>(2,1)</a:t>
                      </a:r>
                      <a:endParaRPr lang="en-US" sz="20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kern="0" dirty="0">
                          <a:solidFill>
                            <a:srgbClr val="FFFFFF"/>
                          </a:solidFill>
                          <a:latin typeface="+mn-lt"/>
                          <a:ea typeface="ＭＳ Ｐゴシック" pitchFamily="-107" charset="-128"/>
                          <a:cs typeface="ＭＳ Ｐゴシック" pitchFamily="-107" charset="-128"/>
                        </a:rPr>
                        <a:t>E</a:t>
                      </a:r>
                      <a:r>
                        <a:rPr lang="en-US" sz="2000" b="0" kern="0" dirty="0">
                          <a:solidFill>
                            <a:srgbClr val="FFFFFF"/>
                          </a:solidFill>
                          <a:latin typeface="+mn-lt"/>
                          <a:ea typeface="ＭＳ Ｐゴシック" pitchFamily="-107" charset="-128"/>
                          <a:cs typeface="ＭＳ Ｐゴシック" pitchFamily="-107" charset="-128"/>
                        </a:rPr>
                        <a:t>(2,2)</a:t>
                      </a:r>
                      <a:endParaRPr lang="en-US" sz="20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kern="0" dirty="0">
                          <a:solidFill>
                            <a:srgbClr val="FFFFFF"/>
                          </a:solidFill>
                          <a:latin typeface="+mn-lt"/>
                          <a:ea typeface="ＭＳ Ｐゴシック" pitchFamily="-107" charset="-128"/>
                          <a:cs typeface="ＭＳ Ｐゴシック" pitchFamily="-107" charset="-128"/>
                        </a:rPr>
                        <a:t>E</a:t>
                      </a:r>
                      <a:r>
                        <a:rPr lang="en-US" sz="2000" b="0" kern="0" dirty="0">
                          <a:solidFill>
                            <a:srgbClr val="FFFFFF"/>
                          </a:solidFill>
                          <a:latin typeface="+mn-lt"/>
                          <a:ea typeface="ＭＳ Ｐゴシック" pitchFamily="-107" charset="-128"/>
                          <a:cs typeface="ＭＳ Ｐゴシック" pitchFamily="-107" charset="-128"/>
                        </a:rPr>
                        <a:t>(</a:t>
                      </a:r>
                      <a:r>
                        <a:rPr lang="en-US" sz="2000" b="0" i="1" kern="0" dirty="0" err="1">
                          <a:solidFill>
                            <a:srgbClr val="FFFFFF"/>
                          </a:solidFill>
                          <a:latin typeface="+mn-lt"/>
                          <a:ea typeface="ＭＳ Ｐゴシック" pitchFamily="-107" charset="-128"/>
                          <a:cs typeface="ＭＳ Ｐゴシック" pitchFamily="-107" charset="-128"/>
                        </a:rPr>
                        <a:t>i</a:t>
                      </a:r>
                      <a:r>
                        <a:rPr lang="en-US" sz="2000" b="0" kern="0" dirty="0" err="1">
                          <a:solidFill>
                            <a:srgbClr val="FFFFFF"/>
                          </a:solidFill>
                          <a:latin typeface="+mn-lt"/>
                          <a:ea typeface="ＭＳ Ｐゴシック" pitchFamily="-107" charset="-128"/>
                          <a:cs typeface="ＭＳ Ｐゴシック" pitchFamily="-107" charset="-128"/>
                        </a:rPr>
                        <a:t>,</a:t>
                      </a:r>
                      <a:r>
                        <a:rPr lang="en-US" sz="2000" b="0" i="1" kern="0" dirty="0" err="1">
                          <a:solidFill>
                            <a:srgbClr val="FFFFFF"/>
                          </a:solidFill>
                          <a:latin typeface="+mn-lt"/>
                          <a:ea typeface="ＭＳ Ｐゴシック" pitchFamily="-107" charset="-128"/>
                          <a:cs typeface="ＭＳ Ｐゴシック" pitchFamily="-107" charset="-128"/>
                        </a:rPr>
                        <a:t>j</a:t>
                      </a:r>
                      <a:r>
                        <a:rPr lang="en-US" sz="2000" b="0" kern="0" dirty="0">
                          <a:solidFill>
                            <a:srgbClr val="FFFFFF"/>
                          </a:solidFill>
                          <a:latin typeface="+mn-lt"/>
                          <a:ea typeface="ＭＳ Ｐゴシック" pitchFamily="-107" charset="-128"/>
                          <a:cs typeface="ＭＳ Ｐゴシック" pitchFamily="-107" charset="-128"/>
                        </a:rPr>
                        <a:t>)</a:t>
                      </a:r>
                      <a:endParaRPr lang="en-US" sz="20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0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0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Goal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129899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92198" y="4236885"/>
            <a:ext cx="410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/>
              <a:t>i</a:t>
            </a:r>
            <a:r>
              <a:rPr lang="en-US" b="0" dirty="0"/>
              <a:t>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19400" y="6040775"/>
            <a:ext cx="448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/>
              <a:t>j</a:t>
            </a:r>
            <a:r>
              <a:rPr lang="en-US" b="0" dirty="0"/>
              <a:t>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9338" y="544086"/>
            <a:ext cx="80057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Let's fill in the base cases first:</a:t>
            </a:r>
          </a:p>
          <a:p>
            <a:r>
              <a:rPr lang="en-US" sz="2400" b="0" i="1" dirty="0"/>
              <a:t>E</a:t>
            </a:r>
            <a:r>
              <a:rPr lang="en-US" sz="2400" b="0" dirty="0"/>
              <a:t>(0,0) = </a:t>
            </a:r>
            <a:r>
              <a:rPr lang="en-US" sz="2400" b="0" i="1" dirty="0"/>
              <a:t>E</a:t>
            </a:r>
            <a:r>
              <a:rPr lang="en-US" sz="2400" b="0" dirty="0"/>
              <a:t>("" ,"") = ?</a:t>
            </a:r>
          </a:p>
          <a:p>
            <a:r>
              <a:rPr lang="en-US" sz="2400" b="0" i="1" dirty="0"/>
              <a:t>E</a:t>
            </a:r>
            <a:r>
              <a:rPr lang="en-US" sz="2400" b="0" dirty="0"/>
              <a:t>(2,0) = </a:t>
            </a:r>
            <a:r>
              <a:rPr lang="en-US" sz="2400" b="0" i="1" dirty="0"/>
              <a:t>E</a:t>
            </a:r>
            <a:r>
              <a:rPr lang="en-US" sz="2400" b="0" dirty="0"/>
              <a:t>("TH" ,"") = ?</a:t>
            </a:r>
          </a:p>
          <a:p>
            <a:r>
              <a:rPr lang="en-US" sz="2400" b="0" i="1" dirty="0"/>
              <a:t>E</a:t>
            </a:r>
            <a:r>
              <a:rPr lang="en-US" sz="2400" b="0" dirty="0"/>
              <a:t>(0,3) = </a:t>
            </a:r>
            <a:r>
              <a:rPr lang="en-US" sz="2400" b="0" i="1" dirty="0"/>
              <a:t>E</a:t>
            </a:r>
            <a:r>
              <a:rPr lang="en-US" sz="2400" b="0" dirty="0"/>
              <a:t>("", "OTH") = ?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312 – Dynamic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95AF6B-CAF7-F14E-AA4D-988905637035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graphicFrame>
        <p:nvGraphicFramePr>
          <p:cNvPr id="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911402"/>
              </p:ext>
            </p:extLst>
          </p:nvPr>
        </p:nvGraphicFramePr>
        <p:xfrm>
          <a:off x="689338" y="2852410"/>
          <a:ext cx="8005753" cy="3292170"/>
        </p:xfrm>
        <a:graphic>
          <a:graphicData uri="http://schemas.openxmlformats.org/drawingml/2006/table">
            <a:tbl>
              <a:tblPr/>
              <a:tblGrid>
                <a:gridCol w="1143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6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6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6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6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70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  <a:defRPr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kern="0" dirty="0">
                          <a:solidFill>
                            <a:srgbClr val="FFFFFF"/>
                          </a:solidFill>
                          <a:latin typeface="+mn-lt"/>
                          <a:ea typeface="ＭＳ Ｐゴシック" pitchFamily="-107" charset="-128"/>
                          <a:cs typeface="ＭＳ Ｐゴシック" pitchFamily="-107" charset="-128"/>
                        </a:rPr>
                        <a:t>E</a:t>
                      </a:r>
                      <a:r>
                        <a:rPr lang="en-US" sz="2000" b="0" kern="0" dirty="0">
                          <a:solidFill>
                            <a:srgbClr val="FFFFFF"/>
                          </a:solidFill>
                          <a:latin typeface="+mn-lt"/>
                          <a:ea typeface="ＭＳ Ｐゴシック" pitchFamily="-107" charset="-128"/>
                          <a:cs typeface="ＭＳ Ｐゴシック" pitchFamily="-107" charset="-128"/>
                        </a:rPr>
                        <a:t>(1,1)</a:t>
                      </a:r>
                      <a:endParaRPr lang="en-US" sz="20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kern="0" dirty="0">
                          <a:solidFill>
                            <a:srgbClr val="FFFFFF"/>
                          </a:solidFill>
                          <a:latin typeface="+mn-lt"/>
                          <a:ea typeface="ＭＳ Ｐゴシック" pitchFamily="-107" charset="-128"/>
                          <a:cs typeface="ＭＳ Ｐゴシック" pitchFamily="-107" charset="-128"/>
                        </a:rPr>
                        <a:t>E</a:t>
                      </a:r>
                      <a:r>
                        <a:rPr lang="en-US" sz="2000" b="0" kern="0" dirty="0">
                          <a:solidFill>
                            <a:srgbClr val="FFFFFF"/>
                          </a:solidFill>
                          <a:latin typeface="+mn-lt"/>
                          <a:ea typeface="ＭＳ Ｐゴシック" pitchFamily="-107" charset="-128"/>
                          <a:cs typeface="ＭＳ Ｐゴシック" pitchFamily="-107" charset="-128"/>
                        </a:rPr>
                        <a:t>(1,2)</a:t>
                      </a:r>
                      <a:endParaRPr lang="en-US" sz="20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kern="0" dirty="0">
                          <a:solidFill>
                            <a:srgbClr val="FFFFFF"/>
                          </a:solidFill>
                          <a:latin typeface="+mn-lt"/>
                          <a:ea typeface="ＭＳ Ｐゴシック" pitchFamily="-107" charset="-128"/>
                          <a:cs typeface="ＭＳ Ｐゴシック" pitchFamily="-107" charset="-128"/>
                        </a:rPr>
                        <a:t>E</a:t>
                      </a:r>
                      <a:r>
                        <a:rPr lang="en-US" sz="2000" b="0" kern="0" dirty="0">
                          <a:solidFill>
                            <a:srgbClr val="FFFFFF"/>
                          </a:solidFill>
                          <a:latin typeface="+mn-lt"/>
                          <a:ea typeface="ＭＳ Ｐゴシック" pitchFamily="-107" charset="-128"/>
                          <a:cs typeface="ＭＳ Ｐゴシック" pitchFamily="-107" charset="-128"/>
                        </a:rPr>
                        <a:t>(2,1)</a:t>
                      </a:r>
                      <a:endParaRPr lang="en-US" sz="20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kern="0" dirty="0">
                          <a:solidFill>
                            <a:srgbClr val="FFFFFF"/>
                          </a:solidFill>
                          <a:latin typeface="+mn-lt"/>
                          <a:ea typeface="ＭＳ Ｐゴシック" pitchFamily="-107" charset="-128"/>
                          <a:cs typeface="ＭＳ Ｐゴシック" pitchFamily="-107" charset="-128"/>
                        </a:rPr>
                        <a:t>E</a:t>
                      </a:r>
                      <a:r>
                        <a:rPr lang="en-US" sz="2000" b="0" kern="0" dirty="0">
                          <a:solidFill>
                            <a:srgbClr val="FFFFFF"/>
                          </a:solidFill>
                          <a:latin typeface="+mn-lt"/>
                          <a:ea typeface="ＭＳ Ｐゴシック" pitchFamily="-107" charset="-128"/>
                          <a:cs typeface="ＭＳ Ｐゴシック" pitchFamily="-107" charset="-128"/>
                        </a:rPr>
                        <a:t>(2,2)</a:t>
                      </a:r>
                      <a:endParaRPr lang="en-US" sz="20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kern="0" dirty="0">
                          <a:solidFill>
                            <a:srgbClr val="FFFFFF"/>
                          </a:solidFill>
                          <a:latin typeface="+mn-lt"/>
                          <a:ea typeface="ＭＳ Ｐゴシック" pitchFamily="-107" charset="-128"/>
                          <a:cs typeface="ＭＳ Ｐゴシック" pitchFamily="-107" charset="-128"/>
                        </a:rPr>
                        <a:t>E</a:t>
                      </a:r>
                      <a:r>
                        <a:rPr lang="en-US" sz="2000" b="0" kern="0" dirty="0">
                          <a:solidFill>
                            <a:srgbClr val="FFFFFF"/>
                          </a:solidFill>
                          <a:latin typeface="+mn-lt"/>
                          <a:ea typeface="ＭＳ Ｐゴシック" pitchFamily="-107" charset="-128"/>
                          <a:cs typeface="ＭＳ Ｐゴシック" pitchFamily="-107" charset="-128"/>
                        </a:rPr>
                        <a:t>(</a:t>
                      </a:r>
                      <a:r>
                        <a:rPr lang="en-US" sz="2000" b="0" i="1" kern="0" dirty="0" err="1">
                          <a:solidFill>
                            <a:srgbClr val="FFFFFF"/>
                          </a:solidFill>
                          <a:latin typeface="+mn-lt"/>
                          <a:ea typeface="ＭＳ Ｐゴシック" pitchFamily="-107" charset="-128"/>
                          <a:cs typeface="ＭＳ Ｐゴシック" pitchFamily="-107" charset="-128"/>
                        </a:rPr>
                        <a:t>i</a:t>
                      </a:r>
                      <a:r>
                        <a:rPr lang="en-US" sz="2000" b="0" kern="0" dirty="0" err="1">
                          <a:solidFill>
                            <a:srgbClr val="FFFFFF"/>
                          </a:solidFill>
                          <a:latin typeface="+mn-lt"/>
                          <a:ea typeface="ＭＳ Ｐゴシック" pitchFamily="-107" charset="-128"/>
                          <a:cs typeface="ＭＳ Ｐゴシック" pitchFamily="-107" charset="-128"/>
                        </a:rPr>
                        <a:t>,</a:t>
                      </a:r>
                      <a:r>
                        <a:rPr lang="en-US" sz="2000" b="0" i="1" kern="0" dirty="0" err="1">
                          <a:solidFill>
                            <a:srgbClr val="FFFFFF"/>
                          </a:solidFill>
                          <a:latin typeface="+mn-lt"/>
                          <a:ea typeface="ＭＳ Ｐゴシック" pitchFamily="-107" charset="-128"/>
                          <a:cs typeface="ＭＳ Ｐゴシック" pitchFamily="-107" charset="-128"/>
                        </a:rPr>
                        <a:t>j</a:t>
                      </a:r>
                      <a:r>
                        <a:rPr lang="en-US" sz="2000" b="0" kern="0" dirty="0">
                          <a:solidFill>
                            <a:srgbClr val="FFFFFF"/>
                          </a:solidFill>
                          <a:latin typeface="+mn-lt"/>
                          <a:ea typeface="ＭＳ Ｐゴシック" pitchFamily="-107" charset="-128"/>
                          <a:cs typeface="ＭＳ Ｐゴシック" pitchFamily="-107" charset="-128"/>
                        </a:rPr>
                        <a:t>)</a:t>
                      </a:r>
                      <a:endParaRPr lang="en-US" sz="20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0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0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Goal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129899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92198" y="4236885"/>
            <a:ext cx="410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/>
              <a:t>i</a:t>
            </a:r>
            <a:r>
              <a:rPr lang="en-US" b="0" dirty="0"/>
              <a:t>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19400" y="6040775"/>
            <a:ext cx="448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/>
              <a:t>j</a:t>
            </a:r>
            <a:r>
              <a:rPr lang="en-US" b="0" dirty="0"/>
              <a:t>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2198" y="544086"/>
            <a:ext cx="879940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/>
              <a:t>Let's think about general expression </a:t>
            </a:r>
            <a:r>
              <a:rPr lang="en-US" sz="2000" b="0" i="1" kern="0" dirty="0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E</a:t>
            </a:r>
            <a:r>
              <a:rPr lang="en-US" sz="2000" b="0" kern="0" dirty="0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(</a:t>
            </a:r>
            <a:r>
              <a:rPr lang="en-US" sz="2000" b="0" i="1" kern="0" dirty="0" err="1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i</a:t>
            </a:r>
            <a:r>
              <a:rPr lang="en-US" sz="2000" b="0" kern="0" dirty="0" err="1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,</a:t>
            </a:r>
            <a:r>
              <a:rPr lang="en-US" sz="2000" b="0" i="1" kern="0" dirty="0" err="1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j</a:t>
            </a:r>
            <a:r>
              <a:rPr lang="en-US" sz="2000" b="0" kern="0" dirty="0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) using cell </a:t>
            </a:r>
            <a:r>
              <a:rPr lang="en-US" sz="2000" b="0" i="1" kern="0" dirty="0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E</a:t>
            </a:r>
            <a:r>
              <a:rPr lang="en-US" sz="2000" b="0" kern="0" dirty="0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(2,2) = </a:t>
            </a:r>
            <a:r>
              <a:rPr lang="en-US" sz="2000" b="0" i="1" kern="0" dirty="0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E</a:t>
            </a:r>
            <a:r>
              <a:rPr lang="en-US" sz="2000" b="0" kern="0" dirty="0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("TH", "OT") </a:t>
            </a:r>
          </a:p>
          <a:p>
            <a:r>
              <a:rPr lang="en-US" sz="2000" b="0" kern="0" dirty="0">
                <a:solidFill>
                  <a:srgbClr val="FFFFFF"/>
                </a:solidFill>
                <a:ea typeface="ＭＳ Ｐゴシック" pitchFamily="-107" charset="-128"/>
              </a:rPr>
              <a:t>Focus on right alignment "H" and "T". There </a:t>
            </a:r>
            <a:r>
              <a:rPr lang="en-US" sz="2000" b="0" dirty="0"/>
              <a:t>are only 3 options to consider: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/>
              <a:t>match/substitution: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/>
              <a:t>insert: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/>
              <a:t>delete: </a:t>
            </a:r>
          </a:p>
          <a:p>
            <a:r>
              <a:rPr lang="en-US" sz="2000" b="0" dirty="0"/>
              <a:t>Which one will we want to use?  The one leading to the lowest </a:t>
            </a:r>
            <a:r>
              <a:rPr lang="en-US" sz="2000" b="0" i="1" kern="0" dirty="0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E</a:t>
            </a:r>
            <a:r>
              <a:rPr lang="en-US" sz="2000" b="0" kern="0" dirty="0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(2,2) </a:t>
            </a:r>
            <a:endParaRPr lang="en-US" sz="2000" b="0" dirty="0"/>
          </a:p>
          <a:p>
            <a:r>
              <a:rPr lang="en-US" sz="2000" b="0" i="1" kern="0" dirty="0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E</a:t>
            </a:r>
            <a:r>
              <a:rPr lang="en-US" sz="2000" b="0" kern="0" dirty="0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(</a:t>
            </a:r>
            <a:r>
              <a:rPr lang="en-US" sz="2000" b="0" i="1" kern="0" dirty="0" err="1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i</a:t>
            </a:r>
            <a:r>
              <a:rPr lang="en-US" sz="2000" b="0" kern="0" dirty="0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, </a:t>
            </a:r>
            <a:r>
              <a:rPr lang="en-US" sz="2000" b="0" i="1" kern="0" dirty="0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j</a:t>
            </a:r>
            <a:r>
              <a:rPr lang="en-US" sz="2000" b="0" kern="0" dirty="0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) = min[…]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40607296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312 – Dynamic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95AF6B-CAF7-F14E-AA4D-988905637035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graphicFrame>
        <p:nvGraphicFramePr>
          <p:cNvPr id="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63098"/>
              </p:ext>
            </p:extLst>
          </p:nvPr>
        </p:nvGraphicFramePr>
        <p:xfrm>
          <a:off x="689338" y="2852410"/>
          <a:ext cx="8005753" cy="3292170"/>
        </p:xfrm>
        <a:graphic>
          <a:graphicData uri="http://schemas.openxmlformats.org/drawingml/2006/table">
            <a:tbl>
              <a:tblPr/>
              <a:tblGrid>
                <a:gridCol w="1143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6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6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6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6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70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  <a:defRPr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kern="0" dirty="0">
                          <a:solidFill>
                            <a:srgbClr val="FFFFFF"/>
                          </a:solidFill>
                          <a:latin typeface="+mn-lt"/>
                          <a:ea typeface="ＭＳ Ｐゴシック" pitchFamily="-107" charset="-128"/>
                          <a:cs typeface="ＭＳ Ｐゴシック" pitchFamily="-107" charset="-128"/>
                        </a:rPr>
                        <a:t>E</a:t>
                      </a:r>
                      <a:r>
                        <a:rPr lang="en-US" sz="2000" b="0" kern="0" dirty="0">
                          <a:solidFill>
                            <a:srgbClr val="FFFFFF"/>
                          </a:solidFill>
                          <a:latin typeface="+mn-lt"/>
                          <a:ea typeface="ＭＳ Ｐゴシック" pitchFamily="-107" charset="-128"/>
                          <a:cs typeface="ＭＳ Ｐゴシック" pitchFamily="-107" charset="-128"/>
                        </a:rPr>
                        <a:t>(1,1)</a:t>
                      </a:r>
                      <a:endParaRPr lang="en-US" sz="20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kern="0" dirty="0">
                          <a:solidFill>
                            <a:srgbClr val="FFFFFF"/>
                          </a:solidFill>
                          <a:latin typeface="+mn-lt"/>
                          <a:ea typeface="ＭＳ Ｐゴシック" pitchFamily="-107" charset="-128"/>
                          <a:cs typeface="ＭＳ Ｐゴシック" pitchFamily="-107" charset="-128"/>
                        </a:rPr>
                        <a:t>E</a:t>
                      </a:r>
                      <a:r>
                        <a:rPr lang="en-US" sz="2000" b="0" kern="0" dirty="0">
                          <a:solidFill>
                            <a:srgbClr val="FFFFFF"/>
                          </a:solidFill>
                          <a:latin typeface="+mn-lt"/>
                          <a:ea typeface="ＭＳ Ｐゴシック" pitchFamily="-107" charset="-128"/>
                          <a:cs typeface="ＭＳ Ｐゴシック" pitchFamily="-107" charset="-128"/>
                        </a:rPr>
                        <a:t>(1,2)</a:t>
                      </a:r>
                      <a:endParaRPr lang="en-US" sz="20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kern="0" dirty="0">
                          <a:solidFill>
                            <a:srgbClr val="FFFFFF"/>
                          </a:solidFill>
                          <a:latin typeface="+mn-lt"/>
                          <a:ea typeface="ＭＳ Ｐゴシック" pitchFamily="-107" charset="-128"/>
                          <a:cs typeface="ＭＳ Ｐゴシック" pitchFamily="-107" charset="-128"/>
                        </a:rPr>
                        <a:t>E</a:t>
                      </a:r>
                      <a:r>
                        <a:rPr lang="en-US" sz="2000" b="0" kern="0" dirty="0">
                          <a:solidFill>
                            <a:srgbClr val="FFFFFF"/>
                          </a:solidFill>
                          <a:latin typeface="+mn-lt"/>
                          <a:ea typeface="ＭＳ Ｐゴシック" pitchFamily="-107" charset="-128"/>
                          <a:cs typeface="ＭＳ Ｐゴシック" pitchFamily="-107" charset="-128"/>
                        </a:rPr>
                        <a:t>(2,1)</a:t>
                      </a:r>
                      <a:endParaRPr lang="en-US" sz="20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kern="0" dirty="0">
                          <a:solidFill>
                            <a:srgbClr val="FFFFFF"/>
                          </a:solidFill>
                          <a:latin typeface="+mn-lt"/>
                          <a:ea typeface="ＭＳ Ｐゴシック" pitchFamily="-107" charset="-128"/>
                          <a:cs typeface="ＭＳ Ｐゴシック" pitchFamily="-107" charset="-128"/>
                        </a:rPr>
                        <a:t>E</a:t>
                      </a:r>
                      <a:r>
                        <a:rPr lang="en-US" sz="2000" b="0" kern="0" dirty="0">
                          <a:solidFill>
                            <a:srgbClr val="FFFFFF"/>
                          </a:solidFill>
                          <a:latin typeface="+mn-lt"/>
                          <a:ea typeface="ＭＳ Ｐゴシック" pitchFamily="-107" charset="-128"/>
                          <a:cs typeface="ＭＳ Ｐゴシック" pitchFamily="-107" charset="-128"/>
                        </a:rPr>
                        <a:t>(2,2)</a:t>
                      </a:r>
                      <a:endParaRPr lang="en-US" sz="20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kern="0" dirty="0">
                          <a:solidFill>
                            <a:srgbClr val="FFFFFF"/>
                          </a:solidFill>
                          <a:latin typeface="+mn-lt"/>
                          <a:ea typeface="ＭＳ Ｐゴシック" pitchFamily="-107" charset="-128"/>
                          <a:cs typeface="ＭＳ Ｐゴシック" pitchFamily="-107" charset="-128"/>
                        </a:rPr>
                        <a:t>E</a:t>
                      </a:r>
                      <a:r>
                        <a:rPr lang="en-US" sz="2000" b="0" kern="0" dirty="0">
                          <a:solidFill>
                            <a:srgbClr val="FFFFFF"/>
                          </a:solidFill>
                          <a:latin typeface="+mn-lt"/>
                          <a:ea typeface="ＭＳ Ｐゴシック" pitchFamily="-107" charset="-128"/>
                          <a:cs typeface="ＭＳ Ｐゴシック" pitchFamily="-107" charset="-128"/>
                        </a:rPr>
                        <a:t>(</a:t>
                      </a:r>
                      <a:r>
                        <a:rPr lang="en-US" sz="2000" b="0" i="1" kern="0" dirty="0" err="1">
                          <a:solidFill>
                            <a:srgbClr val="FFFFFF"/>
                          </a:solidFill>
                          <a:latin typeface="+mn-lt"/>
                          <a:ea typeface="ＭＳ Ｐゴシック" pitchFamily="-107" charset="-128"/>
                          <a:cs typeface="ＭＳ Ｐゴシック" pitchFamily="-107" charset="-128"/>
                        </a:rPr>
                        <a:t>i</a:t>
                      </a:r>
                      <a:r>
                        <a:rPr lang="en-US" sz="2000" b="0" kern="0" dirty="0" err="1">
                          <a:solidFill>
                            <a:srgbClr val="FFFFFF"/>
                          </a:solidFill>
                          <a:latin typeface="+mn-lt"/>
                          <a:ea typeface="ＭＳ Ｐゴシック" pitchFamily="-107" charset="-128"/>
                          <a:cs typeface="ＭＳ Ｐゴシック" pitchFamily="-107" charset="-128"/>
                        </a:rPr>
                        <a:t>,</a:t>
                      </a:r>
                      <a:r>
                        <a:rPr lang="en-US" sz="2000" b="0" i="1" kern="0" dirty="0" err="1">
                          <a:solidFill>
                            <a:srgbClr val="FFFFFF"/>
                          </a:solidFill>
                          <a:latin typeface="+mn-lt"/>
                          <a:ea typeface="ＭＳ Ｐゴシック" pitchFamily="-107" charset="-128"/>
                          <a:cs typeface="ＭＳ Ｐゴシック" pitchFamily="-107" charset="-128"/>
                        </a:rPr>
                        <a:t>j</a:t>
                      </a:r>
                      <a:r>
                        <a:rPr lang="en-US" sz="2000" b="0" kern="0" dirty="0">
                          <a:solidFill>
                            <a:srgbClr val="FFFFFF"/>
                          </a:solidFill>
                          <a:latin typeface="+mn-lt"/>
                          <a:ea typeface="ＭＳ Ｐゴシック" pitchFamily="-107" charset="-128"/>
                          <a:cs typeface="ＭＳ Ｐゴシック" pitchFamily="-107" charset="-128"/>
                        </a:rPr>
                        <a:t>)</a:t>
                      </a:r>
                      <a:endParaRPr lang="en-US" sz="20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0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0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Goal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129899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92198" y="4236885"/>
            <a:ext cx="410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/>
              <a:t>i</a:t>
            </a:r>
            <a:r>
              <a:rPr lang="en-US" b="0" dirty="0"/>
              <a:t>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19400" y="6040775"/>
            <a:ext cx="448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/>
              <a:t>j</a:t>
            </a:r>
            <a:r>
              <a:rPr lang="en-US" b="0" dirty="0"/>
              <a:t>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2198" y="544086"/>
            <a:ext cx="879940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/>
              <a:t>Let's think about general expression </a:t>
            </a:r>
            <a:r>
              <a:rPr lang="en-US" sz="2000" b="0" i="1" kern="0" dirty="0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E</a:t>
            </a:r>
            <a:r>
              <a:rPr lang="en-US" sz="2000" b="0" kern="0" dirty="0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(</a:t>
            </a:r>
            <a:r>
              <a:rPr lang="en-US" sz="2000" b="0" i="1" kern="0" dirty="0" err="1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i</a:t>
            </a:r>
            <a:r>
              <a:rPr lang="en-US" sz="2000" b="0" kern="0" dirty="0" err="1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,</a:t>
            </a:r>
            <a:r>
              <a:rPr lang="en-US" sz="2000" b="0" i="1" kern="0" dirty="0" err="1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j</a:t>
            </a:r>
            <a:r>
              <a:rPr lang="en-US" sz="2000" b="0" kern="0" dirty="0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) using cell </a:t>
            </a:r>
            <a:r>
              <a:rPr lang="en-US" sz="2000" b="0" i="1" kern="0" dirty="0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E</a:t>
            </a:r>
            <a:r>
              <a:rPr lang="en-US" sz="2000" b="0" kern="0" dirty="0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(2,2) = </a:t>
            </a:r>
            <a:r>
              <a:rPr lang="en-US" sz="2000" b="0" i="1" kern="0" dirty="0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E</a:t>
            </a:r>
            <a:r>
              <a:rPr lang="en-US" sz="2000" b="0" kern="0" dirty="0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("TH", "OT") </a:t>
            </a:r>
          </a:p>
          <a:p>
            <a:r>
              <a:rPr lang="en-US" sz="2000" b="0" kern="0" dirty="0">
                <a:solidFill>
                  <a:srgbClr val="FFFFFF"/>
                </a:solidFill>
                <a:ea typeface="ＭＳ Ｐゴシック" pitchFamily="-107" charset="-128"/>
              </a:rPr>
              <a:t>Focus on right alignment "H" and "T". There </a:t>
            </a:r>
            <a:r>
              <a:rPr lang="en-US" sz="2000" b="0" dirty="0"/>
              <a:t>are only 3 options to consider: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/>
              <a:t>match/substitution: 1 (substitute) + </a:t>
            </a:r>
            <a:r>
              <a:rPr lang="en-US" sz="2000" b="0" i="1" kern="0" dirty="0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E</a:t>
            </a:r>
            <a:r>
              <a:rPr lang="en-US" sz="2000" b="0" kern="0" dirty="0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(1,1) = 1 +</a:t>
            </a:r>
            <a:r>
              <a:rPr lang="en-US" sz="2000" b="0" i="1" kern="0" dirty="0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 E</a:t>
            </a:r>
            <a:r>
              <a:rPr lang="en-US" sz="2000" b="0" kern="0" dirty="0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("T", "O") (consumed H and T)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/>
              <a:t>insert: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/>
              <a:t>delete: </a:t>
            </a:r>
          </a:p>
          <a:p>
            <a:r>
              <a:rPr lang="en-US" sz="2000" b="0" dirty="0"/>
              <a:t>Which one will we want to use?  The one leading to the lowest </a:t>
            </a:r>
            <a:r>
              <a:rPr lang="en-US" sz="2000" b="0" i="1" kern="0" dirty="0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E</a:t>
            </a:r>
            <a:r>
              <a:rPr lang="en-US" sz="2000" b="0" kern="0" dirty="0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(2,2) </a:t>
            </a:r>
            <a:endParaRPr lang="en-US" sz="2000" b="0" dirty="0"/>
          </a:p>
          <a:p>
            <a:r>
              <a:rPr lang="en-US" sz="2000" b="0" i="1" kern="0" dirty="0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E</a:t>
            </a:r>
            <a:r>
              <a:rPr lang="en-US" sz="2000" b="0" kern="0" dirty="0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(</a:t>
            </a:r>
            <a:r>
              <a:rPr lang="en-US" sz="2000" b="0" i="1" kern="0" dirty="0" err="1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i</a:t>
            </a:r>
            <a:r>
              <a:rPr lang="en-US" sz="2000" b="0" kern="0" dirty="0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, </a:t>
            </a:r>
            <a:r>
              <a:rPr lang="en-US" sz="2000" b="0" i="1" kern="0" dirty="0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j</a:t>
            </a:r>
            <a:r>
              <a:rPr lang="en-US" sz="2000" b="0" kern="0" dirty="0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) = min[</a:t>
            </a:r>
            <a:r>
              <a:rPr lang="en-US" sz="2000" b="0" i="1" dirty="0"/>
              <a:t>diff</a:t>
            </a:r>
            <a:r>
              <a:rPr lang="en-US" sz="2000" b="0" dirty="0"/>
              <a:t>(</a:t>
            </a:r>
            <a:r>
              <a:rPr lang="en-US" sz="2000" b="0" i="1" dirty="0" err="1"/>
              <a:t>i</a:t>
            </a:r>
            <a:r>
              <a:rPr lang="en-US" sz="2000" b="0" dirty="0"/>
              <a:t>, </a:t>
            </a:r>
            <a:r>
              <a:rPr lang="en-US" sz="2000" b="0" i="1" dirty="0"/>
              <a:t>j</a:t>
            </a:r>
            <a:r>
              <a:rPr lang="en-US" sz="2000" b="0" dirty="0"/>
              <a:t>) + </a:t>
            </a:r>
            <a:r>
              <a:rPr lang="en-US" sz="2000" b="0" i="1" dirty="0"/>
              <a:t>E</a:t>
            </a:r>
            <a:r>
              <a:rPr lang="en-US" sz="2000" b="0" dirty="0"/>
              <a:t>(</a:t>
            </a:r>
            <a:r>
              <a:rPr lang="en-US" sz="2000" b="0" i="1" dirty="0"/>
              <a:t>i</a:t>
            </a:r>
            <a:r>
              <a:rPr lang="en-US" sz="2000" b="0" dirty="0"/>
              <a:t>-1, </a:t>
            </a:r>
            <a:r>
              <a:rPr lang="en-US" sz="2000" b="0" i="1" dirty="0"/>
              <a:t>j</a:t>
            </a:r>
            <a:r>
              <a:rPr lang="en-US" sz="2000" b="0" dirty="0"/>
              <a:t>-1), …</a:t>
            </a:r>
            <a:r>
              <a:rPr lang="en-US" sz="2000" b="0" kern="0" dirty="0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]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8806179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312 – Dynamic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95AF6B-CAF7-F14E-AA4D-988905637035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graphicFrame>
        <p:nvGraphicFramePr>
          <p:cNvPr id="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136571"/>
              </p:ext>
            </p:extLst>
          </p:nvPr>
        </p:nvGraphicFramePr>
        <p:xfrm>
          <a:off x="689338" y="2852410"/>
          <a:ext cx="8005753" cy="3292170"/>
        </p:xfrm>
        <a:graphic>
          <a:graphicData uri="http://schemas.openxmlformats.org/drawingml/2006/table">
            <a:tbl>
              <a:tblPr/>
              <a:tblGrid>
                <a:gridCol w="1143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6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6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6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6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70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  <a:defRPr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kern="0" dirty="0">
                          <a:solidFill>
                            <a:srgbClr val="FFFFFF"/>
                          </a:solidFill>
                          <a:latin typeface="+mn-lt"/>
                          <a:ea typeface="ＭＳ Ｐゴシック" pitchFamily="-107" charset="-128"/>
                          <a:cs typeface="ＭＳ Ｐゴシック" pitchFamily="-107" charset="-128"/>
                        </a:rPr>
                        <a:t>E</a:t>
                      </a:r>
                      <a:r>
                        <a:rPr lang="en-US" sz="2000" b="0" kern="0" dirty="0">
                          <a:solidFill>
                            <a:srgbClr val="FFFFFF"/>
                          </a:solidFill>
                          <a:latin typeface="+mn-lt"/>
                          <a:ea typeface="ＭＳ Ｐゴシック" pitchFamily="-107" charset="-128"/>
                          <a:cs typeface="ＭＳ Ｐゴシック" pitchFamily="-107" charset="-128"/>
                        </a:rPr>
                        <a:t>(1,1)</a:t>
                      </a:r>
                      <a:endParaRPr lang="en-US" sz="20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kern="0" dirty="0">
                          <a:solidFill>
                            <a:srgbClr val="FFFFFF"/>
                          </a:solidFill>
                          <a:latin typeface="+mn-lt"/>
                          <a:ea typeface="ＭＳ Ｐゴシック" pitchFamily="-107" charset="-128"/>
                          <a:cs typeface="ＭＳ Ｐゴシック" pitchFamily="-107" charset="-128"/>
                        </a:rPr>
                        <a:t>E</a:t>
                      </a:r>
                      <a:r>
                        <a:rPr lang="en-US" sz="2000" b="0" kern="0" dirty="0">
                          <a:solidFill>
                            <a:srgbClr val="FFFFFF"/>
                          </a:solidFill>
                          <a:latin typeface="+mn-lt"/>
                          <a:ea typeface="ＭＳ Ｐゴシック" pitchFamily="-107" charset="-128"/>
                          <a:cs typeface="ＭＳ Ｐゴシック" pitchFamily="-107" charset="-128"/>
                        </a:rPr>
                        <a:t>(1,2)</a:t>
                      </a:r>
                      <a:endParaRPr lang="en-US" sz="20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kern="0" dirty="0">
                          <a:solidFill>
                            <a:srgbClr val="FFFFFF"/>
                          </a:solidFill>
                          <a:latin typeface="+mn-lt"/>
                          <a:ea typeface="ＭＳ Ｐゴシック" pitchFamily="-107" charset="-128"/>
                          <a:cs typeface="ＭＳ Ｐゴシック" pitchFamily="-107" charset="-128"/>
                        </a:rPr>
                        <a:t>E</a:t>
                      </a:r>
                      <a:r>
                        <a:rPr lang="en-US" sz="2000" b="0" kern="0" dirty="0">
                          <a:solidFill>
                            <a:srgbClr val="FFFFFF"/>
                          </a:solidFill>
                          <a:latin typeface="+mn-lt"/>
                          <a:ea typeface="ＭＳ Ｐゴシック" pitchFamily="-107" charset="-128"/>
                          <a:cs typeface="ＭＳ Ｐゴシック" pitchFamily="-107" charset="-128"/>
                        </a:rPr>
                        <a:t>(2,1)</a:t>
                      </a:r>
                      <a:endParaRPr lang="en-US" sz="20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kern="0" dirty="0">
                          <a:solidFill>
                            <a:srgbClr val="FFFFFF"/>
                          </a:solidFill>
                          <a:latin typeface="+mn-lt"/>
                          <a:ea typeface="ＭＳ Ｐゴシック" pitchFamily="-107" charset="-128"/>
                          <a:cs typeface="ＭＳ Ｐゴシック" pitchFamily="-107" charset="-128"/>
                        </a:rPr>
                        <a:t>E</a:t>
                      </a:r>
                      <a:r>
                        <a:rPr lang="en-US" sz="2000" b="0" kern="0" dirty="0">
                          <a:solidFill>
                            <a:srgbClr val="FFFFFF"/>
                          </a:solidFill>
                          <a:latin typeface="+mn-lt"/>
                          <a:ea typeface="ＭＳ Ｐゴシック" pitchFamily="-107" charset="-128"/>
                          <a:cs typeface="ＭＳ Ｐゴシック" pitchFamily="-107" charset="-128"/>
                        </a:rPr>
                        <a:t>(2,2)</a:t>
                      </a:r>
                      <a:endParaRPr lang="en-US" sz="20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kern="0" dirty="0">
                          <a:solidFill>
                            <a:srgbClr val="FFFFFF"/>
                          </a:solidFill>
                          <a:latin typeface="+mn-lt"/>
                          <a:ea typeface="ＭＳ Ｐゴシック" pitchFamily="-107" charset="-128"/>
                          <a:cs typeface="ＭＳ Ｐゴシック" pitchFamily="-107" charset="-128"/>
                        </a:rPr>
                        <a:t>E</a:t>
                      </a:r>
                      <a:r>
                        <a:rPr lang="en-US" sz="2000" b="0" kern="0" dirty="0">
                          <a:solidFill>
                            <a:srgbClr val="FFFFFF"/>
                          </a:solidFill>
                          <a:latin typeface="+mn-lt"/>
                          <a:ea typeface="ＭＳ Ｐゴシック" pitchFamily="-107" charset="-128"/>
                          <a:cs typeface="ＭＳ Ｐゴシック" pitchFamily="-107" charset="-128"/>
                        </a:rPr>
                        <a:t>(</a:t>
                      </a:r>
                      <a:r>
                        <a:rPr lang="en-US" sz="2000" b="0" i="1" kern="0" dirty="0" err="1">
                          <a:solidFill>
                            <a:srgbClr val="FFFFFF"/>
                          </a:solidFill>
                          <a:latin typeface="+mn-lt"/>
                          <a:ea typeface="ＭＳ Ｐゴシック" pitchFamily="-107" charset="-128"/>
                          <a:cs typeface="ＭＳ Ｐゴシック" pitchFamily="-107" charset="-128"/>
                        </a:rPr>
                        <a:t>i</a:t>
                      </a:r>
                      <a:r>
                        <a:rPr lang="en-US" sz="2000" b="0" kern="0" dirty="0" err="1">
                          <a:solidFill>
                            <a:srgbClr val="FFFFFF"/>
                          </a:solidFill>
                          <a:latin typeface="+mn-lt"/>
                          <a:ea typeface="ＭＳ Ｐゴシック" pitchFamily="-107" charset="-128"/>
                          <a:cs typeface="ＭＳ Ｐゴシック" pitchFamily="-107" charset="-128"/>
                        </a:rPr>
                        <a:t>,</a:t>
                      </a:r>
                      <a:r>
                        <a:rPr lang="en-US" sz="2000" b="0" i="1" kern="0" dirty="0" err="1">
                          <a:solidFill>
                            <a:srgbClr val="FFFFFF"/>
                          </a:solidFill>
                          <a:latin typeface="+mn-lt"/>
                          <a:ea typeface="ＭＳ Ｐゴシック" pitchFamily="-107" charset="-128"/>
                          <a:cs typeface="ＭＳ Ｐゴシック" pitchFamily="-107" charset="-128"/>
                        </a:rPr>
                        <a:t>j</a:t>
                      </a:r>
                      <a:r>
                        <a:rPr lang="en-US" sz="2000" b="0" kern="0" dirty="0">
                          <a:solidFill>
                            <a:srgbClr val="FFFFFF"/>
                          </a:solidFill>
                          <a:latin typeface="+mn-lt"/>
                          <a:ea typeface="ＭＳ Ｐゴシック" pitchFamily="-107" charset="-128"/>
                          <a:cs typeface="ＭＳ Ｐゴシック" pitchFamily="-107" charset="-128"/>
                        </a:rPr>
                        <a:t>)</a:t>
                      </a:r>
                      <a:endParaRPr lang="en-US" sz="20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0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0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Goal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129899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92198" y="4236885"/>
            <a:ext cx="410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/>
              <a:t>i</a:t>
            </a:r>
            <a:r>
              <a:rPr lang="en-US" b="0" dirty="0"/>
              <a:t>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19400" y="6040775"/>
            <a:ext cx="448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/>
              <a:t>j</a:t>
            </a:r>
            <a:r>
              <a:rPr lang="en-US" b="0" dirty="0"/>
              <a:t>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2198" y="544086"/>
            <a:ext cx="87994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/>
              <a:t>Let's think about general expression </a:t>
            </a:r>
            <a:r>
              <a:rPr lang="en-US" sz="2000" b="0" i="1" kern="0" dirty="0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E</a:t>
            </a:r>
            <a:r>
              <a:rPr lang="en-US" sz="2000" b="0" kern="0" dirty="0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(</a:t>
            </a:r>
            <a:r>
              <a:rPr lang="en-US" sz="2000" b="0" i="1" kern="0" dirty="0" err="1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i</a:t>
            </a:r>
            <a:r>
              <a:rPr lang="en-US" sz="2000" b="0" kern="0" dirty="0" err="1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,</a:t>
            </a:r>
            <a:r>
              <a:rPr lang="en-US" sz="2000" b="0" i="1" kern="0" dirty="0" err="1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j</a:t>
            </a:r>
            <a:r>
              <a:rPr lang="en-US" sz="2000" b="0" kern="0" dirty="0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) using cell </a:t>
            </a:r>
            <a:r>
              <a:rPr lang="en-US" sz="2000" b="0" i="1" kern="0" dirty="0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E</a:t>
            </a:r>
            <a:r>
              <a:rPr lang="en-US" sz="2000" b="0" kern="0" dirty="0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(2,2) = </a:t>
            </a:r>
            <a:r>
              <a:rPr lang="en-US" sz="2000" b="0" i="1" kern="0" dirty="0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E</a:t>
            </a:r>
            <a:r>
              <a:rPr lang="en-US" sz="2000" b="0" kern="0" dirty="0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("TH", "OT") </a:t>
            </a:r>
          </a:p>
          <a:p>
            <a:r>
              <a:rPr lang="en-US" sz="2000" b="0" kern="0" dirty="0">
                <a:solidFill>
                  <a:srgbClr val="FFFFFF"/>
                </a:solidFill>
                <a:ea typeface="ＭＳ Ｐゴシック" pitchFamily="-107" charset="-128"/>
              </a:rPr>
              <a:t>Focus on right alignment "H" and "T". There </a:t>
            </a:r>
            <a:r>
              <a:rPr lang="en-US" sz="2000" b="0" dirty="0"/>
              <a:t>are only 3 options to consider: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/>
              <a:t>match/substitution: 1 (substitute) + </a:t>
            </a:r>
            <a:r>
              <a:rPr lang="en-US" sz="2000" b="0" i="1" kern="0" dirty="0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E</a:t>
            </a:r>
            <a:r>
              <a:rPr lang="en-US" sz="2000" b="0" kern="0" dirty="0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(1,1) = 1 +</a:t>
            </a:r>
            <a:r>
              <a:rPr lang="en-US" sz="2000" b="0" i="1" kern="0" dirty="0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 E</a:t>
            </a:r>
            <a:r>
              <a:rPr lang="en-US" sz="2000" b="0" kern="0" dirty="0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("T", "O") (consumed H and T)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/>
              <a:t>insert: 1 + </a:t>
            </a:r>
            <a:r>
              <a:rPr lang="en-US" sz="2000" b="0" i="1" kern="0" dirty="0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E</a:t>
            </a:r>
            <a:r>
              <a:rPr lang="en-US" sz="2000" b="0" kern="0" dirty="0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(2,1) = 1 +</a:t>
            </a:r>
            <a:r>
              <a:rPr lang="en-US" sz="2000" b="0" i="1" kern="0" dirty="0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 E</a:t>
            </a:r>
            <a:r>
              <a:rPr lang="en-US" sz="2000" b="0" kern="0" dirty="0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("TH", "O") (T is consumed)</a:t>
            </a:r>
            <a:endParaRPr lang="en-US" sz="20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/>
              <a:t>delete: </a:t>
            </a:r>
          </a:p>
          <a:p>
            <a:r>
              <a:rPr lang="en-US" sz="2000" b="0" dirty="0"/>
              <a:t>Which one will we want to use?  The one leading to the lowest </a:t>
            </a:r>
            <a:r>
              <a:rPr lang="en-US" sz="2000" b="0" i="1" kern="0" dirty="0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E</a:t>
            </a:r>
            <a:r>
              <a:rPr lang="en-US" sz="2000" b="0" kern="0" dirty="0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(2,2) </a:t>
            </a:r>
            <a:endParaRPr lang="en-US" sz="2000" b="0" dirty="0"/>
          </a:p>
          <a:p>
            <a:r>
              <a:rPr lang="en-US" sz="2000" b="0" i="1" kern="0" dirty="0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E</a:t>
            </a:r>
            <a:r>
              <a:rPr lang="en-US" sz="2000" b="0" kern="0" dirty="0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(</a:t>
            </a:r>
            <a:r>
              <a:rPr lang="en-US" sz="2000" b="0" i="1" kern="0" dirty="0" err="1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i</a:t>
            </a:r>
            <a:r>
              <a:rPr lang="en-US" sz="2000" b="0" kern="0" dirty="0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, </a:t>
            </a:r>
            <a:r>
              <a:rPr lang="en-US" sz="2000" b="0" i="1" kern="0" dirty="0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j</a:t>
            </a:r>
            <a:r>
              <a:rPr lang="en-US" sz="2000" b="0" kern="0" dirty="0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) = min[</a:t>
            </a:r>
            <a:r>
              <a:rPr lang="en-US" sz="2000" b="0" i="1" dirty="0"/>
              <a:t>diff</a:t>
            </a:r>
            <a:r>
              <a:rPr lang="en-US" sz="2000" b="0" dirty="0"/>
              <a:t>(</a:t>
            </a:r>
            <a:r>
              <a:rPr lang="en-US" sz="2000" b="0" i="1" dirty="0" err="1"/>
              <a:t>i</a:t>
            </a:r>
            <a:r>
              <a:rPr lang="en-US" sz="2000" b="0" dirty="0"/>
              <a:t>, </a:t>
            </a:r>
            <a:r>
              <a:rPr lang="en-US" sz="2000" b="0" i="1" dirty="0"/>
              <a:t>j</a:t>
            </a:r>
            <a:r>
              <a:rPr lang="en-US" sz="2000" b="0" dirty="0"/>
              <a:t>) + </a:t>
            </a:r>
            <a:r>
              <a:rPr lang="en-US" sz="2000" b="0" i="1" dirty="0"/>
              <a:t>E</a:t>
            </a:r>
            <a:r>
              <a:rPr lang="en-US" sz="2000" b="0" dirty="0"/>
              <a:t>(</a:t>
            </a:r>
            <a:r>
              <a:rPr lang="en-US" sz="2000" b="0" i="1" dirty="0"/>
              <a:t>i</a:t>
            </a:r>
            <a:r>
              <a:rPr lang="en-US" sz="2000" b="0" dirty="0"/>
              <a:t>-1, </a:t>
            </a:r>
            <a:r>
              <a:rPr lang="en-US" sz="2000" b="0" i="1" dirty="0"/>
              <a:t>j</a:t>
            </a:r>
            <a:r>
              <a:rPr lang="en-US" sz="2000" b="0" dirty="0"/>
              <a:t>-1), 1 + </a:t>
            </a:r>
            <a:r>
              <a:rPr lang="en-US" sz="2000" b="0" i="1" dirty="0"/>
              <a:t>E</a:t>
            </a:r>
            <a:r>
              <a:rPr lang="en-US" sz="2000" b="0" dirty="0"/>
              <a:t>(</a:t>
            </a:r>
            <a:r>
              <a:rPr lang="en-US" sz="2000" b="0" i="1" dirty="0" err="1"/>
              <a:t>i</a:t>
            </a:r>
            <a:r>
              <a:rPr lang="en-US" sz="2000" b="0" dirty="0"/>
              <a:t>, </a:t>
            </a:r>
            <a:r>
              <a:rPr lang="en-US" sz="2000" b="0" i="1" dirty="0"/>
              <a:t>j</a:t>
            </a:r>
            <a:r>
              <a:rPr lang="en-US" sz="2000" b="0" dirty="0"/>
              <a:t>-1), …</a:t>
            </a:r>
            <a:r>
              <a:rPr lang="en-US" sz="2000" b="0" kern="0" dirty="0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]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3453154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Dynamic Programming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76FAA7-1B82-0E43-8F49-095E785B7832}" type="slidenum">
              <a:rPr lang="en-US" smtClean="0">
                <a:latin typeface="Times New Roman" charset="0"/>
              </a:rPr>
              <a:pPr/>
              <a:t>4</a:t>
            </a:fld>
            <a:endParaRPr lang="en-US">
              <a:latin typeface="Times New Roman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Dynamic Programming</a:t>
            </a:r>
          </a:p>
        </p:txBody>
      </p:sp>
      <p:sp>
        <p:nvSpPr>
          <p:cNvPr id="19461" name="Text Box 3"/>
          <p:cNvSpPr txBox="1">
            <a:spLocks noChangeArrowheads="1"/>
          </p:cNvSpPr>
          <p:nvPr/>
        </p:nvSpPr>
        <p:spPr bwMode="auto">
          <a:xfrm>
            <a:off x="657225" y="5048250"/>
            <a:ext cx="75596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0"/>
              <a:t>Find the proper ordering for the subtasks</a:t>
            </a:r>
          </a:p>
          <a:p>
            <a:pPr eaLnBrk="0" hangingPunct="0"/>
            <a:r>
              <a:rPr lang="en-US" sz="2400" b="0"/>
              <a:t>Build a table of results as we go</a:t>
            </a:r>
          </a:p>
          <a:p>
            <a:pPr eaLnBrk="0" hangingPunct="0"/>
            <a:r>
              <a:rPr lang="en-US" sz="2400" b="0"/>
              <a:t>That way do not have to recompute any intermediate results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2822575" y="1527175"/>
            <a:ext cx="1312863" cy="736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2822575" y="1895475"/>
            <a:ext cx="1312863" cy="3683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1695450" y="3140075"/>
            <a:ext cx="617538" cy="3683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1695450" y="2771775"/>
            <a:ext cx="617538" cy="3683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3165475" y="3140075"/>
            <a:ext cx="617538" cy="3683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3165475" y="2771775"/>
            <a:ext cx="617538" cy="3683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4635500" y="3140075"/>
            <a:ext cx="615950" cy="3683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4635500" y="2771775"/>
            <a:ext cx="615950" cy="3683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9470" name="AutoShape 14"/>
          <p:cNvCxnSpPr>
            <a:cxnSpLocks noChangeShapeType="1"/>
            <a:stCxn id="19463" idx="2"/>
            <a:endCxn id="19467" idx="0"/>
          </p:cNvCxnSpPr>
          <p:nvPr/>
        </p:nvCxnSpPr>
        <p:spPr bwMode="auto">
          <a:xfrm flipH="1">
            <a:off x="3473450" y="2263775"/>
            <a:ext cx="6350" cy="508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71" name="AutoShape 15"/>
          <p:cNvCxnSpPr>
            <a:cxnSpLocks noChangeShapeType="1"/>
            <a:stCxn id="19463" idx="2"/>
            <a:endCxn id="19465" idx="0"/>
          </p:cNvCxnSpPr>
          <p:nvPr/>
        </p:nvCxnSpPr>
        <p:spPr bwMode="auto">
          <a:xfrm flipH="1">
            <a:off x="2003425" y="2263775"/>
            <a:ext cx="1476375" cy="508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72" name="AutoShape 16"/>
          <p:cNvCxnSpPr>
            <a:cxnSpLocks noChangeShapeType="1"/>
            <a:stCxn id="19463" idx="2"/>
            <a:endCxn id="19469" idx="0"/>
          </p:cNvCxnSpPr>
          <p:nvPr/>
        </p:nvCxnSpPr>
        <p:spPr bwMode="auto">
          <a:xfrm>
            <a:off x="3479800" y="2263775"/>
            <a:ext cx="1463675" cy="508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19473" name="Group 17"/>
          <p:cNvGrpSpPr>
            <a:grpSpLocks/>
          </p:cNvGrpSpPr>
          <p:nvPr/>
        </p:nvGrpSpPr>
        <p:grpSpPr bwMode="auto">
          <a:xfrm>
            <a:off x="657225" y="4121150"/>
            <a:ext cx="296863" cy="736600"/>
            <a:chOff x="2544" y="2656"/>
            <a:chExt cx="200" cy="464"/>
          </a:xfrm>
        </p:grpSpPr>
        <p:sp>
          <p:nvSpPr>
            <p:cNvPr id="19525" name="Rectangle 18"/>
            <p:cNvSpPr>
              <a:spLocks noChangeArrowheads="1"/>
            </p:cNvSpPr>
            <p:nvPr/>
          </p:nvSpPr>
          <p:spPr bwMode="auto">
            <a:xfrm>
              <a:off x="2544" y="2888"/>
              <a:ext cx="200" cy="232"/>
            </a:xfrm>
            <a:prstGeom prst="rect">
              <a:avLst/>
            </a:prstGeom>
            <a:solidFill>
              <a:srgbClr val="99FF33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26" name="Rectangle 19"/>
            <p:cNvSpPr>
              <a:spLocks noChangeArrowheads="1"/>
            </p:cNvSpPr>
            <p:nvPr/>
          </p:nvSpPr>
          <p:spPr bwMode="auto">
            <a:xfrm>
              <a:off x="2544" y="2656"/>
              <a:ext cx="200" cy="23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474" name="Group 20"/>
          <p:cNvGrpSpPr>
            <a:grpSpLocks/>
          </p:cNvGrpSpPr>
          <p:nvPr/>
        </p:nvGrpSpPr>
        <p:grpSpPr bwMode="auto">
          <a:xfrm>
            <a:off x="1250950" y="4117975"/>
            <a:ext cx="296863" cy="736600"/>
            <a:chOff x="2544" y="2656"/>
            <a:chExt cx="200" cy="464"/>
          </a:xfrm>
        </p:grpSpPr>
        <p:sp>
          <p:nvSpPr>
            <p:cNvPr id="19523" name="Rectangle 21"/>
            <p:cNvSpPr>
              <a:spLocks noChangeArrowheads="1"/>
            </p:cNvSpPr>
            <p:nvPr/>
          </p:nvSpPr>
          <p:spPr bwMode="auto">
            <a:xfrm>
              <a:off x="2544" y="2888"/>
              <a:ext cx="200" cy="232"/>
            </a:xfrm>
            <a:prstGeom prst="rect">
              <a:avLst/>
            </a:prstGeom>
            <a:solidFill>
              <a:srgbClr val="99FF33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24" name="Rectangle 22"/>
            <p:cNvSpPr>
              <a:spLocks noChangeArrowheads="1"/>
            </p:cNvSpPr>
            <p:nvPr/>
          </p:nvSpPr>
          <p:spPr bwMode="auto">
            <a:xfrm>
              <a:off x="2544" y="2656"/>
              <a:ext cx="200" cy="23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475" name="Group 23"/>
          <p:cNvGrpSpPr>
            <a:grpSpLocks/>
          </p:cNvGrpSpPr>
          <p:nvPr/>
        </p:nvGrpSpPr>
        <p:grpSpPr bwMode="auto">
          <a:xfrm>
            <a:off x="1843088" y="4121150"/>
            <a:ext cx="296862" cy="736600"/>
            <a:chOff x="2544" y="2656"/>
            <a:chExt cx="200" cy="464"/>
          </a:xfrm>
        </p:grpSpPr>
        <p:sp>
          <p:nvSpPr>
            <p:cNvPr id="19521" name="Rectangle 24"/>
            <p:cNvSpPr>
              <a:spLocks noChangeArrowheads="1"/>
            </p:cNvSpPr>
            <p:nvPr/>
          </p:nvSpPr>
          <p:spPr bwMode="auto">
            <a:xfrm>
              <a:off x="2544" y="2888"/>
              <a:ext cx="200" cy="232"/>
            </a:xfrm>
            <a:prstGeom prst="rect">
              <a:avLst/>
            </a:prstGeom>
            <a:solidFill>
              <a:srgbClr val="99FF33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22" name="Rectangle 25"/>
            <p:cNvSpPr>
              <a:spLocks noChangeArrowheads="1"/>
            </p:cNvSpPr>
            <p:nvPr/>
          </p:nvSpPr>
          <p:spPr bwMode="auto">
            <a:xfrm>
              <a:off x="2544" y="2656"/>
              <a:ext cx="200" cy="23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476" name="Group 26"/>
          <p:cNvGrpSpPr>
            <a:grpSpLocks/>
          </p:cNvGrpSpPr>
          <p:nvPr/>
        </p:nvGrpSpPr>
        <p:grpSpPr bwMode="auto">
          <a:xfrm>
            <a:off x="2732088" y="4143375"/>
            <a:ext cx="296862" cy="736600"/>
            <a:chOff x="2544" y="2656"/>
            <a:chExt cx="200" cy="464"/>
          </a:xfrm>
        </p:grpSpPr>
        <p:sp>
          <p:nvSpPr>
            <p:cNvPr id="19519" name="Rectangle 27"/>
            <p:cNvSpPr>
              <a:spLocks noChangeArrowheads="1"/>
            </p:cNvSpPr>
            <p:nvPr/>
          </p:nvSpPr>
          <p:spPr bwMode="auto">
            <a:xfrm>
              <a:off x="2544" y="2888"/>
              <a:ext cx="200" cy="232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20" name="Rectangle 28"/>
            <p:cNvSpPr>
              <a:spLocks noChangeArrowheads="1"/>
            </p:cNvSpPr>
            <p:nvPr/>
          </p:nvSpPr>
          <p:spPr bwMode="auto">
            <a:xfrm>
              <a:off x="2544" y="2656"/>
              <a:ext cx="200" cy="23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477" name="Group 29"/>
          <p:cNvGrpSpPr>
            <a:grpSpLocks/>
          </p:cNvGrpSpPr>
          <p:nvPr/>
        </p:nvGrpSpPr>
        <p:grpSpPr bwMode="auto">
          <a:xfrm>
            <a:off x="3325813" y="4140200"/>
            <a:ext cx="296862" cy="736600"/>
            <a:chOff x="2544" y="2656"/>
            <a:chExt cx="200" cy="464"/>
          </a:xfrm>
        </p:grpSpPr>
        <p:sp>
          <p:nvSpPr>
            <p:cNvPr id="19517" name="Rectangle 30"/>
            <p:cNvSpPr>
              <a:spLocks noChangeArrowheads="1"/>
            </p:cNvSpPr>
            <p:nvPr/>
          </p:nvSpPr>
          <p:spPr bwMode="auto">
            <a:xfrm>
              <a:off x="2544" y="2888"/>
              <a:ext cx="200" cy="232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18" name="Rectangle 31"/>
            <p:cNvSpPr>
              <a:spLocks noChangeArrowheads="1"/>
            </p:cNvSpPr>
            <p:nvPr/>
          </p:nvSpPr>
          <p:spPr bwMode="auto">
            <a:xfrm>
              <a:off x="2544" y="2656"/>
              <a:ext cx="200" cy="23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478" name="Group 32"/>
          <p:cNvGrpSpPr>
            <a:grpSpLocks/>
          </p:cNvGrpSpPr>
          <p:nvPr/>
        </p:nvGrpSpPr>
        <p:grpSpPr bwMode="auto">
          <a:xfrm>
            <a:off x="3919538" y="4143375"/>
            <a:ext cx="295275" cy="736600"/>
            <a:chOff x="2544" y="2656"/>
            <a:chExt cx="200" cy="464"/>
          </a:xfrm>
        </p:grpSpPr>
        <p:sp>
          <p:nvSpPr>
            <p:cNvPr id="19515" name="Rectangle 33"/>
            <p:cNvSpPr>
              <a:spLocks noChangeArrowheads="1"/>
            </p:cNvSpPr>
            <p:nvPr/>
          </p:nvSpPr>
          <p:spPr bwMode="auto">
            <a:xfrm>
              <a:off x="2544" y="2888"/>
              <a:ext cx="200" cy="232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16" name="Rectangle 34"/>
            <p:cNvSpPr>
              <a:spLocks noChangeArrowheads="1"/>
            </p:cNvSpPr>
            <p:nvPr/>
          </p:nvSpPr>
          <p:spPr bwMode="auto">
            <a:xfrm>
              <a:off x="2544" y="2656"/>
              <a:ext cx="200" cy="23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479" name="Group 35"/>
          <p:cNvGrpSpPr>
            <a:grpSpLocks/>
          </p:cNvGrpSpPr>
          <p:nvPr/>
        </p:nvGrpSpPr>
        <p:grpSpPr bwMode="auto">
          <a:xfrm>
            <a:off x="4786313" y="4121150"/>
            <a:ext cx="296862" cy="736600"/>
            <a:chOff x="2544" y="2656"/>
            <a:chExt cx="200" cy="464"/>
          </a:xfrm>
        </p:grpSpPr>
        <p:sp>
          <p:nvSpPr>
            <p:cNvPr id="19513" name="Rectangle 36"/>
            <p:cNvSpPr>
              <a:spLocks noChangeArrowheads="1"/>
            </p:cNvSpPr>
            <p:nvPr/>
          </p:nvSpPr>
          <p:spPr bwMode="auto">
            <a:xfrm>
              <a:off x="2544" y="2888"/>
              <a:ext cx="200" cy="232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14" name="Rectangle 37"/>
            <p:cNvSpPr>
              <a:spLocks noChangeArrowheads="1"/>
            </p:cNvSpPr>
            <p:nvPr/>
          </p:nvSpPr>
          <p:spPr bwMode="auto">
            <a:xfrm>
              <a:off x="2544" y="2656"/>
              <a:ext cx="200" cy="23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480" name="Group 38"/>
          <p:cNvGrpSpPr>
            <a:grpSpLocks/>
          </p:cNvGrpSpPr>
          <p:nvPr/>
        </p:nvGrpSpPr>
        <p:grpSpPr bwMode="auto">
          <a:xfrm>
            <a:off x="5378450" y="4117975"/>
            <a:ext cx="296863" cy="736600"/>
            <a:chOff x="2544" y="2656"/>
            <a:chExt cx="200" cy="464"/>
          </a:xfrm>
        </p:grpSpPr>
        <p:sp>
          <p:nvSpPr>
            <p:cNvPr id="19511" name="Rectangle 39"/>
            <p:cNvSpPr>
              <a:spLocks noChangeArrowheads="1"/>
            </p:cNvSpPr>
            <p:nvPr/>
          </p:nvSpPr>
          <p:spPr bwMode="auto">
            <a:xfrm>
              <a:off x="2544" y="2888"/>
              <a:ext cx="200" cy="232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12" name="Rectangle 40"/>
            <p:cNvSpPr>
              <a:spLocks noChangeArrowheads="1"/>
            </p:cNvSpPr>
            <p:nvPr/>
          </p:nvSpPr>
          <p:spPr bwMode="auto">
            <a:xfrm>
              <a:off x="2544" y="2656"/>
              <a:ext cx="200" cy="23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481" name="Group 41"/>
          <p:cNvGrpSpPr>
            <a:grpSpLocks/>
          </p:cNvGrpSpPr>
          <p:nvPr/>
        </p:nvGrpSpPr>
        <p:grpSpPr bwMode="auto">
          <a:xfrm>
            <a:off x="5972175" y="4121150"/>
            <a:ext cx="295275" cy="736600"/>
            <a:chOff x="2544" y="2656"/>
            <a:chExt cx="200" cy="464"/>
          </a:xfrm>
        </p:grpSpPr>
        <p:sp>
          <p:nvSpPr>
            <p:cNvPr id="19509" name="Rectangle 42"/>
            <p:cNvSpPr>
              <a:spLocks noChangeArrowheads="1"/>
            </p:cNvSpPr>
            <p:nvPr/>
          </p:nvSpPr>
          <p:spPr bwMode="auto">
            <a:xfrm>
              <a:off x="2544" y="2888"/>
              <a:ext cx="200" cy="232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10" name="Rectangle 43"/>
            <p:cNvSpPr>
              <a:spLocks noChangeArrowheads="1"/>
            </p:cNvSpPr>
            <p:nvPr/>
          </p:nvSpPr>
          <p:spPr bwMode="auto">
            <a:xfrm>
              <a:off x="2544" y="2656"/>
              <a:ext cx="200" cy="23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9482" name="AutoShape 44"/>
          <p:cNvCxnSpPr>
            <a:cxnSpLocks noChangeShapeType="1"/>
            <a:stCxn id="19464" idx="2"/>
          </p:cNvCxnSpPr>
          <p:nvPr/>
        </p:nvCxnSpPr>
        <p:spPr bwMode="auto">
          <a:xfrm flipH="1">
            <a:off x="804863" y="3508375"/>
            <a:ext cx="1198562" cy="612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83" name="AutoShape 45"/>
          <p:cNvCxnSpPr>
            <a:cxnSpLocks noChangeShapeType="1"/>
            <a:stCxn id="19464" idx="2"/>
          </p:cNvCxnSpPr>
          <p:nvPr/>
        </p:nvCxnSpPr>
        <p:spPr bwMode="auto">
          <a:xfrm flipH="1">
            <a:off x="1398588" y="3508375"/>
            <a:ext cx="604837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84" name="AutoShape 46"/>
          <p:cNvCxnSpPr>
            <a:cxnSpLocks noChangeShapeType="1"/>
            <a:stCxn id="19464" idx="2"/>
          </p:cNvCxnSpPr>
          <p:nvPr/>
        </p:nvCxnSpPr>
        <p:spPr bwMode="auto">
          <a:xfrm flipH="1">
            <a:off x="1992313" y="3508375"/>
            <a:ext cx="11112" cy="612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85" name="AutoShape 47"/>
          <p:cNvCxnSpPr>
            <a:cxnSpLocks noChangeShapeType="1"/>
            <a:stCxn id="19466" idx="2"/>
          </p:cNvCxnSpPr>
          <p:nvPr/>
        </p:nvCxnSpPr>
        <p:spPr bwMode="auto">
          <a:xfrm flipH="1">
            <a:off x="2881313" y="3508375"/>
            <a:ext cx="592137" cy="635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86" name="AutoShape 48"/>
          <p:cNvCxnSpPr>
            <a:cxnSpLocks noChangeShapeType="1"/>
            <a:stCxn id="19466" idx="2"/>
          </p:cNvCxnSpPr>
          <p:nvPr/>
        </p:nvCxnSpPr>
        <p:spPr bwMode="auto">
          <a:xfrm>
            <a:off x="3473450" y="3508375"/>
            <a:ext cx="0" cy="631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87" name="AutoShape 49"/>
          <p:cNvCxnSpPr>
            <a:cxnSpLocks noChangeShapeType="1"/>
            <a:stCxn id="19466" idx="2"/>
          </p:cNvCxnSpPr>
          <p:nvPr/>
        </p:nvCxnSpPr>
        <p:spPr bwMode="auto">
          <a:xfrm>
            <a:off x="3473450" y="3508375"/>
            <a:ext cx="593725" cy="635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88" name="AutoShape 50"/>
          <p:cNvCxnSpPr>
            <a:cxnSpLocks noChangeShapeType="1"/>
            <a:stCxn id="19468" idx="2"/>
          </p:cNvCxnSpPr>
          <p:nvPr/>
        </p:nvCxnSpPr>
        <p:spPr bwMode="auto">
          <a:xfrm flipH="1">
            <a:off x="4933950" y="3508375"/>
            <a:ext cx="9525" cy="612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89" name="AutoShape 51"/>
          <p:cNvCxnSpPr>
            <a:cxnSpLocks noChangeShapeType="1"/>
            <a:stCxn id="19468" idx="2"/>
          </p:cNvCxnSpPr>
          <p:nvPr/>
        </p:nvCxnSpPr>
        <p:spPr bwMode="auto">
          <a:xfrm>
            <a:off x="4943475" y="3508375"/>
            <a:ext cx="5842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90" name="AutoShape 52"/>
          <p:cNvCxnSpPr>
            <a:cxnSpLocks noChangeShapeType="1"/>
          </p:cNvCxnSpPr>
          <p:nvPr/>
        </p:nvCxnSpPr>
        <p:spPr bwMode="auto">
          <a:xfrm>
            <a:off x="4956175" y="3508375"/>
            <a:ext cx="1346200" cy="612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9491" name="Text Box 53"/>
          <p:cNvSpPr txBox="1">
            <a:spLocks noChangeArrowheads="1"/>
          </p:cNvSpPr>
          <p:nvPr/>
        </p:nvSpPr>
        <p:spPr bwMode="auto">
          <a:xfrm>
            <a:off x="3305175" y="1524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>
                <a:latin typeface="Helvetica" charset="0"/>
              </a:rPr>
              <a:t>A</a:t>
            </a:r>
          </a:p>
        </p:txBody>
      </p:sp>
      <p:sp>
        <p:nvSpPr>
          <p:cNvPr id="19492" name="Text Box 54"/>
          <p:cNvSpPr txBox="1">
            <a:spLocks noChangeArrowheads="1"/>
          </p:cNvSpPr>
          <p:nvPr/>
        </p:nvSpPr>
        <p:spPr bwMode="auto">
          <a:xfrm>
            <a:off x="1835150" y="2754313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>
                <a:latin typeface="Helvetica" charset="0"/>
              </a:rPr>
              <a:t>B</a:t>
            </a:r>
          </a:p>
        </p:txBody>
      </p:sp>
      <p:sp>
        <p:nvSpPr>
          <p:cNvPr id="19493" name="Text Box 55"/>
          <p:cNvSpPr txBox="1">
            <a:spLocks noChangeArrowheads="1"/>
          </p:cNvSpPr>
          <p:nvPr/>
        </p:nvSpPr>
        <p:spPr bwMode="auto">
          <a:xfrm>
            <a:off x="3270250" y="2754313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>
                <a:latin typeface="Helvetica" charset="0"/>
              </a:rPr>
              <a:t>C</a:t>
            </a:r>
          </a:p>
        </p:txBody>
      </p:sp>
      <p:sp>
        <p:nvSpPr>
          <p:cNvPr id="19494" name="Text Box 56"/>
          <p:cNvSpPr txBox="1">
            <a:spLocks noChangeArrowheads="1"/>
          </p:cNvSpPr>
          <p:nvPr/>
        </p:nvSpPr>
        <p:spPr bwMode="auto">
          <a:xfrm>
            <a:off x="609600" y="41148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>
                <a:latin typeface="Helvetica" charset="0"/>
              </a:rPr>
              <a:t>E</a:t>
            </a:r>
          </a:p>
        </p:txBody>
      </p:sp>
      <p:sp>
        <p:nvSpPr>
          <p:cNvPr id="19495" name="Text Box 57"/>
          <p:cNvSpPr txBox="1">
            <a:spLocks noChangeArrowheads="1"/>
          </p:cNvSpPr>
          <p:nvPr/>
        </p:nvSpPr>
        <p:spPr bwMode="auto">
          <a:xfrm>
            <a:off x="1246188" y="4114800"/>
            <a:ext cx="369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>
                <a:latin typeface="Helvetica" charset="0"/>
              </a:rPr>
              <a:t>F</a:t>
            </a:r>
          </a:p>
        </p:txBody>
      </p:sp>
      <p:sp>
        <p:nvSpPr>
          <p:cNvPr id="19496" name="Text Box 58"/>
          <p:cNvSpPr txBox="1">
            <a:spLocks noChangeArrowheads="1"/>
          </p:cNvSpPr>
          <p:nvPr/>
        </p:nvSpPr>
        <p:spPr bwMode="auto">
          <a:xfrm>
            <a:off x="1785938" y="4114800"/>
            <a:ext cx="420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>
                <a:latin typeface="Helvetica" charset="0"/>
              </a:rPr>
              <a:t>G</a:t>
            </a:r>
          </a:p>
        </p:txBody>
      </p:sp>
      <p:sp>
        <p:nvSpPr>
          <p:cNvPr id="19497" name="Text Box 59"/>
          <p:cNvSpPr txBox="1">
            <a:spLocks noChangeArrowheads="1"/>
          </p:cNvSpPr>
          <p:nvPr/>
        </p:nvSpPr>
        <p:spPr bwMode="auto">
          <a:xfrm>
            <a:off x="2679700" y="41148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>
                <a:latin typeface="Helvetica" charset="0"/>
              </a:rPr>
              <a:t>E</a:t>
            </a:r>
          </a:p>
        </p:txBody>
      </p:sp>
      <p:sp>
        <p:nvSpPr>
          <p:cNvPr id="19498" name="Text Box 60"/>
          <p:cNvSpPr txBox="1">
            <a:spLocks noChangeArrowheads="1"/>
          </p:cNvSpPr>
          <p:nvPr/>
        </p:nvSpPr>
        <p:spPr bwMode="auto">
          <a:xfrm>
            <a:off x="3290888" y="4114800"/>
            <a:ext cx="420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>
                <a:latin typeface="Helvetica" charset="0"/>
              </a:rPr>
              <a:t>G</a:t>
            </a:r>
          </a:p>
        </p:txBody>
      </p:sp>
      <p:sp>
        <p:nvSpPr>
          <p:cNvPr id="19499" name="Text Box 61"/>
          <p:cNvSpPr txBox="1">
            <a:spLocks noChangeArrowheads="1"/>
          </p:cNvSpPr>
          <p:nvPr/>
        </p:nvSpPr>
        <p:spPr bwMode="auto">
          <a:xfrm>
            <a:off x="3860800" y="4114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>
                <a:latin typeface="Helvetica" charset="0"/>
              </a:rPr>
              <a:t>H</a:t>
            </a:r>
          </a:p>
        </p:txBody>
      </p:sp>
      <p:sp>
        <p:nvSpPr>
          <p:cNvPr id="19500" name="Text Box 62"/>
          <p:cNvSpPr txBox="1">
            <a:spLocks noChangeArrowheads="1"/>
          </p:cNvSpPr>
          <p:nvPr/>
        </p:nvSpPr>
        <p:spPr bwMode="auto">
          <a:xfrm>
            <a:off x="4756150" y="2754313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>
                <a:latin typeface="Helvetica" charset="0"/>
              </a:rPr>
              <a:t>B</a:t>
            </a:r>
          </a:p>
        </p:txBody>
      </p:sp>
      <p:sp>
        <p:nvSpPr>
          <p:cNvPr id="19501" name="Text Box 63"/>
          <p:cNvSpPr txBox="1">
            <a:spLocks noChangeArrowheads="1"/>
          </p:cNvSpPr>
          <p:nvPr/>
        </p:nvSpPr>
        <p:spPr bwMode="auto">
          <a:xfrm>
            <a:off x="4735513" y="41148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>
                <a:latin typeface="Helvetica" charset="0"/>
              </a:rPr>
              <a:t>E</a:t>
            </a:r>
          </a:p>
        </p:txBody>
      </p:sp>
      <p:sp>
        <p:nvSpPr>
          <p:cNvPr id="19502" name="Text Box 64"/>
          <p:cNvSpPr txBox="1">
            <a:spLocks noChangeArrowheads="1"/>
          </p:cNvSpPr>
          <p:nvPr/>
        </p:nvSpPr>
        <p:spPr bwMode="auto">
          <a:xfrm>
            <a:off x="5370513" y="4114800"/>
            <a:ext cx="369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>
                <a:latin typeface="Helvetica" charset="0"/>
              </a:rPr>
              <a:t>F</a:t>
            </a:r>
          </a:p>
        </p:txBody>
      </p:sp>
      <p:sp>
        <p:nvSpPr>
          <p:cNvPr id="19503" name="Text Box 65"/>
          <p:cNvSpPr txBox="1">
            <a:spLocks noChangeArrowheads="1"/>
          </p:cNvSpPr>
          <p:nvPr/>
        </p:nvSpPr>
        <p:spPr bwMode="auto">
          <a:xfrm>
            <a:off x="5910263" y="4114800"/>
            <a:ext cx="420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>
                <a:latin typeface="Helvetica" charset="0"/>
              </a:rPr>
              <a:t>G</a:t>
            </a:r>
          </a:p>
        </p:txBody>
      </p:sp>
      <p:cxnSp>
        <p:nvCxnSpPr>
          <p:cNvPr id="19504" name="AutoShape 67"/>
          <p:cNvCxnSpPr>
            <a:cxnSpLocks noChangeShapeType="1"/>
          </p:cNvCxnSpPr>
          <p:nvPr/>
        </p:nvCxnSpPr>
        <p:spPr bwMode="auto">
          <a:xfrm flipV="1">
            <a:off x="5370513" y="3632200"/>
            <a:ext cx="2325687" cy="20828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505" name="AutoShape 68"/>
          <p:cNvCxnSpPr>
            <a:cxnSpLocks noChangeShapeType="1"/>
          </p:cNvCxnSpPr>
          <p:nvPr/>
        </p:nvCxnSpPr>
        <p:spPr bwMode="auto">
          <a:xfrm rot="5400000" flipH="1" flipV="1">
            <a:off x="1101725" y="4559300"/>
            <a:ext cx="3175" cy="593725"/>
          </a:xfrm>
          <a:prstGeom prst="curvedConnector3">
            <a:avLst>
              <a:gd name="adj1" fmla="val -7200000"/>
            </a:avLst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9506" name="AutoShape 69"/>
          <p:cNvCxnSpPr>
            <a:cxnSpLocks noChangeShapeType="1"/>
          </p:cNvCxnSpPr>
          <p:nvPr/>
        </p:nvCxnSpPr>
        <p:spPr bwMode="auto">
          <a:xfrm rot="16200000" flipH="1">
            <a:off x="1694656" y="4560094"/>
            <a:ext cx="3175" cy="592138"/>
          </a:xfrm>
          <a:prstGeom prst="curvedConnector3">
            <a:avLst>
              <a:gd name="adj1" fmla="val 7300000"/>
            </a:avLst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9507" name="AutoShape 70"/>
          <p:cNvCxnSpPr>
            <a:cxnSpLocks noChangeShapeType="1"/>
            <a:endCxn id="19465" idx="3"/>
          </p:cNvCxnSpPr>
          <p:nvPr/>
        </p:nvCxnSpPr>
        <p:spPr bwMode="auto">
          <a:xfrm flipV="1">
            <a:off x="2139950" y="2955925"/>
            <a:ext cx="173038" cy="1717675"/>
          </a:xfrm>
          <a:prstGeom prst="curvedConnector3">
            <a:avLst>
              <a:gd name="adj1" fmla="val 232111"/>
            </a:avLst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19508" name="Text Box 71"/>
          <p:cNvSpPr txBox="1">
            <a:spLocks noChangeArrowheads="1"/>
          </p:cNvSpPr>
          <p:nvPr/>
        </p:nvSpPr>
        <p:spPr bwMode="auto">
          <a:xfrm>
            <a:off x="6705600" y="2062163"/>
            <a:ext cx="1851025" cy="1570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517525" algn="l"/>
              </a:tabLst>
            </a:pPr>
            <a:r>
              <a:rPr lang="en-US" sz="2400" b="0"/>
              <a:t>E:	solution</a:t>
            </a:r>
            <a:r>
              <a:rPr lang="en-US" sz="2400" b="0" baseline="-25000"/>
              <a:t>E</a:t>
            </a:r>
          </a:p>
          <a:p>
            <a:pPr eaLnBrk="0" hangingPunct="0">
              <a:tabLst>
                <a:tab pos="517525" algn="l"/>
              </a:tabLst>
            </a:pPr>
            <a:r>
              <a:rPr lang="en-US" sz="2400" b="0"/>
              <a:t>F:	solution</a:t>
            </a:r>
            <a:r>
              <a:rPr lang="en-US" sz="2400" b="0" baseline="-25000"/>
              <a:t>F</a:t>
            </a:r>
          </a:p>
          <a:p>
            <a:pPr eaLnBrk="0" hangingPunct="0">
              <a:tabLst>
                <a:tab pos="517525" algn="l"/>
              </a:tabLst>
            </a:pPr>
            <a:r>
              <a:rPr lang="en-US" sz="2400" b="0"/>
              <a:t>G:	solution</a:t>
            </a:r>
            <a:r>
              <a:rPr lang="en-US" sz="2400" b="0" baseline="-25000"/>
              <a:t>G</a:t>
            </a:r>
          </a:p>
          <a:p>
            <a:pPr eaLnBrk="0" hangingPunct="0">
              <a:tabLst>
                <a:tab pos="517525" algn="l"/>
              </a:tabLst>
            </a:pPr>
            <a:r>
              <a:rPr lang="en-US" sz="2400" b="0"/>
              <a:t>B:	solution</a:t>
            </a:r>
            <a:r>
              <a:rPr lang="en-US" sz="2400" b="0" baseline="-25000"/>
              <a:t>B</a:t>
            </a:r>
            <a:endParaRPr lang="en-US" sz="2400" b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312 – Dynamic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95AF6B-CAF7-F14E-AA4D-988905637035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graphicFrame>
        <p:nvGraphicFramePr>
          <p:cNvPr id="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848720"/>
              </p:ext>
            </p:extLst>
          </p:nvPr>
        </p:nvGraphicFramePr>
        <p:xfrm>
          <a:off x="689338" y="2852410"/>
          <a:ext cx="8005753" cy="3292170"/>
        </p:xfrm>
        <a:graphic>
          <a:graphicData uri="http://schemas.openxmlformats.org/drawingml/2006/table">
            <a:tbl>
              <a:tblPr/>
              <a:tblGrid>
                <a:gridCol w="1143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6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6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6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6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70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  <a:defRPr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kern="0" dirty="0">
                          <a:solidFill>
                            <a:srgbClr val="FFFFFF"/>
                          </a:solidFill>
                          <a:latin typeface="+mn-lt"/>
                          <a:ea typeface="ＭＳ Ｐゴシック" pitchFamily="-107" charset="-128"/>
                          <a:cs typeface="ＭＳ Ｐゴシック" pitchFamily="-107" charset="-128"/>
                        </a:rPr>
                        <a:t>E</a:t>
                      </a:r>
                      <a:r>
                        <a:rPr lang="en-US" sz="2000" b="0" kern="0" dirty="0">
                          <a:solidFill>
                            <a:srgbClr val="FFFFFF"/>
                          </a:solidFill>
                          <a:latin typeface="+mn-lt"/>
                          <a:ea typeface="ＭＳ Ｐゴシック" pitchFamily="-107" charset="-128"/>
                          <a:cs typeface="ＭＳ Ｐゴシック" pitchFamily="-107" charset="-128"/>
                        </a:rPr>
                        <a:t>(1,1)</a:t>
                      </a:r>
                      <a:endParaRPr lang="en-US" sz="20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kern="0" dirty="0">
                          <a:solidFill>
                            <a:srgbClr val="FFFFFF"/>
                          </a:solidFill>
                          <a:latin typeface="+mn-lt"/>
                          <a:ea typeface="ＭＳ Ｐゴシック" pitchFamily="-107" charset="-128"/>
                          <a:cs typeface="ＭＳ Ｐゴシック" pitchFamily="-107" charset="-128"/>
                        </a:rPr>
                        <a:t>E</a:t>
                      </a:r>
                      <a:r>
                        <a:rPr lang="en-US" sz="2000" b="0" kern="0" dirty="0">
                          <a:solidFill>
                            <a:srgbClr val="FFFFFF"/>
                          </a:solidFill>
                          <a:latin typeface="+mn-lt"/>
                          <a:ea typeface="ＭＳ Ｐゴシック" pitchFamily="-107" charset="-128"/>
                          <a:cs typeface="ＭＳ Ｐゴシック" pitchFamily="-107" charset="-128"/>
                        </a:rPr>
                        <a:t>(1,2)</a:t>
                      </a:r>
                      <a:endParaRPr lang="en-US" sz="20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kern="0" dirty="0">
                          <a:solidFill>
                            <a:srgbClr val="FFFFFF"/>
                          </a:solidFill>
                          <a:latin typeface="+mn-lt"/>
                          <a:ea typeface="ＭＳ Ｐゴシック" pitchFamily="-107" charset="-128"/>
                          <a:cs typeface="ＭＳ Ｐゴシック" pitchFamily="-107" charset="-128"/>
                        </a:rPr>
                        <a:t>E</a:t>
                      </a:r>
                      <a:r>
                        <a:rPr lang="en-US" sz="2000" b="0" kern="0" dirty="0">
                          <a:solidFill>
                            <a:srgbClr val="FFFFFF"/>
                          </a:solidFill>
                          <a:latin typeface="+mn-lt"/>
                          <a:ea typeface="ＭＳ Ｐゴシック" pitchFamily="-107" charset="-128"/>
                          <a:cs typeface="ＭＳ Ｐゴシック" pitchFamily="-107" charset="-128"/>
                        </a:rPr>
                        <a:t>(2,1)</a:t>
                      </a:r>
                      <a:endParaRPr lang="en-US" sz="20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kern="0" dirty="0">
                          <a:solidFill>
                            <a:srgbClr val="FFFFFF"/>
                          </a:solidFill>
                          <a:latin typeface="+mn-lt"/>
                          <a:ea typeface="ＭＳ Ｐゴシック" pitchFamily="-107" charset="-128"/>
                          <a:cs typeface="ＭＳ Ｐゴシック" pitchFamily="-107" charset="-128"/>
                        </a:rPr>
                        <a:t>E</a:t>
                      </a:r>
                      <a:r>
                        <a:rPr lang="en-US" sz="2000" b="0" kern="0" dirty="0">
                          <a:solidFill>
                            <a:srgbClr val="FFFFFF"/>
                          </a:solidFill>
                          <a:latin typeface="+mn-lt"/>
                          <a:ea typeface="ＭＳ Ｐゴシック" pitchFamily="-107" charset="-128"/>
                          <a:cs typeface="ＭＳ Ｐゴシック" pitchFamily="-107" charset="-128"/>
                        </a:rPr>
                        <a:t>(2,2)</a:t>
                      </a:r>
                      <a:endParaRPr lang="en-US" sz="20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kern="0" dirty="0">
                          <a:solidFill>
                            <a:srgbClr val="FFFFFF"/>
                          </a:solidFill>
                          <a:latin typeface="+mn-lt"/>
                          <a:ea typeface="ＭＳ Ｐゴシック" pitchFamily="-107" charset="-128"/>
                          <a:cs typeface="ＭＳ Ｐゴシック" pitchFamily="-107" charset="-128"/>
                        </a:rPr>
                        <a:t>E</a:t>
                      </a:r>
                      <a:r>
                        <a:rPr lang="en-US" sz="2000" b="0" kern="0" dirty="0">
                          <a:solidFill>
                            <a:srgbClr val="FFFFFF"/>
                          </a:solidFill>
                          <a:latin typeface="+mn-lt"/>
                          <a:ea typeface="ＭＳ Ｐゴシック" pitchFamily="-107" charset="-128"/>
                          <a:cs typeface="ＭＳ Ｐゴシック" pitchFamily="-107" charset="-128"/>
                        </a:rPr>
                        <a:t>(</a:t>
                      </a:r>
                      <a:r>
                        <a:rPr lang="en-US" sz="2000" b="0" i="1" kern="0" dirty="0" err="1">
                          <a:solidFill>
                            <a:srgbClr val="FFFFFF"/>
                          </a:solidFill>
                          <a:latin typeface="+mn-lt"/>
                          <a:ea typeface="ＭＳ Ｐゴシック" pitchFamily="-107" charset="-128"/>
                          <a:cs typeface="ＭＳ Ｐゴシック" pitchFamily="-107" charset="-128"/>
                        </a:rPr>
                        <a:t>i</a:t>
                      </a:r>
                      <a:r>
                        <a:rPr lang="en-US" sz="2000" b="0" kern="0" dirty="0" err="1">
                          <a:solidFill>
                            <a:srgbClr val="FFFFFF"/>
                          </a:solidFill>
                          <a:latin typeface="+mn-lt"/>
                          <a:ea typeface="ＭＳ Ｐゴシック" pitchFamily="-107" charset="-128"/>
                          <a:cs typeface="ＭＳ Ｐゴシック" pitchFamily="-107" charset="-128"/>
                        </a:rPr>
                        <a:t>,</a:t>
                      </a:r>
                      <a:r>
                        <a:rPr lang="en-US" sz="2000" b="0" i="1" kern="0" dirty="0" err="1">
                          <a:solidFill>
                            <a:srgbClr val="FFFFFF"/>
                          </a:solidFill>
                          <a:latin typeface="+mn-lt"/>
                          <a:ea typeface="ＭＳ Ｐゴシック" pitchFamily="-107" charset="-128"/>
                          <a:cs typeface="ＭＳ Ｐゴシック" pitchFamily="-107" charset="-128"/>
                        </a:rPr>
                        <a:t>j</a:t>
                      </a:r>
                      <a:r>
                        <a:rPr lang="en-US" sz="2000" b="0" kern="0" dirty="0">
                          <a:solidFill>
                            <a:srgbClr val="FFFFFF"/>
                          </a:solidFill>
                          <a:latin typeface="+mn-lt"/>
                          <a:ea typeface="ＭＳ Ｐゴシック" pitchFamily="-107" charset="-128"/>
                          <a:cs typeface="ＭＳ Ｐゴシック" pitchFamily="-107" charset="-128"/>
                        </a:rPr>
                        <a:t>)</a:t>
                      </a:r>
                      <a:endParaRPr lang="en-US" sz="20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0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0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Goal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129899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92198" y="4236885"/>
            <a:ext cx="410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/>
              <a:t>i</a:t>
            </a:r>
            <a:r>
              <a:rPr lang="en-US" b="0" dirty="0"/>
              <a:t>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19400" y="6040775"/>
            <a:ext cx="448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/>
              <a:t>j</a:t>
            </a:r>
            <a:r>
              <a:rPr lang="en-US" b="0" dirty="0"/>
              <a:t>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2198" y="544086"/>
            <a:ext cx="87994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/>
              <a:t>Let's think about general expression </a:t>
            </a:r>
            <a:r>
              <a:rPr lang="en-US" sz="2000" b="0" i="1" kern="0" dirty="0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E</a:t>
            </a:r>
            <a:r>
              <a:rPr lang="en-US" sz="2000" b="0" kern="0" dirty="0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(</a:t>
            </a:r>
            <a:r>
              <a:rPr lang="en-US" sz="2000" b="0" i="1" kern="0" dirty="0" err="1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i</a:t>
            </a:r>
            <a:r>
              <a:rPr lang="en-US" sz="2000" b="0" kern="0" dirty="0" err="1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,</a:t>
            </a:r>
            <a:r>
              <a:rPr lang="en-US" sz="2000" b="0" i="1" kern="0" dirty="0" err="1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j</a:t>
            </a:r>
            <a:r>
              <a:rPr lang="en-US" sz="2000" b="0" kern="0" dirty="0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) using cell </a:t>
            </a:r>
            <a:r>
              <a:rPr lang="en-US" sz="2000" b="0" i="1" kern="0" dirty="0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E</a:t>
            </a:r>
            <a:r>
              <a:rPr lang="en-US" sz="2000" b="0" kern="0" dirty="0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(2,2) = </a:t>
            </a:r>
            <a:r>
              <a:rPr lang="en-US" sz="2000" b="0" i="1" kern="0" dirty="0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E</a:t>
            </a:r>
            <a:r>
              <a:rPr lang="en-US" sz="2000" b="0" kern="0" dirty="0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("TH", "OT") </a:t>
            </a:r>
          </a:p>
          <a:p>
            <a:r>
              <a:rPr lang="en-US" sz="2000" b="0" kern="0" dirty="0">
                <a:solidFill>
                  <a:srgbClr val="FFFFFF"/>
                </a:solidFill>
                <a:ea typeface="ＭＳ Ｐゴシック" pitchFamily="-107" charset="-128"/>
              </a:rPr>
              <a:t>Focus on right alignment "H" and "T". There </a:t>
            </a:r>
            <a:r>
              <a:rPr lang="en-US" sz="2000" b="0" dirty="0"/>
              <a:t>are only 3 options to consider: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/>
              <a:t>match/substitution: 1 (substitute) + </a:t>
            </a:r>
            <a:r>
              <a:rPr lang="en-US" sz="2000" b="0" i="1" kern="0" dirty="0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E</a:t>
            </a:r>
            <a:r>
              <a:rPr lang="en-US" sz="2000" b="0" kern="0" dirty="0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(1,1) = 1 +</a:t>
            </a:r>
            <a:r>
              <a:rPr lang="en-US" sz="2000" b="0" i="1" kern="0" dirty="0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 E</a:t>
            </a:r>
            <a:r>
              <a:rPr lang="en-US" sz="2000" b="0" kern="0" dirty="0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("T", "O") (consumed H and T)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/>
              <a:t>insert: 1 + </a:t>
            </a:r>
            <a:r>
              <a:rPr lang="en-US" sz="2000" b="0" i="1" kern="0" dirty="0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E</a:t>
            </a:r>
            <a:r>
              <a:rPr lang="en-US" sz="2000" b="0" kern="0" dirty="0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(2,1) = 1 +</a:t>
            </a:r>
            <a:r>
              <a:rPr lang="en-US" sz="2000" b="0" i="1" kern="0" dirty="0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 E</a:t>
            </a:r>
            <a:r>
              <a:rPr lang="en-US" sz="2000" b="0" kern="0" dirty="0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("TH", "O") (T is consumed)</a:t>
            </a:r>
            <a:endParaRPr lang="en-US" sz="20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/>
              <a:t>delete: 1 + </a:t>
            </a:r>
            <a:r>
              <a:rPr lang="en-US" sz="2000" b="0" i="1" kern="0" dirty="0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E</a:t>
            </a:r>
            <a:r>
              <a:rPr lang="en-US" sz="2000" b="0" kern="0" dirty="0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(1,2) = 1 +</a:t>
            </a:r>
            <a:r>
              <a:rPr lang="en-US" sz="2000" b="0" i="1" kern="0" dirty="0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 E</a:t>
            </a:r>
            <a:r>
              <a:rPr lang="en-US" sz="2000" b="0" kern="0" dirty="0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("T", "OT") (H is consumed)</a:t>
            </a:r>
            <a:endParaRPr lang="en-US" sz="2000" b="0" dirty="0"/>
          </a:p>
          <a:p>
            <a:r>
              <a:rPr lang="en-US" sz="2000" b="0" dirty="0"/>
              <a:t>Which one will we want to use?  The one leading to the lowest </a:t>
            </a:r>
            <a:r>
              <a:rPr lang="en-US" sz="2000" b="0" i="1" kern="0" dirty="0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E</a:t>
            </a:r>
            <a:r>
              <a:rPr lang="en-US" sz="2000" b="0" kern="0" dirty="0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(2,2) </a:t>
            </a:r>
            <a:endParaRPr lang="en-US" sz="2000" b="0" dirty="0"/>
          </a:p>
          <a:p>
            <a:r>
              <a:rPr lang="en-US" sz="2000" b="0" i="1" kern="0" dirty="0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E</a:t>
            </a:r>
            <a:r>
              <a:rPr lang="en-US" sz="2000" b="0" kern="0" dirty="0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(</a:t>
            </a:r>
            <a:r>
              <a:rPr lang="en-US" sz="2000" b="0" i="1" kern="0" dirty="0" err="1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i</a:t>
            </a:r>
            <a:r>
              <a:rPr lang="en-US" sz="2000" b="0" kern="0" dirty="0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, </a:t>
            </a:r>
            <a:r>
              <a:rPr lang="en-US" sz="2000" b="0" i="1" kern="0" dirty="0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j</a:t>
            </a:r>
            <a:r>
              <a:rPr lang="en-US" sz="2000" b="0" kern="0" dirty="0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) = min[</a:t>
            </a:r>
            <a:r>
              <a:rPr lang="en-US" sz="2000" b="0" i="1" dirty="0"/>
              <a:t>diff</a:t>
            </a:r>
            <a:r>
              <a:rPr lang="en-US" sz="2000" b="0" dirty="0"/>
              <a:t>(</a:t>
            </a:r>
            <a:r>
              <a:rPr lang="en-US" sz="2000" b="0" i="1" dirty="0" err="1"/>
              <a:t>i</a:t>
            </a:r>
            <a:r>
              <a:rPr lang="en-US" sz="2000" b="0" dirty="0"/>
              <a:t>, </a:t>
            </a:r>
            <a:r>
              <a:rPr lang="en-US" sz="2000" b="0" i="1" dirty="0"/>
              <a:t>j</a:t>
            </a:r>
            <a:r>
              <a:rPr lang="en-US" sz="2000" b="0" dirty="0"/>
              <a:t>) + </a:t>
            </a:r>
            <a:r>
              <a:rPr lang="en-US" sz="2000" b="0" i="1" dirty="0"/>
              <a:t>E</a:t>
            </a:r>
            <a:r>
              <a:rPr lang="en-US" sz="2000" b="0" dirty="0"/>
              <a:t>(</a:t>
            </a:r>
            <a:r>
              <a:rPr lang="en-US" sz="2000" b="0" i="1" dirty="0"/>
              <a:t>i</a:t>
            </a:r>
            <a:r>
              <a:rPr lang="en-US" sz="2000" b="0" dirty="0"/>
              <a:t>-1, </a:t>
            </a:r>
            <a:r>
              <a:rPr lang="en-US" sz="2000" b="0" i="1" dirty="0"/>
              <a:t>j</a:t>
            </a:r>
            <a:r>
              <a:rPr lang="en-US" sz="2000" b="0" dirty="0"/>
              <a:t>-1), 1 + </a:t>
            </a:r>
            <a:r>
              <a:rPr lang="en-US" sz="2000" b="0" i="1" dirty="0"/>
              <a:t>E</a:t>
            </a:r>
            <a:r>
              <a:rPr lang="en-US" sz="2000" b="0" dirty="0"/>
              <a:t>(</a:t>
            </a:r>
            <a:r>
              <a:rPr lang="en-US" sz="2000" b="0" i="1" dirty="0" err="1"/>
              <a:t>i</a:t>
            </a:r>
            <a:r>
              <a:rPr lang="en-US" sz="2000" b="0" dirty="0"/>
              <a:t>, </a:t>
            </a:r>
            <a:r>
              <a:rPr lang="en-US" sz="2000" b="0" i="1" dirty="0"/>
              <a:t>j</a:t>
            </a:r>
            <a:r>
              <a:rPr lang="en-US" sz="2000" b="0" dirty="0"/>
              <a:t>-1), 1 + </a:t>
            </a:r>
            <a:r>
              <a:rPr lang="en-US" sz="2000" b="0" i="1" dirty="0"/>
              <a:t>E</a:t>
            </a:r>
            <a:r>
              <a:rPr lang="en-US" sz="2000" b="0" dirty="0"/>
              <a:t>(</a:t>
            </a:r>
            <a:r>
              <a:rPr lang="en-US" sz="2000" b="0" i="1" dirty="0"/>
              <a:t>i</a:t>
            </a:r>
            <a:r>
              <a:rPr lang="en-US" sz="2000" b="0" dirty="0"/>
              <a:t>-1, </a:t>
            </a:r>
            <a:r>
              <a:rPr lang="en-US" sz="2000" b="0" i="1" dirty="0"/>
              <a:t>j</a:t>
            </a:r>
            <a:r>
              <a:rPr lang="en-US" sz="2000" b="0" dirty="0"/>
              <a:t>)]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7379E45-5A85-4843-A8EA-3005AC95143C}"/>
              </a:ext>
            </a:extLst>
          </p:cNvPr>
          <p:cNvCxnSpPr/>
          <p:nvPr/>
        </p:nvCxnSpPr>
        <p:spPr bwMode="auto">
          <a:xfrm>
            <a:off x="7086600" y="4495800"/>
            <a:ext cx="609600" cy="304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2044F3C-A9AF-FD47-9C3C-9F314359B7E9}"/>
              </a:ext>
            </a:extLst>
          </p:cNvPr>
          <p:cNvCxnSpPr>
            <a:cxnSpLocks/>
          </p:cNvCxnSpPr>
          <p:nvPr/>
        </p:nvCxnSpPr>
        <p:spPr bwMode="auto">
          <a:xfrm>
            <a:off x="7086600" y="4876800"/>
            <a:ext cx="609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34B8533-4E80-344E-B04E-B161AF5B2B0F}"/>
              </a:ext>
            </a:extLst>
          </p:cNvPr>
          <p:cNvCxnSpPr>
            <a:cxnSpLocks/>
          </p:cNvCxnSpPr>
          <p:nvPr/>
        </p:nvCxnSpPr>
        <p:spPr bwMode="auto">
          <a:xfrm>
            <a:off x="7848600" y="4495800"/>
            <a:ext cx="0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168180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312 – Dynamic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95AF6B-CAF7-F14E-AA4D-988905637035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graphicFrame>
        <p:nvGraphicFramePr>
          <p:cNvPr id="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692790"/>
              </p:ext>
            </p:extLst>
          </p:nvPr>
        </p:nvGraphicFramePr>
        <p:xfrm>
          <a:off x="689338" y="2852410"/>
          <a:ext cx="8005753" cy="3292170"/>
        </p:xfrm>
        <a:graphic>
          <a:graphicData uri="http://schemas.openxmlformats.org/drawingml/2006/table">
            <a:tbl>
              <a:tblPr/>
              <a:tblGrid>
                <a:gridCol w="1143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6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6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6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6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70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  <a:defRPr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0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0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Goal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129899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92198" y="4236885"/>
            <a:ext cx="410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/>
              <a:t>i</a:t>
            </a:r>
            <a:r>
              <a:rPr lang="en-US" b="0" dirty="0"/>
              <a:t>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19400" y="6040775"/>
            <a:ext cx="448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/>
              <a:t>j</a:t>
            </a:r>
            <a:r>
              <a:rPr lang="en-US" b="0" dirty="0"/>
              <a:t>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2198" y="544086"/>
            <a:ext cx="87994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Let's fill some in</a:t>
            </a:r>
          </a:p>
          <a:p>
            <a:r>
              <a:rPr lang="en-US" sz="2400" b="0" i="1" dirty="0"/>
              <a:t>E</a:t>
            </a:r>
            <a:r>
              <a:rPr lang="en-US" sz="2400" b="0" dirty="0"/>
              <a:t>(</a:t>
            </a:r>
            <a:r>
              <a:rPr lang="en-US" sz="2400" b="0" i="1" dirty="0" err="1"/>
              <a:t>i</a:t>
            </a:r>
            <a:r>
              <a:rPr lang="en-US" sz="2400" b="0" dirty="0" err="1"/>
              <a:t>,</a:t>
            </a:r>
            <a:r>
              <a:rPr lang="en-US" sz="2400" b="0" i="1" dirty="0" err="1"/>
              <a:t>j</a:t>
            </a:r>
            <a:r>
              <a:rPr lang="en-US" sz="2400" b="0" dirty="0"/>
              <a:t>) = min[</a:t>
            </a:r>
            <a:r>
              <a:rPr lang="en-US" sz="2400" b="0" i="1" dirty="0"/>
              <a:t>diff</a:t>
            </a:r>
            <a:r>
              <a:rPr lang="en-US" sz="2400" b="0" dirty="0"/>
              <a:t>(</a:t>
            </a:r>
            <a:r>
              <a:rPr lang="en-US" sz="2400" b="0" i="1" dirty="0" err="1"/>
              <a:t>i</a:t>
            </a:r>
            <a:r>
              <a:rPr lang="en-US" sz="2400" b="0" dirty="0" err="1"/>
              <a:t>,</a:t>
            </a:r>
            <a:r>
              <a:rPr lang="en-US" sz="2400" b="0" i="1" dirty="0" err="1"/>
              <a:t>j</a:t>
            </a:r>
            <a:r>
              <a:rPr lang="en-US" sz="2400" b="0" dirty="0"/>
              <a:t>) + </a:t>
            </a:r>
            <a:r>
              <a:rPr lang="en-US" sz="2400" b="0" i="1" dirty="0"/>
              <a:t>E</a:t>
            </a:r>
            <a:r>
              <a:rPr lang="en-US" sz="2400" b="0" dirty="0"/>
              <a:t>(</a:t>
            </a:r>
            <a:r>
              <a:rPr lang="en-US" sz="2400" b="0" i="1" dirty="0"/>
              <a:t>i</a:t>
            </a:r>
            <a:r>
              <a:rPr lang="en-US" sz="2400" b="0" dirty="0"/>
              <a:t>-1,</a:t>
            </a:r>
            <a:r>
              <a:rPr lang="en-US" sz="2400" b="0" i="1" dirty="0"/>
              <a:t>j</a:t>
            </a:r>
            <a:r>
              <a:rPr lang="en-US" sz="2400" b="0" dirty="0"/>
              <a:t>-1), 1 + </a:t>
            </a:r>
            <a:r>
              <a:rPr lang="en-US" sz="2400" b="0" i="1" dirty="0"/>
              <a:t>E</a:t>
            </a:r>
            <a:r>
              <a:rPr lang="en-US" sz="2400" b="0" dirty="0"/>
              <a:t>(</a:t>
            </a:r>
            <a:r>
              <a:rPr lang="en-US" sz="2400" b="0" i="1" dirty="0"/>
              <a:t>i</a:t>
            </a:r>
            <a:r>
              <a:rPr lang="en-US" sz="2400" b="0" dirty="0"/>
              <a:t>,</a:t>
            </a:r>
            <a:r>
              <a:rPr lang="en-US" sz="2400" b="0" i="1" dirty="0"/>
              <a:t>j</a:t>
            </a:r>
            <a:r>
              <a:rPr lang="en-US" sz="2400" b="0" dirty="0"/>
              <a:t>-1), 1 + </a:t>
            </a:r>
            <a:r>
              <a:rPr lang="en-US" sz="2400" b="0" i="1" dirty="0"/>
              <a:t>E</a:t>
            </a:r>
            <a:r>
              <a:rPr lang="en-US" sz="2400" b="0" dirty="0"/>
              <a:t>(</a:t>
            </a:r>
            <a:r>
              <a:rPr lang="en-US" sz="2400" b="0" i="1" dirty="0"/>
              <a:t>i</a:t>
            </a:r>
            <a:r>
              <a:rPr lang="en-US" sz="2400" b="0" dirty="0"/>
              <a:t>-1,</a:t>
            </a:r>
            <a:r>
              <a:rPr lang="en-US" sz="2400" b="0" i="1" dirty="0"/>
              <a:t>j</a:t>
            </a:r>
            <a:r>
              <a:rPr lang="en-US" sz="2400" b="0" dirty="0"/>
              <a:t>)]</a:t>
            </a:r>
          </a:p>
          <a:p>
            <a:r>
              <a:rPr lang="en-US" sz="2400" b="0" dirty="0"/>
              <a:t>So will current cell be part of solution? </a:t>
            </a:r>
          </a:p>
          <a:p>
            <a:r>
              <a:rPr lang="en-US" sz="2400" b="0" dirty="0"/>
              <a:t>Who knows, keep </a:t>
            </a:r>
            <a:r>
              <a:rPr lang="en-US" sz="2400" b="0" dirty="0" err="1"/>
              <a:t>backpointers</a:t>
            </a:r>
            <a:endParaRPr lang="en-US" sz="2400" b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7379E45-5A85-4843-A8EA-3005AC95143C}"/>
              </a:ext>
            </a:extLst>
          </p:cNvPr>
          <p:cNvCxnSpPr/>
          <p:nvPr/>
        </p:nvCxnSpPr>
        <p:spPr bwMode="auto">
          <a:xfrm>
            <a:off x="7086600" y="4495800"/>
            <a:ext cx="609600" cy="304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2044F3C-A9AF-FD47-9C3C-9F314359B7E9}"/>
              </a:ext>
            </a:extLst>
          </p:cNvPr>
          <p:cNvCxnSpPr>
            <a:cxnSpLocks/>
          </p:cNvCxnSpPr>
          <p:nvPr/>
        </p:nvCxnSpPr>
        <p:spPr bwMode="auto">
          <a:xfrm>
            <a:off x="7086600" y="4876800"/>
            <a:ext cx="609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34B8533-4E80-344E-B04E-B161AF5B2B0F}"/>
              </a:ext>
            </a:extLst>
          </p:cNvPr>
          <p:cNvCxnSpPr>
            <a:cxnSpLocks/>
          </p:cNvCxnSpPr>
          <p:nvPr/>
        </p:nvCxnSpPr>
        <p:spPr bwMode="auto">
          <a:xfrm>
            <a:off x="7848600" y="4495800"/>
            <a:ext cx="0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331542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312 – Dynamic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95AF6B-CAF7-F14E-AA4D-988905637035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graphicFrame>
        <p:nvGraphicFramePr>
          <p:cNvPr id="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276800"/>
              </p:ext>
            </p:extLst>
          </p:nvPr>
        </p:nvGraphicFramePr>
        <p:xfrm>
          <a:off x="689338" y="2852410"/>
          <a:ext cx="8005753" cy="3292170"/>
        </p:xfrm>
        <a:graphic>
          <a:graphicData uri="http://schemas.openxmlformats.org/drawingml/2006/table">
            <a:tbl>
              <a:tblPr/>
              <a:tblGrid>
                <a:gridCol w="1143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6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6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6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6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70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  <a:defRPr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0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0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Goal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129899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92198" y="4236885"/>
            <a:ext cx="410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/>
              <a:t>i</a:t>
            </a:r>
            <a:r>
              <a:rPr lang="en-US" b="0" dirty="0"/>
              <a:t>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19400" y="6040775"/>
            <a:ext cx="448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/>
              <a:t>j</a:t>
            </a:r>
            <a:r>
              <a:rPr lang="en-US" b="0" dirty="0"/>
              <a:t>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2198" y="396566"/>
            <a:ext cx="87994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/>
              <a:t>**Challenge Question**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Fill in the rest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What is best edit distance? Is it unique?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Show path through table and alignment of the two words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What is the time and space complexity of the algorithm?</a:t>
            </a:r>
          </a:p>
          <a:p>
            <a:r>
              <a:rPr lang="en-US" sz="2400" b="0" i="1" dirty="0"/>
              <a:t>    E</a:t>
            </a:r>
            <a:r>
              <a:rPr lang="en-US" sz="2400" b="0" dirty="0"/>
              <a:t>(</a:t>
            </a:r>
            <a:r>
              <a:rPr lang="en-US" sz="2400" b="0" i="1" dirty="0" err="1"/>
              <a:t>i</a:t>
            </a:r>
            <a:r>
              <a:rPr lang="en-US" sz="2400" b="0" dirty="0" err="1"/>
              <a:t>,</a:t>
            </a:r>
            <a:r>
              <a:rPr lang="en-US" sz="2400" b="0" i="1" dirty="0" err="1"/>
              <a:t>j</a:t>
            </a:r>
            <a:r>
              <a:rPr lang="en-US" sz="2400" b="0" dirty="0"/>
              <a:t>) = min[</a:t>
            </a:r>
            <a:r>
              <a:rPr lang="en-US" sz="2400" b="0" i="1" dirty="0"/>
              <a:t>diff</a:t>
            </a:r>
            <a:r>
              <a:rPr lang="en-US" sz="2400" b="0" dirty="0"/>
              <a:t>(</a:t>
            </a:r>
            <a:r>
              <a:rPr lang="en-US" sz="2400" b="0" i="1" dirty="0" err="1"/>
              <a:t>i</a:t>
            </a:r>
            <a:r>
              <a:rPr lang="en-US" sz="2400" b="0" dirty="0" err="1"/>
              <a:t>,</a:t>
            </a:r>
            <a:r>
              <a:rPr lang="en-US" sz="2400" b="0" i="1" dirty="0" err="1"/>
              <a:t>j</a:t>
            </a:r>
            <a:r>
              <a:rPr lang="en-US" sz="2400" b="0" dirty="0"/>
              <a:t>) + </a:t>
            </a:r>
            <a:r>
              <a:rPr lang="en-US" sz="2400" b="0" i="1" dirty="0"/>
              <a:t>E</a:t>
            </a:r>
            <a:r>
              <a:rPr lang="en-US" sz="2400" b="0" dirty="0"/>
              <a:t>(</a:t>
            </a:r>
            <a:r>
              <a:rPr lang="en-US" sz="2400" b="0" i="1" dirty="0"/>
              <a:t>i</a:t>
            </a:r>
            <a:r>
              <a:rPr lang="en-US" sz="2400" b="0" dirty="0"/>
              <a:t>-1,</a:t>
            </a:r>
            <a:r>
              <a:rPr lang="en-US" sz="2400" b="0" i="1" dirty="0"/>
              <a:t>j</a:t>
            </a:r>
            <a:r>
              <a:rPr lang="en-US" sz="2400" b="0" dirty="0"/>
              <a:t>-1), 1 + </a:t>
            </a:r>
            <a:r>
              <a:rPr lang="en-US" sz="2400" b="0" i="1" dirty="0"/>
              <a:t>E</a:t>
            </a:r>
            <a:r>
              <a:rPr lang="en-US" sz="2400" b="0" dirty="0"/>
              <a:t>(</a:t>
            </a:r>
            <a:r>
              <a:rPr lang="en-US" sz="2400" b="0" i="1" dirty="0"/>
              <a:t>i</a:t>
            </a:r>
            <a:r>
              <a:rPr lang="en-US" sz="2400" b="0" dirty="0"/>
              <a:t>,</a:t>
            </a:r>
            <a:r>
              <a:rPr lang="en-US" sz="2400" b="0" i="1" dirty="0"/>
              <a:t>j</a:t>
            </a:r>
            <a:r>
              <a:rPr lang="en-US" sz="2400" b="0" dirty="0"/>
              <a:t>-1), 1 + </a:t>
            </a:r>
            <a:r>
              <a:rPr lang="en-US" sz="2400" b="0" i="1" dirty="0"/>
              <a:t>E</a:t>
            </a:r>
            <a:r>
              <a:rPr lang="en-US" sz="2400" b="0" dirty="0"/>
              <a:t>(</a:t>
            </a:r>
            <a:r>
              <a:rPr lang="en-US" sz="2400" b="0" i="1" dirty="0"/>
              <a:t>i</a:t>
            </a:r>
            <a:r>
              <a:rPr lang="en-US" sz="2400" b="0" dirty="0"/>
              <a:t>-1,</a:t>
            </a:r>
            <a:r>
              <a:rPr lang="en-US" sz="2400" b="0" i="1" dirty="0"/>
              <a:t>j</a:t>
            </a:r>
            <a:r>
              <a:rPr lang="en-US" sz="2400" b="0" dirty="0"/>
              <a:t>)]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45B15E-BE5D-204B-90C6-325BB7FED485}"/>
              </a:ext>
            </a:extLst>
          </p:cNvPr>
          <p:cNvCxnSpPr>
            <a:cxnSpLocks/>
          </p:cNvCxnSpPr>
          <p:nvPr/>
        </p:nvCxnSpPr>
        <p:spPr bwMode="auto">
          <a:xfrm flipV="1">
            <a:off x="2209800" y="3657600"/>
            <a:ext cx="0" cy="2326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38E69-5825-8E4A-A7FA-8C4A9D7B7C42}"/>
              </a:ext>
            </a:extLst>
          </p:cNvPr>
          <p:cNvCxnSpPr>
            <a:cxnSpLocks/>
          </p:cNvCxnSpPr>
          <p:nvPr/>
        </p:nvCxnSpPr>
        <p:spPr bwMode="auto">
          <a:xfrm flipV="1">
            <a:off x="2209800" y="4120537"/>
            <a:ext cx="0" cy="2326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280C3B7-F166-AF41-9EF1-ACDD43F7E892}"/>
              </a:ext>
            </a:extLst>
          </p:cNvPr>
          <p:cNvCxnSpPr>
            <a:cxnSpLocks/>
          </p:cNvCxnSpPr>
          <p:nvPr/>
        </p:nvCxnSpPr>
        <p:spPr bwMode="auto">
          <a:xfrm flipV="1">
            <a:off x="2202426" y="4567904"/>
            <a:ext cx="0" cy="2326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01E463-AE5F-1F49-96AF-F0436747B057}"/>
              </a:ext>
            </a:extLst>
          </p:cNvPr>
          <p:cNvCxnSpPr>
            <a:cxnSpLocks/>
          </p:cNvCxnSpPr>
          <p:nvPr/>
        </p:nvCxnSpPr>
        <p:spPr bwMode="auto">
          <a:xfrm flipV="1">
            <a:off x="2195052" y="5029200"/>
            <a:ext cx="0" cy="2326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38D0BC1-DFFF-8F42-B379-17CC0C5104CD}"/>
              </a:ext>
            </a:extLst>
          </p:cNvPr>
          <p:cNvCxnSpPr>
            <a:cxnSpLocks/>
          </p:cNvCxnSpPr>
          <p:nvPr/>
        </p:nvCxnSpPr>
        <p:spPr bwMode="auto">
          <a:xfrm flipV="1">
            <a:off x="2202426" y="5486400"/>
            <a:ext cx="0" cy="2326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9371C55-297D-0746-B449-CB5E14D8B690}"/>
              </a:ext>
            </a:extLst>
          </p:cNvPr>
          <p:cNvCxnSpPr>
            <a:cxnSpLocks/>
          </p:cNvCxnSpPr>
          <p:nvPr/>
        </p:nvCxnSpPr>
        <p:spPr bwMode="auto">
          <a:xfrm flipH="1">
            <a:off x="2819400" y="3581400"/>
            <a:ext cx="381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68632A-4B5E-C64E-9965-1E109B043861}"/>
              </a:ext>
            </a:extLst>
          </p:cNvPr>
          <p:cNvCxnSpPr>
            <a:cxnSpLocks/>
          </p:cNvCxnSpPr>
          <p:nvPr/>
        </p:nvCxnSpPr>
        <p:spPr bwMode="auto">
          <a:xfrm flipH="1">
            <a:off x="3962400" y="3566652"/>
            <a:ext cx="381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EF231DC-27D3-894C-B0C3-8C3F9EF01538}"/>
              </a:ext>
            </a:extLst>
          </p:cNvPr>
          <p:cNvCxnSpPr>
            <a:cxnSpLocks/>
          </p:cNvCxnSpPr>
          <p:nvPr/>
        </p:nvCxnSpPr>
        <p:spPr bwMode="auto">
          <a:xfrm flipH="1">
            <a:off x="5105400" y="3566652"/>
            <a:ext cx="381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0E772C0-6295-2D46-B9A5-06171A9D585C}"/>
              </a:ext>
            </a:extLst>
          </p:cNvPr>
          <p:cNvCxnSpPr>
            <a:cxnSpLocks/>
          </p:cNvCxnSpPr>
          <p:nvPr/>
        </p:nvCxnSpPr>
        <p:spPr bwMode="auto">
          <a:xfrm flipH="1">
            <a:off x="6243484" y="3581400"/>
            <a:ext cx="381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F51BF9-0A04-7E46-A3FB-FD99C41FCA1F}"/>
              </a:ext>
            </a:extLst>
          </p:cNvPr>
          <p:cNvCxnSpPr>
            <a:cxnSpLocks/>
          </p:cNvCxnSpPr>
          <p:nvPr/>
        </p:nvCxnSpPr>
        <p:spPr bwMode="auto">
          <a:xfrm flipH="1">
            <a:off x="7391400" y="3566652"/>
            <a:ext cx="381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146E783-B22B-3C41-8BAD-3B9ED7D92E8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819400" y="3657600"/>
            <a:ext cx="334235" cy="2662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1568BB3-DD79-8A4C-BA97-243AC31C7FD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985782" y="3670473"/>
            <a:ext cx="334235" cy="2662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649D33-EF13-8A40-8E04-541D9DBD07CC}"/>
              </a:ext>
            </a:extLst>
          </p:cNvPr>
          <p:cNvCxnSpPr>
            <a:cxnSpLocks/>
          </p:cNvCxnSpPr>
          <p:nvPr/>
        </p:nvCxnSpPr>
        <p:spPr bwMode="auto">
          <a:xfrm flipH="1">
            <a:off x="5105400" y="4038600"/>
            <a:ext cx="381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435105C-02C5-1F46-BA9A-9FABE6285429}"/>
              </a:ext>
            </a:extLst>
          </p:cNvPr>
          <p:cNvCxnSpPr>
            <a:cxnSpLocks/>
          </p:cNvCxnSpPr>
          <p:nvPr/>
        </p:nvCxnSpPr>
        <p:spPr bwMode="auto">
          <a:xfrm flipH="1">
            <a:off x="6243484" y="4053348"/>
            <a:ext cx="381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4F40677-0813-B04E-927A-0EA44DE0EB3E}"/>
              </a:ext>
            </a:extLst>
          </p:cNvPr>
          <p:cNvCxnSpPr>
            <a:cxnSpLocks/>
          </p:cNvCxnSpPr>
          <p:nvPr/>
        </p:nvCxnSpPr>
        <p:spPr bwMode="auto">
          <a:xfrm flipH="1">
            <a:off x="7391400" y="4038600"/>
            <a:ext cx="381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98E2294-A76F-F649-AF61-118724962B2F}"/>
              </a:ext>
            </a:extLst>
          </p:cNvPr>
          <p:cNvCxnSpPr>
            <a:cxnSpLocks/>
          </p:cNvCxnSpPr>
          <p:nvPr/>
        </p:nvCxnSpPr>
        <p:spPr bwMode="auto">
          <a:xfrm flipV="1">
            <a:off x="3367548" y="4120537"/>
            <a:ext cx="0" cy="2326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B29C745-3CF2-844D-A84D-439A7A85D7EF}"/>
              </a:ext>
            </a:extLst>
          </p:cNvPr>
          <p:cNvCxnSpPr>
            <a:cxnSpLocks/>
          </p:cNvCxnSpPr>
          <p:nvPr/>
        </p:nvCxnSpPr>
        <p:spPr bwMode="auto">
          <a:xfrm flipV="1">
            <a:off x="3360174" y="4567904"/>
            <a:ext cx="0" cy="2326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576A4DB-C470-4847-8A9B-54E14E9696AD}"/>
              </a:ext>
            </a:extLst>
          </p:cNvPr>
          <p:cNvCxnSpPr>
            <a:cxnSpLocks/>
          </p:cNvCxnSpPr>
          <p:nvPr/>
        </p:nvCxnSpPr>
        <p:spPr bwMode="auto">
          <a:xfrm flipV="1">
            <a:off x="3352800" y="5029200"/>
            <a:ext cx="0" cy="2326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7AC2E88-4DCF-764C-8359-966E3C767787}"/>
              </a:ext>
            </a:extLst>
          </p:cNvPr>
          <p:cNvCxnSpPr>
            <a:cxnSpLocks/>
          </p:cNvCxnSpPr>
          <p:nvPr/>
        </p:nvCxnSpPr>
        <p:spPr bwMode="auto">
          <a:xfrm flipV="1">
            <a:off x="3362632" y="5486400"/>
            <a:ext cx="0" cy="2326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6F15BE5-E6DA-AC42-BF42-81E6F307F43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819399" y="4120537"/>
            <a:ext cx="334235" cy="2662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E0C16F3-803C-A34E-A420-3EF6B3C2B4E4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815438" y="4575935"/>
            <a:ext cx="334235" cy="2662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ED6FC59-36D4-8541-8BDB-366B8EC0F4A2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815437" y="5038872"/>
            <a:ext cx="334235" cy="2662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01231EE-0548-A849-AA6A-DD61DDE2FFD5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815437" y="5525489"/>
            <a:ext cx="334235" cy="2662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5B0C0CC-9B17-384C-82BE-85E18ACB92CC}"/>
              </a:ext>
            </a:extLst>
          </p:cNvPr>
          <p:cNvCxnSpPr>
            <a:cxnSpLocks/>
          </p:cNvCxnSpPr>
          <p:nvPr/>
        </p:nvCxnSpPr>
        <p:spPr bwMode="auto">
          <a:xfrm flipV="1">
            <a:off x="4505633" y="4120537"/>
            <a:ext cx="0" cy="2326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FB1B5F8-F086-9D4B-9C0B-E1B2A9B9E294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957484" y="4120537"/>
            <a:ext cx="334235" cy="2662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576156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312 – Dynamic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95AF6B-CAF7-F14E-AA4D-988905637035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graphicFrame>
        <p:nvGraphicFramePr>
          <p:cNvPr id="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370012"/>
              </p:ext>
            </p:extLst>
          </p:nvPr>
        </p:nvGraphicFramePr>
        <p:xfrm>
          <a:off x="689338" y="2852410"/>
          <a:ext cx="8005753" cy="3292170"/>
        </p:xfrm>
        <a:graphic>
          <a:graphicData uri="http://schemas.openxmlformats.org/drawingml/2006/table">
            <a:tbl>
              <a:tblPr/>
              <a:tblGrid>
                <a:gridCol w="1143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6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6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6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6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70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  <a:defRPr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0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0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-8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129899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92198" y="4236885"/>
            <a:ext cx="410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/>
              <a:t>i</a:t>
            </a:r>
            <a:r>
              <a:rPr lang="en-US" b="0" dirty="0"/>
              <a:t>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19400" y="6040775"/>
            <a:ext cx="448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/>
              <a:t>j</a:t>
            </a:r>
            <a:r>
              <a:rPr lang="en-US" b="0" dirty="0"/>
              <a:t>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2198" y="396566"/>
            <a:ext cx="87994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/>
              <a:t>**Challenge Question**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What is best edit distance?  3. Is it unique?  Yes. Why?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Show path through table and alignment of the two words</a:t>
            </a:r>
          </a:p>
          <a:p>
            <a:pPr marL="400050" lvl="1" indent="0">
              <a:buNone/>
              <a:defRPr/>
            </a:pPr>
            <a:r>
              <a:rPr lang="en-US" sz="2400" b="0" dirty="0">
                <a:solidFill>
                  <a:srgbClr val="FF0000"/>
                </a:solidFill>
                <a:latin typeface="Courier" pitchFamily="2" charset="0"/>
                <a:cs typeface="Courier"/>
              </a:rPr>
              <a:t>-</a:t>
            </a:r>
            <a:r>
              <a:rPr lang="en-US" sz="2400" b="0" dirty="0">
                <a:solidFill>
                  <a:srgbClr val="66FF66"/>
                </a:solidFill>
                <a:latin typeface="Courier" pitchFamily="2" charset="0"/>
                <a:cs typeface="Courier"/>
              </a:rPr>
              <a:t>TH</a:t>
            </a:r>
            <a:r>
              <a:rPr lang="en-US" sz="2400" b="0" dirty="0">
                <a:solidFill>
                  <a:srgbClr val="FF0000"/>
                </a:solidFill>
                <a:latin typeface="Courier" pitchFamily="2" charset="0"/>
                <a:cs typeface="Courier"/>
              </a:rPr>
              <a:t>E</a:t>
            </a:r>
            <a:r>
              <a:rPr lang="en-US" sz="2400" b="0" dirty="0">
                <a:solidFill>
                  <a:srgbClr val="66FF66"/>
                </a:solidFill>
                <a:latin typeface="Courier" pitchFamily="2" charset="0"/>
                <a:cs typeface="Courier"/>
              </a:rPr>
              <a:t>R</a:t>
            </a:r>
            <a:r>
              <a:rPr lang="en-US" sz="2400" b="0" dirty="0">
                <a:solidFill>
                  <a:srgbClr val="FF0000"/>
                </a:solidFill>
                <a:latin typeface="Courier" pitchFamily="2" charset="0"/>
                <a:cs typeface="Courier"/>
              </a:rPr>
              <a:t>S </a:t>
            </a:r>
            <a:r>
              <a:rPr lang="en-US" sz="2400" b="0" dirty="0">
                <a:latin typeface="Courier" pitchFamily="2" charset="0"/>
                <a:cs typeface="Courier"/>
              </a:rPr>
              <a:t>	</a:t>
            </a:r>
            <a:r>
              <a:rPr lang="en-US" sz="2400" b="0" dirty="0">
                <a:cs typeface="Courier"/>
              </a:rPr>
              <a:t> </a:t>
            </a:r>
          </a:p>
          <a:p>
            <a:pPr marL="400050" lvl="1" indent="0">
              <a:buNone/>
              <a:defRPr/>
            </a:pPr>
            <a:r>
              <a:rPr lang="en-US" sz="2400" b="0" dirty="0">
                <a:solidFill>
                  <a:srgbClr val="FF0000"/>
                </a:solidFill>
                <a:latin typeface="Courier" pitchFamily="2" charset="0"/>
                <a:cs typeface="Courier"/>
              </a:rPr>
              <a:t>O</a:t>
            </a:r>
            <a:r>
              <a:rPr lang="en-US" sz="2400" b="0" dirty="0">
                <a:solidFill>
                  <a:srgbClr val="66FF66"/>
                </a:solidFill>
                <a:latin typeface="Courier" pitchFamily="2" charset="0"/>
                <a:cs typeface="Courier"/>
              </a:rPr>
              <a:t>TH</a:t>
            </a:r>
            <a:r>
              <a:rPr lang="en-US" sz="2400" b="0" dirty="0">
                <a:solidFill>
                  <a:srgbClr val="FF0000"/>
                </a:solidFill>
                <a:latin typeface="Courier" pitchFamily="2" charset="0"/>
                <a:cs typeface="Courier"/>
              </a:rPr>
              <a:t>E</a:t>
            </a:r>
            <a:r>
              <a:rPr lang="en-US" sz="2400" b="0" dirty="0">
                <a:solidFill>
                  <a:srgbClr val="66FF66"/>
                </a:solidFill>
                <a:latin typeface="Courier" pitchFamily="2" charset="0"/>
                <a:cs typeface="Courier"/>
              </a:rPr>
              <a:t>R</a:t>
            </a:r>
            <a:r>
              <a:rPr lang="en-US" sz="2400" b="0" dirty="0">
                <a:solidFill>
                  <a:srgbClr val="FF0000"/>
                </a:solidFill>
                <a:latin typeface="Courier" pitchFamily="2" charset="0"/>
                <a:cs typeface="Courier"/>
              </a:rPr>
              <a:t>-</a:t>
            </a:r>
            <a:endParaRPr lang="en-US" sz="24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What is the time and space complexity of the algorithm? O(</a:t>
            </a:r>
            <a:r>
              <a:rPr lang="en-US" sz="2400" b="0" i="1" dirty="0" err="1"/>
              <a:t>mn</a:t>
            </a:r>
            <a:r>
              <a:rPr lang="en-US" sz="2400" b="0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45B15E-BE5D-204B-90C6-325BB7FED485}"/>
              </a:ext>
            </a:extLst>
          </p:cNvPr>
          <p:cNvCxnSpPr>
            <a:cxnSpLocks/>
          </p:cNvCxnSpPr>
          <p:nvPr/>
        </p:nvCxnSpPr>
        <p:spPr bwMode="auto">
          <a:xfrm flipV="1">
            <a:off x="2209800" y="3657600"/>
            <a:ext cx="0" cy="2326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38E69-5825-8E4A-A7FA-8C4A9D7B7C42}"/>
              </a:ext>
            </a:extLst>
          </p:cNvPr>
          <p:cNvCxnSpPr>
            <a:cxnSpLocks/>
          </p:cNvCxnSpPr>
          <p:nvPr/>
        </p:nvCxnSpPr>
        <p:spPr bwMode="auto">
          <a:xfrm flipV="1">
            <a:off x="2209800" y="4120537"/>
            <a:ext cx="0" cy="2326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280C3B7-F166-AF41-9EF1-ACDD43F7E892}"/>
              </a:ext>
            </a:extLst>
          </p:cNvPr>
          <p:cNvCxnSpPr>
            <a:cxnSpLocks/>
          </p:cNvCxnSpPr>
          <p:nvPr/>
        </p:nvCxnSpPr>
        <p:spPr bwMode="auto">
          <a:xfrm flipV="1">
            <a:off x="2202426" y="4567904"/>
            <a:ext cx="0" cy="2326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01E463-AE5F-1F49-96AF-F0436747B057}"/>
              </a:ext>
            </a:extLst>
          </p:cNvPr>
          <p:cNvCxnSpPr>
            <a:cxnSpLocks/>
          </p:cNvCxnSpPr>
          <p:nvPr/>
        </p:nvCxnSpPr>
        <p:spPr bwMode="auto">
          <a:xfrm flipV="1">
            <a:off x="2195052" y="5029200"/>
            <a:ext cx="0" cy="2326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38D0BC1-DFFF-8F42-B379-17CC0C5104CD}"/>
              </a:ext>
            </a:extLst>
          </p:cNvPr>
          <p:cNvCxnSpPr>
            <a:cxnSpLocks/>
          </p:cNvCxnSpPr>
          <p:nvPr/>
        </p:nvCxnSpPr>
        <p:spPr bwMode="auto">
          <a:xfrm flipV="1">
            <a:off x="2202426" y="5486400"/>
            <a:ext cx="0" cy="2326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9371C55-297D-0746-B449-CB5E14D8B690}"/>
              </a:ext>
            </a:extLst>
          </p:cNvPr>
          <p:cNvCxnSpPr>
            <a:cxnSpLocks/>
          </p:cNvCxnSpPr>
          <p:nvPr/>
        </p:nvCxnSpPr>
        <p:spPr bwMode="auto">
          <a:xfrm flipH="1">
            <a:off x="2819400" y="3581400"/>
            <a:ext cx="381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68632A-4B5E-C64E-9965-1E109B043861}"/>
              </a:ext>
            </a:extLst>
          </p:cNvPr>
          <p:cNvCxnSpPr>
            <a:cxnSpLocks/>
          </p:cNvCxnSpPr>
          <p:nvPr/>
        </p:nvCxnSpPr>
        <p:spPr bwMode="auto">
          <a:xfrm flipH="1">
            <a:off x="3962400" y="3566652"/>
            <a:ext cx="381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EF231DC-27D3-894C-B0C3-8C3F9EF01538}"/>
              </a:ext>
            </a:extLst>
          </p:cNvPr>
          <p:cNvCxnSpPr>
            <a:cxnSpLocks/>
          </p:cNvCxnSpPr>
          <p:nvPr/>
        </p:nvCxnSpPr>
        <p:spPr bwMode="auto">
          <a:xfrm flipH="1">
            <a:off x="5105400" y="3566652"/>
            <a:ext cx="381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0E772C0-6295-2D46-B9A5-06171A9D585C}"/>
              </a:ext>
            </a:extLst>
          </p:cNvPr>
          <p:cNvCxnSpPr>
            <a:cxnSpLocks/>
          </p:cNvCxnSpPr>
          <p:nvPr/>
        </p:nvCxnSpPr>
        <p:spPr bwMode="auto">
          <a:xfrm flipH="1">
            <a:off x="6243484" y="3581400"/>
            <a:ext cx="381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F51BF9-0A04-7E46-A3FB-FD99C41FCA1F}"/>
              </a:ext>
            </a:extLst>
          </p:cNvPr>
          <p:cNvCxnSpPr>
            <a:cxnSpLocks/>
          </p:cNvCxnSpPr>
          <p:nvPr/>
        </p:nvCxnSpPr>
        <p:spPr bwMode="auto">
          <a:xfrm flipH="1">
            <a:off x="7391400" y="3566652"/>
            <a:ext cx="381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146E783-B22B-3C41-8BAD-3B9ED7D92E8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819400" y="3657600"/>
            <a:ext cx="334235" cy="2662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1568BB3-DD79-8A4C-BA97-243AC31C7FD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985782" y="3670473"/>
            <a:ext cx="334235" cy="2662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66FF6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649D33-EF13-8A40-8E04-541D9DBD07CC}"/>
              </a:ext>
            </a:extLst>
          </p:cNvPr>
          <p:cNvCxnSpPr>
            <a:cxnSpLocks/>
          </p:cNvCxnSpPr>
          <p:nvPr/>
        </p:nvCxnSpPr>
        <p:spPr bwMode="auto">
          <a:xfrm flipH="1">
            <a:off x="5105400" y="4038600"/>
            <a:ext cx="381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435105C-02C5-1F46-BA9A-9FABE6285429}"/>
              </a:ext>
            </a:extLst>
          </p:cNvPr>
          <p:cNvCxnSpPr>
            <a:cxnSpLocks/>
          </p:cNvCxnSpPr>
          <p:nvPr/>
        </p:nvCxnSpPr>
        <p:spPr bwMode="auto">
          <a:xfrm flipH="1">
            <a:off x="6243484" y="4053348"/>
            <a:ext cx="381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4F40677-0813-B04E-927A-0EA44DE0EB3E}"/>
              </a:ext>
            </a:extLst>
          </p:cNvPr>
          <p:cNvCxnSpPr>
            <a:cxnSpLocks/>
          </p:cNvCxnSpPr>
          <p:nvPr/>
        </p:nvCxnSpPr>
        <p:spPr bwMode="auto">
          <a:xfrm flipH="1">
            <a:off x="7391400" y="4038600"/>
            <a:ext cx="381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93D941-15E1-2041-80A5-D7F7BF1C0ECD}"/>
              </a:ext>
            </a:extLst>
          </p:cNvPr>
          <p:cNvCxnSpPr>
            <a:cxnSpLocks/>
          </p:cNvCxnSpPr>
          <p:nvPr/>
        </p:nvCxnSpPr>
        <p:spPr bwMode="auto">
          <a:xfrm flipV="1">
            <a:off x="3367548" y="3657600"/>
            <a:ext cx="0" cy="2326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98E2294-A76F-F649-AF61-118724962B2F}"/>
              </a:ext>
            </a:extLst>
          </p:cNvPr>
          <p:cNvCxnSpPr>
            <a:cxnSpLocks/>
          </p:cNvCxnSpPr>
          <p:nvPr/>
        </p:nvCxnSpPr>
        <p:spPr bwMode="auto">
          <a:xfrm flipV="1">
            <a:off x="3367548" y="4120537"/>
            <a:ext cx="0" cy="2326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B29C745-3CF2-844D-A84D-439A7A85D7EF}"/>
              </a:ext>
            </a:extLst>
          </p:cNvPr>
          <p:cNvCxnSpPr>
            <a:cxnSpLocks/>
          </p:cNvCxnSpPr>
          <p:nvPr/>
        </p:nvCxnSpPr>
        <p:spPr bwMode="auto">
          <a:xfrm flipV="1">
            <a:off x="3360174" y="4567904"/>
            <a:ext cx="0" cy="2326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576A4DB-C470-4847-8A9B-54E14E9696AD}"/>
              </a:ext>
            </a:extLst>
          </p:cNvPr>
          <p:cNvCxnSpPr>
            <a:cxnSpLocks/>
          </p:cNvCxnSpPr>
          <p:nvPr/>
        </p:nvCxnSpPr>
        <p:spPr bwMode="auto">
          <a:xfrm flipV="1">
            <a:off x="3352800" y="5029200"/>
            <a:ext cx="0" cy="2326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7AC2E88-4DCF-764C-8359-966E3C767787}"/>
              </a:ext>
            </a:extLst>
          </p:cNvPr>
          <p:cNvCxnSpPr>
            <a:cxnSpLocks/>
          </p:cNvCxnSpPr>
          <p:nvPr/>
        </p:nvCxnSpPr>
        <p:spPr bwMode="auto">
          <a:xfrm flipV="1">
            <a:off x="3362632" y="5486400"/>
            <a:ext cx="0" cy="2326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6F15BE5-E6DA-AC42-BF42-81E6F307F43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819399" y="4120537"/>
            <a:ext cx="334235" cy="2662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E0C16F3-803C-A34E-A420-3EF6B3C2B4E4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815438" y="4575935"/>
            <a:ext cx="334235" cy="2662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ED6FC59-36D4-8541-8BDB-366B8EC0F4A2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815437" y="5038872"/>
            <a:ext cx="334235" cy="2662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01231EE-0548-A849-AA6A-DD61DDE2FFD5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815437" y="5525489"/>
            <a:ext cx="334235" cy="2662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5B0C0CC-9B17-384C-82BE-85E18ACB92CC}"/>
              </a:ext>
            </a:extLst>
          </p:cNvPr>
          <p:cNvCxnSpPr>
            <a:cxnSpLocks/>
          </p:cNvCxnSpPr>
          <p:nvPr/>
        </p:nvCxnSpPr>
        <p:spPr bwMode="auto">
          <a:xfrm flipV="1">
            <a:off x="4505633" y="4120537"/>
            <a:ext cx="0" cy="2326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FB1B5F8-F086-9D4B-9C0B-E1B2A9B9E294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957484" y="4120537"/>
            <a:ext cx="334235" cy="2662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C56E131-6BF4-8743-AA7C-C33F30436B9D}"/>
              </a:ext>
            </a:extLst>
          </p:cNvPr>
          <p:cNvCxnSpPr>
            <a:cxnSpLocks/>
          </p:cNvCxnSpPr>
          <p:nvPr/>
        </p:nvCxnSpPr>
        <p:spPr bwMode="auto">
          <a:xfrm flipV="1">
            <a:off x="4505633" y="4589869"/>
            <a:ext cx="0" cy="2326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37D975-C4DE-AE4F-85AA-0284965DD10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957484" y="4589869"/>
            <a:ext cx="334235" cy="2662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61227A9-4A98-9E4C-85A8-C0AAA23B63B8}"/>
              </a:ext>
            </a:extLst>
          </p:cNvPr>
          <p:cNvCxnSpPr>
            <a:cxnSpLocks/>
          </p:cNvCxnSpPr>
          <p:nvPr/>
        </p:nvCxnSpPr>
        <p:spPr bwMode="auto">
          <a:xfrm flipV="1">
            <a:off x="4505633" y="5071745"/>
            <a:ext cx="0" cy="2326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5473781-64CE-A543-A489-EEC0F28B7B46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957484" y="5071745"/>
            <a:ext cx="334235" cy="2662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901DA8A-A6FC-EF4A-A308-3AD0BE932E12}"/>
              </a:ext>
            </a:extLst>
          </p:cNvPr>
          <p:cNvCxnSpPr>
            <a:cxnSpLocks/>
          </p:cNvCxnSpPr>
          <p:nvPr/>
        </p:nvCxnSpPr>
        <p:spPr bwMode="auto">
          <a:xfrm flipV="1">
            <a:off x="4505633" y="5553166"/>
            <a:ext cx="0" cy="2326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B6A38E3-F8EC-C74F-B740-A158C6C6BE6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957484" y="5553166"/>
            <a:ext cx="334235" cy="2662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DC7A905-38D7-2E40-A73D-3448C132DD7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105400" y="4119806"/>
            <a:ext cx="334235" cy="2662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66FF6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205BCDD-459C-7F48-9D4A-B1EBE43F2916}"/>
              </a:ext>
            </a:extLst>
          </p:cNvPr>
          <p:cNvCxnSpPr>
            <a:cxnSpLocks/>
          </p:cNvCxnSpPr>
          <p:nvPr/>
        </p:nvCxnSpPr>
        <p:spPr bwMode="auto">
          <a:xfrm flipV="1">
            <a:off x="5646174" y="4591505"/>
            <a:ext cx="0" cy="2326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F08FB9F-39B4-D14F-BE7B-E245B443D2EE}"/>
              </a:ext>
            </a:extLst>
          </p:cNvPr>
          <p:cNvCxnSpPr>
            <a:cxnSpLocks/>
          </p:cNvCxnSpPr>
          <p:nvPr/>
        </p:nvCxnSpPr>
        <p:spPr bwMode="auto">
          <a:xfrm flipV="1">
            <a:off x="5638800" y="5038872"/>
            <a:ext cx="0" cy="2326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7BA1F80-B0C2-924B-B15C-805B44A4B606}"/>
              </a:ext>
            </a:extLst>
          </p:cNvPr>
          <p:cNvCxnSpPr>
            <a:cxnSpLocks/>
          </p:cNvCxnSpPr>
          <p:nvPr/>
        </p:nvCxnSpPr>
        <p:spPr bwMode="auto">
          <a:xfrm flipV="1">
            <a:off x="5656007" y="5542286"/>
            <a:ext cx="0" cy="2326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260573F-45D1-3E44-B7D8-21D00B946C6B}"/>
              </a:ext>
            </a:extLst>
          </p:cNvPr>
          <p:cNvCxnSpPr>
            <a:cxnSpLocks/>
          </p:cNvCxnSpPr>
          <p:nvPr/>
        </p:nvCxnSpPr>
        <p:spPr bwMode="auto">
          <a:xfrm flipH="1">
            <a:off x="6243484" y="4555613"/>
            <a:ext cx="381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ED509CB-BDA1-D54B-B531-DA674DE2D578}"/>
              </a:ext>
            </a:extLst>
          </p:cNvPr>
          <p:cNvCxnSpPr>
            <a:cxnSpLocks/>
          </p:cNvCxnSpPr>
          <p:nvPr/>
        </p:nvCxnSpPr>
        <p:spPr bwMode="auto">
          <a:xfrm flipH="1">
            <a:off x="7391400" y="4540865"/>
            <a:ext cx="381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F1D7626-45A9-9D4A-9EB6-E07B47D851E4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243484" y="4621158"/>
            <a:ext cx="334235" cy="2662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63B4189-9858-5D44-9EF9-A40C53E9FE5C}"/>
              </a:ext>
            </a:extLst>
          </p:cNvPr>
          <p:cNvCxnSpPr>
            <a:cxnSpLocks/>
          </p:cNvCxnSpPr>
          <p:nvPr/>
        </p:nvCxnSpPr>
        <p:spPr bwMode="auto">
          <a:xfrm flipV="1">
            <a:off x="6789174" y="5057795"/>
            <a:ext cx="0" cy="2326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6701B4B-DDC9-F64A-8F35-AB10F624EB1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241025" y="5057795"/>
            <a:ext cx="334235" cy="2662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6FFC359-D494-0845-B88F-73B3E2EEE784}"/>
              </a:ext>
            </a:extLst>
          </p:cNvPr>
          <p:cNvCxnSpPr>
            <a:cxnSpLocks/>
          </p:cNvCxnSpPr>
          <p:nvPr/>
        </p:nvCxnSpPr>
        <p:spPr bwMode="auto">
          <a:xfrm flipV="1">
            <a:off x="6789205" y="5549047"/>
            <a:ext cx="0" cy="2326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C5F131E-2362-EE49-8ECF-A7F07F031794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241056" y="5549047"/>
            <a:ext cx="334235" cy="2662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710B4E9-544E-A745-98D3-8528ADCF1A15}"/>
              </a:ext>
            </a:extLst>
          </p:cNvPr>
          <p:cNvCxnSpPr>
            <a:cxnSpLocks/>
          </p:cNvCxnSpPr>
          <p:nvPr/>
        </p:nvCxnSpPr>
        <p:spPr bwMode="auto">
          <a:xfrm flipH="1">
            <a:off x="7391400" y="5038872"/>
            <a:ext cx="381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887EB7A-6CA7-854D-B91B-EE0067A263A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384025" y="4617428"/>
            <a:ext cx="334235" cy="2662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F248CE1-866C-CA4E-93E1-BEAD9231FB72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391400" y="5112248"/>
            <a:ext cx="334235" cy="2662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66FF6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B9713AF-AB9B-384F-9D45-66B67B1DB659}"/>
              </a:ext>
            </a:extLst>
          </p:cNvPr>
          <p:cNvCxnSpPr>
            <a:cxnSpLocks/>
          </p:cNvCxnSpPr>
          <p:nvPr/>
        </p:nvCxnSpPr>
        <p:spPr bwMode="auto">
          <a:xfrm flipV="1">
            <a:off x="7924800" y="5542286"/>
            <a:ext cx="0" cy="2326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4226713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Edit Distance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762000"/>
            <a:ext cx="7772400" cy="20574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-107" charset="2"/>
              <a:buNone/>
              <a:defRPr/>
            </a:pPr>
            <a:r>
              <a:rPr lang="en-US" sz="2000" dirty="0"/>
              <a:t>For </a:t>
            </a:r>
            <a:r>
              <a:rPr lang="en-US" sz="2000" i="1" dirty="0" err="1"/>
              <a:t>i</a:t>
            </a:r>
            <a:r>
              <a:rPr lang="en-US" sz="2000" dirty="0"/>
              <a:t> = 0,1,2,…, </a:t>
            </a:r>
            <a:r>
              <a:rPr lang="en-US" sz="2000" i="1" dirty="0"/>
              <a:t>m</a:t>
            </a:r>
            <a:r>
              <a:rPr lang="en-US" sz="2000" dirty="0"/>
              <a:t>  </a:t>
            </a:r>
            <a:r>
              <a:rPr lang="en-US" sz="2000" i="1" dirty="0"/>
              <a:t>E</a:t>
            </a:r>
            <a:r>
              <a:rPr lang="en-US" sz="2000" dirty="0"/>
              <a:t>(</a:t>
            </a:r>
            <a:r>
              <a:rPr lang="en-US" sz="2000" i="1" dirty="0" err="1"/>
              <a:t>i</a:t>
            </a:r>
            <a:r>
              <a:rPr lang="en-US" sz="2000" dirty="0"/>
              <a:t>, 0) = </a:t>
            </a:r>
            <a:r>
              <a:rPr lang="en-US" sz="2000" i="1" dirty="0" err="1"/>
              <a:t>i</a:t>
            </a:r>
            <a:r>
              <a:rPr lang="en-US" sz="2000" i="1" dirty="0"/>
              <a:t>	</a:t>
            </a:r>
            <a:r>
              <a:rPr lang="en-US" sz="2000" dirty="0"/>
              <a:t>// length of string(</a:t>
            </a:r>
            <a:r>
              <a:rPr lang="en-US" sz="2000" i="1" dirty="0"/>
              <a:t>x</a:t>
            </a:r>
            <a:r>
              <a:rPr lang="en-US" sz="2000" dirty="0"/>
              <a:t>) - Exponential</a:t>
            </a:r>
            <a:endParaRPr lang="en-US" sz="2000" i="1" dirty="0"/>
          </a:p>
          <a:p>
            <a:pPr>
              <a:buFont typeface="Wingdings" pitchFamily="-107" charset="2"/>
              <a:buNone/>
              <a:defRPr/>
            </a:pPr>
            <a:r>
              <a:rPr lang="en-US" sz="2000" dirty="0"/>
              <a:t>For </a:t>
            </a:r>
            <a:r>
              <a:rPr lang="en-US" sz="2000" i="1" dirty="0"/>
              <a:t>j</a:t>
            </a:r>
            <a:r>
              <a:rPr lang="en-US" sz="2000" dirty="0"/>
              <a:t> = 0,1,2,…, </a:t>
            </a:r>
            <a:r>
              <a:rPr lang="en-US" sz="2000" i="1" dirty="0"/>
              <a:t>n</a:t>
            </a:r>
            <a:r>
              <a:rPr lang="en-US" sz="2000" dirty="0"/>
              <a:t>  </a:t>
            </a:r>
            <a:r>
              <a:rPr lang="en-US" sz="2000" i="1" dirty="0"/>
              <a:t>E</a:t>
            </a:r>
            <a:r>
              <a:rPr lang="en-US" sz="2000" dirty="0"/>
              <a:t>(0, </a:t>
            </a:r>
            <a:r>
              <a:rPr lang="en-US" sz="2000" i="1" dirty="0"/>
              <a:t>j</a:t>
            </a:r>
            <a:r>
              <a:rPr lang="en-US" sz="2000" dirty="0"/>
              <a:t>) = </a:t>
            </a:r>
            <a:r>
              <a:rPr lang="en-US" sz="2000" i="1" dirty="0"/>
              <a:t>j	</a:t>
            </a:r>
            <a:r>
              <a:rPr lang="en-US" sz="2000" dirty="0"/>
              <a:t>// length of string(</a:t>
            </a:r>
            <a:r>
              <a:rPr lang="en-US" sz="2000" i="1" dirty="0"/>
              <a:t>y</a:t>
            </a:r>
            <a:r>
              <a:rPr lang="en-US" sz="2000" dirty="0"/>
              <a:t>) - Polynomial</a:t>
            </a:r>
            <a:endParaRPr lang="en-US" sz="2000" i="1" dirty="0"/>
          </a:p>
          <a:p>
            <a:pPr>
              <a:buFont typeface="Wingdings" pitchFamily="-107" charset="2"/>
              <a:buNone/>
              <a:defRPr/>
            </a:pPr>
            <a:r>
              <a:rPr lang="en-US" sz="2000" dirty="0"/>
              <a:t>For </a:t>
            </a:r>
            <a:r>
              <a:rPr lang="en-US" sz="2000" i="1" dirty="0" err="1"/>
              <a:t>i</a:t>
            </a:r>
            <a:r>
              <a:rPr lang="en-US" sz="2000" dirty="0"/>
              <a:t> = 1,2,…, </a:t>
            </a:r>
            <a:r>
              <a:rPr lang="en-US" sz="2000" i="1" dirty="0"/>
              <a:t>m</a:t>
            </a:r>
            <a:endParaRPr lang="en-US" sz="2000" dirty="0"/>
          </a:p>
          <a:p>
            <a:pPr>
              <a:buFont typeface="Wingdings" pitchFamily="-107" charset="2"/>
              <a:buNone/>
              <a:defRPr/>
            </a:pPr>
            <a:r>
              <a:rPr lang="en-US" sz="2000" dirty="0"/>
              <a:t>	For </a:t>
            </a:r>
            <a:r>
              <a:rPr lang="en-US" sz="2000" i="1" dirty="0"/>
              <a:t>j</a:t>
            </a:r>
            <a:r>
              <a:rPr lang="en-US" sz="2000" dirty="0"/>
              <a:t> = 1,2,…, </a:t>
            </a:r>
            <a:r>
              <a:rPr lang="en-US" sz="2000" i="1" dirty="0"/>
              <a:t>n</a:t>
            </a:r>
            <a:endParaRPr lang="en-US" sz="2000" dirty="0"/>
          </a:p>
          <a:p>
            <a:pPr>
              <a:buNone/>
              <a:defRPr/>
            </a:pPr>
            <a:r>
              <a:rPr lang="en-US" sz="2000" dirty="0"/>
              <a:t>		</a:t>
            </a:r>
            <a:r>
              <a:rPr lang="en-US" sz="2000" i="1" dirty="0"/>
              <a:t>E</a:t>
            </a:r>
            <a:r>
              <a:rPr lang="en-US" sz="2000" dirty="0"/>
              <a:t>(</a:t>
            </a:r>
            <a:r>
              <a:rPr lang="en-US" sz="2000" i="1" dirty="0" err="1"/>
              <a:t>i</a:t>
            </a:r>
            <a:r>
              <a:rPr lang="en-US" sz="2000" dirty="0"/>
              <a:t>, </a:t>
            </a:r>
            <a:r>
              <a:rPr lang="en-US" sz="2000" i="1" dirty="0"/>
              <a:t>j</a:t>
            </a:r>
            <a:r>
              <a:rPr lang="en-US" sz="2000" dirty="0"/>
              <a:t>) = min[</a:t>
            </a:r>
            <a:r>
              <a:rPr lang="en-US" sz="2000" i="1" dirty="0"/>
              <a:t>diff</a:t>
            </a:r>
            <a:r>
              <a:rPr lang="en-US" sz="2000" dirty="0"/>
              <a:t>(</a:t>
            </a:r>
            <a:r>
              <a:rPr lang="en-US" sz="2000" i="1" dirty="0" err="1"/>
              <a:t>i</a:t>
            </a:r>
            <a:r>
              <a:rPr lang="en-US" sz="2000" dirty="0"/>
              <a:t>, </a:t>
            </a:r>
            <a:r>
              <a:rPr lang="en-US" sz="2000" i="1" dirty="0"/>
              <a:t>j</a:t>
            </a:r>
            <a:r>
              <a:rPr lang="en-US" sz="2000" dirty="0"/>
              <a:t>) + </a:t>
            </a:r>
            <a:r>
              <a:rPr lang="en-US" sz="2000" i="1" dirty="0"/>
              <a:t>E</a:t>
            </a:r>
            <a:r>
              <a:rPr lang="en-US" sz="2000" dirty="0"/>
              <a:t>(</a:t>
            </a:r>
            <a:r>
              <a:rPr lang="en-US" sz="2000" i="1" dirty="0"/>
              <a:t>i</a:t>
            </a:r>
            <a:r>
              <a:rPr lang="en-US" sz="2000" dirty="0"/>
              <a:t>-1, </a:t>
            </a:r>
            <a:r>
              <a:rPr lang="en-US" sz="2000" i="1" dirty="0"/>
              <a:t>j</a:t>
            </a:r>
            <a:r>
              <a:rPr lang="en-US" sz="2000" dirty="0"/>
              <a:t>-1), 1 + </a:t>
            </a:r>
            <a:r>
              <a:rPr lang="en-US" sz="2000" i="1" dirty="0"/>
              <a:t>E</a:t>
            </a:r>
            <a:r>
              <a:rPr lang="en-US" sz="2000" dirty="0"/>
              <a:t>(</a:t>
            </a:r>
            <a:r>
              <a:rPr lang="en-US" sz="2000" i="1" dirty="0" err="1"/>
              <a:t>i</a:t>
            </a:r>
            <a:r>
              <a:rPr lang="en-US" sz="2000" dirty="0"/>
              <a:t>, </a:t>
            </a:r>
            <a:r>
              <a:rPr lang="en-US" sz="2000" i="1" dirty="0"/>
              <a:t>j</a:t>
            </a:r>
            <a:r>
              <a:rPr lang="en-US" sz="2000" dirty="0"/>
              <a:t>-1), 1 + </a:t>
            </a:r>
            <a:r>
              <a:rPr lang="en-US" sz="2000" i="1" dirty="0"/>
              <a:t>E</a:t>
            </a:r>
            <a:r>
              <a:rPr lang="en-US" sz="2000" dirty="0"/>
              <a:t>(</a:t>
            </a:r>
            <a:r>
              <a:rPr lang="en-US" sz="2000" i="1" dirty="0"/>
              <a:t>i</a:t>
            </a:r>
            <a:r>
              <a:rPr lang="en-US" sz="2000" dirty="0"/>
              <a:t>-1, </a:t>
            </a:r>
            <a:r>
              <a:rPr lang="en-US" sz="2000" i="1" dirty="0"/>
              <a:t>j</a:t>
            </a:r>
            <a:r>
              <a:rPr lang="en-US" sz="2000" dirty="0"/>
              <a:t>)]</a:t>
            </a:r>
          </a:p>
          <a:p>
            <a:pPr>
              <a:buFont typeface="Wingdings" pitchFamily="-107" charset="2"/>
              <a:buNone/>
              <a:defRPr/>
            </a:pPr>
            <a:r>
              <a:rPr lang="en-US" sz="2000" dirty="0"/>
              <a:t>Return </a:t>
            </a:r>
            <a:r>
              <a:rPr lang="en-US" sz="2000" i="1" dirty="0"/>
              <a:t>E</a:t>
            </a:r>
            <a:r>
              <a:rPr lang="en-US" sz="2000" dirty="0"/>
              <a:t>(</a:t>
            </a:r>
            <a:r>
              <a:rPr lang="en-US" sz="2000" i="1" dirty="0"/>
              <a:t>m</a:t>
            </a:r>
            <a:r>
              <a:rPr lang="en-US" sz="2000" dirty="0"/>
              <a:t>, </a:t>
            </a:r>
            <a:r>
              <a:rPr lang="en-US" sz="2000" i="1" dirty="0"/>
              <a:t>n</a:t>
            </a:r>
            <a:r>
              <a:rPr lang="en-US" sz="2000" dirty="0"/>
              <a:t>)</a:t>
            </a:r>
          </a:p>
        </p:txBody>
      </p:sp>
      <p:sp>
        <p:nvSpPr>
          <p:cNvPr id="5939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100E49-8CE7-DA46-98A3-2F502DEBAB62}" type="slidenum">
              <a:rPr lang="en-US" smtClean="0">
                <a:latin typeface="Times New Roman" charset="0"/>
              </a:rPr>
              <a:pPr/>
              <a:t>44</a:t>
            </a:fld>
            <a:endParaRPr lang="en-US">
              <a:latin typeface="Times New Roman" charset="0"/>
            </a:endParaRPr>
          </a:p>
        </p:txBody>
      </p:sp>
      <p:pic>
        <p:nvPicPr>
          <p:cNvPr id="59398" name="Picture 1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3838" y="2936875"/>
            <a:ext cx="8767762" cy="308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Edit Distance Example and DAG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4953000" cy="48006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-107" charset="2"/>
              <a:buChar char="l"/>
              <a:defRPr/>
            </a:pPr>
            <a:r>
              <a:rPr lang="en-US" dirty="0"/>
              <a:t>This is a weighted DAG with weights of 0 and 1.  We can just find the least cost path in the DAG to retrieve optimal edit </a:t>
            </a:r>
            <a:r>
              <a:rPr lang="en-US" dirty="0" err="1"/>
              <a:t>sequence(s</a:t>
            </a:r>
            <a:r>
              <a:rPr lang="en-US" dirty="0"/>
              <a:t>)</a:t>
            </a:r>
          </a:p>
          <a:p>
            <a:pPr lvl="1">
              <a:defRPr/>
            </a:pPr>
            <a:r>
              <a:rPr lang="en-US" dirty="0"/>
              <a:t>Diagonal arrows are either matches (dashed) with cost 0 or substitutions with cost 1</a:t>
            </a:r>
          </a:p>
          <a:p>
            <a:pPr lvl="1">
              <a:defRPr/>
            </a:pPr>
            <a:r>
              <a:rPr lang="en-US" dirty="0"/>
              <a:t>Right arrows are insertions into "Exponential" with cost 1</a:t>
            </a:r>
          </a:p>
          <a:p>
            <a:pPr lvl="1">
              <a:defRPr/>
            </a:pPr>
            <a:r>
              <a:rPr lang="en-US" dirty="0"/>
              <a:t>Down arrows are deletions from  "Exponential " with cost 1</a:t>
            </a:r>
          </a:p>
          <a:p>
            <a:pPr>
              <a:buFont typeface="Wingdings" pitchFamily="-107" charset="2"/>
              <a:buChar char="l"/>
              <a:defRPr/>
            </a:pPr>
            <a:r>
              <a:rPr lang="en-US" dirty="0"/>
              <a:t>Edit distance of 6</a:t>
            </a:r>
          </a:p>
          <a:p>
            <a:pPr algn="ctr">
              <a:buFont typeface="Wingdings" pitchFamily="-107" charset="2"/>
              <a:buNone/>
              <a:defRPr/>
            </a:pPr>
            <a:r>
              <a:rPr lang="en-US" dirty="0">
                <a:latin typeface="Courier"/>
                <a:cs typeface="Courier"/>
              </a:rPr>
              <a:t>EXPONEN-TIAL</a:t>
            </a:r>
          </a:p>
          <a:p>
            <a:pPr algn="ctr">
              <a:buFont typeface="Wingdings" pitchFamily="-107" charset="2"/>
              <a:buNone/>
              <a:defRPr/>
            </a:pPr>
            <a:r>
              <a:rPr lang="en-US" dirty="0">
                <a:latin typeface="Courier"/>
                <a:cs typeface="Courier"/>
              </a:rPr>
              <a:t>--POLYNOMIAL</a:t>
            </a:r>
          </a:p>
          <a:p>
            <a:pPr>
              <a:buFont typeface="Wingdings" pitchFamily="-107" charset="2"/>
              <a:buChar char="l"/>
              <a:defRPr/>
            </a:pPr>
            <a:r>
              <a:rPr lang="en-US" dirty="0"/>
              <a:t>Can set costs arbitrarily based on goals</a:t>
            </a:r>
          </a:p>
        </p:txBody>
      </p:sp>
      <p:sp>
        <p:nvSpPr>
          <p:cNvPr id="6144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Dynamic Programming</a:t>
            </a:r>
          </a:p>
        </p:txBody>
      </p:sp>
      <p:sp>
        <p:nvSpPr>
          <p:cNvPr id="6144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B5D205-E045-7848-959F-90F40268C0A1}" type="slidenum">
              <a:rPr lang="en-US" smtClean="0">
                <a:latin typeface="Times New Roman" charset="0"/>
              </a:rPr>
              <a:pPr/>
              <a:t>45</a:t>
            </a:fld>
            <a:endParaRPr lang="en-US">
              <a:latin typeface="Times New Roman" charset="0"/>
            </a:endParaRPr>
          </a:p>
        </p:txBody>
      </p:sp>
      <p:pic>
        <p:nvPicPr>
          <p:cNvPr id="6144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1676400"/>
            <a:ext cx="365125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Space Requirements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Basic table is 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m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dirty="0">
                <a:ea typeface="ＭＳ Ｐゴシック" charset="-128"/>
                <a:cs typeface="ＭＳ Ｐゴシック" charset="-128"/>
              </a:rPr>
              <a:t>× 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n</a:t>
            </a:r>
            <a:r>
              <a:rPr lang="en-US" dirty="0">
                <a:ea typeface="ＭＳ Ｐゴシック" charset="-128"/>
                <a:cs typeface="ＭＳ Ｐゴシック" charset="-128"/>
              </a:rPr>
              <a:t> which is O(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n</a:t>
            </a:r>
            <a:r>
              <a:rPr lang="en-US" baseline="30000" dirty="0">
                <a:ea typeface="ＭＳ Ｐゴシック" charset="-128"/>
                <a:cs typeface="ＭＳ Ｐゴシック" charset="-128"/>
              </a:rPr>
              <a:t>2</a:t>
            </a:r>
            <a:r>
              <a:rPr lang="en-US" dirty="0">
                <a:ea typeface="ＭＳ Ｐゴシック" charset="-128"/>
                <a:cs typeface="ＭＳ Ｐゴシック" charset="-128"/>
              </a:rPr>
              <a:t>) assuming 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m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dirty="0">
                <a:ea typeface="ＭＳ Ｐゴシック" charset="-128"/>
                <a:cs typeface="ＭＳ Ｐゴシック" charset="-128"/>
              </a:rPr>
              <a:t>and 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n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dirty="0">
                <a:ea typeface="ＭＳ Ｐゴシック" charset="-128"/>
                <a:cs typeface="ＭＳ Ｐゴシック" charset="-128"/>
              </a:rPr>
              <a:t>are similar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What order options can we use to calculate cells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But do we really need to use O(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n</a:t>
            </a:r>
            <a:r>
              <a:rPr lang="en-US" baseline="30000" dirty="0">
                <a:ea typeface="ＭＳ Ｐゴシック" charset="-128"/>
                <a:cs typeface="ＭＳ Ｐゴシック" charset="-128"/>
              </a:rPr>
              <a:t>2</a:t>
            </a:r>
            <a:r>
              <a:rPr lang="en-US" dirty="0">
                <a:ea typeface="ＭＳ Ｐゴシック" charset="-128"/>
                <a:cs typeface="ＭＳ Ｐゴシック" charset="-128"/>
              </a:rPr>
              <a:t>) memory?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How can we implement edit-distance using only 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O(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n</a:t>
            </a:r>
            <a:r>
              <a:rPr lang="en-US" dirty="0">
                <a:ea typeface="ＭＳ Ｐゴシック" charset="-128"/>
                <a:cs typeface="ＭＳ Ｐゴシック" charset="-128"/>
              </a:rPr>
              <a:t>) memory?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However, What about 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prev</a:t>
            </a:r>
            <a:r>
              <a:rPr lang="en-US" dirty="0">
                <a:ea typeface="ＭＳ Ｐゴシック" charset="-128"/>
                <a:cs typeface="ＭＳ Ｐゴシック" charset="-128"/>
              </a:rPr>
              <a:t> pointers and extracting the actual alignment with the O(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n</a:t>
            </a:r>
            <a:r>
              <a:rPr lang="en-US" dirty="0">
                <a:ea typeface="ＭＳ Ｐゴシック" charset="-128"/>
                <a:cs typeface="ＭＳ Ｐゴシック" charset="-128"/>
              </a:rPr>
              <a:t>) approach?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Thus, in practice space is O(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n</a:t>
            </a:r>
            <a:r>
              <a:rPr lang="en-US" baseline="30000" dirty="0">
                <a:ea typeface="ＭＳ Ｐゴシック" charset="-128"/>
                <a:cs typeface="ＭＳ Ｐゴシック" charset="-128"/>
              </a:rPr>
              <a:t>2</a:t>
            </a:r>
            <a:r>
              <a:rPr lang="en-US" dirty="0">
                <a:ea typeface="ＭＳ Ｐゴシック" charset="-128"/>
                <a:cs typeface="ＭＳ Ｐゴシック" charset="-128"/>
              </a:rPr>
              <a:t>) </a:t>
            </a:r>
          </a:p>
        </p:txBody>
      </p:sp>
      <p:sp>
        <p:nvSpPr>
          <p:cNvPr id="6349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Dynamic Programming</a:t>
            </a:r>
          </a:p>
        </p:txBody>
      </p:sp>
      <p:sp>
        <p:nvSpPr>
          <p:cNvPr id="6349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166ACD-E210-0F41-ACBD-36F6678414B5}" type="slidenum">
              <a:rPr lang="en-US" smtClean="0">
                <a:latin typeface="Times New Roman" charset="0"/>
              </a:rPr>
              <a:pPr/>
              <a:t>46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Gene Sequence Alignment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33400"/>
          </a:xfrm>
        </p:spPr>
        <p:txBody>
          <a:bodyPr/>
          <a:lstStyle/>
          <a:p>
            <a:pPr lvl="1" algn="ctr" eaLnBrk="1" hangingPunct="1">
              <a:buFontTx/>
              <a:buNone/>
            </a:pPr>
            <a:r>
              <a:rPr lang="en-US" sz="3200" i="1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en-US" sz="3200">
                <a:latin typeface="Courier" charset="0"/>
                <a:ea typeface="Courier" charset="0"/>
                <a:cs typeface="Courier" charset="0"/>
              </a:rPr>
              <a:t>=ACGCTC 		</a:t>
            </a:r>
            <a:r>
              <a:rPr lang="en-US" sz="3200" i="1">
                <a:latin typeface="Courier" charset="0"/>
                <a:ea typeface="Courier" charset="0"/>
                <a:cs typeface="Courier" charset="0"/>
              </a:rPr>
              <a:t>Y</a:t>
            </a:r>
            <a:r>
              <a:rPr lang="en-US" sz="3200">
                <a:latin typeface="Courier" charset="0"/>
                <a:ea typeface="Courier" charset="0"/>
                <a:cs typeface="Courier" charset="0"/>
              </a:rPr>
              <a:t>=ACTTG</a:t>
            </a:r>
          </a:p>
          <a:p>
            <a:pPr lvl="1" algn="ctr" eaLnBrk="1" hangingPunct="1">
              <a:buFontTx/>
              <a:buNone/>
            </a:pPr>
            <a:endParaRPr lang="en-US">
              <a:latin typeface="Courier" charset="0"/>
              <a:ea typeface="Courier" charset="0"/>
              <a:cs typeface="Courier" charset="0"/>
            </a:endParaRPr>
          </a:p>
          <a:p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6554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Dynamic Programming</a:t>
            </a:r>
          </a:p>
        </p:txBody>
      </p:sp>
      <p:sp>
        <p:nvSpPr>
          <p:cNvPr id="6554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6A7FA8-F93F-624B-83A2-2E71EA9E99DF}" type="slidenum">
              <a:rPr lang="en-US" smtClean="0">
                <a:latin typeface="Times New Roman" charset="0"/>
              </a:rPr>
              <a:pPr/>
              <a:t>47</a:t>
            </a:fld>
            <a:endParaRPr lang="en-US">
              <a:latin typeface="Times New Roman" charset="0"/>
            </a:endParaRPr>
          </a:p>
        </p:txBody>
      </p:sp>
      <p:pic>
        <p:nvPicPr>
          <p:cNvPr id="65542" name="Picture 3" descr="dna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1905000"/>
            <a:ext cx="297180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Needleman-</a:t>
            </a:r>
            <a:r>
              <a:rPr lang="en-US" dirty="0" err="1"/>
              <a:t>Wunsch</a:t>
            </a:r>
            <a:r>
              <a:rPr lang="en-US" dirty="0"/>
              <a:t> Algorithm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8077200" cy="46482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>
                <a:ea typeface="ＭＳ Ｐゴシック" charset="-128"/>
                <a:cs typeface="ＭＳ Ｐゴシック" charset="-128"/>
              </a:rPr>
              <a:t>Gene Sequence Alignment a type of Edit Distance</a:t>
            </a:r>
          </a:p>
          <a:p>
            <a:pPr lvl="1" algn="ctr" eaLnBrk="1" hangingPunct="1">
              <a:buFontTx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ACGCT-C</a:t>
            </a:r>
          </a:p>
          <a:p>
            <a:pPr lvl="1" algn="ctr" eaLnBrk="1" hangingPunct="1">
              <a:buFontTx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A--CTTG</a:t>
            </a:r>
          </a:p>
          <a:p>
            <a:pPr lvl="1" eaLnBrk="1" hangingPunct="1"/>
            <a:r>
              <a:rPr lang="en-US" dirty="0"/>
              <a:t>Uses Needleman-</a:t>
            </a:r>
            <a:r>
              <a:rPr lang="en-US" dirty="0" err="1"/>
              <a:t>Wunsch</a:t>
            </a:r>
            <a:r>
              <a:rPr lang="en-US" dirty="0"/>
              <a:t> Algorithm</a:t>
            </a:r>
          </a:p>
          <a:p>
            <a:pPr lvl="1" eaLnBrk="1" hangingPunct="1"/>
            <a:r>
              <a:rPr lang="en-US" dirty="0"/>
              <a:t>This is just edit distance with a different edge weighting (i.e. different edge lengths on DAG and we find shortest path)</a:t>
            </a:r>
          </a:p>
          <a:p>
            <a:pPr lvl="1" eaLnBrk="1" hangingPunct="1"/>
            <a:r>
              <a:rPr lang="en-US" dirty="0"/>
              <a:t>You will use Needleman-</a:t>
            </a:r>
            <a:r>
              <a:rPr lang="en-US" dirty="0" err="1"/>
              <a:t>Wunsch</a:t>
            </a:r>
            <a:r>
              <a:rPr lang="en-US" dirty="0"/>
              <a:t> in your project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ea typeface="ＭＳ Ｐゴシック" charset="-128"/>
                <a:cs typeface="ＭＳ Ｐゴシック" charset="-128"/>
              </a:rPr>
              <a:t>Cost (Typical Needleman-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Wunsch</a:t>
            </a:r>
            <a:r>
              <a:rPr lang="en-US" dirty="0">
                <a:ea typeface="ＭＳ Ｐゴシック" charset="-128"/>
                <a:cs typeface="ＭＳ Ｐゴシック" charset="-128"/>
              </a:rPr>
              <a:t> costs are shown):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Match: </a:t>
            </a:r>
            <a:r>
              <a:rPr lang="en-US" i="1" dirty="0" err="1"/>
              <a:t>c</a:t>
            </a:r>
            <a:r>
              <a:rPr lang="en-US" i="1" baseline="-25000" dirty="0" err="1"/>
              <a:t>match</a:t>
            </a:r>
            <a:r>
              <a:rPr lang="en-US" i="1" dirty="0"/>
              <a:t> </a:t>
            </a:r>
            <a:r>
              <a:rPr lang="en-US" dirty="0"/>
              <a:t>= -3  (a reward)</a:t>
            </a:r>
            <a:endParaRPr lang="en-US" baseline="-25000" dirty="0"/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Insertion into </a:t>
            </a:r>
            <a:r>
              <a:rPr lang="en-US" i="1" dirty="0" err="1"/>
              <a:t>x</a:t>
            </a:r>
            <a:r>
              <a:rPr lang="en-US" dirty="0"/>
              <a:t> (= deletion from </a:t>
            </a:r>
            <a:r>
              <a:rPr lang="en-US" dirty="0" err="1"/>
              <a:t>y</a:t>
            </a:r>
            <a:r>
              <a:rPr lang="en-US" dirty="0"/>
              <a:t>): </a:t>
            </a:r>
            <a:r>
              <a:rPr lang="en-US" i="1" dirty="0" err="1"/>
              <a:t>c</a:t>
            </a:r>
            <a:r>
              <a:rPr lang="en-US" i="1" baseline="-25000" dirty="0" err="1"/>
              <a:t>indel</a:t>
            </a:r>
            <a:r>
              <a:rPr lang="en-US" dirty="0"/>
              <a:t> = 5</a:t>
            </a:r>
            <a:endParaRPr lang="en-US" baseline="-25000" dirty="0"/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Insertion into </a:t>
            </a:r>
            <a:r>
              <a:rPr lang="en-US" i="1" dirty="0" err="1"/>
              <a:t>y</a:t>
            </a:r>
            <a:r>
              <a:rPr lang="en-US" dirty="0"/>
              <a:t> (= deletion from </a:t>
            </a:r>
            <a:r>
              <a:rPr lang="en-US" dirty="0" err="1"/>
              <a:t>x</a:t>
            </a:r>
            <a:r>
              <a:rPr lang="en-US" dirty="0"/>
              <a:t>): </a:t>
            </a:r>
            <a:r>
              <a:rPr lang="en-US" i="1" dirty="0" err="1"/>
              <a:t>c</a:t>
            </a:r>
            <a:r>
              <a:rPr lang="en-US" i="1" baseline="-25000" dirty="0" err="1"/>
              <a:t>indel</a:t>
            </a:r>
            <a:r>
              <a:rPr lang="en-US" dirty="0"/>
              <a:t> = 5</a:t>
            </a:r>
            <a:endParaRPr lang="en-US" baseline="-25000" dirty="0"/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Substitutions of a character from </a:t>
            </a:r>
            <a:r>
              <a:rPr lang="en-US" i="1" dirty="0" err="1"/>
              <a:t>x</a:t>
            </a:r>
            <a:r>
              <a:rPr lang="en-US" dirty="0"/>
              <a:t> into </a:t>
            </a:r>
            <a:r>
              <a:rPr lang="en-US" i="1" dirty="0" err="1"/>
              <a:t>y</a:t>
            </a:r>
            <a:r>
              <a:rPr lang="en-US" dirty="0"/>
              <a:t> (or from </a:t>
            </a:r>
            <a:r>
              <a:rPr lang="en-US" i="1" dirty="0" err="1"/>
              <a:t>y</a:t>
            </a:r>
            <a:r>
              <a:rPr lang="en-US" dirty="0"/>
              <a:t> into </a:t>
            </a:r>
            <a:r>
              <a:rPr lang="en-US" i="1" dirty="0" err="1"/>
              <a:t>x</a:t>
            </a:r>
            <a:r>
              <a:rPr lang="en-US" dirty="0"/>
              <a:t>): </a:t>
            </a:r>
            <a:r>
              <a:rPr lang="en-US" i="1" dirty="0" err="1"/>
              <a:t>c</a:t>
            </a:r>
            <a:r>
              <a:rPr lang="en-US" i="1" baseline="-25000" dirty="0" err="1"/>
              <a:t>sub</a:t>
            </a:r>
            <a:r>
              <a:rPr lang="en-US" dirty="0"/>
              <a:t> = 1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ea typeface="ＭＳ Ｐゴシック" charset="-128"/>
                <a:cs typeface="ＭＳ Ｐゴシック" charset="-128"/>
              </a:rPr>
              <a:t>You will use the above costs in your HW and project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>
                <a:ea typeface="ＭＳ Ｐゴシック" charset="-128"/>
                <a:cs typeface="ＭＳ Ｐゴシック" charset="-128"/>
              </a:rPr>
              <a:t>Does that change the base cases?</a:t>
            </a:r>
          </a:p>
          <a:p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6656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Dynamic Programming</a:t>
            </a:r>
          </a:p>
        </p:txBody>
      </p:sp>
      <p:sp>
        <p:nvSpPr>
          <p:cNvPr id="6656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513BA1-828C-2D42-A119-C699617DC11F}" type="slidenum">
              <a:rPr lang="en-US" smtClean="0">
                <a:latin typeface="Times New Roman" charset="0"/>
              </a:rPr>
              <a:pPr/>
              <a:t>48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Gene Alignment Project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924800" cy="4953000"/>
          </a:xfrm>
        </p:spPr>
        <p:txBody>
          <a:bodyPr>
            <a:normAutofit/>
          </a:bodyPr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You will implement two versions, both using our dynamic programming edit distance with Needleman-Wunsch 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Unrestricted: Gives the optimal edit score in O(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mn</a:t>
            </a:r>
            <a:r>
              <a:rPr lang="en-US" dirty="0">
                <a:ea typeface="ＭＳ Ｐゴシック" charset="-128"/>
                <a:cs typeface="ＭＳ Ｐゴシック" charset="-128"/>
              </a:rPr>
              <a:t>) time and O(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mn</a:t>
            </a:r>
            <a:r>
              <a:rPr lang="en-US" dirty="0">
                <a:ea typeface="ＭＳ Ｐゴシック" charset="-128"/>
                <a:cs typeface="ＭＳ Ｐゴシック" charset="-128"/>
              </a:rPr>
              <a:t>) space and extracts the actual alignment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Banded: Give the best score assuming the table will not go beyond a band of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k</a:t>
            </a:r>
            <a:r>
              <a:rPr lang="en-US" dirty="0">
                <a:ea typeface="ＭＳ Ｐゴシック" charset="-128"/>
                <a:cs typeface="ＭＳ Ｐゴシック" charset="-128"/>
              </a:rPr>
              <a:t> from the diagonal. Faster but not always optimal score.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You will align 10 supplied real gene sequences with each other (100/2 = 50 alignments)</a:t>
            </a:r>
          </a:p>
          <a:p>
            <a:pPr lvl="1"/>
            <a:r>
              <a:rPr lang="en-US" dirty="0" err="1"/>
              <a:t>atattaggtttttacctacc</a:t>
            </a:r>
            <a:endParaRPr lang="en-US" dirty="0"/>
          </a:p>
          <a:p>
            <a:pPr lvl="1"/>
            <a:r>
              <a:rPr lang="en-US" dirty="0" err="1"/>
              <a:t>caggaaaagccaaccaact</a:t>
            </a:r>
            <a:endParaRPr lang="en-US" dirty="0"/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Some values are given to you for debugging purposes, your other results will be used to test your code correctness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Must do each within a performance requirement (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x</a:t>
            </a:r>
            <a:r>
              <a:rPr lang="en-US" dirty="0">
                <a:ea typeface="ＭＳ Ｐゴシック" charset="-128"/>
                <a:cs typeface="ＭＳ Ｐゴシック" charset="-128"/>
              </a:rPr>
              <a:t> seconds)</a:t>
            </a:r>
          </a:p>
        </p:txBody>
      </p:sp>
      <p:sp>
        <p:nvSpPr>
          <p:cNvPr id="6758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Times New Roman" charset="0"/>
              </a:rPr>
              <a:t>CS 312 – Dynamic Programming</a:t>
            </a:r>
          </a:p>
        </p:txBody>
      </p:sp>
      <p:sp>
        <p:nvSpPr>
          <p:cNvPr id="6758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86A343-943F-7F44-B2FE-1948021C0125}" type="slidenum">
              <a:rPr lang="en-US" smtClean="0">
                <a:latin typeface="Times New Roman" charset="0"/>
              </a:rPr>
              <a:pPr/>
              <a:t>49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Dynamic Programming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23C1A4-AF24-3441-8B4F-2693B641D7CE}" type="slidenum">
              <a:rPr lang="en-US" smtClean="0">
                <a:latin typeface="Times New Roman" charset="0"/>
              </a:rPr>
              <a:pPr/>
              <a:t>5</a:t>
            </a:fld>
            <a:endParaRPr lang="en-US">
              <a:latin typeface="Times New Roman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Dynamic Programming</a:t>
            </a:r>
          </a:p>
        </p:txBody>
      </p:sp>
      <p:sp>
        <p:nvSpPr>
          <p:cNvPr id="21509" name="Rectangle 3"/>
          <p:cNvSpPr>
            <a:spLocks noChangeArrowheads="1"/>
          </p:cNvSpPr>
          <p:nvPr/>
        </p:nvSpPr>
        <p:spPr bwMode="auto">
          <a:xfrm>
            <a:off x="7242175" y="2136775"/>
            <a:ext cx="1312863" cy="736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0" name="Rectangle 4"/>
          <p:cNvSpPr>
            <a:spLocks noChangeArrowheads="1"/>
          </p:cNvSpPr>
          <p:nvPr/>
        </p:nvSpPr>
        <p:spPr bwMode="auto">
          <a:xfrm>
            <a:off x="7242175" y="2505075"/>
            <a:ext cx="1312863" cy="3683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1" name="Rectangle 5"/>
          <p:cNvSpPr>
            <a:spLocks noChangeArrowheads="1"/>
          </p:cNvSpPr>
          <p:nvPr/>
        </p:nvSpPr>
        <p:spPr bwMode="auto">
          <a:xfrm>
            <a:off x="6115050" y="3749675"/>
            <a:ext cx="617538" cy="3683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2" name="Rectangle 6"/>
          <p:cNvSpPr>
            <a:spLocks noChangeArrowheads="1"/>
          </p:cNvSpPr>
          <p:nvPr/>
        </p:nvSpPr>
        <p:spPr bwMode="auto">
          <a:xfrm>
            <a:off x="6115050" y="3381375"/>
            <a:ext cx="617538" cy="3683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3" name="Rectangle 7"/>
          <p:cNvSpPr>
            <a:spLocks noChangeArrowheads="1"/>
          </p:cNvSpPr>
          <p:nvPr/>
        </p:nvSpPr>
        <p:spPr bwMode="auto">
          <a:xfrm>
            <a:off x="7586663" y="3746500"/>
            <a:ext cx="617537" cy="3683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4" name="Rectangle 8"/>
          <p:cNvSpPr>
            <a:spLocks noChangeArrowheads="1"/>
          </p:cNvSpPr>
          <p:nvPr/>
        </p:nvSpPr>
        <p:spPr bwMode="auto">
          <a:xfrm>
            <a:off x="7586663" y="3378200"/>
            <a:ext cx="617537" cy="3683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1515" name="AutoShape 11"/>
          <p:cNvCxnSpPr>
            <a:cxnSpLocks noChangeShapeType="1"/>
            <a:stCxn id="21510" idx="2"/>
            <a:endCxn id="21514" idx="0"/>
          </p:cNvCxnSpPr>
          <p:nvPr/>
        </p:nvCxnSpPr>
        <p:spPr bwMode="auto">
          <a:xfrm flipH="1">
            <a:off x="7896225" y="2873375"/>
            <a:ext cx="3175" cy="504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16" name="AutoShape 12"/>
          <p:cNvCxnSpPr>
            <a:cxnSpLocks noChangeShapeType="1"/>
            <a:stCxn id="21510" idx="2"/>
            <a:endCxn id="21512" idx="0"/>
          </p:cNvCxnSpPr>
          <p:nvPr/>
        </p:nvCxnSpPr>
        <p:spPr bwMode="auto">
          <a:xfrm flipH="1">
            <a:off x="6423025" y="2873375"/>
            <a:ext cx="1476375" cy="508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21517" name="Group 14"/>
          <p:cNvGrpSpPr>
            <a:grpSpLocks/>
          </p:cNvGrpSpPr>
          <p:nvPr/>
        </p:nvGrpSpPr>
        <p:grpSpPr bwMode="auto">
          <a:xfrm>
            <a:off x="5076825" y="4730750"/>
            <a:ext cx="296863" cy="736600"/>
            <a:chOff x="2544" y="2656"/>
            <a:chExt cx="200" cy="464"/>
          </a:xfrm>
        </p:grpSpPr>
        <p:sp>
          <p:nvSpPr>
            <p:cNvPr id="21603" name="Rectangle 15"/>
            <p:cNvSpPr>
              <a:spLocks noChangeArrowheads="1"/>
            </p:cNvSpPr>
            <p:nvPr/>
          </p:nvSpPr>
          <p:spPr bwMode="auto">
            <a:xfrm>
              <a:off x="2544" y="2888"/>
              <a:ext cx="200" cy="232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04" name="Rectangle 16"/>
            <p:cNvSpPr>
              <a:spLocks noChangeArrowheads="1"/>
            </p:cNvSpPr>
            <p:nvPr/>
          </p:nvSpPr>
          <p:spPr bwMode="auto">
            <a:xfrm>
              <a:off x="2544" y="2656"/>
              <a:ext cx="200" cy="23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518" name="Group 17"/>
          <p:cNvGrpSpPr>
            <a:grpSpLocks/>
          </p:cNvGrpSpPr>
          <p:nvPr/>
        </p:nvGrpSpPr>
        <p:grpSpPr bwMode="auto">
          <a:xfrm>
            <a:off x="5670550" y="4727575"/>
            <a:ext cx="296863" cy="736600"/>
            <a:chOff x="2544" y="2656"/>
            <a:chExt cx="200" cy="464"/>
          </a:xfrm>
        </p:grpSpPr>
        <p:sp>
          <p:nvSpPr>
            <p:cNvPr id="21601" name="Rectangle 18"/>
            <p:cNvSpPr>
              <a:spLocks noChangeArrowheads="1"/>
            </p:cNvSpPr>
            <p:nvPr/>
          </p:nvSpPr>
          <p:spPr bwMode="auto">
            <a:xfrm>
              <a:off x="2544" y="2888"/>
              <a:ext cx="200" cy="232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02" name="Rectangle 19"/>
            <p:cNvSpPr>
              <a:spLocks noChangeArrowheads="1"/>
            </p:cNvSpPr>
            <p:nvPr/>
          </p:nvSpPr>
          <p:spPr bwMode="auto">
            <a:xfrm>
              <a:off x="2544" y="2656"/>
              <a:ext cx="200" cy="23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519" name="Group 20"/>
          <p:cNvGrpSpPr>
            <a:grpSpLocks/>
          </p:cNvGrpSpPr>
          <p:nvPr/>
        </p:nvGrpSpPr>
        <p:grpSpPr bwMode="auto">
          <a:xfrm>
            <a:off x="6262688" y="4730750"/>
            <a:ext cx="296862" cy="736600"/>
            <a:chOff x="2544" y="2656"/>
            <a:chExt cx="200" cy="464"/>
          </a:xfrm>
        </p:grpSpPr>
        <p:sp>
          <p:nvSpPr>
            <p:cNvPr id="21599" name="Rectangle 21"/>
            <p:cNvSpPr>
              <a:spLocks noChangeArrowheads="1"/>
            </p:cNvSpPr>
            <p:nvPr/>
          </p:nvSpPr>
          <p:spPr bwMode="auto">
            <a:xfrm>
              <a:off x="2544" y="2888"/>
              <a:ext cx="200" cy="232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00" name="Rectangle 22"/>
            <p:cNvSpPr>
              <a:spLocks noChangeArrowheads="1"/>
            </p:cNvSpPr>
            <p:nvPr/>
          </p:nvSpPr>
          <p:spPr bwMode="auto">
            <a:xfrm>
              <a:off x="2544" y="2656"/>
              <a:ext cx="200" cy="23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520" name="Group 29"/>
          <p:cNvGrpSpPr>
            <a:grpSpLocks/>
          </p:cNvGrpSpPr>
          <p:nvPr/>
        </p:nvGrpSpPr>
        <p:grpSpPr bwMode="auto">
          <a:xfrm>
            <a:off x="8340725" y="4749800"/>
            <a:ext cx="295275" cy="736600"/>
            <a:chOff x="2544" y="2656"/>
            <a:chExt cx="200" cy="464"/>
          </a:xfrm>
        </p:grpSpPr>
        <p:sp>
          <p:nvSpPr>
            <p:cNvPr id="21597" name="Rectangle 30"/>
            <p:cNvSpPr>
              <a:spLocks noChangeArrowheads="1"/>
            </p:cNvSpPr>
            <p:nvPr/>
          </p:nvSpPr>
          <p:spPr bwMode="auto">
            <a:xfrm>
              <a:off x="2544" y="2888"/>
              <a:ext cx="200" cy="232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98" name="Rectangle 31"/>
            <p:cNvSpPr>
              <a:spLocks noChangeArrowheads="1"/>
            </p:cNvSpPr>
            <p:nvPr/>
          </p:nvSpPr>
          <p:spPr bwMode="auto">
            <a:xfrm>
              <a:off x="2544" y="2656"/>
              <a:ext cx="200" cy="23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21521" name="AutoShape 41"/>
          <p:cNvCxnSpPr>
            <a:cxnSpLocks noChangeShapeType="1"/>
            <a:stCxn id="21511" idx="2"/>
            <a:endCxn id="21604" idx="0"/>
          </p:cNvCxnSpPr>
          <p:nvPr/>
        </p:nvCxnSpPr>
        <p:spPr bwMode="auto">
          <a:xfrm flipH="1">
            <a:off x="5226050" y="4117975"/>
            <a:ext cx="1198563" cy="612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22" name="AutoShape 42"/>
          <p:cNvCxnSpPr>
            <a:cxnSpLocks noChangeShapeType="1"/>
            <a:stCxn id="21511" idx="2"/>
            <a:endCxn id="21602" idx="0"/>
          </p:cNvCxnSpPr>
          <p:nvPr/>
        </p:nvCxnSpPr>
        <p:spPr bwMode="auto">
          <a:xfrm flipH="1">
            <a:off x="5819775" y="4117975"/>
            <a:ext cx="60483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23" name="AutoShape 43"/>
          <p:cNvCxnSpPr>
            <a:cxnSpLocks noChangeShapeType="1"/>
            <a:stCxn id="21511" idx="2"/>
            <a:endCxn id="21600" idx="0"/>
          </p:cNvCxnSpPr>
          <p:nvPr/>
        </p:nvCxnSpPr>
        <p:spPr bwMode="auto">
          <a:xfrm flipH="1">
            <a:off x="6411913" y="4117975"/>
            <a:ext cx="12700" cy="612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24" name="AutoShape 46"/>
          <p:cNvCxnSpPr>
            <a:cxnSpLocks noChangeShapeType="1"/>
            <a:stCxn id="21513" idx="2"/>
            <a:endCxn id="21598" idx="0"/>
          </p:cNvCxnSpPr>
          <p:nvPr/>
        </p:nvCxnSpPr>
        <p:spPr bwMode="auto">
          <a:xfrm>
            <a:off x="7896225" y="4114800"/>
            <a:ext cx="592138" cy="635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1525" name="Text Box 50"/>
          <p:cNvSpPr txBox="1">
            <a:spLocks noChangeArrowheads="1"/>
          </p:cNvSpPr>
          <p:nvPr/>
        </p:nvSpPr>
        <p:spPr bwMode="auto">
          <a:xfrm>
            <a:off x="7724775" y="2133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>
                <a:latin typeface="Helvetica" charset="0"/>
              </a:rPr>
              <a:t>A</a:t>
            </a:r>
          </a:p>
        </p:txBody>
      </p:sp>
      <p:sp>
        <p:nvSpPr>
          <p:cNvPr id="21526" name="Text Box 51"/>
          <p:cNvSpPr txBox="1">
            <a:spLocks noChangeArrowheads="1"/>
          </p:cNvSpPr>
          <p:nvPr/>
        </p:nvSpPr>
        <p:spPr bwMode="auto">
          <a:xfrm>
            <a:off x="6254750" y="3363913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>
                <a:latin typeface="Helvetica" charset="0"/>
              </a:rPr>
              <a:t>B</a:t>
            </a:r>
          </a:p>
        </p:txBody>
      </p:sp>
      <p:sp>
        <p:nvSpPr>
          <p:cNvPr id="21527" name="Text Box 52"/>
          <p:cNvSpPr txBox="1">
            <a:spLocks noChangeArrowheads="1"/>
          </p:cNvSpPr>
          <p:nvPr/>
        </p:nvSpPr>
        <p:spPr bwMode="auto">
          <a:xfrm>
            <a:off x="7691438" y="3360738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>
                <a:latin typeface="Helvetica" charset="0"/>
              </a:rPr>
              <a:t>C</a:t>
            </a:r>
          </a:p>
        </p:txBody>
      </p:sp>
      <p:sp>
        <p:nvSpPr>
          <p:cNvPr id="21528" name="Text Box 53"/>
          <p:cNvSpPr txBox="1">
            <a:spLocks noChangeArrowheads="1"/>
          </p:cNvSpPr>
          <p:nvPr/>
        </p:nvSpPr>
        <p:spPr bwMode="auto">
          <a:xfrm>
            <a:off x="5029200" y="47244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>
                <a:latin typeface="Helvetica" charset="0"/>
              </a:rPr>
              <a:t>E</a:t>
            </a:r>
          </a:p>
        </p:txBody>
      </p:sp>
      <p:sp>
        <p:nvSpPr>
          <p:cNvPr id="21529" name="Text Box 54"/>
          <p:cNvSpPr txBox="1">
            <a:spLocks noChangeArrowheads="1"/>
          </p:cNvSpPr>
          <p:nvPr/>
        </p:nvSpPr>
        <p:spPr bwMode="auto">
          <a:xfrm>
            <a:off x="5665788" y="4724400"/>
            <a:ext cx="369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>
                <a:latin typeface="Helvetica" charset="0"/>
              </a:rPr>
              <a:t>F</a:t>
            </a:r>
          </a:p>
        </p:txBody>
      </p:sp>
      <p:sp>
        <p:nvSpPr>
          <p:cNvPr id="21530" name="Text Box 55"/>
          <p:cNvSpPr txBox="1">
            <a:spLocks noChangeArrowheads="1"/>
          </p:cNvSpPr>
          <p:nvPr/>
        </p:nvSpPr>
        <p:spPr bwMode="auto">
          <a:xfrm>
            <a:off x="6205538" y="4724400"/>
            <a:ext cx="420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>
                <a:latin typeface="Helvetica" charset="0"/>
              </a:rPr>
              <a:t>G</a:t>
            </a:r>
          </a:p>
        </p:txBody>
      </p:sp>
      <p:sp>
        <p:nvSpPr>
          <p:cNvPr id="21531" name="Text Box 58"/>
          <p:cNvSpPr txBox="1">
            <a:spLocks noChangeArrowheads="1"/>
          </p:cNvSpPr>
          <p:nvPr/>
        </p:nvSpPr>
        <p:spPr bwMode="auto">
          <a:xfrm>
            <a:off x="8281988" y="4721225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>
                <a:latin typeface="Helvetica" charset="0"/>
              </a:rPr>
              <a:t>H</a:t>
            </a:r>
          </a:p>
        </p:txBody>
      </p:sp>
      <p:cxnSp>
        <p:nvCxnSpPr>
          <p:cNvPr id="21532" name="AutoShape 66"/>
          <p:cNvCxnSpPr>
            <a:cxnSpLocks noChangeShapeType="1"/>
            <a:stCxn id="21510" idx="2"/>
            <a:endCxn id="21526" idx="0"/>
          </p:cNvCxnSpPr>
          <p:nvPr/>
        </p:nvCxnSpPr>
        <p:spPr bwMode="auto">
          <a:xfrm rot="5400000">
            <a:off x="6928644" y="2393156"/>
            <a:ext cx="490538" cy="1450975"/>
          </a:xfrm>
          <a:prstGeom prst="curvedConnector3">
            <a:avLst>
              <a:gd name="adj1" fmla="val 1262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33" name="AutoShape 67"/>
          <p:cNvCxnSpPr>
            <a:cxnSpLocks noChangeShapeType="1"/>
            <a:stCxn id="21513" idx="2"/>
            <a:endCxn id="21528" idx="0"/>
          </p:cNvCxnSpPr>
          <p:nvPr/>
        </p:nvCxnSpPr>
        <p:spPr bwMode="auto">
          <a:xfrm rot="5400000">
            <a:off x="6254750" y="3082925"/>
            <a:ext cx="609600" cy="267335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34" name="AutoShape 68"/>
          <p:cNvCxnSpPr>
            <a:cxnSpLocks noChangeShapeType="1"/>
            <a:stCxn id="21513" idx="2"/>
            <a:endCxn id="21530" idx="0"/>
          </p:cNvCxnSpPr>
          <p:nvPr/>
        </p:nvCxnSpPr>
        <p:spPr bwMode="auto">
          <a:xfrm rot="5400000">
            <a:off x="6851650" y="3679825"/>
            <a:ext cx="609600" cy="147955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21535" name="Group 69"/>
          <p:cNvGrpSpPr>
            <a:grpSpLocks/>
          </p:cNvGrpSpPr>
          <p:nvPr/>
        </p:nvGrpSpPr>
        <p:grpSpPr bwMode="auto">
          <a:xfrm>
            <a:off x="76200" y="2133600"/>
            <a:ext cx="4510088" cy="3355975"/>
            <a:chOff x="627" y="1344"/>
            <a:chExt cx="4468" cy="2114"/>
          </a:xfrm>
        </p:grpSpPr>
        <p:sp>
          <p:nvSpPr>
            <p:cNvPr id="21537" name="Rectangle 70"/>
            <p:cNvSpPr>
              <a:spLocks noChangeArrowheads="1"/>
            </p:cNvSpPr>
            <p:nvPr/>
          </p:nvSpPr>
          <p:spPr bwMode="auto">
            <a:xfrm>
              <a:off x="2363" y="1346"/>
              <a:ext cx="1004" cy="46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38" name="Rectangle 71"/>
            <p:cNvSpPr>
              <a:spLocks noChangeArrowheads="1"/>
            </p:cNvSpPr>
            <p:nvPr/>
          </p:nvSpPr>
          <p:spPr bwMode="auto">
            <a:xfrm>
              <a:off x="2363" y="1578"/>
              <a:ext cx="1004" cy="232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39" name="Rectangle 72"/>
            <p:cNvSpPr>
              <a:spLocks noChangeArrowheads="1"/>
            </p:cNvSpPr>
            <p:nvPr/>
          </p:nvSpPr>
          <p:spPr bwMode="auto">
            <a:xfrm>
              <a:off x="1500" y="2362"/>
              <a:ext cx="473" cy="232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40" name="Rectangle 73"/>
            <p:cNvSpPr>
              <a:spLocks noChangeArrowheads="1"/>
            </p:cNvSpPr>
            <p:nvPr/>
          </p:nvSpPr>
          <p:spPr bwMode="auto">
            <a:xfrm>
              <a:off x="1500" y="2130"/>
              <a:ext cx="473" cy="23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41" name="Rectangle 74"/>
            <p:cNvSpPr>
              <a:spLocks noChangeArrowheads="1"/>
            </p:cNvSpPr>
            <p:nvPr/>
          </p:nvSpPr>
          <p:spPr bwMode="auto">
            <a:xfrm>
              <a:off x="2625" y="2362"/>
              <a:ext cx="473" cy="232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42" name="Rectangle 75"/>
            <p:cNvSpPr>
              <a:spLocks noChangeArrowheads="1"/>
            </p:cNvSpPr>
            <p:nvPr/>
          </p:nvSpPr>
          <p:spPr bwMode="auto">
            <a:xfrm>
              <a:off x="2625" y="2130"/>
              <a:ext cx="473" cy="23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43" name="Rectangle 76"/>
            <p:cNvSpPr>
              <a:spLocks noChangeArrowheads="1"/>
            </p:cNvSpPr>
            <p:nvPr/>
          </p:nvSpPr>
          <p:spPr bwMode="auto">
            <a:xfrm>
              <a:off x="3750" y="2362"/>
              <a:ext cx="472" cy="232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44" name="Rectangle 77"/>
            <p:cNvSpPr>
              <a:spLocks noChangeArrowheads="1"/>
            </p:cNvSpPr>
            <p:nvPr/>
          </p:nvSpPr>
          <p:spPr bwMode="auto">
            <a:xfrm>
              <a:off x="3750" y="2130"/>
              <a:ext cx="472" cy="23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21545" name="AutoShape 78"/>
            <p:cNvCxnSpPr>
              <a:cxnSpLocks noChangeShapeType="1"/>
              <a:stCxn id="21538" idx="2"/>
              <a:endCxn id="21542" idx="0"/>
            </p:cNvCxnSpPr>
            <p:nvPr/>
          </p:nvCxnSpPr>
          <p:spPr bwMode="auto">
            <a:xfrm flipH="1">
              <a:off x="2861" y="1810"/>
              <a:ext cx="5" cy="3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1546" name="AutoShape 79"/>
            <p:cNvCxnSpPr>
              <a:cxnSpLocks noChangeShapeType="1"/>
              <a:stCxn id="21538" idx="2"/>
              <a:endCxn id="21540" idx="0"/>
            </p:cNvCxnSpPr>
            <p:nvPr/>
          </p:nvCxnSpPr>
          <p:spPr bwMode="auto">
            <a:xfrm flipH="1">
              <a:off x="1736" y="1810"/>
              <a:ext cx="1130" cy="3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1547" name="AutoShape 80"/>
            <p:cNvCxnSpPr>
              <a:cxnSpLocks noChangeShapeType="1"/>
              <a:stCxn id="21538" idx="2"/>
              <a:endCxn id="21544" idx="0"/>
            </p:cNvCxnSpPr>
            <p:nvPr/>
          </p:nvCxnSpPr>
          <p:spPr bwMode="auto">
            <a:xfrm>
              <a:off x="2866" y="1810"/>
              <a:ext cx="1120" cy="3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grpSp>
          <p:nvGrpSpPr>
            <p:cNvPr id="21548" name="Group 81"/>
            <p:cNvGrpSpPr>
              <a:grpSpLocks/>
            </p:cNvGrpSpPr>
            <p:nvPr/>
          </p:nvGrpSpPr>
          <p:grpSpPr bwMode="auto">
            <a:xfrm>
              <a:off x="706" y="2980"/>
              <a:ext cx="227" cy="464"/>
              <a:chOff x="2544" y="2656"/>
              <a:chExt cx="200" cy="464"/>
            </a:xfrm>
          </p:grpSpPr>
          <p:sp>
            <p:nvSpPr>
              <p:cNvPr id="21595" name="Rectangle 82"/>
              <p:cNvSpPr>
                <a:spLocks noChangeArrowheads="1"/>
              </p:cNvSpPr>
              <p:nvPr/>
            </p:nvSpPr>
            <p:spPr bwMode="auto">
              <a:xfrm>
                <a:off x="2544" y="2888"/>
                <a:ext cx="200" cy="232"/>
              </a:xfrm>
              <a:prstGeom prst="rect">
                <a:avLst/>
              </a:prstGeom>
              <a:solidFill>
                <a:srgbClr val="99FF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96" name="Rectangle 83"/>
              <p:cNvSpPr>
                <a:spLocks noChangeArrowheads="1"/>
              </p:cNvSpPr>
              <p:nvPr/>
            </p:nvSpPr>
            <p:spPr bwMode="auto">
              <a:xfrm>
                <a:off x="2544" y="2656"/>
                <a:ext cx="200" cy="232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549" name="Group 84"/>
            <p:cNvGrpSpPr>
              <a:grpSpLocks/>
            </p:cNvGrpSpPr>
            <p:nvPr/>
          </p:nvGrpSpPr>
          <p:grpSpPr bwMode="auto">
            <a:xfrm>
              <a:off x="1160" y="2978"/>
              <a:ext cx="227" cy="464"/>
              <a:chOff x="2544" y="2656"/>
              <a:chExt cx="200" cy="464"/>
            </a:xfrm>
          </p:grpSpPr>
          <p:sp>
            <p:nvSpPr>
              <p:cNvPr id="21593" name="Rectangle 85"/>
              <p:cNvSpPr>
                <a:spLocks noChangeArrowheads="1"/>
              </p:cNvSpPr>
              <p:nvPr/>
            </p:nvSpPr>
            <p:spPr bwMode="auto">
              <a:xfrm>
                <a:off x="2544" y="2888"/>
                <a:ext cx="200" cy="232"/>
              </a:xfrm>
              <a:prstGeom prst="rect">
                <a:avLst/>
              </a:prstGeom>
              <a:solidFill>
                <a:srgbClr val="99FF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94" name="Rectangle 86"/>
              <p:cNvSpPr>
                <a:spLocks noChangeArrowheads="1"/>
              </p:cNvSpPr>
              <p:nvPr/>
            </p:nvSpPr>
            <p:spPr bwMode="auto">
              <a:xfrm>
                <a:off x="2544" y="2656"/>
                <a:ext cx="200" cy="232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550" name="Group 87"/>
            <p:cNvGrpSpPr>
              <a:grpSpLocks/>
            </p:cNvGrpSpPr>
            <p:nvPr/>
          </p:nvGrpSpPr>
          <p:grpSpPr bwMode="auto">
            <a:xfrm>
              <a:off x="1613" y="2980"/>
              <a:ext cx="227" cy="464"/>
              <a:chOff x="2544" y="2656"/>
              <a:chExt cx="200" cy="464"/>
            </a:xfrm>
          </p:grpSpPr>
          <p:sp>
            <p:nvSpPr>
              <p:cNvPr id="21591" name="Rectangle 88"/>
              <p:cNvSpPr>
                <a:spLocks noChangeArrowheads="1"/>
              </p:cNvSpPr>
              <p:nvPr/>
            </p:nvSpPr>
            <p:spPr bwMode="auto">
              <a:xfrm>
                <a:off x="2544" y="2888"/>
                <a:ext cx="200" cy="232"/>
              </a:xfrm>
              <a:prstGeom prst="rect">
                <a:avLst/>
              </a:prstGeom>
              <a:solidFill>
                <a:srgbClr val="99FF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92" name="Rectangle 89"/>
              <p:cNvSpPr>
                <a:spLocks noChangeArrowheads="1"/>
              </p:cNvSpPr>
              <p:nvPr/>
            </p:nvSpPr>
            <p:spPr bwMode="auto">
              <a:xfrm>
                <a:off x="2544" y="2656"/>
                <a:ext cx="200" cy="232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551" name="Group 90"/>
            <p:cNvGrpSpPr>
              <a:grpSpLocks/>
            </p:cNvGrpSpPr>
            <p:nvPr/>
          </p:nvGrpSpPr>
          <p:grpSpPr bwMode="auto">
            <a:xfrm>
              <a:off x="2294" y="2994"/>
              <a:ext cx="227" cy="464"/>
              <a:chOff x="2544" y="2656"/>
              <a:chExt cx="200" cy="464"/>
            </a:xfrm>
          </p:grpSpPr>
          <p:sp>
            <p:nvSpPr>
              <p:cNvPr id="21589" name="Rectangle 91"/>
              <p:cNvSpPr>
                <a:spLocks noChangeArrowheads="1"/>
              </p:cNvSpPr>
              <p:nvPr/>
            </p:nvSpPr>
            <p:spPr bwMode="auto">
              <a:xfrm>
                <a:off x="2544" y="2888"/>
                <a:ext cx="200" cy="232"/>
              </a:xfrm>
              <a:prstGeom prst="rect">
                <a:avLst/>
              </a:prstGeom>
              <a:solidFill>
                <a:srgbClr val="99FF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90" name="Rectangle 92"/>
              <p:cNvSpPr>
                <a:spLocks noChangeArrowheads="1"/>
              </p:cNvSpPr>
              <p:nvPr/>
            </p:nvSpPr>
            <p:spPr bwMode="auto">
              <a:xfrm>
                <a:off x="2544" y="2656"/>
                <a:ext cx="200" cy="232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552" name="Group 93"/>
            <p:cNvGrpSpPr>
              <a:grpSpLocks/>
            </p:cNvGrpSpPr>
            <p:nvPr/>
          </p:nvGrpSpPr>
          <p:grpSpPr bwMode="auto">
            <a:xfrm>
              <a:off x="2748" y="2992"/>
              <a:ext cx="227" cy="464"/>
              <a:chOff x="2544" y="2656"/>
              <a:chExt cx="200" cy="464"/>
            </a:xfrm>
          </p:grpSpPr>
          <p:sp>
            <p:nvSpPr>
              <p:cNvPr id="21587" name="Rectangle 94"/>
              <p:cNvSpPr>
                <a:spLocks noChangeArrowheads="1"/>
              </p:cNvSpPr>
              <p:nvPr/>
            </p:nvSpPr>
            <p:spPr bwMode="auto">
              <a:xfrm>
                <a:off x="2544" y="2888"/>
                <a:ext cx="200" cy="232"/>
              </a:xfrm>
              <a:prstGeom prst="rect">
                <a:avLst/>
              </a:prstGeom>
              <a:solidFill>
                <a:srgbClr val="99FF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88" name="Rectangle 95"/>
              <p:cNvSpPr>
                <a:spLocks noChangeArrowheads="1"/>
              </p:cNvSpPr>
              <p:nvPr/>
            </p:nvSpPr>
            <p:spPr bwMode="auto">
              <a:xfrm>
                <a:off x="2544" y="2656"/>
                <a:ext cx="200" cy="232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553" name="Group 96"/>
            <p:cNvGrpSpPr>
              <a:grpSpLocks/>
            </p:cNvGrpSpPr>
            <p:nvPr/>
          </p:nvGrpSpPr>
          <p:grpSpPr bwMode="auto">
            <a:xfrm>
              <a:off x="3202" y="2994"/>
              <a:ext cx="226" cy="464"/>
              <a:chOff x="2544" y="2656"/>
              <a:chExt cx="200" cy="464"/>
            </a:xfrm>
          </p:grpSpPr>
          <p:sp>
            <p:nvSpPr>
              <p:cNvPr id="21585" name="Rectangle 97"/>
              <p:cNvSpPr>
                <a:spLocks noChangeArrowheads="1"/>
              </p:cNvSpPr>
              <p:nvPr/>
            </p:nvSpPr>
            <p:spPr bwMode="auto">
              <a:xfrm>
                <a:off x="2544" y="2888"/>
                <a:ext cx="200" cy="232"/>
              </a:xfrm>
              <a:prstGeom prst="rect">
                <a:avLst/>
              </a:prstGeom>
              <a:solidFill>
                <a:srgbClr val="99FF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86" name="Rectangle 98"/>
              <p:cNvSpPr>
                <a:spLocks noChangeArrowheads="1"/>
              </p:cNvSpPr>
              <p:nvPr/>
            </p:nvSpPr>
            <p:spPr bwMode="auto">
              <a:xfrm>
                <a:off x="2544" y="2656"/>
                <a:ext cx="200" cy="232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554" name="Group 99"/>
            <p:cNvGrpSpPr>
              <a:grpSpLocks/>
            </p:cNvGrpSpPr>
            <p:nvPr/>
          </p:nvGrpSpPr>
          <p:grpSpPr bwMode="auto">
            <a:xfrm>
              <a:off x="3866" y="2980"/>
              <a:ext cx="227" cy="464"/>
              <a:chOff x="2544" y="2656"/>
              <a:chExt cx="200" cy="464"/>
            </a:xfrm>
          </p:grpSpPr>
          <p:sp>
            <p:nvSpPr>
              <p:cNvPr id="21583" name="Rectangle 100"/>
              <p:cNvSpPr>
                <a:spLocks noChangeArrowheads="1"/>
              </p:cNvSpPr>
              <p:nvPr/>
            </p:nvSpPr>
            <p:spPr bwMode="auto">
              <a:xfrm>
                <a:off x="2544" y="2888"/>
                <a:ext cx="200" cy="232"/>
              </a:xfrm>
              <a:prstGeom prst="rect">
                <a:avLst/>
              </a:prstGeom>
              <a:solidFill>
                <a:srgbClr val="99FF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84" name="Rectangle 101"/>
              <p:cNvSpPr>
                <a:spLocks noChangeArrowheads="1"/>
              </p:cNvSpPr>
              <p:nvPr/>
            </p:nvSpPr>
            <p:spPr bwMode="auto">
              <a:xfrm>
                <a:off x="2544" y="2656"/>
                <a:ext cx="200" cy="232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555" name="Group 102"/>
            <p:cNvGrpSpPr>
              <a:grpSpLocks/>
            </p:cNvGrpSpPr>
            <p:nvPr/>
          </p:nvGrpSpPr>
          <p:grpSpPr bwMode="auto">
            <a:xfrm>
              <a:off x="4319" y="2978"/>
              <a:ext cx="227" cy="464"/>
              <a:chOff x="2544" y="2656"/>
              <a:chExt cx="200" cy="464"/>
            </a:xfrm>
          </p:grpSpPr>
          <p:sp>
            <p:nvSpPr>
              <p:cNvPr id="21581" name="Rectangle 103"/>
              <p:cNvSpPr>
                <a:spLocks noChangeArrowheads="1"/>
              </p:cNvSpPr>
              <p:nvPr/>
            </p:nvSpPr>
            <p:spPr bwMode="auto">
              <a:xfrm>
                <a:off x="2544" y="2888"/>
                <a:ext cx="200" cy="232"/>
              </a:xfrm>
              <a:prstGeom prst="rect">
                <a:avLst/>
              </a:prstGeom>
              <a:solidFill>
                <a:srgbClr val="99FF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82" name="Rectangle 104"/>
              <p:cNvSpPr>
                <a:spLocks noChangeArrowheads="1"/>
              </p:cNvSpPr>
              <p:nvPr/>
            </p:nvSpPr>
            <p:spPr bwMode="auto">
              <a:xfrm>
                <a:off x="2544" y="2656"/>
                <a:ext cx="200" cy="232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556" name="Group 105"/>
            <p:cNvGrpSpPr>
              <a:grpSpLocks/>
            </p:cNvGrpSpPr>
            <p:nvPr/>
          </p:nvGrpSpPr>
          <p:grpSpPr bwMode="auto">
            <a:xfrm>
              <a:off x="4773" y="2980"/>
              <a:ext cx="227" cy="464"/>
              <a:chOff x="2544" y="2656"/>
              <a:chExt cx="200" cy="464"/>
            </a:xfrm>
          </p:grpSpPr>
          <p:sp>
            <p:nvSpPr>
              <p:cNvPr id="21579" name="Rectangle 106"/>
              <p:cNvSpPr>
                <a:spLocks noChangeArrowheads="1"/>
              </p:cNvSpPr>
              <p:nvPr/>
            </p:nvSpPr>
            <p:spPr bwMode="auto">
              <a:xfrm>
                <a:off x="2544" y="2888"/>
                <a:ext cx="200" cy="232"/>
              </a:xfrm>
              <a:prstGeom prst="rect">
                <a:avLst/>
              </a:prstGeom>
              <a:solidFill>
                <a:srgbClr val="99FF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80" name="Rectangle 107"/>
              <p:cNvSpPr>
                <a:spLocks noChangeArrowheads="1"/>
              </p:cNvSpPr>
              <p:nvPr/>
            </p:nvSpPr>
            <p:spPr bwMode="auto">
              <a:xfrm>
                <a:off x="2544" y="2656"/>
                <a:ext cx="200" cy="232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21557" name="AutoShape 108"/>
            <p:cNvCxnSpPr>
              <a:cxnSpLocks noChangeShapeType="1"/>
              <a:stCxn id="21539" idx="2"/>
              <a:endCxn id="21596" idx="0"/>
            </p:cNvCxnSpPr>
            <p:nvPr/>
          </p:nvCxnSpPr>
          <p:spPr bwMode="auto">
            <a:xfrm flipH="1">
              <a:off x="819" y="2594"/>
              <a:ext cx="917" cy="3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1558" name="AutoShape 109"/>
            <p:cNvCxnSpPr>
              <a:cxnSpLocks noChangeShapeType="1"/>
              <a:stCxn id="21539" idx="2"/>
              <a:endCxn id="21594" idx="0"/>
            </p:cNvCxnSpPr>
            <p:nvPr/>
          </p:nvCxnSpPr>
          <p:spPr bwMode="auto">
            <a:xfrm flipH="1">
              <a:off x="1273" y="2594"/>
              <a:ext cx="463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1559" name="AutoShape 110"/>
            <p:cNvCxnSpPr>
              <a:cxnSpLocks noChangeShapeType="1"/>
              <a:stCxn id="21539" idx="2"/>
              <a:endCxn id="21592" idx="0"/>
            </p:cNvCxnSpPr>
            <p:nvPr/>
          </p:nvCxnSpPr>
          <p:spPr bwMode="auto">
            <a:xfrm flipH="1">
              <a:off x="1727" y="2594"/>
              <a:ext cx="9" cy="3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1560" name="AutoShape 111"/>
            <p:cNvCxnSpPr>
              <a:cxnSpLocks noChangeShapeType="1"/>
              <a:stCxn id="21541" idx="2"/>
              <a:endCxn id="21590" idx="0"/>
            </p:cNvCxnSpPr>
            <p:nvPr/>
          </p:nvCxnSpPr>
          <p:spPr bwMode="auto">
            <a:xfrm flipH="1">
              <a:off x="2408" y="2594"/>
              <a:ext cx="453" cy="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1561" name="AutoShape 112"/>
            <p:cNvCxnSpPr>
              <a:cxnSpLocks noChangeShapeType="1"/>
              <a:stCxn id="21541" idx="2"/>
              <a:endCxn id="21588" idx="0"/>
            </p:cNvCxnSpPr>
            <p:nvPr/>
          </p:nvCxnSpPr>
          <p:spPr bwMode="auto">
            <a:xfrm>
              <a:off x="2861" y="2594"/>
              <a:ext cx="0" cy="3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1562" name="AutoShape 113"/>
            <p:cNvCxnSpPr>
              <a:cxnSpLocks noChangeShapeType="1"/>
              <a:stCxn id="21541" idx="2"/>
              <a:endCxn id="21586" idx="0"/>
            </p:cNvCxnSpPr>
            <p:nvPr/>
          </p:nvCxnSpPr>
          <p:spPr bwMode="auto">
            <a:xfrm>
              <a:off x="2861" y="2594"/>
              <a:ext cx="454" cy="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1563" name="AutoShape 114"/>
            <p:cNvCxnSpPr>
              <a:cxnSpLocks noChangeShapeType="1"/>
              <a:stCxn id="21543" idx="2"/>
              <a:endCxn id="21584" idx="0"/>
            </p:cNvCxnSpPr>
            <p:nvPr/>
          </p:nvCxnSpPr>
          <p:spPr bwMode="auto">
            <a:xfrm flipH="1">
              <a:off x="3979" y="2594"/>
              <a:ext cx="7" cy="3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1564" name="AutoShape 115"/>
            <p:cNvCxnSpPr>
              <a:cxnSpLocks noChangeShapeType="1"/>
              <a:stCxn id="21543" idx="2"/>
              <a:endCxn id="21582" idx="0"/>
            </p:cNvCxnSpPr>
            <p:nvPr/>
          </p:nvCxnSpPr>
          <p:spPr bwMode="auto">
            <a:xfrm>
              <a:off x="3986" y="2594"/>
              <a:ext cx="447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1565" name="AutoShape 116"/>
            <p:cNvCxnSpPr>
              <a:cxnSpLocks noChangeShapeType="1"/>
            </p:cNvCxnSpPr>
            <p:nvPr/>
          </p:nvCxnSpPr>
          <p:spPr bwMode="auto">
            <a:xfrm>
              <a:off x="3996" y="2594"/>
              <a:ext cx="1030" cy="3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1566" name="Text Box 117"/>
            <p:cNvSpPr txBox="1">
              <a:spLocks noChangeArrowheads="1"/>
            </p:cNvSpPr>
            <p:nvPr/>
          </p:nvSpPr>
          <p:spPr bwMode="auto">
            <a:xfrm>
              <a:off x="2689" y="1344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400">
                  <a:latin typeface="Helvetica" charset="0"/>
                </a:rPr>
                <a:t>A</a:t>
              </a:r>
            </a:p>
          </p:txBody>
        </p:sp>
        <p:sp>
          <p:nvSpPr>
            <p:cNvPr id="21567" name="Text Box 118"/>
            <p:cNvSpPr txBox="1">
              <a:spLocks noChangeArrowheads="1"/>
            </p:cNvSpPr>
            <p:nvPr/>
          </p:nvSpPr>
          <p:spPr bwMode="auto">
            <a:xfrm>
              <a:off x="1564" y="2119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400">
                  <a:latin typeface="Helvetica" charset="0"/>
                </a:rPr>
                <a:t>B</a:t>
              </a:r>
            </a:p>
          </p:txBody>
        </p:sp>
        <p:sp>
          <p:nvSpPr>
            <p:cNvPr id="21568" name="Text Box 119"/>
            <p:cNvSpPr txBox="1">
              <a:spLocks noChangeArrowheads="1"/>
            </p:cNvSpPr>
            <p:nvPr/>
          </p:nvSpPr>
          <p:spPr bwMode="auto">
            <a:xfrm>
              <a:off x="2659" y="2119"/>
              <a:ext cx="4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400">
                  <a:latin typeface="Helvetica" charset="0"/>
                </a:rPr>
                <a:t>C</a:t>
              </a:r>
            </a:p>
          </p:txBody>
        </p:sp>
        <p:sp>
          <p:nvSpPr>
            <p:cNvPr id="21569" name="Text Box 120"/>
            <p:cNvSpPr txBox="1">
              <a:spLocks noChangeArrowheads="1"/>
            </p:cNvSpPr>
            <p:nvPr/>
          </p:nvSpPr>
          <p:spPr bwMode="auto">
            <a:xfrm>
              <a:off x="627" y="2976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400">
                  <a:latin typeface="Helvetica" charset="0"/>
                </a:rPr>
                <a:t>E</a:t>
              </a:r>
            </a:p>
          </p:txBody>
        </p:sp>
        <p:sp>
          <p:nvSpPr>
            <p:cNvPr id="21570" name="Text Box 121"/>
            <p:cNvSpPr txBox="1">
              <a:spLocks noChangeArrowheads="1"/>
            </p:cNvSpPr>
            <p:nvPr/>
          </p:nvSpPr>
          <p:spPr bwMode="auto">
            <a:xfrm>
              <a:off x="1116" y="2976"/>
              <a:ext cx="36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400">
                  <a:latin typeface="Helvetica" charset="0"/>
                </a:rPr>
                <a:t>F</a:t>
              </a:r>
            </a:p>
          </p:txBody>
        </p:sp>
        <p:sp>
          <p:nvSpPr>
            <p:cNvPr id="21571" name="Text Box 122"/>
            <p:cNvSpPr txBox="1">
              <a:spLocks noChangeArrowheads="1"/>
            </p:cNvSpPr>
            <p:nvPr/>
          </p:nvSpPr>
          <p:spPr bwMode="auto">
            <a:xfrm>
              <a:off x="1520" y="2976"/>
              <a:ext cx="4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400">
                  <a:latin typeface="Helvetica" charset="0"/>
                </a:rPr>
                <a:t>G</a:t>
              </a:r>
            </a:p>
          </p:txBody>
        </p:sp>
        <p:sp>
          <p:nvSpPr>
            <p:cNvPr id="21572" name="Text Box 123"/>
            <p:cNvSpPr txBox="1">
              <a:spLocks noChangeArrowheads="1"/>
            </p:cNvSpPr>
            <p:nvPr/>
          </p:nvSpPr>
          <p:spPr bwMode="auto">
            <a:xfrm>
              <a:off x="2210" y="2976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400">
                  <a:latin typeface="Helvetica" charset="0"/>
                </a:rPr>
                <a:t>E</a:t>
              </a:r>
            </a:p>
          </p:txBody>
        </p:sp>
        <p:sp>
          <p:nvSpPr>
            <p:cNvPr id="21573" name="Text Box 124"/>
            <p:cNvSpPr txBox="1">
              <a:spLocks noChangeArrowheads="1"/>
            </p:cNvSpPr>
            <p:nvPr/>
          </p:nvSpPr>
          <p:spPr bwMode="auto">
            <a:xfrm>
              <a:off x="2674" y="2976"/>
              <a:ext cx="4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400">
                  <a:latin typeface="Helvetica" charset="0"/>
                </a:rPr>
                <a:t>G</a:t>
              </a:r>
            </a:p>
          </p:txBody>
        </p:sp>
        <p:sp>
          <p:nvSpPr>
            <p:cNvPr id="21574" name="Text Box 125"/>
            <p:cNvSpPr txBox="1">
              <a:spLocks noChangeArrowheads="1"/>
            </p:cNvSpPr>
            <p:nvPr/>
          </p:nvSpPr>
          <p:spPr bwMode="auto">
            <a:xfrm>
              <a:off x="3112" y="2976"/>
              <a:ext cx="4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400">
                  <a:latin typeface="Helvetica" charset="0"/>
                </a:rPr>
                <a:t>H</a:t>
              </a:r>
            </a:p>
          </p:txBody>
        </p:sp>
        <p:sp>
          <p:nvSpPr>
            <p:cNvPr id="21575" name="Text Box 126"/>
            <p:cNvSpPr txBox="1">
              <a:spLocks noChangeArrowheads="1"/>
            </p:cNvSpPr>
            <p:nvPr/>
          </p:nvSpPr>
          <p:spPr bwMode="auto">
            <a:xfrm>
              <a:off x="3799" y="2119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400">
                  <a:latin typeface="Helvetica" charset="0"/>
                </a:rPr>
                <a:t>B</a:t>
              </a:r>
            </a:p>
          </p:txBody>
        </p:sp>
        <p:sp>
          <p:nvSpPr>
            <p:cNvPr id="21576" name="Text Box 127"/>
            <p:cNvSpPr txBox="1">
              <a:spLocks noChangeArrowheads="1"/>
            </p:cNvSpPr>
            <p:nvPr/>
          </p:nvSpPr>
          <p:spPr bwMode="auto">
            <a:xfrm>
              <a:off x="3783" y="2976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400">
                  <a:latin typeface="Helvetica" charset="0"/>
                </a:rPr>
                <a:t>E</a:t>
              </a:r>
            </a:p>
          </p:txBody>
        </p:sp>
        <p:sp>
          <p:nvSpPr>
            <p:cNvPr id="21577" name="Text Box 128"/>
            <p:cNvSpPr txBox="1">
              <a:spLocks noChangeArrowheads="1"/>
            </p:cNvSpPr>
            <p:nvPr/>
          </p:nvSpPr>
          <p:spPr bwMode="auto">
            <a:xfrm>
              <a:off x="4272" y="2976"/>
              <a:ext cx="3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400">
                  <a:latin typeface="Helvetica" charset="0"/>
                </a:rPr>
                <a:t>F</a:t>
              </a:r>
            </a:p>
          </p:txBody>
        </p:sp>
        <p:sp>
          <p:nvSpPr>
            <p:cNvPr id="21578" name="Text Box 129"/>
            <p:cNvSpPr txBox="1">
              <a:spLocks noChangeArrowheads="1"/>
            </p:cNvSpPr>
            <p:nvPr/>
          </p:nvSpPr>
          <p:spPr bwMode="auto">
            <a:xfrm>
              <a:off x="4678" y="2976"/>
              <a:ext cx="4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400">
                  <a:latin typeface="Helvetica" charset="0"/>
                </a:rPr>
                <a:t>G</a:t>
              </a:r>
            </a:p>
          </p:txBody>
        </p:sp>
      </p:grpSp>
      <p:sp>
        <p:nvSpPr>
          <p:cNvPr id="21536" name="Line 130"/>
          <p:cNvSpPr>
            <a:spLocks noChangeShapeType="1"/>
          </p:cNvSpPr>
          <p:nvPr/>
        </p:nvSpPr>
        <p:spPr bwMode="auto">
          <a:xfrm>
            <a:off x="4800600" y="1828800"/>
            <a:ext cx="0" cy="426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Knapsack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7086600" cy="4648200"/>
          </a:xfrm>
        </p:spPr>
        <p:txBody>
          <a:bodyPr>
            <a:normAutofit lnSpcReduction="10000"/>
          </a:bodyPr>
          <a:lstStyle/>
          <a:p>
            <a:pPr>
              <a:buFont typeface="Wingdings" pitchFamily="-107" charset="2"/>
              <a:buChar char="l"/>
              <a:defRPr/>
            </a:pPr>
            <a:r>
              <a:rPr lang="en-US" dirty="0"/>
              <a:t>Given items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,…, </a:t>
            </a:r>
            <a:r>
              <a:rPr lang="en-US" i="1" dirty="0" err="1"/>
              <a:t>x</a:t>
            </a:r>
            <a:r>
              <a:rPr lang="en-US" i="1" baseline="-25000" dirty="0" err="1"/>
              <a:t>n</a:t>
            </a:r>
            <a:endParaRPr lang="en-US" dirty="0"/>
          </a:p>
          <a:p>
            <a:pPr>
              <a:buFont typeface="Wingdings" pitchFamily="-107" charset="2"/>
              <a:buChar char="l"/>
              <a:defRPr/>
            </a:pPr>
            <a:r>
              <a:rPr lang="en-US" dirty="0"/>
              <a:t>each with weight </a:t>
            </a:r>
            <a:r>
              <a:rPr lang="en-US" i="1" dirty="0" err="1"/>
              <a:t>w</a:t>
            </a:r>
            <a:r>
              <a:rPr lang="en-US" i="1" baseline="-25000" dirty="0" err="1"/>
              <a:t>i</a:t>
            </a:r>
            <a:r>
              <a:rPr lang="en-US" dirty="0"/>
              <a:t> and value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</a:t>
            </a:r>
          </a:p>
          <a:p>
            <a:pPr>
              <a:buFont typeface="Wingdings" pitchFamily="-107" charset="2"/>
              <a:buChar char="l"/>
              <a:defRPr/>
            </a:pPr>
            <a:r>
              <a:rPr lang="en-US" dirty="0"/>
              <a:t>find the set of items which maximizes the total value </a:t>
            </a:r>
            <a:r>
              <a:rPr lang="en-US" dirty="0" err="1">
                <a:sym typeface="Symbol"/>
              </a:rPr>
              <a:t></a:t>
            </a:r>
            <a:r>
              <a:rPr lang="en-US" i="1" dirty="0" err="1"/>
              <a:t>x</a:t>
            </a:r>
            <a:r>
              <a:rPr lang="en-US" i="1" baseline="-25000" dirty="0" err="1"/>
              <a:t>i</a:t>
            </a:r>
            <a:r>
              <a:rPr lang="en-US" i="1" dirty="0" err="1"/>
              <a:t>v</a:t>
            </a:r>
            <a:r>
              <a:rPr lang="en-US" i="1" baseline="-25000" dirty="0" err="1"/>
              <a:t>i</a:t>
            </a:r>
            <a:endParaRPr lang="en-US" i="1" dirty="0"/>
          </a:p>
          <a:p>
            <a:pPr>
              <a:buFont typeface="Wingdings" pitchFamily="-107" charset="2"/>
              <a:buChar char="l"/>
              <a:defRPr/>
            </a:pPr>
            <a:r>
              <a:rPr lang="en-US" dirty="0"/>
              <a:t>under the constraint that the total weight of the items </a:t>
            </a:r>
            <a:r>
              <a:rPr lang="en-US" dirty="0">
                <a:sym typeface="Symbol"/>
              </a:rPr>
              <a:t></a:t>
            </a:r>
            <a:r>
              <a:rPr lang="en-US" i="1" dirty="0" err="1"/>
              <a:t>x</a:t>
            </a:r>
            <a:r>
              <a:rPr lang="en-US" i="1" baseline="-25000" dirty="0" err="1"/>
              <a:t>i</a:t>
            </a:r>
            <a:r>
              <a:rPr lang="en-US" i="1" dirty="0" err="1"/>
              <a:t>w</a:t>
            </a:r>
            <a:r>
              <a:rPr lang="en-US" i="1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does not exceed a given </a:t>
            </a:r>
            <a:r>
              <a:rPr lang="en-US" i="1" dirty="0"/>
              <a:t>W</a:t>
            </a:r>
            <a:endParaRPr lang="en-US" dirty="0"/>
          </a:p>
          <a:p>
            <a:pPr>
              <a:buFont typeface="Wingdings" pitchFamily="-107" charset="2"/>
              <a:buChar char="l"/>
              <a:defRPr/>
            </a:pPr>
            <a:r>
              <a:rPr lang="en-US" dirty="0"/>
              <a:t>Many resource problems follow this pattern</a:t>
            </a:r>
          </a:p>
          <a:p>
            <a:pPr lvl="1">
              <a:defRPr/>
            </a:pPr>
            <a:r>
              <a:rPr lang="en-US" dirty="0"/>
              <a:t>Task scheduling with a CPU</a:t>
            </a:r>
          </a:p>
          <a:p>
            <a:pPr lvl="1">
              <a:defRPr/>
            </a:pPr>
            <a:r>
              <a:rPr lang="en-US" dirty="0"/>
              <a:t>Allocating files to memory/disk</a:t>
            </a:r>
          </a:p>
          <a:p>
            <a:pPr lvl="1">
              <a:defRPr/>
            </a:pPr>
            <a:r>
              <a:rPr lang="en-US" dirty="0"/>
              <a:t>Bandwidth on a network connection, etc.</a:t>
            </a:r>
          </a:p>
          <a:p>
            <a:pPr>
              <a:buFont typeface="Wingdings" pitchFamily="-107" charset="2"/>
              <a:buChar char="l"/>
              <a:defRPr/>
            </a:pPr>
            <a:r>
              <a:rPr lang="en-US" dirty="0"/>
              <a:t>There are two basic variations depending on whether an item can be chosen more than once (repetition)</a:t>
            </a:r>
          </a:p>
        </p:txBody>
      </p:sp>
      <p:sp>
        <p:nvSpPr>
          <p:cNvPr id="6861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Dynamic Programming</a:t>
            </a:r>
          </a:p>
        </p:txBody>
      </p:sp>
      <p:sp>
        <p:nvSpPr>
          <p:cNvPr id="686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811911-CF3B-9C4B-97EE-CA12C3C2A43F}" type="slidenum">
              <a:rPr lang="en-US" smtClean="0">
                <a:latin typeface="Times New Roman" charset="0"/>
              </a:rPr>
              <a:pPr/>
              <a:t>50</a:t>
            </a:fld>
            <a:endParaRPr lang="en-US">
              <a:latin typeface="Times New Roman" charset="0"/>
            </a:endParaRPr>
          </a:p>
        </p:txBody>
      </p:sp>
      <p:grpSp>
        <p:nvGrpSpPr>
          <p:cNvPr id="68614" name="Group 4"/>
          <p:cNvGrpSpPr>
            <a:grpSpLocks/>
          </p:cNvGrpSpPr>
          <p:nvPr/>
        </p:nvGrpSpPr>
        <p:grpSpPr bwMode="auto">
          <a:xfrm>
            <a:off x="6934200" y="228600"/>
            <a:ext cx="1905000" cy="2057400"/>
            <a:chOff x="374" y="1469"/>
            <a:chExt cx="2256" cy="2662"/>
          </a:xfrm>
        </p:grpSpPr>
        <p:sp>
          <p:nvSpPr>
            <p:cNvPr id="68615" name="Freeform 5" descr="Woven mat"/>
            <p:cNvSpPr>
              <a:spLocks/>
            </p:cNvSpPr>
            <p:nvPr/>
          </p:nvSpPr>
          <p:spPr bwMode="auto">
            <a:xfrm>
              <a:off x="374" y="1469"/>
              <a:ext cx="2256" cy="2662"/>
            </a:xfrm>
            <a:custGeom>
              <a:avLst/>
              <a:gdLst>
                <a:gd name="T0" fmla="*/ 567 w 2256"/>
                <a:gd name="T1" fmla="*/ 835 h 2662"/>
                <a:gd name="T2" fmla="*/ 404 w 2256"/>
                <a:gd name="T3" fmla="*/ 1229 h 2662"/>
                <a:gd name="T4" fmla="*/ 375 w 2256"/>
                <a:gd name="T5" fmla="*/ 1277 h 2662"/>
                <a:gd name="T6" fmla="*/ 240 w 2256"/>
                <a:gd name="T7" fmla="*/ 1517 h 2662"/>
                <a:gd name="T8" fmla="*/ 192 w 2256"/>
                <a:gd name="T9" fmla="*/ 1862 h 2662"/>
                <a:gd name="T10" fmla="*/ 279 w 2256"/>
                <a:gd name="T11" fmla="*/ 1968 h 2662"/>
                <a:gd name="T12" fmla="*/ 404 w 2256"/>
                <a:gd name="T13" fmla="*/ 2285 h 2662"/>
                <a:gd name="T14" fmla="*/ 634 w 2256"/>
                <a:gd name="T15" fmla="*/ 2467 h 2662"/>
                <a:gd name="T16" fmla="*/ 912 w 2256"/>
                <a:gd name="T17" fmla="*/ 2534 h 2662"/>
                <a:gd name="T18" fmla="*/ 1287 w 2256"/>
                <a:gd name="T19" fmla="*/ 2630 h 2662"/>
                <a:gd name="T20" fmla="*/ 1786 w 2256"/>
                <a:gd name="T21" fmla="*/ 2486 h 2662"/>
                <a:gd name="T22" fmla="*/ 2007 w 2256"/>
                <a:gd name="T23" fmla="*/ 2189 h 2662"/>
                <a:gd name="T24" fmla="*/ 2074 w 2256"/>
                <a:gd name="T25" fmla="*/ 2141 h 2662"/>
                <a:gd name="T26" fmla="*/ 2237 w 2256"/>
                <a:gd name="T27" fmla="*/ 1872 h 2662"/>
                <a:gd name="T28" fmla="*/ 2170 w 2256"/>
                <a:gd name="T29" fmla="*/ 1401 h 2662"/>
                <a:gd name="T30" fmla="*/ 2141 w 2256"/>
                <a:gd name="T31" fmla="*/ 1334 h 2662"/>
                <a:gd name="T32" fmla="*/ 1968 w 2256"/>
                <a:gd name="T33" fmla="*/ 1065 h 2662"/>
                <a:gd name="T34" fmla="*/ 1920 w 2256"/>
                <a:gd name="T35" fmla="*/ 1027 h 2662"/>
                <a:gd name="T36" fmla="*/ 1776 w 2256"/>
                <a:gd name="T37" fmla="*/ 912 h 2662"/>
                <a:gd name="T38" fmla="*/ 1719 w 2256"/>
                <a:gd name="T39" fmla="*/ 883 h 2662"/>
                <a:gd name="T40" fmla="*/ 1565 w 2256"/>
                <a:gd name="T41" fmla="*/ 739 h 2662"/>
                <a:gd name="T42" fmla="*/ 1479 w 2256"/>
                <a:gd name="T43" fmla="*/ 633 h 2662"/>
                <a:gd name="T44" fmla="*/ 1440 w 2256"/>
                <a:gd name="T45" fmla="*/ 566 h 2662"/>
                <a:gd name="T46" fmla="*/ 1661 w 2256"/>
                <a:gd name="T47" fmla="*/ 489 h 2662"/>
                <a:gd name="T48" fmla="*/ 1844 w 2256"/>
                <a:gd name="T49" fmla="*/ 528 h 2662"/>
                <a:gd name="T50" fmla="*/ 1911 w 2256"/>
                <a:gd name="T51" fmla="*/ 441 h 2662"/>
                <a:gd name="T52" fmla="*/ 1796 w 2256"/>
                <a:gd name="T53" fmla="*/ 278 h 2662"/>
                <a:gd name="T54" fmla="*/ 1728 w 2256"/>
                <a:gd name="T55" fmla="*/ 211 h 2662"/>
                <a:gd name="T56" fmla="*/ 1594 w 2256"/>
                <a:gd name="T57" fmla="*/ 144 h 2662"/>
                <a:gd name="T58" fmla="*/ 1498 w 2256"/>
                <a:gd name="T59" fmla="*/ 96 h 2662"/>
                <a:gd name="T60" fmla="*/ 1200 w 2256"/>
                <a:gd name="T61" fmla="*/ 0 h 2662"/>
                <a:gd name="T62" fmla="*/ 855 w 2256"/>
                <a:gd name="T63" fmla="*/ 48 h 2662"/>
                <a:gd name="T64" fmla="*/ 749 w 2256"/>
                <a:gd name="T65" fmla="*/ 77 h 2662"/>
                <a:gd name="T66" fmla="*/ 461 w 2256"/>
                <a:gd name="T67" fmla="*/ 153 h 2662"/>
                <a:gd name="T68" fmla="*/ 202 w 2256"/>
                <a:gd name="T69" fmla="*/ 307 h 2662"/>
                <a:gd name="T70" fmla="*/ 58 w 2256"/>
                <a:gd name="T71" fmla="*/ 489 h 2662"/>
                <a:gd name="T72" fmla="*/ 87 w 2256"/>
                <a:gd name="T73" fmla="*/ 845 h 2662"/>
                <a:gd name="T74" fmla="*/ 298 w 2256"/>
                <a:gd name="T75" fmla="*/ 960 h 2662"/>
                <a:gd name="T76" fmla="*/ 442 w 2256"/>
                <a:gd name="T77" fmla="*/ 873 h 2662"/>
                <a:gd name="T78" fmla="*/ 548 w 2256"/>
                <a:gd name="T79" fmla="*/ 797 h 2662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256"/>
                <a:gd name="T121" fmla="*/ 0 h 2662"/>
                <a:gd name="T122" fmla="*/ 2256 w 2256"/>
                <a:gd name="T123" fmla="*/ 2662 h 2662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256" h="2662">
                  <a:moveTo>
                    <a:pt x="576" y="749"/>
                  </a:moveTo>
                  <a:cubicBezTo>
                    <a:pt x="573" y="778"/>
                    <a:pt x="577" y="808"/>
                    <a:pt x="567" y="835"/>
                  </a:cubicBezTo>
                  <a:cubicBezTo>
                    <a:pt x="557" y="864"/>
                    <a:pt x="519" y="912"/>
                    <a:pt x="519" y="912"/>
                  </a:cubicBezTo>
                  <a:cubicBezTo>
                    <a:pt x="493" y="1010"/>
                    <a:pt x="478" y="1151"/>
                    <a:pt x="404" y="1229"/>
                  </a:cubicBezTo>
                  <a:cubicBezTo>
                    <a:pt x="401" y="1238"/>
                    <a:pt x="399" y="1249"/>
                    <a:pt x="394" y="1257"/>
                  </a:cubicBezTo>
                  <a:cubicBezTo>
                    <a:pt x="389" y="1265"/>
                    <a:pt x="379" y="1269"/>
                    <a:pt x="375" y="1277"/>
                  </a:cubicBezTo>
                  <a:cubicBezTo>
                    <a:pt x="366" y="1295"/>
                    <a:pt x="364" y="1316"/>
                    <a:pt x="356" y="1334"/>
                  </a:cubicBezTo>
                  <a:cubicBezTo>
                    <a:pt x="330" y="1396"/>
                    <a:pt x="287" y="1470"/>
                    <a:pt x="240" y="1517"/>
                  </a:cubicBezTo>
                  <a:cubicBezTo>
                    <a:pt x="219" y="1582"/>
                    <a:pt x="190" y="1642"/>
                    <a:pt x="173" y="1709"/>
                  </a:cubicBezTo>
                  <a:cubicBezTo>
                    <a:pt x="179" y="1760"/>
                    <a:pt x="174" y="1814"/>
                    <a:pt x="192" y="1862"/>
                  </a:cubicBezTo>
                  <a:cubicBezTo>
                    <a:pt x="198" y="1880"/>
                    <a:pt x="230" y="1875"/>
                    <a:pt x="240" y="1891"/>
                  </a:cubicBezTo>
                  <a:cubicBezTo>
                    <a:pt x="313" y="2000"/>
                    <a:pt x="198" y="1915"/>
                    <a:pt x="279" y="1968"/>
                  </a:cubicBezTo>
                  <a:cubicBezTo>
                    <a:pt x="291" y="2019"/>
                    <a:pt x="307" y="2064"/>
                    <a:pt x="327" y="2112"/>
                  </a:cubicBezTo>
                  <a:cubicBezTo>
                    <a:pt x="350" y="2169"/>
                    <a:pt x="360" y="2241"/>
                    <a:pt x="404" y="2285"/>
                  </a:cubicBezTo>
                  <a:cubicBezTo>
                    <a:pt x="430" y="2364"/>
                    <a:pt x="510" y="2422"/>
                    <a:pt x="586" y="2448"/>
                  </a:cubicBezTo>
                  <a:cubicBezTo>
                    <a:pt x="602" y="2453"/>
                    <a:pt x="619" y="2459"/>
                    <a:pt x="634" y="2467"/>
                  </a:cubicBezTo>
                  <a:cubicBezTo>
                    <a:pt x="644" y="2472"/>
                    <a:pt x="652" y="2481"/>
                    <a:pt x="663" y="2486"/>
                  </a:cubicBezTo>
                  <a:cubicBezTo>
                    <a:pt x="729" y="2515"/>
                    <a:pt x="844" y="2528"/>
                    <a:pt x="912" y="2534"/>
                  </a:cubicBezTo>
                  <a:cubicBezTo>
                    <a:pt x="976" y="2555"/>
                    <a:pt x="1037" y="2573"/>
                    <a:pt x="1104" y="2582"/>
                  </a:cubicBezTo>
                  <a:cubicBezTo>
                    <a:pt x="1163" y="2602"/>
                    <a:pt x="1226" y="2616"/>
                    <a:pt x="1287" y="2630"/>
                  </a:cubicBezTo>
                  <a:cubicBezTo>
                    <a:pt x="1449" y="2625"/>
                    <a:pt x="1624" y="2662"/>
                    <a:pt x="1748" y="2544"/>
                  </a:cubicBezTo>
                  <a:cubicBezTo>
                    <a:pt x="1768" y="2455"/>
                    <a:pt x="1738" y="2546"/>
                    <a:pt x="1786" y="2486"/>
                  </a:cubicBezTo>
                  <a:cubicBezTo>
                    <a:pt x="1832" y="2429"/>
                    <a:pt x="1856" y="2361"/>
                    <a:pt x="1901" y="2304"/>
                  </a:cubicBezTo>
                  <a:cubicBezTo>
                    <a:pt x="1923" y="2241"/>
                    <a:pt x="1946" y="2233"/>
                    <a:pt x="2007" y="2189"/>
                  </a:cubicBezTo>
                  <a:cubicBezTo>
                    <a:pt x="2017" y="2182"/>
                    <a:pt x="2026" y="2176"/>
                    <a:pt x="2036" y="2169"/>
                  </a:cubicBezTo>
                  <a:cubicBezTo>
                    <a:pt x="2049" y="2160"/>
                    <a:pt x="2074" y="2141"/>
                    <a:pt x="2074" y="2141"/>
                  </a:cubicBezTo>
                  <a:cubicBezTo>
                    <a:pt x="2092" y="2087"/>
                    <a:pt x="2122" y="2026"/>
                    <a:pt x="2151" y="1977"/>
                  </a:cubicBezTo>
                  <a:cubicBezTo>
                    <a:pt x="2174" y="1937"/>
                    <a:pt x="2216" y="1914"/>
                    <a:pt x="2237" y="1872"/>
                  </a:cubicBezTo>
                  <a:cubicBezTo>
                    <a:pt x="2248" y="1850"/>
                    <a:pt x="2252" y="1818"/>
                    <a:pt x="2256" y="1795"/>
                  </a:cubicBezTo>
                  <a:cubicBezTo>
                    <a:pt x="2249" y="1665"/>
                    <a:pt x="2245" y="1515"/>
                    <a:pt x="2170" y="1401"/>
                  </a:cubicBezTo>
                  <a:cubicBezTo>
                    <a:pt x="2167" y="1388"/>
                    <a:pt x="2165" y="1375"/>
                    <a:pt x="2160" y="1363"/>
                  </a:cubicBezTo>
                  <a:cubicBezTo>
                    <a:pt x="2155" y="1352"/>
                    <a:pt x="2145" y="1345"/>
                    <a:pt x="2141" y="1334"/>
                  </a:cubicBezTo>
                  <a:cubicBezTo>
                    <a:pt x="2106" y="1236"/>
                    <a:pt x="2109" y="1152"/>
                    <a:pt x="1997" y="1113"/>
                  </a:cubicBezTo>
                  <a:cubicBezTo>
                    <a:pt x="1987" y="1097"/>
                    <a:pt x="1981" y="1078"/>
                    <a:pt x="1968" y="1065"/>
                  </a:cubicBezTo>
                  <a:cubicBezTo>
                    <a:pt x="1961" y="1058"/>
                    <a:pt x="1948" y="1062"/>
                    <a:pt x="1940" y="1056"/>
                  </a:cubicBezTo>
                  <a:cubicBezTo>
                    <a:pt x="1931" y="1049"/>
                    <a:pt x="1928" y="1035"/>
                    <a:pt x="1920" y="1027"/>
                  </a:cubicBezTo>
                  <a:cubicBezTo>
                    <a:pt x="1912" y="1019"/>
                    <a:pt x="1901" y="1014"/>
                    <a:pt x="1892" y="1008"/>
                  </a:cubicBezTo>
                  <a:cubicBezTo>
                    <a:pt x="1861" y="964"/>
                    <a:pt x="1829" y="928"/>
                    <a:pt x="1776" y="912"/>
                  </a:cubicBezTo>
                  <a:cubicBezTo>
                    <a:pt x="1767" y="906"/>
                    <a:pt x="1758" y="898"/>
                    <a:pt x="1748" y="893"/>
                  </a:cubicBezTo>
                  <a:cubicBezTo>
                    <a:pt x="1739" y="888"/>
                    <a:pt x="1728" y="888"/>
                    <a:pt x="1719" y="883"/>
                  </a:cubicBezTo>
                  <a:cubicBezTo>
                    <a:pt x="1676" y="857"/>
                    <a:pt x="1645" y="825"/>
                    <a:pt x="1604" y="797"/>
                  </a:cubicBezTo>
                  <a:cubicBezTo>
                    <a:pt x="1582" y="734"/>
                    <a:pt x="1611" y="803"/>
                    <a:pt x="1565" y="739"/>
                  </a:cubicBezTo>
                  <a:cubicBezTo>
                    <a:pt x="1538" y="701"/>
                    <a:pt x="1538" y="688"/>
                    <a:pt x="1498" y="662"/>
                  </a:cubicBezTo>
                  <a:cubicBezTo>
                    <a:pt x="1492" y="652"/>
                    <a:pt x="1487" y="641"/>
                    <a:pt x="1479" y="633"/>
                  </a:cubicBezTo>
                  <a:cubicBezTo>
                    <a:pt x="1471" y="625"/>
                    <a:pt x="1456" y="624"/>
                    <a:pt x="1450" y="614"/>
                  </a:cubicBezTo>
                  <a:cubicBezTo>
                    <a:pt x="1442" y="600"/>
                    <a:pt x="1443" y="582"/>
                    <a:pt x="1440" y="566"/>
                  </a:cubicBezTo>
                  <a:cubicBezTo>
                    <a:pt x="1457" y="516"/>
                    <a:pt x="1451" y="479"/>
                    <a:pt x="1508" y="461"/>
                  </a:cubicBezTo>
                  <a:cubicBezTo>
                    <a:pt x="1561" y="467"/>
                    <a:pt x="1610" y="473"/>
                    <a:pt x="1661" y="489"/>
                  </a:cubicBezTo>
                  <a:cubicBezTo>
                    <a:pt x="1727" y="534"/>
                    <a:pt x="1697" y="521"/>
                    <a:pt x="1748" y="537"/>
                  </a:cubicBezTo>
                  <a:cubicBezTo>
                    <a:pt x="1780" y="534"/>
                    <a:pt x="1813" y="538"/>
                    <a:pt x="1844" y="528"/>
                  </a:cubicBezTo>
                  <a:cubicBezTo>
                    <a:pt x="1855" y="524"/>
                    <a:pt x="1856" y="508"/>
                    <a:pt x="1863" y="499"/>
                  </a:cubicBezTo>
                  <a:cubicBezTo>
                    <a:pt x="1925" y="425"/>
                    <a:pt x="1864" y="513"/>
                    <a:pt x="1911" y="441"/>
                  </a:cubicBezTo>
                  <a:cubicBezTo>
                    <a:pt x="1901" y="392"/>
                    <a:pt x="1904" y="373"/>
                    <a:pt x="1863" y="345"/>
                  </a:cubicBezTo>
                  <a:cubicBezTo>
                    <a:pt x="1842" y="315"/>
                    <a:pt x="1826" y="299"/>
                    <a:pt x="1796" y="278"/>
                  </a:cubicBezTo>
                  <a:cubicBezTo>
                    <a:pt x="1777" y="222"/>
                    <a:pt x="1802" y="269"/>
                    <a:pt x="1757" y="240"/>
                  </a:cubicBezTo>
                  <a:cubicBezTo>
                    <a:pt x="1746" y="233"/>
                    <a:pt x="1739" y="219"/>
                    <a:pt x="1728" y="211"/>
                  </a:cubicBezTo>
                  <a:cubicBezTo>
                    <a:pt x="1701" y="192"/>
                    <a:pt x="1662" y="180"/>
                    <a:pt x="1632" y="163"/>
                  </a:cubicBezTo>
                  <a:cubicBezTo>
                    <a:pt x="1620" y="156"/>
                    <a:pt x="1607" y="149"/>
                    <a:pt x="1594" y="144"/>
                  </a:cubicBezTo>
                  <a:cubicBezTo>
                    <a:pt x="1575" y="137"/>
                    <a:pt x="1536" y="125"/>
                    <a:pt x="1536" y="125"/>
                  </a:cubicBezTo>
                  <a:cubicBezTo>
                    <a:pt x="1523" y="115"/>
                    <a:pt x="1512" y="103"/>
                    <a:pt x="1498" y="96"/>
                  </a:cubicBezTo>
                  <a:cubicBezTo>
                    <a:pt x="1480" y="87"/>
                    <a:pt x="1440" y="77"/>
                    <a:pt x="1440" y="77"/>
                  </a:cubicBezTo>
                  <a:cubicBezTo>
                    <a:pt x="1375" y="31"/>
                    <a:pt x="1278" y="12"/>
                    <a:pt x="1200" y="0"/>
                  </a:cubicBezTo>
                  <a:cubicBezTo>
                    <a:pt x="1125" y="7"/>
                    <a:pt x="1063" y="20"/>
                    <a:pt x="989" y="29"/>
                  </a:cubicBezTo>
                  <a:cubicBezTo>
                    <a:pt x="894" y="58"/>
                    <a:pt x="1082" y="2"/>
                    <a:pt x="855" y="48"/>
                  </a:cubicBezTo>
                  <a:cubicBezTo>
                    <a:pt x="841" y="51"/>
                    <a:pt x="830" y="63"/>
                    <a:pt x="816" y="67"/>
                  </a:cubicBezTo>
                  <a:cubicBezTo>
                    <a:pt x="794" y="73"/>
                    <a:pt x="771" y="74"/>
                    <a:pt x="749" y="77"/>
                  </a:cubicBezTo>
                  <a:cubicBezTo>
                    <a:pt x="723" y="85"/>
                    <a:pt x="682" y="110"/>
                    <a:pt x="663" y="115"/>
                  </a:cubicBezTo>
                  <a:cubicBezTo>
                    <a:pt x="599" y="133"/>
                    <a:pt x="527" y="138"/>
                    <a:pt x="461" y="153"/>
                  </a:cubicBezTo>
                  <a:cubicBezTo>
                    <a:pt x="427" y="189"/>
                    <a:pt x="356" y="193"/>
                    <a:pt x="308" y="201"/>
                  </a:cubicBezTo>
                  <a:cubicBezTo>
                    <a:pt x="264" y="224"/>
                    <a:pt x="229" y="264"/>
                    <a:pt x="202" y="307"/>
                  </a:cubicBezTo>
                  <a:cubicBezTo>
                    <a:pt x="194" y="319"/>
                    <a:pt x="192" y="334"/>
                    <a:pt x="183" y="345"/>
                  </a:cubicBezTo>
                  <a:cubicBezTo>
                    <a:pt x="143" y="396"/>
                    <a:pt x="95" y="435"/>
                    <a:pt x="58" y="489"/>
                  </a:cubicBezTo>
                  <a:cubicBezTo>
                    <a:pt x="40" y="556"/>
                    <a:pt x="23" y="625"/>
                    <a:pt x="0" y="691"/>
                  </a:cubicBezTo>
                  <a:cubicBezTo>
                    <a:pt x="16" y="770"/>
                    <a:pt x="53" y="785"/>
                    <a:pt x="87" y="845"/>
                  </a:cubicBezTo>
                  <a:cubicBezTo>
                    <a:pt x="104" y="875"/>
                    <a:pt x="127" y="919"/>
                    <a:pt x="154" y="941"/>
                  </a:cubicBezTo>
                  <a:cubicBezTo>
                    <a:pt x="192" y="971"/>
                    <a:pt x="250" y="956"/>
                    <a:pt x="298" y="960"/>
                  </a:cubicBezTo>
                  <a:cubicBezTo>
                    <a:pt x="353" y="954"/>
                    <a:pt x="376" y="968"/>
                    <a:pt x="404" y="931"/>
                  </a:cubicBezTo>
                  <a:cubicBezTo>
                    <a:pt x="418" y="913"/>
                    <a:pt x="442" y="873"/>
                    <a:pt x="442" y="873"/>
                  </a:cubicBezTo>
                  <a:cubicBezTo>
                    <a:pt x="445" y="857"/>
                    <a:pt x="440" y="837"/>
                    <a:pt x="452" y="825"/>
                  </a:cubicBezTo>
                  <a:cubicBezTo>
                    <a:pt x="461" y="816"/>
                    <a:pt x="530" y="801"/>
                    <a:pt x="548" y="797"/>
                  </a:cubicBezTo>
                  <a:cubicBezTo>
                    <a:pt x="574" y="770"/>
                    <a:pt x="564" y="786"/>
                    <a:pt x="576" y="749"/>
                  </a:cubicBezTo>
                  <a:close/>
                </a:path>
              </a:pathLst>
            </a:cu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616" name="Freeform 6"/>
            <p:cNvSpPr>
              <a:spLocks/>
            </p:cNvSpPr>
            <p:nvPr/>
          </p:nvSpPr>
          <p:spPr bwMode="auto">
            <a:xfrm>
              <a:off x="737" y="1622"/>
              <a:ext cx="1048" cy="473"/>
            </a:xfrm>
            <a:custGeom>
              <a:avLst/>
              <a:gdLst>
                <a:gd name="T0" fmla="*/ 453 w 1048"/>
                <a:gd name="T1" fmla="*/ 58 h 473"/>
                <a:gd name="T2" fmla="*/ 357 w 1048"/>
                <a:gd name="T3" fmla="*/ 68 h 473"/>
                <a:gd name="T4" fmla="*/ 338 w 1048"/>
                <a:gd name="T5" fmla="*/ 96 h 473"/>
                <a:gd name="T6" fmla="*/ 281 w 1048"/>
                <a:gd name="T7" fmla="*/ 125 h 473"/>
                <a:gd name="T8" fmla="*/ 175 w 1048"/>
                <a:gd name="T9" fmla="*/ 183 h 473"/>
                <a:gd name="T10" fmla="*/ 60 w 1048"/>
                <a:gd name="T11" fmla="*/ 269 h 473"/>
                <a:gd name="T12" fmla="*/ 21 w 1048"/>
                <a:gd name="T13" fmla="*/ 317 h 473"/>
                <a:gd name="T14" fmla="*/ 2 w 1048"/>
                <a:gd name="T15" fmla="*/ 375 h 473"/>
                <a:gd name="T16" fmla="*/ 12 w 1048"/>
                <a:gd name="T17" fmla="*/ 442 h 473"/>
                <a:gd name="T18" fmla="*/ 127 w 1048"/>
                <a:gd name="T19" fmla="*/ 432 h 473"/>
                <a:gd name="T20" fmla="*/ 290 w 1048"/>
                <a:gd name="T21" fmla="*/ 346 h 473"/>
                <a:gd name="T22" fmla="*/ 501 w 1048"/>
                <a:gd name="T23" fmla="*/ 384 h 473"/>
                <a:gd name="T24" fmla="*/ 626 w 1048"/>
                <a:gd name="T25" fmla="*/ 365 h 473"/>
                <a:gd name="T26" fmla="*/ 684 w 1048"/>
                <a:gd name="T27" fmla="*/ 327 h 473"/>
                <a:gd name="T28" fmla="*/ 741 w 1048"/>
                <a:gd name="T29" fmla="*/ 308 h 473"/>
                <a:gd name="T30" fmla="*/ 828 w 1048"/>
                <a:gd name="T31" fmla="*/ 260 h 473"/>
                <a:gd name="T32" fmla="*/ 991 w 1048"/>
                <a:gd name="T33" fmla="*/ 164 h 473"/>
                <a:gd name="T34" fmla="*/ 1010 w 1048"/>
                <a:gd name="T35" fmla="*/ 77 h 473"/>
                <a:gd name="T36" fmla="*/ 914 w 1048"/>
                <a:gd name="T37" fmla="*/ 68 h 473"/>
                <a:gd name="T38" fmla="*/ 789 w 1048"/>
                <a:gd name="T39" fmla="*/ 29 h 473"/>
                <a:gd name="T40" fmla="*/ 665 w 1048"/>
                <a:gd name="T41" fmla="*/ 0 h 473"/>
                <a:gd name="T42" fmla="*/ 492 w 1048"/>
                <a:gd name="T43" fmla="*/ 29 h 473"/>
                <a:gd name="T44" fmla="*/ 453 w 1048"/>
                <a:gd name="T45" fmla="*/ 58 h 47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048"/>
                <a:gd name="T70" fmla="*/ 0 h 473"/>
                <a:gd name="T71" fmla="*/ 1048 w 1048"/>
                <a:gd name="T72" fmla="*/ 473 h 47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048" h="473">
                  <a:moveTo>
                    <a:pt x="453" y="58"/>
                  </a:moveTo>
                  <a:cubicBezTo>
                    <a:pt x="421" y="61"/>
                    <a:pt x="388" y="58"/>
                    <a:pt x="357" y="68"/>
                  </a:cubicBezTo>
                  <a:cubicBezTo>
                    <a:pt x="346" y="72"/>
                    <a:pt x="346" y="88"/>
                    <a:pt x="338" y="96"/>
                  </a:cubicBezTo>
                  <a:cubicBezTo>
                    <a:pt x="318" y="116"/>
                    <a:pt x="306" y="117"/>
                    <a:pt x="281" y="125"/>
                  </a:cubicBezTo>
                  <a:cubicBezTo>
                    <a:pt x="253" y="151"/>
                    <a:pt x="212" y="173"/>
                    <a:pt x="175" y="183"/>
                  </a:cubicBezTo>
                  <a:cubicBezTo>
                    <a:pt x="134" y="224"/>
                    <a:pt x="114" y="252"/>
                    <a:pt x="60" y="269"/>
                  </a:cubicBezTo>
                  <a:cubicBezTo>
                    <a:pt x="23" y="293"/>
                    <a:pt x="34" y="277"/>
                    <a:pt x="21" y="317"/>
                  </a:cubicBezTo>
                  <a:cubicBezTo>
                    <a:pt x="15" y="336"/>
                    <a:pt x="2" y="375"/>
                    <a:pt x="2" y="375"/>
                  </a:cubicBezTo>
                  <a:cubicBezTo>
                    <a:pt x="5" y="397"/>
                    <a:pt x="0" y="423"/>
                    <a:pt x="12" y="442"/>
                  </a:cubicBezTo>
                  <a:cubicBezTo>
                    <a:pt x="31" y="473"/>
                    <a:pt x="104" y="440"/>
                    <a:pt x="127" y="432"/>
                  </a:cubicBezTo>
                  <a:cubicBezTo>
                    <a:pt x="183" y="349"/>
                    <a:pt x="191" y="359"/>
                    <a:pt x="290" y="346"/>
                  </a:cubicBezTo>
                  <a:cubicBezTo>
                    <a:pt x="389" y="352"/>
                    <a:pt x="432" y="337"/>
                    <a:pt x="501" y="384"/>
                  </a:cubicBezTo>
                  <a:cubicBezTo>
                    <a:pt x="523" y="382"/>
                    <a:pt x="593" y="383"/>
                    <a:pt x="626" y="365"/>
                  </a:cubicBezTo>
                  <a:cubicBezTo>
                    <a:pt x="646" y="354"/>
                    <a:pt x="662" y="334"/>
                    <a:pt x="684" y="327"/>
                  </a:cubicBezTo>
                  <a:cubicBezTo>
                    <a:pt x="703" y="321"/>
                    <a:pt x="741" y="308"/>
                    <a:pt x="741" y="308"/>
                  </a:cubicBezTo>
                  <a:cubicBezTo>
                    <a:pt x="770" y="288"/>
                    <a:pt x="799" y="279"/>
                    <a:pt x="828" y="260"/>
                  </a:cubicBezTo>
                  <a:cubicBezTo>
                    <a:pt x="878" y="183"/>
                    <a:pt x="895" y="177"/>
                    <a:pt x="991" y="164"/>
                  </a:cubicBezTo>
                  <a:cubicBezTo>
                    <a:pt x="1003" y="152"/>
                    <a:pt x="1048" y="94"/>
                    <a:pt x="1010" y="77"/>
                  </a:cubicBezTo>
                  <a:cubicBezTo>
                    <a:pt x="981" y="64"/>
                    <a:pt x="946" y="71"/>
                    <a:pt x="914" y="68"/>
                  </a:cubicBezTo>
                  <a:cubicBezTo>
                    <a:pt x="872" y="57"/>
                    <a:pt x="831" y="39"/>
                    <a:pt x="789" y="29"/>
                  </a:cubicBezTo>
                  <a:cubicBezTo>
                    <a:pt x="747" y="19"/>
                    <a:pt x="706" y="15"/>
                    <a:pt x="665" y="0"/>
                  </a:cubicBezTo>
                  <a:cubicBezTo>
                    <a:pt x="582" y="7"/>
                    <a:pt x="558" y="9"/>
                    <a:pt x="492" y="29"/>
                  </a:cubicBezTo>
                  <a:cubicBezTo>
                    <a:pt x="459" y="51"/>
                    <a:pt x="471" y="40"/>
                    <a:pt x="453" y="58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Knapsack Approaches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>
          <a:xfrm>
            <a:off x="685800" y="3276600"/>
            <a:ext cx="7772400" cy="2819400"/>
          </a:xfrm>
        </p:spPr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What is greedy algorithm? Is it optimal?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What is the simple algorithm with guaranteed optimal?</a:t>
            </a:r>
            <a:endParaRPr lang="en-US" dirty="0"/>
          </a:p>
        </p:txBody>
      </p:sp>
      <p:sp>
        <p:nvSpPr>
          <p:cNvPr id="6963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Dynamic Programming</a:t>
            </a:r>
          </a:p>
        </p:txBody>
      </p:sp>
      <p:sp>
        <p:nvSpPr>
          <p:cNvPr id="6963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092FB8-90B4-6A4B-B681-FE9C452F25D0}" type="slidenum">
              <a:rPr lang="en-US" smtClean="0">
                <a:latin typeface="Times New Roman" charset="0"/>
              </a:rPr>
              <a:pPr/>
              <a:t>51</a:t>
            </a:fld>
            <a:endParaRPr lang="en-US">
              <a:latin typeface="Times New Roman" charset="0"/>
            </a:endParaRPr>
          </a:p>
        </p:txBody>
      </p:sp>
      <p:graphicFrame>
        <p:nvGraphicFramePr>
          <p:cNvPr id="6" name="Content Placeholder 5"/>
          <p:cNvGraphicFramePr>
            <a:graphicFrameLocks/>
          </p:cNvGraphicFramePr>
          <p:nvPr/>
        </p:nvGraphicFramePr>
        <p:xfrm>
          <a:off x="2514600" y="1295400"/>
          <a:ext cx="3581400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880"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9664" name="TextBox 6"/>
          <p:cNvSpPr txBox="1">
            <a:spLocks noChangeArrowheads="1"/>
          </p:cNvSpPr>
          <p:nvPr/>
        </p:nvSpPr>
        <p:spPr bwMode="auto">
          <a:xfrm>
            <a:off x="6781800" y="1981200"/>
            <a:ext cx="9509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 i="1"/>
              <a:t>W</a:t>
            </a:r>
            <a:r>
              <a:rPr lang="en-US" sz="2000" b="0"/>
              <a:t> = 10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Knapsack Approaches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>
          <a:xfrm>
            <a:off x="685800" y="3276600"/>
            <a:ext cx="7772400" cy="2819400"/>
          </a:xfrm>
        </p:spPr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Exponential number of item combinations </a:t>
            </a:r>
          </a:p>
          <a:p>
            <a:pPr lvl="1"/>
            <a:r>
              <a:rPr lang="en-US" dirty="0"/>
              <a:t>2</a:t>
            </a:r>
            <a:r>
              <a:rPr lang="en-US" i="1" baseline="30000" dirty="0"/>
              <a:t>n</a:t>
            </a:r>
            <a:r>
              <a:rPr lang="en-US" dirty="0"/>
              <a:t> for Knapsack without repetition – why?</a:t>
            </a:r>
          </a:p>
          <a:p>
            <a:pPr lvl="1"/>
            <a:r>
              <a:rPr lang="en-US" dirty="0"/>
              <a:t>Many more for Knapsack with repetition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How about DP?</a:t>
            </a:r>
          </a:p>
          <a:p>
            <a:pPr lvl="1"/>
            <a:r>
              <a:rPr lang="en-US" dirty="0"/>
              <a:t>Always ask what are the subproblems</a:t>
            </a:r>
          </a:p>
        </p:txBody>
      </p:sp>
      <p:sp>
        <p:nvSpPr>
          <p:cNvPr id="6963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Dynamic Programming</a:t>
            </a:r>
          </a:p>
        </p:txBody>
      </p:sp>
      <p:sp>
        <p:nvSpPr>
          <p:cNvPr id="6963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092FB8-90B4-6A4B-B681-FE9C452F25D0}" type="slidenum">
              <a:rPr lang="en-US" smtClean="0">
                <a:latin typeface="Times New Roman" charset="0"/>
              </a:rPr>
              <a:pPr/>
              <a:t>52</a:t>
            </a:fld>
            <a:endParaRPr lang="en-US">
              <a:latin typeface="Times New Roman" charset="0"/>
            </a:endParaRPr>
          </a:p>
        </p:txBody>
      </p:sp>
      <p:graphicFrame>
        <p:nvGraphicFramePr>
          <p:cNvPr id="6" name="Content Placeholder 5"/>
          <p:cNvGraphicFramePr>
            <a:graphicFrameLocks/>
          </p:cNvGraphicFramePr>
          <p:nvPr/>
        </p:nvGraphicFramePr>
        <p:xfrm>
          <a:off x="2514600" y="1295400"/>
          <a:ext cx="3581400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880"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9664" name="TextBox 6"/>
          <p:cNvSpPr txBox="1">
            <a:spLocks noChangeArrowheads="1"/>
          </p:cNvSpPr>
          <p:nvPr/>
        </p:nvSpPr>
        <p:spPr bwMode="auto">
          <a:xfrm>
            <a:off x="6781800" y="1981200"/>
            <a:ext cx="9509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 i="1"/>
              <a:t>W</a:t>
            </a:r>
            <a:r>
              <a:rPr lang="en-US" sz="2000" b="0"/>
              <a:t> = 10</a:t>
            </a:r>
          </a:p>
        </p:txBody>
      </p:sp>
    </p:spTree>
    <p:extLst>
      <p:ext uri="{BB962C8B-B14F-4D97-AF65-F5344CB8AC3E}">
        <p14:creationId xmlns:p14="http://schemas.microsoft.com/office/powerpoint/2010/main" val="9651485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Knapsack with Repetition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pPr>
              <a:buFont typeface="Wingdings" pitchFamily="-107" charset="2"/>
              <a:buChar char="l"/>
              <a:defRPr/>
            </a:pPr>
            <a:r>
              <a:rPr lang="en-US" dirty="0"/>
              <a:t>Two types of subproblems possible</a:t>
            </a:r>
          </a:p>
          <a:p>
            <a:pPr lvl="1">
              <a:defRPr/>
            </a:pPr>
            <a:r>
              <a:rPr lang="en-US" dirty="0"/>
              <a:t>consider knapsacks with less capacity</a:t>
            </a:r>
          </a:p>
          <a:p>
            <a:pPr lvl="1">
              <a:defRPr/>
            </a:pPr>
            <a:r>
              <a:rPr lang="en-US" dirty="0"/>
              <a:t>consider fewer items</a:t>
            </a:r>
          </a:p>
          <a:p>
            <a:pPr>
              <a:buFont typeface="Wingdings" pitchFamily="-107" charset="2"/>
              <a:buChar char="l"/>
              <a:defRPr/>
            </a:pPr>
            <a:r>
              <a:rPr lang="en-US" dirty="0"/>
              <a:t>Define </a:t>
            </a:r>
            <a:r>
              <a:rPr lang="en-US" i="1" dirty="0" err="1"/>
              <a:t>K</a:t>
            </a:r>
            <a:r>
              <a:rPr lang="en-US" dirty="0" err="1"/>
              <a:t>(</a:t>
            </a:r>
            <a:r>
              <a:rPr lang="en-US" i="1" dirty="0" err="1"/>
              <a:t>w</a:t>
            </a:r>
            <a:r>
              <a:rPr lang="en-US" dirty="0"/>
              <a:t>) = maximum value achievable with a knapsack of capacity </a:t>
            </a:r>
            <a:r>
              <a:rPr lang="en-US" i="1" dirty="0" err="1"/>
              <a:t>w</a:t>
            </a:r>
            <a:endParaRPr lang="en-US" i="1" dirty="0"/>
          </a:p>
          <a:p>
            <a:pPr lvl="1">
              <a:defRPr/>
            </a:pPr>
            <a:r>
              <a:rPr lang="en-US" dirty="0"/>
              <a:t>Final answer is </a:t>
            </a:r>
            <a:r>
              <a:rPr lang="en-US" i="1" dirty="0"/>
              <a:t>K</a:t>
            </a:r>
            <a:r>
              <a:rPr lang="en-US" dirty="0"/>
              <a:t>(</a:t>
            </a:r>
            <a:r>
              <a:rPr lang="en-US" i="1" dirty="0"/>
              <a:t>W</a:t>
            </a:r>
            <a:r>
              <a:rPr lang="en-US" dirty="0"/>
              <a:t>)</a:t>
            </a:r>
          </a:p>
          <a:p>
            <a:pPr marL="514350" indent="-457200">
              <a:buFont typeface="Wingdings" pitchFamily="-107" charset="2"/>
              <a:buChar char="l"/>
              <a:defRPr/>
            </a:pPr>
            <a:r>
              <a:rPr lang="en-US" dirty="0"/>
              <a:t>Subproblem relation – if we were to add item </a:t>
            </a:r>
            <a:r>
              <a:rPr lang="en-US" i="1" dirty="0" err="1"/>
              <a:t>i</a:t>
            </a:r>
            <a:r>
              <a:rPr lang="en-US" dirty="0"/>
              <a:t> to get </a:t>
            </a:r>
            <a:r>
              <a:rPr lang="en-US" i="1" dirty="0"/>
              <a:t>K</a:t>
            </a:r>
            <a:r>
              <a:rPr lang="en-US" dirty="0"/>
              <a:t>(</a:t>
            </a:r>
            <a:r>
              <a:rPr lang="en-US" i="1" dirty="0"/>
              <a:t>w</a:t>
            </a:r>
            <a:r>
              <a:rPr lang="en-US" dirty="0"/>
              <a:t>), then removing </a:t>
            </a:r>
            <a:r>
              <a:rPr lang="en-US" i="1" dirty="0" err="1"/>
              <a:t>i</a:t>
            </a:r>
            <a:r>
              <a:rPr lang="en-US" dirty="0"/>
              <a:t> leaves optimal solution </a:t>
            </a:r>
            <a:r>
              <a:rPr lang="en-US" i="1" dirty="0"/>
              <a:t>K</a:t>
            </a:r>
            <a:r>
              <a:rPr lang="en-US" dirty="0"/>
              <a:t>(</a:t>
            </a:r>
            <a:r>
              <a:rPr lang="en-US" i="1" dirty="0"/>
              <a:t>w</a:t>
            </a:r>
            <a:r>
              <a:rPr lang="en-US" dirty="0"/>
              <a:t>-</a:t>
            </a:r>
            <a:r>
              <a:rPr lang="en-US" i="1" dirty="0" err="1"/>
              <a:t>w</a:t>
            </a:r>
            <a:r>
              <a:rPr lang="en-US" i="1" baseline="-25000" dirty="0" err="1"/>
              <a:t>i</a:t>
            </a:r>
            <a:r>
              <a:rPr lang="en-US" dirty="0"/>
              <a:t>)</a:t>
            </a:r>
            <a:endParaRPr lang="en-US" i="1" dirty="0"/>
          </a:p>
          <a:p>
            <a:pPr marL="914400" lvl="1" indent="-457200">
              <a:defRPr/>
            </a:pPr>
            <a:r>
              <a:rPr lang="en-US" dirty="0"/>
              <a:t>Can only add item </a:t>
            </a:r>
            <a:r>
              <a:rPr lang="en-US" i="1" dirty="0" err="1"/>
              <a:t>i</a:t>
            </a:r>
            <a:r>
              <a:rPr lang="en-US" dirty="0"/>
              <a:t> if </a:t>
            </a:r>
            <a:r>
              <a:rPr lang="en-US" i="1" dirty="0" err="1"/>
              <a:t>w</a:t>
            </a:r>
            <a:r>
              <a:rPr lang="en-US" i="1" baseline="-25000" dirty="0" err="1"/>
              <a:t>i</a:t>
            </a:r>
            <a:r>
              <a:rPr lang="en-US" dirty="0"/>
              <a:t> ≤ </a:t>
            </a:r>
            <a:r>
              <a:rPr lang="en-US" i="1" dirty="0"/>
              <a:t>w</a:t>
            </a:r>
          </a:p>
          <a:p>
            <a:pPr marL="514350" indent="-457200">
              <a:buFont typeface="Wingdings" pitchFamily="-107" charset="2"/>
              <a:buChar char="l"/>
              <a:defRPr/>
            </a:pPr>
            <a:r>
              <a:rPr lang="en-US" dirty="0"/>
              <a:t>Thus </a:t>
            </a:r>
            <a:r>
              <a:rPr lang="en-US" i="1" dirty="0" err="1"/>
              <a:t>K</a:t>
            </a:r>
            <a:r>
              <a:rPr lang="en-US" dirty="0" err="1"/>
              <a:t>(</a:t>
            </a:r>
            <a:r>
              <a:rPr lang="en-US" i="1" dirty="0" err="1"/>
              <a:t>w</a:t>
            </a:r>
            <a:r>
              <a:rPr lang="en-US" dirty="0"/>
              <a:t>) = </a:t>
            </a:r>
            <a:r>
              <a:rPr lang="en-US" dirty="0" err="1"/>
              <a:t>max</a:t>
            </a:r>
            <a:r>
              <a:rPr lang="en-US" i="1" baseline="-25000" dirty="0" err="1"/>
              <a:t>i</a:t>
            </a:r>
            <a:r>
              <a:rPr lang="en-US" baseline="-25000" dirty="0" err="1"/>
              <a:t>:</a:t>
            </a:r>
            <a:r>
              <a:rPr lang="en-US" i="1" baseline="-25000" dirty="0" err="1"/>
              <a:t>w</a:t>
            </a:r>
            <a:r>
              <a:rPr lang="en-US" sz="2000" i="1" baseline="-39000" dirty="0" err="1"/>
              <a:t>i</a:t>
            </a:r>
            <a:r>
              <a:rPr lang="en-US" baseline="-25000" dirty="0" err="1"/>
              <a:t>≤</a:t>
            </a:r>
            <a:r>
              <a:rPr lang="en-US" i="1" baseline="-25000" dirty="0" err="1"/>
              <a:t>w</a:t>
            </a:r>
            <a:r>
              <a:rPr lang="en-US" dirty="0" err="1"/>
              <a:t>[</a:t>
            </a:r>
            <a:r>
              <a:rPr lang="en-US" i="1" dirty="0" err="1"/>
              <a:t>K</a:t>
            </a:r>
            <a:r>
              <a:rPr lang="en-US" dirty="0" err="1"/>
              <a:t>(</a:t>
            </a:r>
            <a:r>
              <a:rPr lang="en-US" i="1" dirty="0" err="1"/>
              <a:t>w</a:t>
            </a:r>
            <a:r>
              <a:rPr lang="en-US" dirty="0"/>
              <a:t> – </a:t>
            </a:r>
            <a:r>
              <a:rPr lang="en-US" i="1" dirty="0" err="1"/>
              <a:t>w</a:t>
            </a:r>
            <a:r>
              <a:rPr lang="en-US" i="1" baseline="-25000" dirty="0" err="1"/>
              <a:t>i</a:t>
            </a:r>
            <a:r>
              <a:rPr lang="en-US" dirty="0"/>
              <a:t>) +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]</a:t>
            </a:r>
          </a:p>
          <a:p>
            <a:pPr marL="514350" indent="-457200">
              <a:buFont typeface="Wingdings" pitchFamily="-107" charset="2"/>
              <a:buChar char="l"/>
              <a:defRPr/>
            </a:pPr>
            <a:r>
              <a:rPr lang="en-US" dirty="0"/>
              <a:t>Note DAG is not a </a:t>
            </a:r>
            <a:r>
              <a:rPr lang="en-US" i="1" dirty="0"/>
              <a:t>n</a:t>
            </a:r>
            <a:r>
              <a:rPr lang="en-US" dirty="0"/>
              <a:t>-1 type recurrence (like edit distance) but varies for each particular knapsack problem</a:t>
            </a:r>
          </a:p>
          <a:p>
            <a:pPr>
              <a:buFont typeface="Wingdings" pitchFamily="-107" charset="2"/>
              <a:buChar char="l"/>
              <a:defRPr/>
            </a:pPr>
            <a:endParaRPr lang="en-US" dirty="0"/>
          </a:p>
        </p:txBody>
      </p:sp>
      <p:sp>
        <p:nvSpPr>
          <p:cNvPr id="7066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Dynamic Programming</a:t>
            </a:r>
          </a:p>
        </p:txBody>
      </p:sp>
      <p:sp>
        <p:nvSpPr>
          <p:cNvPr id="7066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8562CC-6B02-EF4D-8C73-B354B3E0FD21}" type="slidenum">
              <a:rPr lang="en-US" smtClean="0">
                <a:latin typeface="Times New Roman" charset="0"/>
              </a:rPr>
              <a:pPr/>
              <a:t>53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Knapsack with Repetition Algorithm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None/>
            </a:pPr>
            <a:r>
              <a:rPr lang="en-US" sz="2000" i="1" dirty="0">
                <a:ea typeface="ＭＳ Ｐゴシック" charset="-128"/>
                <a:cs typeface="ＭＳ Ｐゴシック" charset="-128"/>
              </a:rPr>
              <a:t>K</a:t>
            </a:r>
            <a:r>
              <a:rPr lang="en-US" sz="2000" dirty="0">
                <a:ea typeface="ＭＳ Ｐゴシック" charset="-128"/>
                <a:cs typeface="ＭＳ Ｐゴシック" charset="-128"/>
              </a:rPr>
              <a:t>(0) = 0</a:t>
            </a:r>
          </a:p>
          <a:p>
            <a:pPr>
              <a:buFont typeface="Wingdings" charset="2"/>
              <a:buNone/>
            </a:pPr>
            <a:r>
              <a:rPr lang="en-US" sz="2000" dirty="0">
                <a:ea typeface="ＭＳ Ｐゴシック" charset="-128"/>
                <a:cs typeface="ＭＳ Ｐゴシック" charset="-128"/>
              </a:rPr>
              <a:t>for </a:t>
            </a:r>
            <a:r>
              <a:rPr lang="en-US" sz="2000" i="1" dirty="0" err="1">
                <a:ea typeface="ＭＳ Ｐゴシック" charset="-128"/>
                <a:cs typeface="ＭＳ Ｐゴシック" charset="-128"/>
              </a:rPr>
              <a:t>w</a:t>
            </a:r>
            <a:r>
              <a:rPr lang="en-US" sz="2000" dirty="0">
                <a:ea typeface="ＭＳ Ｐゴシック" charset="-128"/>
                <a:cs typeface="ＭＳ Ｐゴシック" charset="-128"/>
              </a:rPr>
              <a:t> = 1 to </a:t>
            </a:r>
            <a:r>
              <a:rPr lang="en-US" sz="2000" i="1" dirty="0">
                <a:ea typeface="ＭＳ Ｐゴシック" charset="-128"/>
                <a:cs typeface="ＭＳ Ｐゴシック" charset="-128"/>
              </a:rPr>
              <a:t>W</a:t>
            </a:r>
          </a:p>
          <a:p>
            <a:pPr>
              <a:buFont typeface="Wingdings" charset="2"/>
              <a:buNone/>
            </a:pPr>
            <a:r>
              <a:rPr lang="en-US" sz="2000" dirty="0">
                <a:ea typeface="ＭＳ Ｐゴシック" charset="-128"/>
                <a:cs typeface="ＭＳ Ｐゴシック" charset="-128"/>
              </a:rPr>
              <a:t>	</a:t>
            </a:r>
            <a:r>
              <a:rPr lang="en-US" sz="2000" i="1" dirty="0" err="1">
                <a:ea typeface="ＭＳ Ｐゴシック" charset="-128"/>
                <a:cs typeface="ＭＳ Ｐゴシック" charset="-128"/>
              </a:rPr>
              <a:t>K</a:t>
            </a:r>
            <a:r>
              <a:rPr lang="en-US" sz="2000" dirty="0" err="1">
                <a:ea typeface="ＭＳ Ｐゴシック" charset="-128"/>
                <a:cs typeface="ＭＳ Ｐゴシック" charset="-128"/>
              </a:rPr>
              <a:t>(</a:t>
            </a:r>
            <a:r>
              <a:rPr lang="en-US" sz="2000" i="1" dirty="0" err="1">
                <a:ea typeface="ＭＳ Ｐゴシック" charset="-128"/>
                <a:cs typeface="ＭＳ Ｐゴシック" charset="-128"/>
              </a:rPr>
              <a:t>w</a:t>
            </a:r>
            <a:r>
              <a:rPr lang="en-US" sz="2000" dirty="0">
                <a:ea typeface="ＭＳ Ｐゴシック" charset="-128"/>
                <a:cs typeface="ＭＳ Ｐゴシック" charset="-128"/>
              </a:rPr>
              <a:t>) = </a:t>
            </a:r>
            <a:r>
              <a:rPr lang="en-US" sz="2000" dirty="0" err="1">
                <a:ea typeface="ＭＳ Ｐゴシック" charset="-128"/>
                <a:cs typeface="ＭＳ Ｐゴシック" charset="-128"/>
              </a:rPr>
              <a:t>max</a:t>
            </a:r>
            <a:r>
              <a:rPr lang="en-US" sz="2000" i="1" baseline="-25000" dirty="0" err="1">
                <a:ea typeface="ＭＳ Ｐゴシック" charset="-128"/>
                <a:cs typeface="ＭＳ Ｐゴシック" charset="-128"/>
              </a:rPr>
              <a:t>i</a:t>
            </a:r>
            <a:r>
              <a:rPr lang="en-US" sz="2000" baseline="-25000" dirty="0" err="1">
                <a:ea typeface="ＭＳ Ｐゴシック" charset="-128"/>
                <a:cs typeface="ＭＳ Ｐゴシック" charset="-128"/>
              </a:rPr>
              <a:t>:</a:t>
            </a:r>
            <a:r>
              <a:rPr lang="en-US" sz="2000" i="1" baseline="-25000" dirty="0" err="1">
                <a:ea typeface="ＭＳ Ｐゴシック" charset="-128"/>
                <a:cs typeface="ＭＳ Ｐゴシック" charset="-128"/>
              </a:rPr>
              <a:t>w</a:t>
            </a:r>
            <a:r>
              <a:rPr lang="en-US" sz="1800" i="1" baseline="-39000" dirty="0" err="1">
                <a:ea typeface="ＭＳ Ｐゴシック" charset="-128"/>
                <a:cs typeface="ＭＳ Ｐゴシック" charset="-128"/>
              </a:rPr>
              <a:t>i</a:t>
            </a:r>
            <a:r>
              <a:rPr lang="en-US" sz="2000" baseline="-25000" dirty="0" err="1">
                <a:ea typeface="ＭＳ Ｐゴシック" charset="-128"/>
                <a:cs typeface="ＭＳ Ｐゴシック" charset="-128"/>
              </a:rPr>
              <a:t>≤</a:t>
            </a:r>
            <a:r>
              <a:rPr lang="en-US" sz="2000" i="1" baseline="-25000" dirty="0" err="1">
                <a:ea typeface="ＭＳ Ｐゴシック" charset="-128"/>
                <a:cs typeface="ＭＳ Ｐゴシック" charset="-128"/>
              </a:rPr>
              <a:t>w</a:t>
            </a:r>
            <a:r>
              <a:rPr lang="en-US" sz="2000" dirty="0" err="1">
                <a:ea typeface="ＭＳ Ｐゴシック" charset="-128"/>
                <a:cs typeface="ＭＳ Ｐゴシック" charset="-128"/>
              </a:rPr>
              <a:t>[</a:t>
            </a:r>
            <a:r>
              <a:rPr lang="en-US" sz="2000" i="1" dirty="0" err="1">
                <a:ea typeface="ＭＳ Ｐゴシック" charset="-128"/>
                <a:cs typeface="ＭＳ Ｐゴシック" charset="-128"/>
              </a:rPr>
              <a:t>K</a:t>
            </a:r>
            <a:r>
              <a:rPr lang="en-US" sz="2000" dirty="0" err="1">
                <a:ea typeface="ＭＳ Ｐゴシック" charset="-128"/>
                <a:cs typeface="ＭＳ Ｐゴシック" charset="-128"/>
              </a:rPr>
              <a:t>(</a:t>
            </a:r>
            <a:r>
              <a:rPr lang="en-US" sz="2000" i="1" dirty="0" err="1">
                <a:ea typeface="ＭＳ Ｐゴシック" charset="-128"/>
                <a:cs typeface="ＭＳ Ｐゴシック" charset="-128"/>
              </a:rPr>
              <a:t>w</a:t>
            </a:r>
            <a:r>
              <a:rPr lang="en-US" sz="2000" dirty="0">
                <a:ea typeface="ＭＳ Ｐゴシック" charset="-128"/>
                <a:cs typeface="ＭＳ Ｐゴシック" charset="-128"/>
              </a:rPr>
              <a:t> – </a:t>
            </a:r>
            <a:r>
              <a:rPr lang="en-US" sz="2000" i="1" dirty="0" err="1">
                <a:ea typeface="ＭＳ Ｐゴシック" charset="-128"/>
                <a:cs typeface="ＭＳ Ｐゴシック" charset="-128"/>
              </a:rPr>
              <a:t>w</a:t>
            </a:r>
            <a:r>
              <a:rPr lang="en-US" sz="2000" i="1" baseline="-25000" dirty="0" err="1">
                <a:ea typeface="ＭＳ Ｐゴシック" charset="-128"/>
                <a:cs typeface="ＭＳ Ｐゴシック" charset="-128"/>
              </a:rPr>
              <a:t>i</a:t>
            </a:r>
            <a:r>
              <a:rPr lang="en-US" sz="2000" dirty="0">
                <a:ea typeface="ＭＳ Ｐゴシック" charset="-128"/>
                <a:cs typeface="ＭＳ Ｐゴシック" charset="-128"/>
              </a:rPr>
              <a:t>) + </a:t>
            </a:r>
            <a:r>
              <a:rPr lang="en-US" sz="2000" i="1" dirty="0">
                <a:ea typeface="ＭＳ Ｐゴシック" charset="-128"/>
                <a:cs typeface="ＭＳ Ｐゴシック" charset="-128"/>
              </a:rPr>
              <a:t>v</a:t>
            </a:r>
            <a:r>
              <a:rPr lang="en-US" sz="2000" i="1" baseline="-25000" dirty="0">
                <a:ea typeface="ＭＳ Ｐゴシック" charset="-128"/>
                <a:cs typeface="ＭＳ Ｐゴシック" charset="-128"/>
              </a:rPr>
              <a:t>i</a:t>
            </a:r>
            <a:r>
              <a:rPr lang="en-US" sz="2000" dirty="0">
                <a:ea typeface="ＭＳ Ｐゴシック" charset="-128"/>
                <a:cs typeface="ＭＳ Ｐゴシック" charset="-128"/>
              </a:rPr>
              <a:t>]</a:t>
            </a:r>
          </a:p>
          <a:p>
            <a:pPr>
              <a:buFont typeface="Wingdings" charset="2"/>
              <a:buNone/>
            </a:pPr>
            <a:r>
              <a:rPr lang="en-US" sz="2000" dirty="0" err="1">
                <a:ea typeface="ＭＳ Ｐゴシック" charset="-128"/>
                <a:cs typeface="ＭＳ Ｐゴシック" charset="-128"/>
              </a:rPr>
              <a:t>return(</a:t>
            </a:r>
            <a:r>
              <a:rPr lang="en-US" sz="2000" i="1" dirty="0" err="1">
                <a:ea typeface="ＭＳ Ｐゴシック" charset="-128"/>
                <a:cs typeface="ＭＳ Ｐゴシック" charset="-128"/>
              </a:rPr>
              <a:t>K</a:t>
            </a:r>
            <a:r>
              <a:rPr lang="en-US" sz="2000" dirty="0" err="1">
                <a:ea typeface="ＭＳ Ｐゴシック" charset="-128"/>
                <a:cs typeface="ＭＳ Ｐゴシック" charset="-128"/>
              </a:rPr>
              <a:t>(</a:t>
            </a:r>
            <a:r>
              <a:rPr lang="en-US" sz="2000" i="1" dirty="0" err="1">
                <a:ea typeface="ＭＳ Ｐゴシック" charset="-128"/>
                <a:cs typeface="ＭＳ Ｐゴシック" charset="-128"/>
              </a:rPr>
              <a:t>W</a:t>
            </a:r>
            <a:r>
              <a:rPr lang="en-US" sz="2000" dirty="0">
                <a:ea typeface="ＭＳ Ｐゴシック" charset="-128"/>
                <a:cs typeface="ＭＳ Ｐゴシック" charset="-128"/>
              </a:rPr>
              <a:t>))</a:t>
            </a:r>
          </a:p>
          <a:p>
            <a:pPr>
              <a:buFont typeface="Wingdings" charset="2"/>
              <a:buNone/>
            </a:pPr>
            <a:endParaRPr lang="en-US" sz="2000" dirty="0">
              <a:ea typeface="ＭＳ Ｐゴシック" charset="-128"/>
              <a:cs typeface="ＭＳ Ｐゴシック" charset="-128"/>
            </a:endParaRPr>
          </a:p>
          <a:p>
            <a:endParaRPr lang="en-US" sz="2000" dirty="0">
              <a:ea typeface="ＭＳ Ｐゴシック" charset="-128"/>
              <a:cs typeface="ＭＳ Ｐゴシック" charset="-128"/>
            </a:endParaRPr>
          </a:p>
          <a:p>
            <a:r>
              <a:rPr lang="en-US" sz="2000" dirty="0">
                <a:ea typeface="ＭＳ Ｐゴシック" charset="-128"/>
                <a:cs typeface="ＭＳ Ｐゴシック" charset="-128"/>
              </a:rPr>
              <a:t>Build Table – Table size? – Do example</a:t>
            </a:r>
          </a:p>
          <a:p>
            <a:r>
              <a:rPr lang="en-US" sz="2000" dirty="0">
                <a:ea typeface="ＭＳ Ｐゴシック" charset="-128"/>
                <a:cs typeface="ＭＳ Ｐゴシック" charset="-128"/>
              </a:rPr>
              <a:t>Complexity is ?</a:t>
            </a:r>
          </a:p>
          <a:p>
            <a:endParaRPr lang="en-US" sz="2000" dirty="0">
              <a:ea typeface="ＭＳ Ｐゴシック" charset="-128"/>
              <a:cs typeface="ＭＳ Ｐゴシック" charset="-128"/>
            </a:endParaRPr>
          </a:p>
          <a:p>
            <a:pPr>
              <a:buFont typeface="Wingdings" charset="2"/>
              <a:buNone/>
            </a:pPr>
            <a:endParaRPr lang="en-US" sz="20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7270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Dynamic Programming</a:t>
            </a:r>
          </a:p>
        </p:txBody>
      </p:sp>
      <p:sp>
        <p:nvSpPr>
          <p:cNvPr id="7270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B20FDF-638D-3E4E-854E-2B8A1ED14CAC}" type="slidenum">
              <a:rPr lang="en-US" smtClean="0">
                <a:latin typeface="Times New Roman" charset="0"/>
              </a:rPr>
              <a:pPr/>
              <a:t>54</a:t>
            </a:fld>
            <a:endParaRPr lang="en-US">
              <a:latin typeface="Times New Roman" charset="0"/>
            </a:endParaRPr>
          </a:p>
        </p:txBody>
      </p:sp>
      <p:graphicFrame>
        <p:nvGraphicFramePr>
          <p:cNvPr id="6" name="Content Placeholder 5"/>
          <p:cNvGraphicFramePr>
            <a:graphicFrameLocks/>
          </p:cNvGraphicFramePr>
          <p:nvPr/>
        </p:nvGraphicFramePr>
        <p:xfrm>
          <a:off x="5029200" y="1371600"/>
          <a:ext cx="3581400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880"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2736" name="TextBox 6"/>
          <p:cNvSpPr txBox="1">
            <a:spLocks noChangeArrowheads="1"/>
          </p:cNvSpPr>
          <p:nvPr/>
        </p:nvSpPr>
        <p:spPr bwMode="auto">
          <a:xfrm>
            <a:off x="6305550" y="3352800"/>
            <a:ext cx="952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 i="1" dirty="0"/>
              <a:t>W</a:t>
            </a:r>
            <a:r>
              <a:rPr lang="en-US" sz="2000" b="0" dirty="0"/>
              <a:t> = 10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Knapsack with Repetition Algorithm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None/>
            </a:pPr>
            <a:r>
              <a:rPr lang="en-US" sz="2000" i="1" dirty="0">
                <a:ea typeface="ＭＳ Ｐゴシック" charset="-128"/>
                <a:cs typeface="ＭＳ Ｐゴシック" charset="-128"/>
              </a:rPr>
              <a:t>K</a:t>
            </a:r>
            <a:r>
              <a:rPr lang="en-US" sz="2000" dirty="0">
                <a:ea typeface="ＭＳ Ｐゴシック" charset="-128"/>
                <a:cs typeface="ＭＳ Ｐゴシック" charset="-128"/>
              </a:rPr>
              <a:t>(0) = 0</a:t>
            </a:r>
          </a:p>
          <a:p>
            <a:pPr>
              <a:buFont typeface="Wingdings" charset="2"/>
              <a:buNone/>
            </a:pPr>
            <a:r>
              <a:rPr lang="en-US" sz="2000" dirty="0">
                <a:ea typeface="ＭＳ Ｐゴシック" charset="-128"/>
                <a:cs typeface="ＭＳ Ｐゴシック" charset="-128"/>
              </a:rPr>
              <a:t>for </a:t>
            </a:r>
            <a:r>
              <a:rPr lang="en-US" sz="2000" i="1" dirty="0">
                <a:ea typeface="ＭＳ Ｐゴシック" charset="-128"/>
                <a:cs typeface="ＭＳ Ｐゴシック" charset="-128"/>
              </a:rPr>
              <a:t>w</a:t>
            </a:r>
            <a:r>
              <a:rPr lang="en-US" sz="2000" dirty="0">
                <a:ea typeface="ＭＳ Ｐゴシック" charset="-128"/>
                <a:cs typeface="ＭＳ Ｐゴシック" charset="-128"/>
              </a:rPr>
              <a:t> = 1 to </a:t>
            </a:r>
            <a:r>
              <a:rPr lang="en-US" sz="2000" i="1" dirty="0">
                <a:ea typeface="ＭＳ Ｐゴシック" charset="-128"/>
                <a:cs typeface="ＭＳ Ｐゴシック" charset="-128"/>
              </a:rPr>
              <a:t>W</a:t>
            </a:r>
          </a:p>
          <a:p>
            <a:pPr>
              <a:buFont typeface="Wingdings" charset="2"/>
              <a:buNone/>
            </a:pPr>
            <a:r>
              <a:rPr lang="en-US" sz="2000" dirty="0">
                <a:ea typeface="ＭＳ Ｐゴシック" charset="-128"/>
                <a:cs typeface="ＭＳ Ｐゴシック" charset="-128"/>
              </a:rPr>
              <a:t>	</a:t>
            </a:r>
            <a:r>
              <a:rPr lang="en-US" sz="2000" i="1" dirty="0">
                <a:ea typeface="ＭＳ Ｐゴシック" charset="-128"/>
                <a:cs typeface="ＭＳ Ｐゴシック" charset="-128"/>
              </a:rPr>
              <a:t>K</a:t>
            </a:r>
            <a:r>
              <a:rPr lang="en-US" sz="2000" dirty="0">
                <a:ea typeface="ＭＳ Ｐゴシック" charset="-128"/>
                <a:cs typeface="ＭＳ Ｐゴシック" charset="-128"/>
              </a:rPr>
              <a:t>(</a:t>
            </a:r>
            <a:r>
              <a:rPr lang="en-US" sz="2000" i="1" dirty="0">
                <a:ea typeface="ＭＳ Ｐゴシック" charset="-128"/>
                <a:cs typeface="ＭＳ Ｐゴシック" charset="-128"/>
              </a:rPr>
              <a:t>w</a:t>
            </a:r>
            <a:r>
              <a:rPr lang="en-US" sz="2000" dirty="0">
                <a:ea typeface="ＭＳ Ｐゴシック" charset="-128"/>
                <a:cs typeface="ＭＳ Ｐゴシック" charset="-128"/>
              </a:rPr>
              <a:t>) = </a:t>
            </a:r>
            <a:r>
              <a:rPr lang="en-US" sz="2000" dirty="0" err="1">
                <a:ea typeface="ＭＳ Ｐゴシック" charset="-128"/>
                <a:cs typeface="ＭＳ Ｐゴシック" charset="-128"/>
              </a:rPr>
              <a:t>max</a:t>
            </a:r>
            <a:r>
              <a:rPr lang="en-US" sz="2000" i="1" baseline="-25000" dirty="0" err="1">
                <a:ea typeface="ＭＳ Ｐゴシック" charset="-128"/>
                <a:cs typeface="ＭＳ Ｐゴシック" charset="-128"/>
              </a:rPr>
              <a:t>i</a:t>
            </a:r>
            <a:r>
              <a:rPr lang="en-US" sz="2000" baseline="-25000" dirty="0" err="1">
                <a:ea typeface="ＭＳ Ｐゴシック" charset="-128"/>
                <a:cs typeface="ＭＳ Ｐゴシック" charset="-128"/>
              </a:rPr>
              <a:t>:</a:t>
            </a:r>
            <a:r>
              <a:rPr lang="en-US" sz="2000" i="1" baseline="-25000" dirty="0" err="1">
                <a:ea typeface="ＭＳ Ｐゴシック" charset="-128"/>
                <a:cs typeface="ＭＳ Ｐゴシック" charset="-128"/>
              </a:rPr>
              <a:t>w</a:t>
            </a:r>
            <a:r>
              <a:rPr lang="en-US" sz="1800" i="1" baseline="-39000" dirty="0" err="1">
                <a:ea typeface="ＭＳ Ｐゴシック" charset="-128"/>
                <a:cs typeface="ＭＳ Ｐゴシック" charset="-128"/>
              </a:rPr>
              <a:t>i</a:t>
            </a:r>
            <a:r>
              <a:rPr lang="en-US" sz="2000" baseline="-25000" dirty="0" err="1">
                <a:ea typeface="ＭＳ Ｐゴシック" charset="-128"/>
                <a:cs typeface="ＭＳ Ｐゴシック" charset="-128"/>
              </a:rPr>
              <a:t>≤</a:t>
            </a:r>
            <a:r>
              <a:rPr lang="en-US" sz="2000" i="1" baseline="-25000" dirty="0" err="1">
                <a:ea typeface="ＭＳ Ｐゴシック" charset="-128"/>
                <a:cs typeface="ＭＳ Ｐゴシック" charset="-128"/>
              </a:rPr>
              <a:t>w</a:t>
            </a:r>
            <a:r>
              <a:rPr lang="en-US" sz="2000" dirty="0">
                <a:ea typeface="ＭＳ Ｐゴシック" charset="-128"/>
                <a:cs typeface="ＭＳ Ｐゴシック" charset="-128"/>
              </a:rPr>
              <a:t>[</a:t>
            </a:r>
            <a:r>
              <a:rPr lang="en-US" sz="2000" i="1" dirty="0">
                <a:ea typeface="ＭＳ Ｐゴシック" charset="-128"/>
                <a:cs typeface="ＭＳ Ｐゴシック" charset="-128"/>
              </a:rPr>
              <a:t>K</a:t>
            </a:r>
            <a:r>
              <a:rPr lang="en-US" sz="2000" dirty="0">
                <a:ea typeface="ＭＳ Ｐゴシック" charset="-128"/>
                <a:cs typeface="ＭＳ Ｐゴシック" charset="-128"/>
              </a:rPr>
              <a:t>(</a:t>
            </a:r>
            <a:r>
              <a:rPr lang="en-US" sz="2000" i="1" dirty="0">
                <a:ea typeface="ＭＳ Ｐゴシック" charset="-128"/>
                <a:cs typeface="ＭＳ Ｐゴシック" charset="-128"/>
              </a:rPr>
              <a:t>w</a:t>
            </a:r>
            <a:r>
              <a:rPr lang="en-US" sz="2000" dirty="0">
                <a:ea typeface="ＭＳ Ｐゴシック" charset="-128"/>
                <a:cs typeface="ＭＳ Ｐゴシック" charset="-128"/>
              </a:rPr>
              <a:t> – </a:t>
            </a:r>
            <a:r>
              <a:rPr lang="en-US" sz="2000" i="1" dirty="0" err="1">
                <a:ea typeface="ＭＳ Ｐゴシック" charset="-128"/>
                <a:cs typeface="ＭＳ Ｐゴシック" charset="-128"/>
              </a:rPr>
              <a:t>w</a:t>
            </a:r>
            <a:r>
              <a:rPr lang="en-US" sz="2000" i="1" baseline="-25000" dirty="0" err="1">
                <a:ea typeface="ＭＳ Ｐゴシック" charset="-128"/>
                <a:cs typeface="ＭＳ Ｐゴシック" charset="-128"/>
              </a:rPr>
              <a:t>i</a:t>
            </a:r>
            <a:r>
              <a:rPr lang="en-US" sz="2000" dirty="0">
                <a:ea typeface="ＭＳ Ｐゴシック" charset="-128"/>
                <a:cs typeface="ＭＳ Ｐゴシック" charset="-128"/>
              </a:rPr>
              <a:t>) + </a:t>
            </a:r>
            <a:r>
              <a:rPr lang="en-US" sz="2000" i="1" dirty="0">
                <a:ea typeface="ＭＳ Ｐゴシック" charset="-128"/>
                <a:cs typeface="ＭＳ Ｐゴシック" charset="-128"/>
              </a:rPr>
              <a:t>v</a:t>
            </a:r>
            <a:r>
              <a:rPr lang="en-US" sz="2000" i="1" baseline="-25000" dirty="0">
                <a:ea typeface="ＭＳ Ｐゴシック" charset="-128"/>
                <a:cs typeface="ＭＳ Ｐゴシック" charset="-128"/>
              </a:rPr>
              <a:t>i</a:t>
            </a:r>
            <a:r>
              <a:rPr lang="en-US" sz="2000" dirty="0">
                <a:ea typeface="ＭＳ Ｐゴシック" charset="-128"/>
                <a:cs typeface="ＭＳ Ｐゴシック" charset="-128"/>
              </a:rPr>
              <a:t>]</a:t>
            </a:r>
          </a:p>
          <a:p>
            <a:pPr>
              <a:buFont typeface="Wingdings" charset="2"/>
              <a:buNone/>
            </a:pPr>
            <a:r>
              <a:rPr lang="en-US" sz="2000" dirty="0">
                <a:ea typeface="ＭＳ Ｐゴシック" charset="-128"/>
                <a:cs typeface="ＭＳ Ｐゴシック" charset="-128"/>
              </a:rPr>
              <a:t>return(</a:t>
            </a:r>
            <a:r>
              <a:rPr lang="en-US" sz="2000" i="1" dirty="0">
                <a:ea typeface="ＭＳ Ｐゴシック" charset="-128"/>
                <a:cs typeface="ＭＳ Ｐゴシック" charset="-128"/>
              </a:rPr>
              <a:t>K</a:t>
            </a:r>
            <a:r>
              <a:rPr lang="en-US" sz="2000" dirty="0">
                <a:ea typeface="ＭＳ Ｐゴシック" charset="-128"/>
                <a:cs typeface="ＭＳ Ｐゴシック" charset="-128"/>
              </a:rPr>
              <a:t>(</a:t>
            </a:r>
            <a:r>
              <a:rPr lang="en-US" sz="2000" i="1" dirty="0">
                <a:ea typeface="ＭＳ Ｐゴシック" charset="-128"/>
                <a:cs typeface="ＭＳ Ｐゴシック" charset="-128"/>
              </a:rPr>
              <a:t>W</a:t>
            </a:r>
            <a:r>
              <a:rPr lang="en-US" sz="2000" dirty="0">
                <a:ea typeface="ＭＳ Ｐゴシック" charset="-128"/>
                <a:cs typeface="ＭＳ Ｐゴシック" charset="-128"/>
              </a:rPr>
              <a:t>))</a:t>
            </a:r>
          </a:p>
          <a:p>
            <a:pPr>
              <a:buFont typeface="Wingdings" charset="2"/>
              <a:buNone/>
            </a:pPr>
            <a:endParaRPr lang="en-US" sz="2000" dirty="0">
              <a:ea typeface="ＭＳ Ｐゴシック" charset="-128"/>
              <a:cs typeface="ＭＳ Ｐゴシック" charset="-128"/>
            </a:endParaRPr>
          </a:p>
          <a:p>
            <a:endParaRPr lang="en-US" sz="2000" dirty="0">
              <a:ea typeface="ＭＳ Ｐゴシック" charset="-128"/>
              <a:cs typeface="ＭＳ Ｐゴシック" charset="-128"/>
            </a:endParaRPr>
          </a:p>
          <a:p>
            <a:r>
              <a:rPr lang="en-US" sz="2000" dirty="0">
                <a:ea typeface="ＭＳ Ｐゴシック" charset="-128"/>
                <a:cs typeface="ＭＳ Ｐゴシック" charset="-128"/>
              </a:rPr>
              <a:t>Build Table – Table size?</a:t>
            </a:r>
          </a:p>
          <a:p>
            <a:r>
              <a:rPr lang="en-US" sz="2000" dirty="0">
                <a:ea typeface="ＭＳ Ｐゴシック" charset="-128"/>
                <a:cs typeface="ＭＳ Ｐゴシック" charset="-128"/>
              </a:rPr>
              <a:t>Complexity is O(</a:t>
            </a:r>
            <a:r>
              <a:rPr lang="en-US" sz="2000" i="1" dirty="0" err="1">
                <a:ea typeface="ＭＳ Ｐゴシック" charset="-128"/>
                <a:cs typeface="ＭＳ Ｐゴシック" charset="-128"/>
              </a:rPr>
              <a:t>nW</a:t>
            </a:r>
            <a:r>
              <a:rPr lang="en-US" sz="2000" dirty="0">
                <a:ea typeface="ＭＳ Ｐゴシック" charset="-128"/>
                <a:cs typeface="ＭＳ Ｐゴシック" charset="-128"/>
              </a:rPr>
              <a:t>)</a:t>
            </a:r>
          </a:p>
          <a:p>
            <a:r>
              <a:rPr lang="en-US" sz="2000" dirty="0">
                <a:ea typeface="ＭＳ Ｐゴシック" charset="-128"/>
                <a:cs typeface="ＭＳ Ｐゴシック" charset="-128"/>
              </a:rPr>
              <a:t>Bad news: </a:t>
            </a:r>
            <a:r>
              <a:rPr lang="en-US" sz="2000" i="1" dirty="0">
                <a:ea typeface="ＭＳ Ｐゴシック" charset="-128"/>
                <a:cs typeface="ＭＳ Ｐゴシック" charset="-128"/>
              </a:rPr>
              <a:t>W</a:t>
            </a:r>
            <a:r>
              <a:rPr lang="en-US" sz="2000" dirty="0">
                <a:ea typeface="ＭＳ Ｐゴシック" charset="-128"/>
                <a:cs typeface="ＭＳ Ｐゴシック" charset="-128"/>
              </a:rPr>
              <a:t> can get very large, </a:t>
            </a:r>
            <a:r>
              <a:rPr lang="en-US" sz="2000" i="1" dirty="0">
                <a:ea typeface="ＭＳ Ｐゴシック" charset="-128"/>
                <a:cs typeface="ＭＳ Ｐゴシック" charset="-128"/>
              </a:rPr>
              <a:t>n</a:t>
            </a:r>
            <a:r>
              <a:rPr lang="en-US" sz="2000" dirty="0">
                <a:ea typeface="ＭＳ Ｐゴシック" charset="-128"/>
                <a:cs typeface="ＭＳ Ｐゴシック" charset="-128"/>
              </a:rPr>
              <a:t> is typically proportional to </a:t>
            </a:r>
            <a:r>
              <a:rPr lang="en-US" sz="2000" dirty="0" err="1">
                <a:ea typeface="ＭＳ Ｐゴシック" charset="-128"/>
                <a:cs typeface="ＭＳ Ｐゴシック" charset="-128"/>
              </a:rPr>
              <a:t>log</a:t>
            </a:r>
            <a:r>
              <a:rPr lang="en-US" sz="2000" i="1" baseline="-25000" dirty="0" err="1">
                <a:ea typeface="ＭＳ Ｐゴシック" charset="-128"/>
                <a:cs typeface="ＭＳ Ｐゴシック" charset="-128"/>
              </a:rPr>
              <a:t>b</a:t>
            </a:r>
            <a:r>
              <a:rPr lang="en-US" sz="2000" dirty="0">
                <a:ea typeface="ＭＳ Ｐゴシック" charset="-128"/>
                <a:cs typeface="ＭＳ Ｐゴシック" charset="-128"/>
              </a:rPr>
              <a:t>(</a:t>
            </a:r>
            <a:r>
              <a:rPr lang="en-US" sz="2000" i="1" dirty="0">
                <a:ea typeface="ＭＳ Ｐゴシック" charset="-128"/>
                <a:cs typeface="ＭＳ Ｐゴシック" charset="-128"/>
              </a:rPr>
              <a:t>W</a:t>
            </a:r>
            <a:r>
              <a:rPr lang="en-US" sz="2000" dirty="0">
                <a:ea typeface="ＭＳ Ｐゴシック" charset="-128"/>
                <a:cs typeface="ＭＳ Ｐゴシック" charset="-128"/>
              </a:rPr>
              <a:t>) which would make the order in </a:t>
            </a:r>
            <a:r>
              <a:rPr lang="en-US" sz="2000" i="1" dirty="0">
                <a:ea typeface="ＭＳ Ｐゴシック" charset="-128"/>
                <a:cs typeface="ＭＳ Ｐゴシック" charset="-128"/>
              </a:rPr>
              <a:t>n </a:t>
            </a:r>
            <a:r>
              <a:rPr lang="en-US" sz="2000" dirty="0">
                <a:ea typeface="ＭＳ Ｐゴシック" charset="-128"/>
                <a:cs typeface="ＭＳ Ｐゴシック" charset="-128"/>
              </a:rPr>
              <a:t>be O(</a:t>
            </a:r>
            <a:r>
              <a:rPr lang="en-US" sz="2000" i="1" dirty="0" err="1">
                <a:ea typeface="ＭＳ Ｐゴシック" charset="-128"/>
                <a:cs typeface="ＭＳ Ｐゴシック" charset="-128"/>
              </a:rPr>
              <a:t>nb</a:t>
            </a:r>
            <a:r>
              <a:rPr lang="en-US" sz="2000" i="1" baseline="30000" dirty="0" err="1">
                <a:ea typeface="ＭＳ Ｐゴシック" charset="-128"/>
                <a:cs typeface="ＭＳ Ｐゴシック" charset="-128"/>
              </a:rPr>
              <a:t>n</a:t>
            </a:r>
            <a:r>
              <a:rPr lang="en-US" sz="2000" dirty="0">
                <a:ea typeface="ＭＳ Ｐゴシック" charset="-128"/>
                <a:cs typeface="ＭＳ Ｐゴシック" charset="-128"/>
              </a:rPr>
              <a:t>) which is exponential in </a:t>
            </a:r>
            <a:r>
              <a:rPr lang="en-US" sz="2000" i="1" dirty="0">
                <a:ea typeface="ＭＳ Ｐゴシック" charset="-128"/>
                <a:cs typeface="ＭＳ Ｐゴシック" charset="-128"/>
              </a:rPr>
              <a:t>n</a:t>
            </a:r>
            <a:endParaRPr lang="en-US" sz="2000" dirty="0">
              <a:ea typeface="ＭＳ Ｐゴシック" charset="-128"/>
              <a:cs typeface="ＭＳ Ｐゴシック" charset="-128"/>
            </a:endParaRPr>
          </a:p>
          <a:p>
            <a:r>
              <a:rPr lang="en-US" sz="2000" dirty="0">
                <a:ea typeface="ＭＳ Ｐゴシック" charset="-128"/>
                <a:cs typeface="ＭＳ Ｐゴシック" charset="-128"/>
              </a:rPr>
              <a:t>More on complexity issues in Ch. 8</a:t>
            </a:r>
          </a:p>
          <a:p>
            <a:endParaRPr lang="en-US" sz="2000" dirty="0">
              <a:ea typeface="ＭＳ Ｐゴシック" charset="-128"/>
              <a:cs typeface="ＭＳ Ｐゴシック" charset="-128"/>
            </a:endParaRPr>
          </a:p>
          <a:p>
            <a:pPr>
              <a:buFont typeface="Wingdings" charset="2"/>
              <a:buNone/>
            </a:pPr>
            <a:endParaRPr lang="en-US" sz="20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7270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Dynamic Programming</a:t>
            </a:r>
          </a:p>
        </p:txBody>
      </p:sp>
      <p:sp>
        <p:nvSpPr>
          <p:cNvPr id="7270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B20FDF-638D-3E4E-854E-2B8A1ED14CAC}" type="slidenum">
              <a:rPr lang="en-US" smtClean="0">
                <a:latin typeface="Times New Roman" charset="0"/>
              </a:rPr>
              <a:pPr/>
              <a:t>55</a:t>
            </a:fld>
            <a:endParaRPr lang="en-US">
              <a:latin typeface="Times New Roman" charset="0"/>
            </a:endParaRPr>
          </a:p>
        </p:txBody>
      </p:sp>
      <p:graphicFrame>
        <p:nvGraphicFramePr>
          <p:cNvPr id="6" name="Content Placeholder 5"/>
          <p:cNvGraphicFramePr>
            <a:graphicFrameLocks/>
          </p:cNvGraphicFramePr>
          <p:nvPr/>
        </p:nvGraphicFramePr>
        <p:xfrm>
          <a:off x="5029200" y="1371600"/>
          <a:ext cx="3581400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880"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2736" name="TextBox 6"/>
          <p:cNvSpPr txBox="1">
            <a:spLocks noChangeArrowheads="1"/>
          </p:cNvSpPr>
          <p:nvPr/>
        </p:nvSpPr>
        <p:spPr bwMode="auto">
          <a:xfrm>
            <a:off x="6305550" y="3352800"/>
            <a:ext cx="952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 i="1" dirty="0"/>
              <a:t>W</a:t>
            </a:r>
            <a:r>
              <a:rPr lang="en-US" sz="2000" b="0" dirty="0"/>
              <a:t> = 10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Recursion and Memoization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>
          <a:xfrm>
            <a:off x="3962400" y="990600"/>
            <a:ext cx="5029200" cy="5029200"/>
          </a:xfrm>
        </p:spPr>
        <p:txBody>
          <a:bodyPr/>
          <a:lstStyle/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sz="2000" i="1" dirty="0">
                <a:ea typeface="ＭＳ Ｐゴシック" charset="-128"/>
                <a:cs typeface="ＭＳ Ｐゴシック" charset="-128"/>
              </a:rPr>
              <a:t>K</a:t>
            </a:r>
            <a:r>
              <a:rPr lang="en-US" sz="2000" dirty="0">
                <a:ea typeface="ＭＳ Ｐゴシック" charset="-128"/>
                <a:cs typeface="ＭＳ Ｐゴシック" charset="-128"/>
              </a:rPr>
              <a:t>(0) = 0		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sz="2000" dirty="0">
                <a:ea typeface="ＭＳ Ｐゴシック" charset="-128"/>
                <a:cs typeface="ＭＳ Ｐゴシック" charset="-128"/>
              </a:rPr>
              <a:t>for </a:t>
            </a:r>
            <a:r>
              <a:rPr lang="en-US" sz="2000" i="1" dirty="0" err="1">
                <a:ea typeface="ＭＳ Ｐゴシック" charset="-128"/>
                <a:cs typeface="ＭＳ Ｐゴシック" charset="-128"/>
              </a:rPr>
              <a:t>w</a:t>
            </a:r>
            <a:r>
              <a:rPr lang="en-US" sz="2000" dirty="0">
                <a:ea typeface="ＭＳ Ｐゴシック" charset="-128"/>
                <a:cs typeface="ＭＳ Ｐゴシック" charset="-128"/>
              </a:rPr>
              <a:t> = 1 to </a:t>
            </a:r>
            <a:r>
              <a:rPr lang="en-US" sz="2000" i="1" dirty="0">
                <a:ea typeface="ＭＳ Ｐゴシック" charset="-128"/>
                <a:cs typeface="ＭＳ Ｐゴシック" charset="-128"/>
              </a:rPr>
              <a:t>W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sz="2000" dirty="0">
                <a:ea typeface="ＭＳ Ｐゴシック" charset="-128"/>
                <a:cs typeface="ＭＳ Ｐゴシック" charset="-128"/>
              </a:rPr>
              <a:t>	</a:t>
            </a:r>
            <a:r>
              <a:rPr lang="en-US" sz="2000" i="1" dirty="0" err="1">
                <a:ea typeface="ＭＳ Ｐゴシック" charset="-128"/>
                <a:cs typeface="ＭＳ Ｐゴシック" charset="-128"/>
              </a:rPr>
              <a:t>K</a:t>
            </a:r>
            <a:r>
              <a:rPr lang="en-US" sz="2000" dirty="0" err="1">
                <a:ea typeface="ＭＳ Ｐゴシック" charset="-128"/>
                <a:cs typeface="ＭＳ Ｐゴシック" charset="-128"/>
              </a:rPr>
              <a:t>(</a:t>
            </a:r>
            <a:r>
              <a:rPr lang="en-US" sz="2000" i="1" dirty="0" err="1">
                <a:ea typeface="ＭＳ Ｐゴシック" charset="-128"/>
                <a:cs typeface="ＭＳ Ｐゴシック" charset="-128"/>
              </a:rPr>
              <a:t>w</a:t>
            </a:r>
            <a:r>
              <a:rPr lang="en-US" sz="2000" dirty="0">
                <a:ea typeface="ＭＳ Ｐゴシック" charset="-128"/>
                <a:cs typeface="ＭＳ Ｐゴシック" charset="-128"/>
              </a:rPr>
              <a:t>) = </a:t>
            </a:r>
            <a:r>
              <a:rPr lang="en-US" sz="2000" dirty="0" err="1">
                <a:ea typeface="ＭＳ Ｐゴシック" charset="-128"/>
                <a:cs typeface="ＭＳ Ｐゴシック" charset="-128"/>
              </a:rPr>
              <a:t>max</a:t>
            </a:r>
            <a:r>
              <a:rPr lang="en-US" sz="2000" i="1" baseline="-25000" dirty="0" err="1">
                <a:ea typeface="ＭＳ Ｐゴシック" charset="-128"/>
                <a:cs typeface="ＭＳ Ｐゴシック" charset="-128"/>
              </a:rPr>
              <a:t>i</a:t>
            </a:r>
            <a:r>
              <a:rPr lang="en-US" sz="2000" baseline="-25000" dirty="0" err="1">
                <a:ea typeface="ＭＳ Ｐゴシック" charset="-128"/>
                <a:cs typeface="ＭＳ Ｐゴシック" charset="-128"/>
              </a:rPr>
              <a:t>:</a:t>
            </a:r>
            <a:r>
              <a:rPr lang="en-US" sz="2000" i="1" baseline="-25000" dirty="0" err="1">
                <a:ea typeface="ＭＳ Ｐゴシック" charset="-128"/>
                <a:cs typeface="ＭＳ Ｐゴシック" charset="-128"/>
              </a:rPr>
              <a:t>w</a:t>
            </a:r>
            <a:r>
              <a:rPr lang="en-US" sz="1800" i="1" baseline="-39000" dirty="0" err="1">
                <a:ea typeface="ＭＳ Ｐゴシック" charset="-128"/>
                <a:cs typeface="ＭＳ Ｐゴシック" charset="-128"/>
              </a:rPr>
              <a:t>i</a:t>
            </a:r>
            <a:r>
              <a:rPr lang="en-US" sz="2000" baseline="-25000" dirty="0" err="1">
                <a:ea typeface="ＭＳ Ｐゴシック" charset="-128"/>
                <a:cs typeface="ＭＳ Ｐゴシック" charset="-128"/>
              </a:rPr>
              <a:t>≤</a:t>
            </a:r>
            <a:r>
              <a:rPr lang="en-US" sz="2000" i="1" baseline="-25000" dirty="0" err="1">
                <a:ea typeface="ＭＳ Ｐゴシック" charset="-128"/>
                <a:cs typeface="ＭＳ Ｐゴシック" charset="-128"/>
              </a:rPr>
              <a:t>w</a:t>
            </a:r>
            <a:r>
              <a:rPr lang="en-US" sz="2000" dirty="0" err="1">
                <a:ea typeface="ＭＳ Ｐゴシック" charset="-128"/>
                <a:cs typeface="ＭＳ Ｐゴシック" charset="-128"/>
              </a:rPr>
              <a:t>[</a:t>
            </a:r>
            <a:r>
              <a:rPr lang="en-US" sz="2000" i="1" dirty="0" err="1">
                <a:ea typeface="ＭＳ Ｐゴシック" charset="-128"/>
                <a:cs typeface="ＭＳ Ｐゴシック" charset="-128"/>
              </a:rPr>
              <a:t>K</a:t>
            </a:r>
            <a:r>
              <a:rPr lang="en-US" sz="2000" dirty="0" err="1">
                <a:ea typeface="ＭＳ Ｐゴシック" charset="-128"/>
                <a:cs typeface="ＭＳ Ｐゴシック" charset="-128"/>
              </a:rPr>
              <a:t>(</a:t>
            </a:r>
            <a:r>
              <a:rPr lang="en-US" sz="2000" i="1" dirty="0" err="1">
                <a:ea typeface="ＭＳ Ｐゴシック" charset="-128"/>
                <a:cs typeface="ＭＳ Ｐゴシック" charset="-128"/>
              </a:rPr>
              <a:t>w</a:t>
            </a:r>
            <a:r>
              <a:rPr lang="en-US" sz="2000" dirty="0" err="1">
                <a:ea typeface="ＭＳ Ｐゴシック" charset="-128"/>
                <a:cs typeface="ＭＳ Ｐゴシック" charset="-128"/>
              </a:rPr>
              <a:t>-</a:t>
            </a:r>
            <a:r>
              <a:rPr lang="en-US" sz="2000" i="1" dirty="0" err="1">
                <a:ea typeface="ＭＳ Ｐゴシック" charset="-128"/>
                <a:cs typeface="ＭＳ Ｐゴシック" charset="-128"/>
              </a:rPr>
              <a:t>w</a:t>
            </a:r>
            <a:r>
              <a:rPr lang="en-US" sz="2000" i="1" baseline="-25000" dirty="0" err="1">
                <a:ea typeface="ＭＳ Ｐゴシック" charset="-128"/>
                <a:cs typeface="ＭＳ Ｐゴシック" charset="-128"/>
              </a:rPr>
              <a:t>i</a:t>
            </a:r>
            <a:r>
              <a:rPr lang="en-US" sz="2000" dirty="0">
                <a:ea typeface="ＭＳ Ｐゴシック" charset="-128"/>
                <a:cs typeface="ＭＳ Ｐゴシック" charset="-128"/>
              </a:rPr>
              <a:t>) + </a:t>
            </a:r>
            <a:r>
              <a:rPr lang="en-US" sz="2000" i="1" dirty="0">
                <a:ea typeface="ＭＳ Ｐゴシック" charset="-128"/>
                <a:cs typeface="ＭＳ Ｐゴシック" charset="-128"/>
              </a:rPr>
              <a:t>v</a:t>
            </a:r>
            <a:r>
              <a:rPr lang="en-US" sz="2000" i="1" baseline="-25000" dirty="0">
                <a:ea typeface="ＭＳ Ｐゴシック" charset="-128"/>
                <a:cs typeface="ＭＳ Ｐゴシック" charset="-128"/>
              </a:rPr>
              <a:t>i</a:t>
            </a:r>
            <a:r>
              <a:rPr lang="en-US" sz="2000" dirty="0">
                <a:ea typeface="ＭＳ Ｐゴシック" charset="-128"/>
                <a:cs typeface="ＭＳ Ｐゴシック" charset="-128"/>
              </a:rPr>
              <a:t>]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sz="2000" dirty="0" err="1">
                <a:ea typeface="ＭＳ Ｐゴシック" charset="-128"/>
                <a:cs typeface="ＭＳ Ｐゴシック" charset="-128"/>
              </a:rPr>
              <a:t>return(</a:t>
            </a:r>
            <a:r>
              <a:rPr lang="en-US" sz="2000" i="1" dirty="0" err="1">
                <a:ea typeface="ＭＳ Ｐゴシック" charset="-128"/>
                <a:cs typeface="ＭＳ Ｐゴシック" charset="-128"/>
              </a:rPr>
              <a:t>K</a:t>
            </a:r>
            <a:r>
              <a:rPr lang="en-US" sz="2000" dirty="0" err="1">
                <a:ea typeface="ＭＳ Ｐゴシック" charset="-128"/>
                <a:cs typeface="ＭＳ Ｐゴシック" charset="-128"/>
              </a:rPr>
              <a:t>(</a:t>
            </a:r>
            <a:r>
              <a:rPr lang="en-US" sz="2000" i="1" dirty="0" err="1">
                <a:ea typeface="ＭＳ Ｐゴシック" charset="-128"/>
                <a:cs typeface="ＭＳ Ｐゴシック" charset="-128"/>
              </a:rPr>
              <a:t>W</a:t>
            </a:r>
            <a:r>
              <a:rPr lang="en-US" sz="2000" dirty="0">
                <a:ea typeface="ＭＳ Ｐゴシック" charset="-128"/>
                <a:cs typeface="ＭＳ Ｐゴシック" charset="-128"/>
              </a:rPr>
              <a:t>))</a:t>
            </a:r>
          </a:p>
          <a:p>
            <a:pPr>
              <a:buFont typeface="Arial" charset="0"/>
              <a:buChar char="•"/>
            </a:pPr>
            <a:endParaRPr lang="en-US" sz="2000" dirty="0">
              <a:ea typeface="ＭＳ Ｐゴシック" charset="-128"/>
              <a:cs typeface="ＭＳ Ｐゴシック" charset="-128"/>
            </a:endParaRPr>
          </a:p>
          <a:p>
            <a:pPr>
              <a:buFont typeface="Arial" charset="0"/>
              <a:buChar char="•"/>
            </a:pPr>
            <a:r>
              <a:rPr lang="en-US" sz="1800" dirty="0">
                <a:ea typeface="ＭＳ Ｐゴシック" charset="-128"/>
                <a:cs typeface="ＭＳ Ｐゴシック" charset="-128"/>
              </a:rPr>
              <a:t>Recursive (DC – Divide and Conquer) version could do lots of redundant computations plus the overhead of recursion</a:t>
            </a:r>
          </a:p>
          <a:p>
            <a:pPr>
              <a:buFont typeface="Arial" charset="0"/>
              <a:buChar char="•"/>
            </a:pPr>
            <a:r>
              <a:rPr lang="en-US" sz="1800" dirty="0">
                <a:ea typeface="ＭＳ Ｐゴシック" charset="-128"/>
                <a:cs typeface="ＭＳ Ｐゴシック" charset="-128"/>
              </a:rPr>
              <a:t>However, would if we insert all intermediate computations into a hash table – Memoize</a:t>
            </a:r>
          </a:p>
          <a:p>
            <a:pPr>
              <a:buFont typeface="Arial" charset="0"/>
              <a:buChar char="•"/>
            </a:pPr>
            <a:r>
              <a:rPr lang="en-US" sz="1800" dirty="0">
                <a:ea typeface="ＭＳ Ｐゴシック" charset="-128"/>
                <a:cs typeface="ＭＳ Ｐゴシック" charset="-128"/>
              </a:rPr>
              <a:t>Usually still solve all the same subproblems with recursive or normal DP (e.g. edit distance)</a:t>
            </a:r>
          </a:p>
          <a:p>
            <a:pPr>
              <a:buFont typeface="Arial" charset="0"/>
              <a:buChar char="•"/>
            </a:pPr>
            <a:r>
              <a:rPr lang="en-US" sz="1800" dirty="0">
                <a:ea typeface="ＭＳ Ｐゴシック" charset="-128"/>
                <a:cs typeface="ＭＳ Ｐゴシック" charset="-128"/>
              </a:rPr>
              <a:t>For </a:t>
            </a:r>
            <a:r>
              <a:rPr lang="en-US" sz="1800" i="1" dirty="0">
                <a:ea typeface="ＭＳ Ｐゴシック" charset="-128"/>
                <a:cs typeface="ＭＳ Ｐゴシック" charset="-128"/>
              </a:rPr>
              <a:t>knapsack </a:t>
            </a:r>
            <a:r>
              <a:rPr lang="en-US" sz="1800" dirty="0">
                <a:ea typeface="ＭＳ Ｐゴシック" charset="-128"/>
                <a:cs typeface="ＭＳ Ｐゴシック" charset="-128"/>
              </a:rPr>
              <a:t>we might </a:t>
            </a:r>
            <a:r>
              <a:rPr lang="en-US" sz="1800" i="1" dirty="0">
                <a:ea typeface="ＭＳ Ｐゴシック" charset="-128"/>
                <a:cs typeface="ＭＳ Ｐゴシック" charset="-128"/>
              </a:rPr>
              <a:t>avoid unnecessary computations</a:t>
            </a:r>
            <a:r>
              <a:rPr lang="en-US" sz="1800" dirty="0">
                <a:ea typeface="ＭＳ Ｐゴシック" charset="-128"/>
                <a:cs typeface="ＭＳ Ｐゴシック" charset="-128"/>
              </a:rPr>
              <a:t> in the DP table because </a:t>
            </a:r>
            <a:r>
              <a:rPr lang="en-US" sz="1800" i="1" dirty="0" err="1">
                <a:ea typeface="ＭＳ Ｐゴシック" charset="-128"/>
                <a:cs typeface="ＭＳ Ｐゴシック" charset="-128"/>
              </a:rPr>
              <a:t>w</a:t>
            </a:r>
            <a:r>
              <a:rPr lang="en-US" sz="1800" dirty="0">
                <a:ea typeface="ＭＳ Ｐゴシック" charset="-128"/>
                <a:cs typeface="ＭＳ Ｐゴシック" charset="-128"/>
              </a:rPr>
              <a:t> is decremented by </a:t>
            </a:r>
            <a:r>
              <a:rPr lang="en-US" sz="1800" i="1" dirty="0" err="1">
                <a:ea typeface="ＭＳ Ｐゴシック" charset="-128"/>
                <a:cs typeface="ＭＳ Ｐゴシック" charset="-128"/>
              </a:rPr>
              <a:t>w</a:t>
            </a:r>
            <a:r>
              <a:rPr lang="en-US" sz="1800" i="1" baseline="-25000" dirty="0" err="1">
                <a:ea typeface="ＭＳ Ｐゴシック" charset="-128"/>
                <a:cs typeface="ＭＳ Ｐゴシック" charset="-128"/>
              </a:rPr>
              <a:t>i</a:t>
            </a:r>
            <a:r>
              <a:rPr lang="en-US" sz="1800" dirty="0">
                <a:ea typeface="ＭＳ Ｐゴシック" charset="-128"/>
                <a:cs typeface="ＭＳ Ｐゴシック" charset="-128"/>
              </a:rPr>
              <a:t> (more than 1) each time.</a:t>
            </a:r>
          </a:p>
          <a:p>
            <a:pPr>
              <a:buFont typeface="Arial" charset="0"/>
              <a:buChar char="•"/>
            </a:pPr>
            <a:r>
              <a:rPr lang="en-US" sz="1800" dirty="0">
                <a:ea typeface="ＭＳ Ｐゴシック" charset="-128"/>
                <a:cs typeface="ＭＳ Ｐゴシック" charset="-128"/>
              </a:rPr>
              <a:t>Still </a:t>
            </a:r>
            <a:r>
              <a:rPr lang="en-US" sz="1800" dirty="0" err="1">
                <a:ea typeface="ＭＳ Ｐゴシック" charset="-128"/>
                <a:cs typeface="ＭＳ Ｐゴシック" charset="-128"/>
              </a:rPr>
              <a:t>O(</a:t>
            </a:r>
            <a:r>
              <a:rPr lang="en-US" sz="1800" i="1" dirty="0" err="1">
                <a:ea typeface="ＭＳ Ｐゴシック" charset="-128"/>
                <a:cs typeface="ＭＳ Ｐゴシック" charset="-128"/>
              </a:rPr>
              <a:t>nW</a:t>
            </a:r>
            <a:r>
              <a:rPr lang="en-US" sz="1800" dirty="0">
                <a:ea typeface="ＭＳ Ｐゴシック" charset="-128"/>
                <a:cs typeface="ＭＳ Ｐゴシック" charset="-128"/>
              </a:rPr>
              <a:t>) but with better constants than DP for some cases</a:t>
            </a:r>
          </a:p>
          <a:p>
            <a:pPr>
              <a:buFont typeface="Arial" charset="0"/>
              <a:buChar char="•"/>
            </a:pPr>
            <a:endParaRPr lang="en-US" sz="18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7475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4569A5-E839-624D-8AAC-9F8E9A32AA81}" type="slidenum">
              <a:rPr lang="en-US" smtClean="0">
                <a:latin typeface="Times New Roman" charset="0"/>
              </a:rPr>
              <a:pPr/>
              <a:t>56</a:t>
            </a:fld>
            <a:endParaRPr lang="en-US">
              <a:latin typeface="Times New Roman" charset="0"/>
            </a:endParaRPr>
          </a:p>
        </p:txBody>
      </p:sp>
      <p:sp>
        <p:nvSpPr>
          <p:cNvPr id="74758" name="Content Placeholder 2"/>
          <p:cNvSpPr txBox="1">
            <a:spLocks/>
          </p:cNvSpPr>
          <p:nvPr/>
        </p:nvSpPr>
        <p:spPr bwMode="auto">
          <a:xfrm>
            <a:off x="228600" y="990600"/>
            <a:ext cx="3886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0" hangingPunct="0">
              <a:buClr>
                <a:schemeClr val="accent2"/>
              </a:buClr>
              <a:buSzPct val="80000"/>
              <a:buFont typeface="Wingdings" charset="2"/>
              <a:buNone/>
            </a:pPr>
            <a:r>
              <a:rPr lang="en-US" sz="2000" b="0">
                <a:ea typeface="ＭＳ Ｐゴシック" charset="-128"/>
                <a:cs typeface="ＭＳ Ｐゴシック" charset="-128"/>
              </a:rPr>
              <a:t>function </a:t>
            </a:r>
            <a:r>
              <a:rPr lang="en-US" sz="2000" b="0" i="1">
                <a:ea typeface="ＭＳ Ｐゴシック" charset="-128"/>
                <a:cs typeface="ＭＳ Ｐゴシック" charset="-128"/>
              </a:rPr>
              <a:t>K</a:t>
            </a:r>
            <a:r>
              <a:rPr lang="en-US" sz="2000" b="0">
                <a:ea typeface="ＭＳ Ｐゴシック" charset="-128"/>
                <a:cs typeface="ＭＳ Ｐゴシック" charset="-128"/>
              </a:rPr>
              <a:t>(</a:t>
            </a:r>
            <a:r>
              <a:rPr lang="en-US" sz="2000" b="0" i="1">
                <a:ea typeface="ＭＳ Ｐゴシック" charset="-128"/>
                <a:cs typeface="ＭＳ Ｐゴシック" charset="-128"/>
              </a:rPr>
              <a:t>w</a:t>
            </a:r>
            <a:r>
              <a:rPr lang="en-US" sz="2000" b="0">
                <a:ea typeface="ＭＳ Ｐゴシック" charset="-128"/>
                <a:cs typeface="ＭＳ Ｐゴシック" charset="-128"/>
              </a:rPr>
              <a:t>)		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buFont typeface="Wingdings" charset="2"/>
              <a:buNone/>
            </a:pPr>
            <a:r>
              <a:rPr lang="en-US" sz="2000" b="0">
                <a:ea typeface="ＭＳ Ｐゴシック" charset="-128"/>
                <a:cs typeface="ＭＳ Ｐゴシック" charset="-128"/>
              </a:rPr>
              <a:t>if </a:t>
            </a:r>
            <a:r>
              <a:rPr lang="en-US" sz="2000" b="0" i="1">
                <a:ea typeface="ＭＳ Ｐゴシック" charset="-128"/>
                <a:cs typeface="ＭＳ Ｐゴシック" charset="-128"/>
              </a:rPr>
              <a:t>w</a:t>
            </a:r>
            <a:r>
              <a:rPr lang="en-US" sz="2000" b="0">
                <a:ea typeface="ＭＳ Ｐゴシック" charset="-128"/>
                <a:cs typeface="ＭＳ Ｐゴシック" charset="-128"/>
              </a:rPr>
              <a:t> = 0 return(0)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</a:pPr>
            <a:r>
              <a:rPr lang="en-US" sz="2000" b="0" i="1">
                <a:ea typeface="ＭＳ Ｐゴシック" charset="-128"/>
                <a:cs typeface="ＭＳ Ｐゴシック" charset="-128"/>
              </a:rPr>
              <a:t>K</a:t>
            </a:r>
            <a:r>
              <a:rPr lang="en-US" sz="2000" b="0">
                <a:ea typeface="ＭＳ Ｐゴシック" charset="-128"/>
                <a:cs typeface="ＭＳ Ｐゴシック" charset="-128"/>
              </a:rPr>
              <a:t>(</a:t>
            </a:r>
            <a:r>
              <a:rPr lang="en-US" sz="2000" b="0" i="1">
                <a:ea typeface="ＭＳ Ｐゴシック" charset="-128"/>
                <a:cs typeface="ＭＳ Ｐゴシック" charset="-128"/>
              </a:rPr>
              <a:t>w</a:t>
            </a:r>
            <a:r>
              <a:rPr lang="en-US" sz="2000" b="0">
                <a:ea typeface="ＭＳ Ｐゴシック" charset="-128"/>
                <a:cs typeface="ＭＳ Ｐゴシック" charset="-128"/>
              </a:rPr>
              <a:t>) = max</a:t>
            </a:r>
            <a:r>
              <a:rPr lang="en-US" sz="2000" b="0" i="1" baseline="-25000">
                <a:ea typeface="ＭＳ Ｐゴシック" charset="-128"/>
                <a:cs typeface="ＭＳ Ｐゴシック" charset="-128"/>
              </a:rPr>
              <a:t>i</a:t>
            </a:r>
            <a:r>
              <a:rPr lang="en-US" sz="2000" b="0" baseline="-25000">
                <a:ea typeface="ＭＳ Ｐゴシック" charset="-128"/>
                <a:cs typeface="ＭＳ Ｐゴシック" charset="-128"/>
              </a:rPr>
              <a:t>:</a:t>
            </a:r>
            <a:r>
              <a:rPr lang="en-US" sz="2000" b="0" i="1" baseline="-25000">
                <a:ea typeface="ＭＳ Ｐゴシック" charset="-128"/>
                <a:cs typeface="ＭＳ Ｐゴシック" charset="-128"/>
              </a:rPr>
              <a:t>w</a:t>
            </a:r>
            <a:r>
              <a:rPr lang="en-US" sz="1800" b="0" i="1" baseline="-39000">
                <a:ea typeface="ＭＳ Ｐゴシック" charset="-128"/>
                <a:cs typeface="ＭＳ Ｐゴシック" charset="-128"/>
              </a:rPr>
              <a:t>i</a:t>
            </a:r>
            <a:r>
              <a:rPr lang="en-US" sz="2000" b="0" baseline="-25000">
                <a:ea typeface="ＭＳ Ｐゴシック" charset="-128"/>
                <a:cs typeface="ＭＳ Ｐゴシック" charset="-128"/>
              </a:rPr>
              <a:t>≤</a:t>
            </a:r>
            <a:r>
              <a:rPr lang="en-US" sz="2000" b="0" i="1" baseline="-25000">
                <a:ea typeface="ＭＳ Ｐゴシック" charset="-128"/>
                <a:cs typeface="ＭＳ Ｐゴシック" charset="-128"/>
              </a:rPr>
              <a:t>w</a:t>
            </a:r>
            <a:r>
              <a:rPr lang="en-US" sz="2000" b="0">
                <a:ea typeface="ＭＳ Ｐゴシック" charset="-128"/>
                <a:cs typeface="ＭＳ Ｐゴシック" charset="-128"/>
              </a:rPr>
              <a:t>[</a:t>
            </a:r>
            <a:r>
              <a:rPr lang="en-US" sz="2000" b="0" i="1"/>
              <a:t>K</a:t>
            </a:r>
            <a:r>
              <a:rPr lang="en-US" sz="2000" b="0"/>
              <a:t>(</a:t>
            </a:r>
            <a:r>
              <a:rPr lang="en-US" sz="2000" b="0" i="1"/>
              <a:t>w</a:t>
            </a:r>
            <a:r>
              <a:rPr lang="en-US" sz="2000" b="0"/>
              <a:t> – </a:t>
            </a:r>
            <a:r>
              <a:rPr lang="en-US" sz="2000" b="0" i="1"/>
              <a:t>w</a:t>
            </a:r>
            <a:r>
              <a:rPr lang="en-US" sz="2000" b="0" i="1" baseline="-25000"/>
              <a:t>i</a:t>
            </a:r>
            <a:r>
              <a:rPr lang="en-US" sz="2000" b="0"/>
              <a:t>) + </a:t>
            </a:r>
            <a:r>
              <a:rPr lang="en-US" sz="2000" b="0" i="1"/>
              <a:t>v</a:t>
            </a:r>
            <a:r>
              <a:rPr lang="en-US" sz="2000" b="0" i="1" baseline="-25000"/>
              <a:t>i</a:t>
            </a:r>
            <a:r>
              <a:rPr lang="en-US" sz="2000" b="0">
                <a:ea typeface="ＭＳ Ｐゴシック" charset="-128"/>
                <a:cs typeface="ＭＳ Ｐゴシック" charset="-128"/>
              </a:rPr>
              <a:t>]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buFont typeface="Wingdings" charset="2"/>
              <a:buNone/>
            </a:pPr>
            <a:r>
              <a:rPr lang="en-US" sz="2000" b="0">
                <a:ea typeface="ＭＳ Ｐゴシック" charset="-128"/>
                <a:cs typeface="ＭＳ Ｐゴシック" charset="-128"/>
              </a:rPr>
              <a:t>return(</a:t>
            </a:r>
            <a:r>
              <a:rPr lang="en-US" sz="2000" b="0" i="1">
                <a:ea typeface="ＭＳ Ｐゴシック" charset="-128"/>
                <a:cs typeface="ＭＳ Ｐゴシック" charset="-128"/>
              </a:rPr>
              <a:t>K</a:t>
            </a:r>
            <a:r>
              <a:rPr lang="en-US" sz="2000" b="0">
                <a:ea typeface="ＭＳ Ｐゴシック" charset="-128"/>
                <a:cs typeface="ＭＳ Ｐゴシック" charset="-128"/>
              </a:rPr>
              <a:t>(</a:t>
            </a:r>
            <a:r>
              <a:rPr lang="en-US" sz="2000" b="0" i="1">
                <a:ea typeface="ＭＳ Ｐゴシック" charset="-128"/>
                <a:cs typeface="ＭＳ Ｐゴシック" charset="-128"/>
              </a:rPr>
              <a:t>W</a:t>
            </a:r>
            <a:r>
              <a:rPr lang="en-US" sz="2000" b="0">
                <a:ea typeface="ＭＳ Ｐゴシック" charset="-128"/>
                <a:cs typeface="ＭＳ Ｐゴシック" charset="-128"/>
              </a:rPr>
              <a:t>))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2"/>
              <a:buNone/>
            </a:pPr>
            <a:endParaRPr lang="en-US" sz="2000" b="0">
              <a:ea typeface="ＭＳ Ｐゴシック" charset="-128"/>
              <a:cs typeface="ＭＳ Ｐゴシック" charset="-128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Arial" charset="0"/>
              <a:buChar char="•"/>
            </a:pPr>
            <a:endParaRPr lang="en-US" sz="2000" b="0">
              <a:ea typeface="ＭＳ Ｐゴシック" charset="-128"/>
              <a:cs typeface="ＭＳ Ｐゴシック" charset="-128"/>
            </a:endParaRPr>
          </a:p>
          <a:p>
            <a:pPr marL="342900" indent="-342900" eaLnBrk="0" hangingPunct="0">
              <a:buClr>
                <a:schemeClr val="accent2"/>
              </a:buClr>
              <a:buSzPct val="80000"/>
            </a:pPr>
            <a:r>
              <a:rPr lang="en-US" sz="2000" b="0">
                <a:ea typeface="ＭＳ Ｐゴシック" charset="-128"/>
                <a:cs typeface="ＭＳ Ｐゴシック" charset="-128"/>
              </a:rPr>
              <a:t>function </a:t>
            </a:r>
            <a:r>
              <a:rPr lang="en-US" sz="2000" b="0" i="1">
                <a:ea typeface="ＭＳ Ｐゴシック" charset="-128"/>
                <a:cs typeface="ＭＳ Ｐゴシック" charset="-128"/>
              </a:rPr>
              <a:t>K</a:t>
            </a:r>
            <a:r>
              <a:rPr lang="en-US" sz="2000" b="0">
                <a:ea typeface="ＭＳ Ｐゴシック" charset="-128"/>
                <a:cs typeface="ＭＳ Ｐゴシック" charset="-128"/>
              </a:rPr>
              <a:t>(</a:t>
            </a:r>
            <a:r>
              <a:rPr lang="en-US" sz="2000" b="0" i="1">
                <a:ea typeface="ＭＳ Ｐゴシック" charset="-128"/>
                <a:cs typeface="ＭＳ Ｐゴシック" charset="-128"/>
              </a:rPr>
              <a:t>w</a:t>
            </a:r>
            <a:r>
              <a:rPr lang="en-US" sz="2000" b="0">
                <a:ea typeface="ＭＳ Ｐゴシック" charset="-128"/>
                <a:cs typeface="ＭＳ Ｐゴシック" charset="-128"/>
              </a:rPr>
              <a:t>)		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</a:pPr>
            <a:r>
              <a:rPr lang="en-US" sz="2000" b="0">
                <a:ea typeface="ＭＳ Ｐゴシック" charset="-128"/>
                <a:cs typeface="ＭＳ Ｐゴシック" charset="-128"/>
              </a:rPr>
              <a:t>if </a:t>
            </a:r>
            <a:r>
              <a:rPr lang="en-US" sz="2000" b="0" i="1">
                <a:ea typeface="ＭＳ Ｐゴシック" charset="-128"/>
                <a:cs typeface="ＭＳ Ｐゴシック" charset="-128"/>
              </a:rPr>
              <a:t>w</a:t>
            </a:r>
            <a:r>
              <a:rPr lang="en-US" sz="2000" b="0">
                <a:ea typeface="ＭＳ Ｐゴシック" charset="-128"/>
                <a:cs typeface="ＭＳ Ｐゴシック" charset="-128"/>
              </a:rPr>
              <a:t> = 0 return(0)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</a:pPr>
            <a:r>
              <a:rPr lang="en-US" sz="2000" b="0">
                <a:ea typeface="ＭＳ Ｐゴシック" charset="-128"/>
                <a:cs typeface="ＭＳ Ｐゴシック" charset="-128"/>
              </a:rPr>
              <a:t>if </a:t>
            </a:r>
            <a:r>
              <a:rPr lang="en-US" sz="2000" b="0" i="1">
                <a:ea typeface="ＭＳ Ｐゴシック" charset="-128"/>
                <a:cs typeface="ＭＳ Ｐゴシック" charset="-128"/>
              </a:rPr>
              <a:t>K</a:t>
            </a:r>
            <a:r>
              <a:rPr lang="en-US" sz="2000" b="0">
                <a:ea typeface="ＭＳ Ｐゴシック" charset="-128"/>
                <a:cs typeface="ＭＳ Ｐゴシック" charset="-128"/>
              </a:rPr>
              <a:t>(</a:t>
            </a:r>
            <a:r>
              <a:rPr lang="en-US" sz="2000" b="0" i="1">
                <a:ea typeface="ＭＳ Ｐゴシック" charset="-128"/>
                <a:cs typeface="ＭＳ Ｐゴシック" charset="-128"/>
              </a:rPr>
              <a:t>w</a:t>
            </a:r>
            <a:r>
              <a:rPr lang="en-US" sz="2000" b="0">
                <a:ea typeface="ＭＳ Ｐゴシック" charset="-128"/>
                <a:cs typeface="ＭＳ Ｐゴシック" charset="-128"/>
              </a:rPr>
              <a:t>) is in hashtable return(</a:t>
            </a:r>
            <a:r>
              <a:rPr lang="en-US" sz="2000" b="0" i="1">
                <a:ea typeface="ＭＳ Ｐゴシック" charset="-128"/>
                <a:cs typeface="ＭＳ Ｐゴシック" charset="-128"/>
              </a:rPr>
              <a:t>K</a:t>
            </a:r>
            <a:r>
              <a:rPr lang="en-US" sz="2000" b="0">
                <a:ea typeface="ＭＳ Ｐゴシック" charset="-128"/>
                <a:cs typeface="ＭＳ Ｐゴシック" charset="-128"/>
              </a:rPr>
              <a:t>(</a:t>
            </a:r>
            <a:r>
              <a:rPr lang="en-US" sz="2000" b="0" i="1">
                <a:ea typeface="ＭＳ Ｐゴシック" charset="-128"/>
                <a:cs typeface="ＭＳ Ｐゴシック" charset="-128"/>
              </a:rPr>
              <a:t>w</a:t>
            </a:r>
            <a:r>
              <a:rPr lang="en-US" sz="2000" b="0">
                <a:ea typeface="ＭＳ Ｐゴシック" charset="-128"/>
                <a:cs typeface="ＭＳ Ｐゴシック" charset="-128"/>
              </a:rPr>
              <a:t>))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buFont typeface="Wingdings" charset="2"/>
              <a:buNone/>
            </a:pPr>
            <a:r>
              <a:rPr lang="en-US" sz="2000" b="0" i="1">
                <a:ea typeface="ＭＳ Ｐゴシック" charset="-128"/>
                <a:cs typeface="ＭＳ Ｐゴシック" charset="-128"/>
              </a:rPr>
              <a:t>K</a:t>
            </a:r>
            <a:r>
              <a:rPr lang="en-US" sz="2000" b="0">
                <a:ea typeface="ＭＳ Ｐゴシック" charset="-128"/>
                <a:cs typeface="ＭＳ Ｐゴシック" charset="-128"/>
              </a:rPr>
              <a:t>(</a:t>
            </a:r>
            <a:r>
              <a:rPr lang="en-US" sz="2000" b="0" i="1">
                <a:ea typeface="ＭＳ Ｐゴシック" charset="-128"/>
                <a:cs typeface="ＭＳ Ｐゴシック" charset="-128"/>
              </a:rPr>
              <a:t>w</a:t>
            </a:r>
            <a:r>
              <a:rPr lang="en-US" sz="2000" b="0">
                <a:ea typeface="ＭＳ Ｐゴシック" charset="-128"/>
                <a:cs typeface="ＭＳ Ｐゴシック" charset="-128"/>
              </a:rPr>
              <a:t>) = max</a:t>
            </a:r>
            <a:r>
              <a:rPr lang="en-US" sz="2000" b="0" i="1" baseline="-25000">
                <a:ea typeface="ＭＳ Ｐゴシック" charset="-128"/>
                <a:cs typeface="ＭＳ Ｐゴシック" charset="-128"/>
              </a:rPr>
              <a:t>i</a:t>
            </a:r>
            <a:r>
              <a:rPr lang="en-US" sz="2000" b="0" baseline="-25000">
                <a:ea typeface="ＭＳ Ｐゴシック" charset="-128"/>
                <a:cs typeface="ＭＳ Ｐゴシック" charset="-128"/>
              </a:rPr>
              <a:t>:</a:t>
            </a:r>
            <a:r>
              <a:rPr lang="en-US" sz="2000" b="0" i="1" baseline="-25000">
                <a:ea typeface="ＭＳ Ｐゴシック" charset="-128"/>
                <a:cs typeface="ＭＳ Ｐゴシック" charset="-128"/>
              </a:rPr>
              <a:t>w</a:t>
            </a:r>
            <a:r>
              <a:rPr lang="en-US" sz="1800" b="0" i="1" baseline="-39000">
                <a:ea typeface="ＭＳ Ｐゴシック" charset="-128"/>
                <a:cs typeface="ＭＳ Ｐゴシック" charset="-128"/>
              </a:rPr>
              <a:t>i</a:t>
            </a:r>
            <a:r>
              <a:rPr lang="en-US" sz="2000" b="0" baseline="-25000">
                <a:ea typeface="ＭＳ Ｐゴシック" charset="-128"/>
                <a:cs typeface="ＭＳ Ｐゴシック" charset="-128"/>
              </a:rPr>
              <a:t>≤</a:t>
            </a:r>
            <a:r>
              <a:rPr lang="en-US" sz="2000" b="0" i="1" baseline="-25000">
                <a:ea typeface="ＭＳ Ｐゴシック" charset="-128"/>
                <a:cs typeface="ＭＳ Ｐゴシック" charset="-128"/>
              </a:rPr>
              <a:t>w</a:t>
            </a:r>
            <a:r>
              <a:rPr lang="en-US" sz="2000" b="0">
                <a:ea typeface="ＭＳ Ｐゴシック" charset="-128"/>
                <a:cs typeface="ＭＳ Ｐゴシック" charset="-128"/>
              </a:rPr>
              <a:t>[</a:t>
            </a:r>
            <a:r>
              <a:rPr lang="en-US" sz="2000" b="0" i="1"/>
              <a:t>K</a:t>
            </a:r>
            <a:r>
              <a:rPr lang="en-US" sz="2000" b="0"/>
              <a:t>(</a:t>
            </a:r>
            <a:r>
              <a:rPr lang="en-US" sz="2000" b="0" i="1"/>
              <a:t>w</a:t>
            </a:r>
            <a:r>
              <a:rPr lang="en-US" sz="2000" b="0"/>
              <a:t> – </a:t>
            </a:r>
            <a:r>
              <a:rPr lang="en-US" sz="2000" b="0" i="1"/>
              <a:t>w</a:t>
            </a:r>
            <a:r>
              <a:rPr lang="en-US" sz="2000" b="0" i="1" baseline="-25000"/>
              <a:t>i</a:t>
            </a:r>
            <a:r>
              <a:rPr lang="en-US" sz="2000" b="0"/>
              <a:t>) + </a:t>
            </a:r>
            <a:r>
              <a:rPr lang="en-US" sz="2000" b="0" i="1"/>
              <a:t>v</a:t>
            </a:r>
            <a:r>
              <a:rPr lang="en-US" sz="2000" b="0" i="1" baseline="-25000"/>
              <a:t>i</a:t>
            </a:r>
            <a:r>
              <a:rPr lang="en-US" sz="2000" b="0">
                <a:ea typeface="ＭＳ Ｐゴシック" charset="-128"/>
                <a:cs typeface="ＭＳ Ｐゴシック" charset="-128"/>
              </a:rPr>
              <a:t>]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</a:pPr>
            <a:r>
              <a:rPr lang="en-US" sz="2000" b="0">
                <a:ea typeface="ＭＳ Ｐゴシック" charset="-128"/>
                <a:cs typeface="ＭＳ Ｐゴシック" charset="-128"/>
              </a:rPr>
              <a:t>insert </a:t>
            </a:r>
            <a:r>
              <a:rPr lang="en-US" sz="2000" b="0" i="1">
                <a:ea typeface="ＭＳ Ｐゴシック" charset="-128"/>
                <a:cs typeface="ＭＳ Ｐゴシック" charset="-128"/>
              </a:rPr>
              <a:t>K</a:t>
            </a:r>
            <a:r>
              <a:rPr lang="en-US" sz="2000" b="0">
                <a:ea typeface="ＭＳ Ｐゴシック" charset="-128"/>
                <a:cs typeface="ＭＳ Ｐゴシック" charset="-128"/>
              </a:rPr>
              <a:t>(</a:t>
            </a:r>
            <a:r>
              <a:rPr lang="en-US" sz="2000" b="0" i="1">
                <a:ea typeface="ＭＳ Ｐゴシック" charset="-128"/>
                <a:cs typeface="ＭＳ Ｐゴシック" charset="-128"/>
              </a:rPr>
              <a:t>w</a:t>
            </a:r>
            <a:r>
              <a:rPr lang="en-US" sz="2000" b="0">
                <a:ea typeface="ＭＳ Ｐゴシック" charset="-128"/>
                <a:cs typeface="ＭＳ Ｐゴシック" charset="-128"/>
              </a:rPr>
              <a:t>) into hashtable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</a:pPr>
            <a:r>
              <a:rPr lang="en-US" sz="2000" b="0">
                <a:ea typeface="ＭＳ Ｐゴシック" charset="-128"/>
                <a:cs typeface="ＭＳ Ｐゴシック" charset="-128"/>
              </a:rPr>
              <a:t>return(</a:t>
            </a:r>
            <a:r>
              <a:rPr lang="en-US" sz="2000" b="0" i="1">
                <a:ea typeface="ＭＳ Ｐゴシック" charset="-128"/>
                <a:cs typeface="ＭＳ Ｐゴシック" charset="-128"/>
              </a:rPr>
              <a:t>K</a:t>
            </a:r>
            <a:r>
              <a:rPr lang="en-US" sz="2000" b="0">
                <a:ea typeface="ＭＳ Ｐゴシック" charset="-128"/>
                <a:cs typeface="ＭＳ Ｐゴシック" charset="-128"/>
              </a:rPr>
              <a:t>(</a:t>
            </a:r>
            <a:r>
              <a:rPr lang="en-US" sz="2000" b="0" i="1">
                <a:ea typeface="ＭＳ Ｐゴシック" charset="-128"/>
                <a:cs typeface="ＭＳ Ｐゴシック" charset="-128"/>
              </a:rPr>
              <a:t>w</a:t>
            </a:r>
            <a:r>
              <a:rPr lang="en-US" sz="2000" b="0">
                <a:ea typeface="ＭＳ Ｐゴシック" charset="-128"/>
                <a:cs typeface="ＭＳ Ｐゴシック" charset="-128"/>
              </a:rPr>
              <a:t>))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endParaRPr lang="en-US" sz="2000" b="0">
              <a:ea typeface="ＭＳ Ｐゴシック" charset="-128"/>
              <a:cs typeface="ＭＳ Ｐゴシック" charset="-128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2"/>
              <a:buNone/>
            </a:pPr>
            <a:endParaRPr lang="en-US" sz="2000" b="0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179547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Recursion and Memoization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-107" charset="2"/>
              <a:buChar char="l"/>
              <a:defRPr/>
            </a:pPr>
            <a:r>
              <a:rPr lang="en-US" dirty="0"/>
              <a:t>Insight: When can we gain efficiency by recursively starting from the final goal and only solving those subproblems required for the specific goal?</a:t>
            </a:r>
          </a:p>
          <a:p>
            <a:pPr lvl="1">
              <a:defRPr/>
            </a:pPr>
            <a:r>
              <a:rPr lang="en-US" dirty="0"/>
              <a:t>If we knew exactly which subproblems were needed for the specific goal we could have done a more direct (best-first) approach</a:t>
            </a:r>
          </a:p>
          <a:p>
            <a:pPr lvl="1">
              <a:defRPr/>
            </a:pPr>
            <a:r>
              <a:rPr lang="en-US" dirty="0"/>
              <a:t>With DP, we do not know which of the subproblems are needed so we compute all that might be needed</a:t>
            </a:r>
          </a:p>
          <a:p>
            <a:pPr>
              <a:buFont typeface="Wingdings" pitchFamily="-107" charset="2"/>
              <a:buChar char="l"/>
              <a:defRPr/>
            </a:pPr>
            <a:r>
              <a:rPr lang="en-US" dirty="0"/>
              <a:t>However, in some cases the final solution will </a:t>
            </a:r>
            <a:r>
              <a:rPr lang="en-US" i="1" dirty="0"/>
              <a:t>never </a:t>
            </a:r>
            <a:r>
              <a:rPr lang="en-US" dirty="0"/>
              <a:t>require that certain previous table cells be computed</a:t>
            </a:r>
          </a:p>
          <a:p>
            <a:pPr>
              <a:buFont typeface="Wingdings" pitchFamily="-107" charset="2"/>
              <a:buChar char="l"/>
              <a:defRPr/>
            </a:pPr>
            <a:r>
              <a:rPr lang="en-US" dirty="0"/>
              <a:t>For example if there are 3 items in knapsack, with weights 50, 80, and 100, we could do recursive DC and avoid computing     </a:t>
            </a:r>
            <a:r>
              <a:rPr lang="en-US" i="1" dirty="0"/>
              <a:t>K</a:t>
            </a:r>
            <a:r>
              <a:rPr lang="en-US" dirty="0"/>
              <a:t>(75), </a:t>
            </a:r>
            <a:r>
              <a:rPr lang="en-US" i="1" dirty="0"/>
              <a:t>K</a:t>
            </a:r>
            <a:r>
              <a:rPr lang="en-US" dirty="0"/>
              <a:t>(76), </a:t>
            </a:r>
            <a:r>
              <a:rPr lang="en-US" i="1" dirty="0"/>
              <a:t>K</a:t>
            </a:r>
            <a:r>
              <a:rPr lang="en-US" dirty="0"/>
              <a:t>(77), etc. which could never be necessary, but would have been calculated with the standard DP algorithm</a:t>
            </a:r>
          </a:p>
          <a:p>
            <a:pPr>
              <a:buFont typeface="Wingdings" pitchFamily="-107" charset="2"/>
              <a:buChar char="l"/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Would this approach help us for Edit Distance?</a:t>
            </a:r>
            <a:endParaRPr lang="en-US" dirty="0"/>
          </a:p>
        </p:txBody>
      </p:sp>
      <p:sp>
        <p:nvSpPr>
          <p:cNvPr id="7680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Dynamic Programming</a:t>
            </a:r>
          </a:p>
        </p:txBody>
      </p:sp>
      <p:sp>
        <p:nvSpPr>
          <p:cNvPr id="7680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A39008-BD53-184D-9A93-F015CDF452C2}" type="slidenum">
              <a:rPr lang="en-US" smtClean="0">
                <a:latin typeface="Times New Roman" charset="0"/>
              </a:rPr>
              <a:pPr/>
              <a:t>57</a:t>
            </a:fld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904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Knapsack without Repetition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8229600" cy="36576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Our relation now has to also track what items are available</a:t>
            </a:r>
          </a:p>
          <a:p>
            <a:pPr>
              <a:defRPr/>
            </a:pPr>
            <a:r>
              <a:rPr lang="en-US" i="1" dirty="0">
                <a:ea typeface="ＭＳ Ｐゴシック" charset="-128"/>
                <a:cs typeface="ＭＳ Ｐゴシック" charset="-128"/>
              </a:rPr>
              <a:t>K</a:t>
            </a:r>
            <a:r>
              <a:rPr lang="en-US" dirty="0">
                <a:ea typeface="ＭＳ Ｐゴシック" charset="-128"/>
                <a:cs typeface="ＭＳ Ｐゴシック" charset="-128"/>
              </a:rPr>
              <a:t>(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w</a:t>
            </a:r>
            <a:r>
              <a:rPr lang="en-US" dirty="0">
                <a:ea typeface="ＭＳ Ｐゴシック" charset="-128"/>
                <a:cs typeface="ＭＳ Ｐゴシック" charset="-128"/>
              </a:rPr>
              <a:t>,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j</a:t>
            </a:r>
            <a:r>
              <a:rPr lang="en-US" dirty="0">
                <a:ea typeface="ＭＳ Ｐゴシック" charset="-128"/>
                <a:cs typeface="ＭＳ Ｐゴシック" charset="-128"/>
              </a:rPr>
              <a:t>) = maximum value achievable given capacity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w</a:t>
            </a:r>
            <a:r>
              <a:rPr lang="en-US" dirty="0">
                <a:ea typeface="ＭＳ Ｐゴシック" charset="-128"/>
                <a:cs typeface="ＭＳ Ｐゴシック" charset="-128"/>
              </a:rPr>
              <a:t> while only considering items 1,…,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j</a:t>
            </a:r>
            <a:endParaRPr lang="en-US" dirty="0">
              <a:ea typeface="ＭＳ Ｐゴシック" charset="-128"/>
              <a:cs typeface="ＭＳ Ｐゴシック" charset="-128"/>
            </a:endParaRPr>
          </a:p>
          <a:p>
            <a:pPr lvl="1"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Means only items 1,…, 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j</a:t>
            </a:r>
            <a:r>
              <a:rPr lang="en-US" dirty="0">
                <a:ea typeface="ＭＳ Ｐゴシック" charset="-128"/>
                <a:cs typeface="ＭＳ Ｐゴシック" charset="-128"/>
              </a:rPr>
              <a:t> are available, but we actually just use some subset</a:t>
            </a:r>
          </a:p>
          <a:p>
            <a:pPr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Final answer is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K</a:t>
            </a:r>
            <a:r>
              <a:rPr lang="en-US" dirty="0">
                <a:ea typeface="ＭＳ Ｐゴシック" charset="-128"/>
                <a:cs typeface="ＭＳ Ｐゴシック" charset="-128"/>
              </a:rPr>
              <a:t>(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W</a:t>
            </a:r>
            <a:r>
              <a:rPr lang="en-US" dirty="0">
                <a:ea typeface="ＭＳ Ｐゴシック" charset="-128"/>
                <a:cs typeface="ＭＳ Ｐゴシック" charset="-128"/>
              </a:rPr>
              <a:t>,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n</a:t>
            </a:r>
            <a:r>
              <a:rPr lang="en-US" dirty="0">
                <a:ea typeface="ＭＳ Ｐゴシック" charset="-128"/>
                <a:cs typeface="ＭＳ Ｐゴシック" charset="-128"/>
              </a:rPr>
              <a:t>)</a:t>
            </a:r>
          </a:p>
          <a:p>
            <a:pPr lvl="1"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Items can be in any order as we have to consider all of them regardless</a:t>
            </a:r>
          </a:p>
          <a:p>
            <a:pPr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Express relation as: either the 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j</a:t>
            </a:r>
            <a:r>
              <a:rPr lang="en-US" i="1" baseline="30000" dirty="0" err="1">
                <a:ea typeface="ＭＳ Ｐゴシック" charset="-128"/>
                <a:cs typeface="ＭＳ Ｐゴシック" charset="-128"/>
              </a:rPr>
              <a:t>th</a:t>
            </a:r>
            <a:r>
              <a:rPr lang="en-US" dirty="0">
                <a:ea typeface="ＭＳ Ｐゴシック" charset="-128"/>
                <a:cs typeface="ＭＳ Ｐゴシック" charset="-128"/>
              </a:rPr>
              <a:t> item is in the solution or not</a:t>
            </a:r>
          </a:p>
          <a:p>
            <a:pPr>
              <a:defRPr/>
            </a:pPr>
            <a:r>
              <a:rPr lang="en-US" i="1" dirty="0" err="1">
                <a:ea typeface="ＭＳ Ｐゴシック" charset="-128"/>
                <a:cs typeface="ＭＳ Ｐゴシック" charset="-128"/>
              </a:rPr>
              <a:t>K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(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w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,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j</a:t>
            </a:r>
            <a:r>
              <a:rPr lang="en-US" dirty="0">
                <a:ea typeface="ＭＳ Ｐゴシック" charset="-128"/>
                <a:cs typeface="ＭＳ Ｐゴシック" charset="-128"/>
              </a:rPr>
              <a:t>) = max</a:t>
            </a:r>
            <a:r>
              <a:rPr lang="en-US" i="1" baseline="-25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dirty="0">
                <a:ea typeface="ＭＳ Ｐゴシック" charset="-128"/>
                <a:cs typeface="ＭＳ Ｐゴシック" charset="-128"/>
              </a:rPr>
              <a:t>[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K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(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w</a:t>
            </a:r>
            <a:r>
              <a:rPr lang="en-US" dirty="0">
                <a:ea typeface="ＭＳ Ｐゴシック" charset="-128"/>
                <a:cs typeface="ＭＳ Ｐゴシック" charset="-128"/>
              </a:rPr>
              <a:t> – 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w</a:t>
            </a:r>
            <a:r>
              <a:rPr lang="en-US" i="1" baseline="-25000" dirty="0" err="1">
                <a:ea typeface="ＭＳ Ｐゴシック" charset="-128"/>
                <a:cs typeface="ＭＳ Ｐゴシック" charset="-128"/>
              </a:rPr>
              <a:t>j</a:t>
            </a:r>
            <a:r>
              <a:rPr lang="en-US" dirty="0">
                <a:ea typeface="ＭＳ Ｐゴシック" charset="-128"/>
                <a:cs typeface="ＭＳ Ｐゴシック" charset="-128"/>
              </a:rPr>
              <a:t>,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j</a:t>
            </a:r>
            <a:r>
              <a:rPr lang="en-US" dirty="0">
                <a:ea typeface="ＭＳ Ｐゴシック" charset="-128"/>
                <a:cs typeface="ＭＳ Ｐゴシック" charset="-128"/>
              </a:rPr>
              <a:t>-1) + 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i="1" baseline="-25000" dirty="0" err="1">
                <a:ea typeface="ＭＳ Ｐゴシック" charset="-128"/>
                <a:cs typeface="ＭＳ Ｐゴシック" charset="-128"/>
              </a:rPr>
              <a:t>j</a:t>
            </a:r>
            <a:r>
              <a:rPr lang="en-US" dirty="0">
                <a:ea typeface="ＭＳ Ｐゴシック" charset="-128"/>
                <a:cs typeface="ＭＳ Ｐゴシック" charset="-128"/>
              </a:rPr>
              <a:t>, 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K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(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w</a:t>
            </a:r>
            <a:r>
              <a:rPr lang="en-US" dirty="0">
                <a:ea typeface="ＭＳ Ｐゴシック" charset="-128"/>
                <a:cs typeface="ＭＳ Ｐゴシック" charset="-128"/>
              </a:rPr>
              <a:t>,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j</a:t>
            </a:r>
            <a:r>
              <a:rPr lang="en-US" dirty="0">
                <a:ea typeface="ＭＳ Ｐゴシック" charset="-128"/>
                <a:cs typeface="ＭＳ Ｐゴシック" charset="-128"/>
              </a:rPr>
              <a:t>-1)]</a:t>
            </a:r>
          </a:p>
          <a:p>
            <a:pPr lvl="1"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If 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w</a:t>
            </a:r>
            <a:r>
              <a:rPr lang="en-US" i="1" baseline="-25000" dirty="0" err="1">
                <a:ea typeface="ＭＳ Ｐゴシック" charset="-128"/>
                <a:cs typeface="ＭＳ Ｐゴシック" charset="-128"/>
              </a:rPr>
              <a:t>j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 &gt; 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w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dirty="0">
                <a:ea typeface="ＭＳ Ｐゴシック" charset="-128"/>
                <a:cs typeface="ＭＳ Ｐゴシック" charset="-128"/>
              </a:rPr>
              <a:t>then ignore first case</a:t>
            </a:r>
          </a:p>
          <a:p>
            <a:pPr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Table and Base cases?</a:t>
            </a:r>
          </a:p>
        </p:txBody>
      </p:sp>
      <p:sp>
        <p:nvSpPr>
          <p:cNvPr id="7885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Dynamic Programming</a:t>
            </a:r>
          </a:p>
        </p:txBody>
      </p:sp>
      <p:sp>
        <p:nvSpPr>
          <p:cNvPr id="7885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0C6CD1-88E5-DD4E-84B0-4AF9F6EFDFD7}" type="slidenum">
              <a:rPr lang="en-US" smtClean="0">
                <a:latin typeface="Times New Roman" charset="0"/>
              </a:rPr>
              <a:pPr/>
              <a:t>58</a:t>
            </a:fld>
            <a:endParaRPr lang="en-US">
              <a:latin typeface="Times New Roman" charset="0"/>
            </a:endParaRPr>
          </a:p>
        </p:txBody>
      </p:sp>
      <p:pic>
        <p:nvPicPr>
          <p:cNvPr id="78854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35113" y="4648200"/>
            <a:ext cx="6618287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dirty="0"/>
              <a:t>Knapsack without Repetition Example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511294"/>
              </p:ext>
            </p:extLst>
          </p:nvPr>
        </p:nvGraphicFramePr>
        <p:xfrm>
          <a:off x="533400" y="914400"/>
          <a:ext cx="8153400" cy="3505200"/>
        </p:xfrm>
        <a:graphic>
          <a:graphicData uri="http://schemas.openxmlformats.org/drawingml/2006/table">
            <a:tbl>
              <a:tblPr firstRow="1" firstCol="1" bandRow="1">
                <a:tableStyleId>{638B1855-1B75-4FBE-930C-398BA8C253C6}</a:tableStyleId>
              </a:tblPr>
              <a:tblGrid>
                <a:gridCol w="67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1" dirty="0" err="1">
                          <a:solidFill>
                            <a:schemeClr val="bg2"/>
                          </a:solidFill>
                        </a:rPr>
                        <a:t>w</a:t>
                      </a:r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8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399" y="5105400"/>
            <a:ext cx="5354713" cy="129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Content Placeholder 5"/>
          <p:cNvGraphicFramePr>
            <a:graphicFrameLocks/>
          </p:cNvGraphicFramePr>
          <p:nvPr/>
        </p:nvGraphicFramePr>
        <p:xfrm>
          <a:off x="5562600" y="4572000"/>
          <a:ext cx="3276600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9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897"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89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89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897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897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7048500" y="6400800"/>
            <a:ext cx="952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 i="1" dirty="0"/>
              <a:t>W</a:t>
            </a:r>
            <a:r>
              <a:rPr lang="en-US" sz="2000" b="0" dirty="0"/>
              <a:t> = 10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312 - Algorithm Analysis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2D489C-EA86-6B46-BEB4-57E6E8FCBC8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Fibonacci Series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581400"/>
            <a:ext cx="7772400" cy="2514600"/>
          </a:xfrm>
        </p:spPr>
        <p:txBody>
          <a:bodyPr/>
          <a:lstStyle/>
          <a:p>
            <a:pPr eaLnBrk="1" hangingPunct="1"/>
            <a:r>
              <a:rPr lang="en-US" dirty="0"/>
              <a:t>0, 1, 1, 2, 3, 5, 8, 13, 21, 34, …</a:t>
            </a:r>
          </a:p>
          <a:p>
            <a:pPr eaLnBrk="1" hangingPunct="1"/>
            <a:r>
              <a:rPr lang="en-US" dirty="0"/>
              <a:t>Exponential if we just implement the algorithm directly</a:t>
            </a:r>
          </a:p>
          <a:p>
            <a:pPr eaLnBrk="1" hangingPunct="1"/>
            <a:r>
              <a:rPr lang="en-US" dirty="0"/>
              <a:t>DP approach:  Build a table with dependencies, store and use intermediate results – O(</a:t>
            </a:r>
            <a:r>
              <a:rPr lang="en-US" i="1" dirty="0"/>
              <a:t>n</a:t>
            </a:r>
            <a:r>
              <a:rPr lang="en-US" dirty="0"/>
              <a:t>) time, space O(</a:t>
            </a:r>
            <a:r>
              <a:rPr lang="en-US" i="1" dirty="0"/>
              <a:t>n</a:t>
            </a:r>
            <a:r>
              <a:rPr lang="en-US" dirty="0"/>
              <a:t>) but…</a:t>
            </a:r>
          </a:p>
          <a:p>
            <a:pPr eaLnBrk="1" hangingPunct="1"/>
            <a:r>
              <a:rPr lang="en-US" dirty="0"/>
              <a:t>Note that dependencies form a DAG with each table cell corresponding to a node in the DAG</a:t>
            </a:r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5650607"/>
              </p:ext>
            </p:extLst>
          </p:nvPr>
        </p:nvGraphicFramePr>
        <p:xfrm>
          <a:off x="2590800" y="1371600"/>
          <a:ext cx="3721100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5" name="Equation" r:id="rId4" imgW="1498347" imgH="711288" progId="">
                  <p:embed/>
                </p:oleObj>
              </mc:Choice>
              <mc:Fallback>
                <p:oleObj name="Equation" r:id="rId4" imgW="1498347" imgH="711288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371600"/>
                        <a:ext cx="3721100" cy="17653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dirty="0"/>
              <a:t>Knapsack without Repetition Example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411578"/>
              </p:ext>
            </p:extLst>
          </p:nvPr>
        </p:nvGraphicFramePr>
        <p:xfrm>
          <a:off x="533400" y="914400"/>
          <a:ext cx="8153400" cy="3505200"/>
        </p:xfrm>
        <a:graphic>
          <a:graphicData uri="http://schemas.openxmlformats.org/drawingml/2006/table">
            <a:tbl>
              <a:tblPr firstRow="1" firstCol="1" bandRow="1">
                <a:tableStyleId>{638B1855-1B75-4FBE-930C-398BA8C253C6}</a:tableStyleId>
              </a:tblPr>
              <a:tblGrid>
                <a:gridCol w="67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1" dirty="0" err="1">
                          <a:solidFill>
                            <a:schemeClr val="bg2"/>
                          </a:solidFill>
                        </a:rPr>
                        <a:t>w</a:t>
                      </a:r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8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399" y="5105400"/>
            <a:ext cx="5354713" cy="129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Content Placeholder 5"/>
          <p:cNvGraphicFramePr>
            <a:graphicFrameLocks/>
          </p:cNvGraphicFramePr>
          <p:nvPr/>
        </p:nvGraphicFramePr>
        <p:xfrm>
          <a:off x="5562600" y="4572000"/>
          <a:ext cx="3276600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9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897"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89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89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897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897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7048500" y="6400800"/>
            <a:ext cx="952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 i="1" dirty="0"/>
              <a:t>W</a:t>
            </a:r>
            <a:r>
              <a:rPr lang="en-US" sz="2000" b="0" dirty="0"/>
              <a:t> = 10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 rot="10800000">
            <a:off x="1524794" y="1773821"/>
            <a:ext cx="3733800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54DDE5-9FA8-914F-8C6C-B417C75FB6C5}"/>
              </a:ext>
            </a:extLst>
          </p:cNvPr>
          <p:cNvCxnSpPr>
            <a:cxnSpLocks/>
          </p:cNvCxnSpPr>
          <p:nvPr/>
        </p:nvCxnSpPr>
        <p:spPr bwMode="auto">
          <a:xfrm>
            <a:off x="1371600" y="1819507"/>
            <a:ext cx="0" cy="28962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0BDEE67-DB9C-744C-93E0-6901B460557E}"/>
              </a:ext>
            </a:extLst>
          </p:cNvPr>
          <p:cNvCxnSpPr>
            <a:cxnSpLocks/>
          </p:cNvCxnSpPr>
          <p:nvPr/>
        </p:nvCxnSpPr>
        <p:spPr bwMode="auto">
          <a:xfrm>
            <a:off x="2057400" y="1819507"/>
            <a:ext cx="0" cy="28962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F599235-9498-F64C-8682-C0CFF98ECCDA}"/>
              </a:ext>
            </a:extLst>
          </p:cNvPr>
          <p:cNvCxnSpPr>
            <a:cxnSpLocks/>
          </p:cNvCxnSpPr>
          <p:nvPr/>
        </p:nvCxnSpPr>
        <p:spPr bwMode="auto">
          <a:xfrm>
            <a:off x="2743200" y="1819507"/>
            <a:ext cx="0" cy="28962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078A054-3307-DA41-98DC-AD3D13A03C61}"/>
              </a:ext>
            </a:extLst>
          </p:cNvPr>
          <p:cNvCxnSpPr>
            <a:cxnSpLocks/>
          </p:cNvCxnSpPr>
          <p:nvPr/>
        </p:nvCxnSpPr>
        <p:spPr bwMode="auto">
          <a:xfrm>
            <a:off x="3389111" y="1819506"/>
            <a:ext cx="0" cy="28962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D5D4126-8CF6-C54D-9482-D71A47EB1DAC}"/>
              </a:ext>
            </a:extLst>
          </p:cNvPr>
          <p:cNvCxnSpPr>
            <a:cxnSpLocks/>
          </p:cNvCxnSpPr>
          <p:nvPr/>
        </p:nvCxnSpPr>
        <p:spPr bwMode="auto">
          <a:xfrm>
            <a:off x="5507112" y="1773820"/>
            <a:ext cx="0" cy="28962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D07FE7F-3802-F946-A895-66235DDE244F}"/>
              </a:ext>
            </a:extLst>
          </p:cNvPr>
          <p:cNvCxnSpPr>
            <a:cxnSpLocks/>
          </p:cNvCxnSpPr>
          <p:nvPr/>
        </p:nvCxnSpPr>
        <p:spPr bwMode="auto">
          <a:xfrm>
            <a:off x="4800600" y="1819504"/>
            <a:ext cx="0" cy="28962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3B2D414-EC7A-774F-ADC5-000FFD84B2C9}"/>
              </a:ext>
            </a:extLst>
          </p:cNvPr>
          <p:cNvCxnSpPr>
            <a:cxnSpLocks/>
          </p:cNvCxnSpPr>
          <p:nvPr/>
        </p:nvCxnSpPr>
        <p:spPr bwMode="auto">
          <a:xfrm>
            <a:off x="4114800" y="1819505"/>
            <a:ext cx="0" cy="28962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dirty="0"/>
              <a:t>Knapsack without Repetition Example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26219"/>
              </p:ext>
            </p:extLst>
          </p:nvPr>
        </p:nvGraphicFramePr>
        <p:xfrm>
          <a:off x="533400" y="914400"/>
          <a:ext cx="8153400" cy="3505200"/>
        </p:xfrm>
        <a:graphic>
          <a:graphicData uri="http://schemas.openxmlformats.org/drawingml/2006/table">
            <a:tbl>
              <a:tblPr firstRow="1" firstCol="1" bandRow="1">
                <a:tableStyleId>{638B1855-1B75-4FBE-930C-398BA8C253C6}</a:tableStyleId>
              </a:tblPr>
              <a:tblGrid>
                <a:gridCol w="67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1" dirty="0" err="1">
                          <a:solidFill>
                            <a:schemeClr val="bg2"/>
                          </a:solidFill>
                        </a:rPr>
                        <a:t>w</a:t>
                      </a:r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8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399" y="5105400"/>
            <a:ext cx="5354713" cy="129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Content Placeholder 5"/>
          <p:cNvGraphicFramePr>
            <a:graphicFrameLocks/>
          </p:cNvGraphicFramePr>
          <p:nvPr/>
        </p:nvGraphicFramePr>
        <p:xfrm>
          <a:off x="5562600" y="4572000"/>
          <a:ext cx="3276600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9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897"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89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89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897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897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7048500" y="6400800"/>
            <a:ext cx="952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 i="1" dirty="0"/>
              <a:t>W</a:t>
            </a:r>
            <a:r>
              <a:rPr lang="en-US" sz="2000" b="0" dirty="0"/>
              <a:t> = 10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 rot="10800000">
            <a:off x="1600200" y="1880575"/>
            <a:ext cx="3733800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10800000">
            <a:off x="2305778" y="1880575"/>
            <a:ext cx="3714022" cy="4004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10800000">
            <a:off x="2837590" y="1880580"/>
            <a:ext cx="3944210" cy="4394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rot="10800000">
            <a:off x="3640212" y="1919553"/>
            <a:ext cx="3751188" cy="4004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 rot="10800000">
            <a:off x="4209190" y="1919556"/>
            <a:ext cx="3791810" cy="40048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EB56840-FB79-1545-86C8-A454FD12BC58}"/>
              </a:ext>
            </a:extLst>
          </p:cNvPr>
          <p:cNvSpPr txBox="1"/>
          <p:nvPr/>
        </p:nvSpPr>
        <p:spPr>
          <a:xfrm>
            <a:off x="304800" y="4443782"/>
            <a:ext cx="5039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/>
              <a:t>Always an edge from above. Won't show anymore. Will just show first and informative diagonal edges.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6F78C5-50DE-4344-BAFD-88E5B303A976}"/>
              </a:ext>
            </a:extLst>
          </p:cNvPr>
          <p:cNvCxnSpPr>
            <a:cxnSpLocks/>
          </p:cNvCxnSpPr>
          <p:nvPr/>
        </p:nvCxnSpPr>
        <p:spPr bwMode="auto">
          <a:xfrm>
            <a:off x="1371600" y="1819507"/>
            <a:ext cx="0" cy="28962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DD8B98B-A9E2-DB49-84CF-75181295E51D}"/>
              </a:ext>
            </a:extLst>
          </p:cNvPr>
          <p:cNvCxnSpPr>
            <a:cxnSpLocks/>
          </p:cNvCxnSpPr>
          <p:nvPr/>
        </p:nvCxnSpPr>
        <p:spPr bwMode="auto">
          <a:xfrm>
            <a:off x="2057400" y="1819507"/>
            <a:ext cx="0" cy="28962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A63B121-FE59-144E-AFEE-02F9E53B9DE1}"/>
              </a:ext>
            </a:extLst>
          </p:cNvPr>
          <p:cNvCxnSpPr>
            <a:cxnSpLocks/>
          </p:cNvCxnSpPr>
          <p:nvPr/>
        </p:nvCxnSpPr>
        <p:spPr bwMode="auto">
          <a:xfrm>
            <a:off x="2743200" y="1819507"/>
            <a:ext cx="0" cy="28962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C96E999-DD50-CA4B-8026-AEE5883CA283}"/>
              </a:ext>
            </a:extLst>
          </p:cNvPr>
          <p:cNvCxnSpPr>
            <a:cxnSpLocks/>
          </p:cNvCxnSpPr>
          <p:nvPr/>
        </p:nvCxnSpPr>
        <p:spPr bwMode="auto">
          <a:xfrm>
            <a:off x="3389111" y="1819506"/>
            <a:ext cx="0" cy="28962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ABFAAF2-D2EA-4F40-B373-1B45946D1A1B}"/>
              </a:ext>
            </a:extLst>
          </p:cNvPr>
          <p:cNvCxnSpPr>
            <a:cxnSpLocks/>
          </p:cNvCxnSpPr>
          <p:nvPr/>
        </p:nvCxnSpPr>
        <p:spPr bwMode="auto">
          <a:xfrm>
            <a:off x="5507112" y="1773820"/>
            <a:ext cx="0" cy="28962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9033632-CD64-5F4B-AAC9-705E70ABF1E8}"/>
              </a:ext>
            </a:extLst>
          </p:cNvPr>
          <p:cNvCxnSpPr>
            <a:cxnSpLocks/>
          </p:cNvCxnSpPr>
          <p:nvPr/>
        </p:nvCxnSpPr>
        <p:spPr bwMode="auto">
          <a:xfrm>
            <a:off x="4800600" y="1819504"/>
            <a:ext cx="0" cy="28962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3CE25A9-118E-D243-9C93-28F22154FD27}"/>
              </a:ext>
            </a:extLst>
          </p:cNvPr>
          <p:cNvCxnSpPr>
            <a:cxnSpLocks/>
          </p:cNvCxnSpPr>
          <p:nvPr/>
        </p:nvCxnSpPr>
        <p:spPr bwMode="auto">
          <a:xfrm>
            <a:off x="4114800" y="1819505"/>
            <a:ext cx="0" cy="28962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286CD23-6C0B-FC4A-A8AE-91D170BBD7D5}"/>
              </a:ext>
            </a:extLst>
          </p:cNvPr>
          <p:cNvCxnSpPr>
            <a:cxnSpLocks/>
          </p:cNvCxnSpPr>
          <p:nvPr/>
        </p:nvCxnSpPr>
        <p:spPr bwMode="auto">
          <a:xfrm>
            <a:off x="6096000" y="1775941"/>
            <a:ext cx="0" cy="28962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AF75D75-ED1F-EA49-ADB5-56FDCF09B442}"/>
              </a:ext>
            </a:extLst>
          </p:cNvPr>
          <p:cNvCxnSpPr>
            <a:cxnSpLocks/>
          </p:cNvCxnSpPr>
          <p:nvPr/>
        </p:nvCxnSpPr>
        <p:spPr bwMode="auto">
          <a:xfrm>
            <a:off x="6781800" y="1775941"/>
            <a:ext cx="0" cy="28962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0AC9365-B627-6C44-8527-BD117E07AD83}"/>
              </a:ext>
            </a:extLst>
          </p:cNvPr>
          <p:cNvCxnSpPr>
            <a:cxnSpLocks/>
          </p:cNvCxnSpPr>
          <p:nvPr/>
        </p:nvCxnSpPr>
        <p:spPr bwMode="auto">
          <a:xfrm>
            <a:off x="7467600" y="1775941"/>
            <a:ext cx="0" cy="28962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13BA62E-452C-3E4E-B63A-A8B1E395EE41}"/>
              </a:ext>
            </a:extLst>
          </p:cNvPr>
          <p:cNvCxnSpPr>
            <a:cxnSpLocks/>
          </p:cNvCxnSpPr>
          <p:nvPr/>
        </p:nvCxnSpPr>
        <p:spPr bwMode="auto">
          <a:xfrm>
            <a:off x="8113511" y="1775940"/>
            <a:ext cx="0" cy="28962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E1866E5-AAB9-FA45-924B-819E51872D08}"/>
              </a:ext>
            </a:extLst>
          </p:cNvPr>
          <p:cNvCxnSpPr>
            <a:cxnSpLocks/>
          </p:cNvCxnSpPr>
          <p:nvPr/>
        </p:nvCxnSpPr>
        <p:spPr bwMode="auto">
          <a:xfrm>
            <a:off x="10231512" y="1730254"/>
            <a:ext cx="0" cy="28962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1B72994-E8A6-8840-B354-8D1FB88B225F}"/>
              </a:ext>
            </a:extLst>
          </p:cNvPr>
          <p:cNvCxnSpPr>
            <a:cxnSpLocks/>
          </p:cNvCxnSpPr>
          <p:nvPr/>
        </p:nvCxnSpPr>
        <p:spPr bwMode="auto">
          <a:xfrm>
            <a:off x="9525000" y="1775938"/>
            <a:ext cx="0" cy="28962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04"/>
            <a:ext cx="8229600" cy="781050"/>
          </a:xfrm>
        </p:spPr>
        <p:txBody>
          <a:bodyPr>
            <a:noAutofit/>
          </a:bodyPr>
          <a:lstStyle/>
          <a:p>
            <a:r>
              <a:rPr lang="en-US" sz="2400" dirty="0"/>
              <a:t>**Challenge** Finish table. What is complexity?</a:t>
            </a:r>
            <a:br>
              <a:rPr lang="en-US" sz="2400" dirty="0"/>
            </a:br>
            <a:r>
              <a:rPr lang="en-US" sz="2400" dirty="0"/>
              <a:t>Show how you know which items are in the sack</a:t>
            </a:r>
          </a:p>
        </p:txBody>
      </p:sp>
      <p:pic>
        <p:nvPicPr>
          <p:cNvPr id="8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399" y="5105400"/>
            <a:ext cx="5354713" cy="129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Content Placeholder 5"/>
          <p:cNvGraphicFramePr>
            <a:graphicFrameLocks/>
          </p:cNvGraphicFramePr>
          <p:nvPr/>
        </p:nvGraphicFramePr>
        <p:xfrm>
          <a:off x="5562600" y="4572000"/>
          <a:ext cx="3276600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9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897"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89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89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897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897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7048500" y="6400800"/>
            <a:ext cx="952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 i="1" dirty="0"/>
              <a:t>W</a:t>
            </a:r>
            <a:r>
              <a:rPr lang="en-US" sz="2000" b="0" dirty="0"/>
              <a:t> = 10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0AF62D04-A201-BC40-80CB-912A15790D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020731"/>
              </p:ext>
            </p:extLst>
          </p:nvPr>
        </p:nvGraphicFramePr>
        <p:xfrm>
          <a:off x="533400" y="914400"/>
          <a:ext cx="8153400" cy="3505200"/>
        </p:xfrm>
        <a:graphic>
          <a:graphicData uri="http://schemas.openxmlformats.org/drawingml/2006/table">
            <a:tbl>
              <a:tblPr firstRow="1" firstCol="1" bandRow="1">
                <a:tableStyleId>{638B1855-1B75-4FBE-930C-398BA8C253C6}</a:tableStyleId>
              </a:tblPr>
              <a:tblGrid>
                <a:gridCol w="67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1" dirty="0" err="1">
                          <a:solidFill>
                            <a:schemeClr val="bg2"/>
                          </a:solidFill>
                        </a:rPr>
                        <a:t>w</a:t>
                      </a:r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Goal</a:t>
                      </a:r>
                    </a:p>
                  </a:txBody>
                  <a:tcPr>
                    <a:solidFill>
                      <a:srgbClr val="66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9B264E7-1A62-D147-A749-25F3E0A23A07}"/>
              </a:ext>
            </a:extLst>
          </p:cNvPr>
          <p:cNvCxnSpPr/>
          <p:nvPr/>
        </p:nvCxnSpPr>
        <p:spPr bwMode="auto">
          <a:xfrm rot="10800000">
            <a:off x="1600200" y="1880575"/>
            <a:ext cx="3733800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C45A92F-573F-7049-A14E-8C5D6FC2A2C0}"/>
              </a:ext>
            </a:extLst>
          </p:cNvPr>
          <p:cNvCxnSpPr/>
          <p:nvPr/>
        </p:nvCxnSpPr>
        <p:spPr bwMode="auto">
          <a:xfrm rot="10800000">
            <a:off x="1600200" y="2281068"/>
            <a:ext cx="1752600" cy="5333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EA8BFFE-23F9-B546-A6F6-A8AD86470396}"/>
              </a:ext>
            </a:extLst>
          </p:cNvPr>
          <p:cNvCxnSpPr/>
          <p:nvPr/>
        </p:nvCxnSpPr>
        <p:spPr bwMode="auto">
          <a:xfrm rot="10800000">
            <a:off x="5638800" y="2281069"/>
            <a:ext cx="1752600" cy="5333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2DB524-4E12-3744-A7EC-31113B832656}"/>
              </a:ext>
            </a:extLst>
          </p:cNvPr>
          <p:cNvCxnSpPr>
            <a:cxnSpLocks/>
          </p:cNvCxnSpPr>
          <p:nvPr/>
        </p:nvCxnSpPr>
        <p:spPr bwMode="auto">
          <a:xfrm>
            <a:off x="5503237" y="2400765"/>
            <a:ext cx="3875" cy="26623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B7A684-45E9-B042-B3E3-1E2BE79D71E5}"/>
              </a:ext>
            </a:extLst>
          </p:cNvPr>
          <p:cNvCxnSpPr>
            <a:cxnSpLocks/>
          </p:cNvCxnSpPr>
          <p:nvPr/>
        </p:nvCxnSpPr>
        <p:spPr bwMode="auto">
          <a:xfrm>
            <a:off x="3429000" y="2404545"/>
            <a:ext cx="0" cy="2586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ABC3DF-4ADB-B64B-86B9-B0610E897050}"/>
              </a:ext>
            </a:extLst>
          </p:cNvPr>
          <p:cNvCxnSpPr>
            <a:cxnSpLocks/>
          </p:cNvCxnSpPr>
          <p:nvPr/>
        </p:nvCxnSpPr>
        <p:spPr bwMode="auto">
          <a:xfrm>
            <a:off x="7543800" y="2359529"/>
            <a:ext cx="0" cy="3236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97BC00-15CB-C64D-9BBE-2C85EBEC02ED}"/>
              </a:ext>
            </a:extLst>
          </p:cNvPr>
          <p:cNvSpPr txBox="1"/>
          <p:nvPr/>
        </p:nvSpPr>
        <p:spPr>
          <a:xfrm>
            <a:off x="304800" y="4443782"/>
            <a:ext cx="5039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/>
              <a:t>Update back pointer to recover optimal sack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3E3CAA6-F9F2-8941-BA2A-F79B64A0B61E}"/>
              </a:ext>
            </a:extLst>
          </p:cNvPr>
          <p:cNvCxnSpPr/>
          <p:nvPr/>
        </p:nvCxnSpPr>
        <p:spPr bwMode="auto">
          <a:xfrm rot="10800000">
            <a:off x="3581400" y="2314558"/>
            <a:ext cx="1752600" cy="5333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65061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>
            <a:noAutofit/>
          </a:bodyPr>
          <a:lstStyle/>
          <a:p>
            <a:r>
              <a:rPr lang="en-US" sz="2400" dirty="0"/>
              <a:t>**Challenge** Finish table. What is complexity?</a:t>
            </a:r>
            <a:br>
              <a:rPr lang="en-US" sz="2400" dirty="0"/>
            </a:br>
            <a:r>
              <a:rPr lang="en-US" sz="2400" dirty="0"/>
              <a:t>How do you know which items are in the sack?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275900"/>
              </p:ext>
            </p:extLst>
          </p:nvPr>
        </p:nvGraphicFramePr>
        <p:xfrm>
          <a:off x="533400" y="914400"/>
          <a:ext cx="8153400" cy="3505200"/>
        </p:xfrm>
        <a:graphic>
          <a:graphicData uri="http://schemas.openxmlformats.org/drawingml/2006/table">
            <a:tbl>
              <a:tblPr firstRow="1" firstCol="1" bandRow="1">
                <a:tableStyleId>{638B1855-1B75-4FBE-930C-398BA8C253C6}</a:tableStyleId>
              </a:tblPr>
              <a:tblGrid>
                <a:gridCol w="67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1" dirty="0" err="1">
                          <a:solidFill>
                            <a:schemeClr val="bg2"/>
                          </a:solidFill>
                        </a:rPr>
                        <a:t>w</a:t>
                      </a:r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46</a:t>
                      </a:r>
                    </a:p>
                  </a:txBody>
                  <a:tcPr>
                    <a:solidFill>
                      <a:srgbClr val="66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8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399" y="5105400"/>
            <a:ext cx="5354713" cy="129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Content Placeholder 5"/>
          <p:cNvGraphicFramePr>
            <a:graphicFrameLocks/>
          </p:cNvGraphicFramePr>
          <p:nvPr/>
        </p:nvGraphicFramePr>
        <p:xfrm>
          <a:off x="5562600" y="4572000"/>
          <a:ext cx="3276600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9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897"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89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89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897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897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7048500" y="6400800"/>
            <a:ext cx="952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 i="1" dirty="0"/>
              <a:t>W</a:t>
            </a:r>
            <a:r>
              <a:rPr lang="en-US" sz="2000" b="0" dirty="0"/>
              <a:t> = 10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 rot="10800000">
            <a:off x="1600200" y="1880575"/>
            <a:ext cx="3733800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rot="10800000">
            <a:off x="1600200" y="2281068"/>
            <a:ext cx="1752600" cy="5333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A713582-E3F6-C349-9612-AB3FEAE6BE4F}"/>
              </a:ext>
            </a:extLst>
          </p:cNvPr>
          <p:cNvCxnSpPr/>
          <p:nvPr/>
        </p:nvCxnSpPr>
        <p:spPr bwMode="auto">
          <a:xfrm rot="10800000">
            <a:off x="5638800" y="2281069"/>
            <a:ext cx="1752600" cy="5333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9187F-3693-464F-B06D-EA543F420BBA}"/>
              </a:ext>
            </a:extLst>
          </p:cNvPr>
          <p:cNvCxnSpPr/>
          <p:nvPr/>
        </p:nvCxnSpPr>
        <p:spPr bwMode="auto">
          <a:xfrm rot="5400000">
            <a:off x="3313112" y="3156510"/>
            <a:ext cx="381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8BF6902-D273-2F40-8BD4-02B1E5D1FDA5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607574" y="2828852"/>
            <a:ext cx="2431026" cy="5214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66535A1-8568-4946-AF82-C66F755DEECC}"/>
              </a:ext>
            </a:extLst>
          </p:cNvPr>
          <p:cNvCxnSpPr/>
          <p:nvPr/>
        </p:nvCxnSpPr>
        <p:spPr bwMode="auto">
          <a:xfrm rot="5400000">
            <a:off x="5311943" y="3156510"/>
            <a:ext cx="381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CADD322-82CB-3241-929E-74FFE07336E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687961" y="2814466"/>
            <a:ext cx="2431026" cy="5214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B96E120-A794-854C-9C7E-ADDAF8ADEB72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543665" y="3426535"/>
            <a:ext cx="1123335" cy="4910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BA2C647-A983-3644-AE1A-87B513CDAE19}"/>
              </a:ext>
            </a:extLst>
          </p:cNvPr>
          <p:cNvCxnSpPr/>
          <p:nvPr/>
        </p:nvCxnSpPr>
        <p:spPr bwMode="auto">
          <a:xfrm rot="5400000">
            <a:off x="3313112" y="3706397"/>
            <a:ext cx="381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88ED2D1-936F-804B-95A1-9643E3850599}"/>
              </a:ext>
            </a:extLst>
          </p:cNvPr>
          <p:cNvCxnSpPr/>
          <p:nvPr/>
        </p:nvCxnSpPr>
        <p:spPr bwMode="auto">
          <a:xfrm rot="5400000">
            <a:off x="3969260" y="3728619"/>
            <a:ext cx="381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286CC11-AA6E-6F4C-82EE-A6020C38F81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774002" y="3469819"/>
            <a:ext cx="905285" cy="4151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FD9EFF2-91B3-6241-AC8E-B02E7E4C4AC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638800" y="3444507"/>
            <a:ext cx="1016768" cy="4686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5FCF852-A95A-3545-822E-BD24CBA66431}"/>
              </a:ext>
            </a:extLst>
          </p:cNvPr>
          <p:cNvCxnSpPr/>
          <p:nvPr/>
        </p:nvCxnSpPr>
        <p:spPr bwMode="auto">
          <a:xfrm rot="5400000">
            <a:off x="7377341" y="3721664"/>
            <a:ext cx="381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7ED8FC4-EAF6-3C4B-A23E-6DC24D0DF5CA}"/>
              </a:ext>
            </a:extLst>
          </p:cNvPr>
          <p:cNvCxnSpPr/>
          <p:nvPr/>
        </p:nvCxnSpPr>
        <p:spPr bwMode="auto">
          <a:xfrm rot="5400000">
            <a:off x="8051099" y="3721664"/>
            <a:ext cx="381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50ED1F0-AD38-B948-8BA4-932B09AD5B38}"/>
              </a:ext>
            </a:extLst>
          </p:cNvPr>
          <p:cNvCxnSpPr/>
          <p:nvPr/>
        </p:nvCxnSpPr>
        <p:spPr bwMode="auto">
          <a:xfrm rot="5400000">
            <a:off x="7369592" y="3156510"/>
            <a:ext cx="381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02FEFD7-3B78-5F4D-952D-F03EFBD1CCBE}"/>
              </a:ext>
            </a:extLst>
          </p:cNvPr>
          <p:cNvCxnSpPr/>
          <p:nvPr/>
        </p:nvCxnSpPr>
        <p:spPr bwMode="auto">
          <a:xfrm rot="5400000">
            <a:off x="5333246" y="3721664"/>
            <a:ext cx="381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04A78-4325-BC4C-A25F-17499BDD1BAB}"/>
              </a:ext>
            </a:extLst>
          </p:cNvPr>
          <p:cNvCxnSpPr>
            <a:cxnSpLocks/>
          </p:cNvCxnSpPr>
          <p:nvPr/>
        </p:nvCxnSpPr>
        <p:spPr bwMode="auto">
          <a:xfrm>
            <a:off x="5503237" y="2400765"/>
            <a:ext cx="3875" cy="26623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C6908FD-3E09-9A4E-B5B6-51CD4FE5E32A}"/>
              </a:ext>
            </a:extLst>
          </p:cNvPr>
          <p:cNvCxnSpPr>
            <a:cxnSpLocks/>
          </p:cNvCxnSpPr>
          <p:nvPr/>
        </p:nvCxnSpPr>
        <p:spPr bwMode="auto">
          <a:xfrm>
            <a:off x="3429000" y="2404545"/>
            <a:ext cx="0" cy="2586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B150762-FC0E-C741-80C8-1FEE87D87116}"/>
              </a:ext>
            </a:extLst>
          </p:cNvPr>
          <p:cNvCxnSpPr>
            <a:cxnSpLocks/>
          </p:cNvCxnSpPr>
          <p:nvPr/>
        </p:nvCxnSpPr>
        <p:spPr bwMode="auto">
          <a:xfrm>
            <a:off x="7543800" y="2359529"/>
            <a:ext cx="0" cy="3236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808ACB0-A47C-A146-B315-0CF30F577DE0}"/>
              </a:ext>
            </a:extLst>
          </p:cNvPr>
          <p:cNvCxnSpPr/>
          <p:nvPr/>
        </p:nvCxnSpPr>
        <p:spPr bwMode="auto">
          <a:xfrm rot="10800000">
            <a:off x="3581400" y="2314558"/>
            <a:ext cx="1752600" cy="5333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Chain Matrix Multiplication</a:t>
            </a:r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7772400" cy="18288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2000" dirty="0">
                <a:ea typeface="ＭＳ Ｐゴシック" charset="-128"/>
                <a:cs typeface="ＭＳ Ｐゴシック" charset="-128"/>
              </a:rPr>
              <a:t>Multiplying an </a:t>
            </a:r>
            <a:r>
              <a:rPr lang="en-US" sz="2000" i="1" dirty="0">
                <a:ea typeface="ＭＳ Ｐゴシック" charset="-128"/>
                <a:cs typeface="ＭＳ Ｐゴシック" charset="-128"/>
              </a:rPr>
              <a:t>m</a:t>
            </a:r>
            <a:r>
              <a:rPr lang="en-US" sz="2000" dirty="0">
                <a:ea typeface="ＭＳ Ｐゴシック" charset="-128"/>
                <a:cs typeface="ＭＳ Ｐゴシック" charset="-128"/>
              </a:rPr>
              <a:t> × </a:t>
            </a:r>
            <a:r>
              <a:rPr lang="en-US" sz="2000" i="1" dirty="0">
                <a:ea typeface="ＭＳ Ｐゴシック" charset="-128"/>
                <a:cs typeface="ＭＳ Ｐゴシック" charset="-128"/>
              </a:rPr>
              <a:t>n</a:t>
            </a:r>
            <a:r>
              <a:rPr lang="en-US" sz="2000" dirty="0">
                <a:ea typeface="ＭＳ Ｐゴシック" charset="-128"/>
                <a:cs typeface="ＭＳ Ｐゴシック" charset="-128"/>
              </a:rPr>
              <a:t> matrix with an </a:t>
            </a:r>
            <a:r>
              <a:rPr lang="en-US" sz="2000" i="1" dirty="0">
                <a:ea typeface="ＭＳ Ｐゴシック" charset="-128"/>
                <a:cs typeface="ＭＳ Ｐゴシック" charset="-128"/>
              </a:rPr>
              <a:t>n</a:t>
            </a:r>
            <a:r>
              <a:rPr lang="en-US" sz="2000" dirty="0">
                <a:ea typeface="ＭＳ Ｐゴシック" charset="-128"/>
                <a:cs typeface="ＭＳ Ｐゴシック" charset="-128"/>
              </a:rPr>
              <a:t> × </a:t>
            </a:r>
            <a:r>
              <a:rPr lang="en-US" sz="2000" i="1" dirty="0">
                <a:ea typeface="ＭＳ Ｐゴシック" charset="-128"/>
                <a:cs typeface="ＭＳ Ｐゴシック" charset="-128"/>
              </a:rPr>
              <a:t>p</a:t>
            </a:r>
            <a:r>
              <a:rPr lang="en-US" sz="2000" dirty="0">
                <a:ea typeface="ＭＳ Ｐゴシック" charset="-128"/>
                <a:cs typeface="ＭＳ Ｐゴシック" charset="-128"/>
              </a:rPr>
              <a:t> matrix takes O(</a:t>
            </a:r>
            <a:r>
              <a:rPr lang="en-US" sz="2000" i="1" dirty="0" err="1">
                <a:ea typeface="ＭＳ Ｐゴシック" charset="-128"/>
                <a:cs typeface="ＭＳ Ｐゴシック" charset="-128"/>
              </a:rPr>
              <a:t>mnp</a:t>
            </a:r>
            <a:r>
              <a:rPr lang="en-US" sz="2000" dirty="0">
                <a:ea typeface="ＭＳ Ｐゴシック" charset="-128"/>
                <a:cs typeface="ＭＳ Ｐゴシック" charset="-128"/>
              </a:rPr>
              <a:t>) time and results in a matrix of size </a:t>
            </a:r>
            <a:r>
              <a:rPr lang="en-US" sz="2000" i="1" dirty="0">
                <a:ea typeface="ＭＳ Ｐゴシック" charset="-128"/>
                <a:cs typeface="ＭＳ Ｐゴシック" charset="-128"/>
              </a:rPr>
              <a:t>m</a:t>
            </a:r>
            <a:r>
              <a:rPr lang="en-US" sz="2000" dirty="0">
                <a:ea typeface="ＭＳ Ｐゴシック" charset="-128"/>
                <a:cs typeface="ＭＳ Ｐゴシック" charset="-128"/>
              </a:rPr>
              <a:t> × </a:t>
            </a:r>
            <a:r>
              <a:rPr lang="en-US" sz="2000" i="1" dirty="0">
                <a:ea typeface="ＭＳ Ｐゴシック" charset="-128"/>
                <a:cs typeface="ＭＳ Ｐゴシック" charset="-128"/>
              </a:rPr>
              <a:t>p</a:t>
            </a:r>
            <a:r>
              <a:rPr lang="en-US" sz="2000" dirty="0">
                <a:ea typeface="ＭＳ Ｐゴシック" charset="-128"/>
                <a:cs typeface="ＭＳ Ｐゴシック" charset="-128"/>
              </a:rPr>
              <a:t> </a:t>
            </a:r>
          </a:p>
          <a:p>
            <a:pPr>
              <a:defRPr/>
            </a:pPr>
            <a:r>
              <a:rPr lang="en-US" sz="2000" dirty="0">
                <a:ea typeface="ＭＳ Ｐゴシック" charset="-128"/>
                <a:cs typeface="ＭＳ Ｐゴシック" charset="-128"/>
              </a:rPr>
              <a:t>Chains of Matrix Multiplies are common in numerical algorithms</a:t>
            </a:r>
          </a:p>
          <a:p>
            <a:pPr>
              <a:defRPr/>
            </a:pPr>
            <a:r>
              <a:rPr lang="en-US" sz="2000" dirty="0">
                <a:ea typeface="ＭＳ Ｐゴシック" charset="-128"/>
                <a:cs typeface="ＭＳ Ｐゴシック" charset="-128"/>
              </a:rPr>
              <a:t>Matrix Multiply is not commutative but is associative</a:t>
            </a:r>
          </a:p>
          <a:p>
            <a:pPr lvl="1">
              <a:defRPr/>
            </a:pPr>
            <a:r>
              <a:rPr lang="en-US" sz="1800" i="1" dirty="0">
                <a:ea typeface="ＭＳ Ｐゴシック" charset="-128"/>
                <a:cs typeface="ＭＳ Ｐゴシック" charset="-128"/>
              </a:rPr>
              <a:t>A</a:t>
            </a:r>
            <a:r>
              <a:rPr lang="en-US" sz="18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sz="1800" dirty="0"/>
              <a:t>· </a:t>
            </a:r>
            <a:r>
              <a:rPr lang="en-US" sz="1800" dirty="0">
                <a:ea typeface="ＭＳ Ｐゴシック" charset="-128"/>
                <a:cs typeface="ＭＳ Ｐゴシック" charset="-128"/>
              </a:rPr>
              <a:t>(</a:t>
            </a:r>
            <a:r>
              <a:rPr lang="en-US" sz="1800" i="1" dirty="0">
                <a:ea typeface="ＭＳ Ｐゴシック" charset="-128"/>
                <a:cs typeface="ＭＳ Ｐゴシック" charset="-128"/>
              </a:rPr>
              <a:t>B</a:t>
            </a:r>
            <a:r>
              <a:rPr lang="en-US" sz="18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sz="1800" dirty="0"/>
              <a:t>· </a:t>
            </a:r>
            <a:r>
              <a:rPr lang="en-US" sz="1800" i="1" dirty="0">
                <a:ea typeface="ＭＳ Ｐゴシック" charset="-128"/>
                <a:cs typeface="ＭＳ Ｐゴシック" charset="-128"/>
              </a:rPr>
              <a:t>C</a:t>
            </a:r>
            <a:r>
              <a:rPr lang="en-US" sz="1800" dirty="0">
                <a:ea typeface="ＭＳ Ｐゴシック" charset="-128"/>
                <a:cs typeface="ＭＳ Ｐゴシック" charset="-128"/>
              </a:rPr>
              <a:t>) = (</a:t>
            </a:r>
            <a:r>
              <a:rPr lang="en-US" sz="1800" i="1" dirty="0">
                <a:ea typeface="ＭＳ Ｐゴシック" charset="-128"/>
                <a:cs typeface="ＭＳ Ｐゴシック" charset="-128"/>
              </a:rPr>
              <a:t>A</a:t>
            </a:r>
            <a:r>
              <a:rPr lang="en-US" sz="18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sz="1800" dirty="0"/>
              <a:t>· </a:t>
            </a:r>
            <a:r>
              <a:rPr lang="en-US" sz="1800" i="1" dirty="0">
                <a:ea typeface="ＭＳ Ｐゴシック" charset="-128"/>
                <a:cs typeface="ＭＳ Ｐゴシック" charset="-128"/>
              </a:rPr>
              <a:t>B</a:t>
            </a:r>
            <a:r>
              <a:rPr lang="en-US" sz="1800" dirty="0">
                <a:ea typeface="ＭＳ Ｐゴシック" charset="-128"/>
                <a:cs typeface="ＭＳ Ｐゴシック" charset="-128"/>
              </a:rPr>
              <a:t>) </a:t>
            </a:r>
            <a:r>
              <a:rPr lang="en-US" sz="1800" dirty="0"/>
              <a:t>· </a:t>
            </a:r>
            <a:r>
              <a:rPr lang="en-US" sz="1800" i="1" dirty="0">
                <a:ea typeface="ＭＳ Ｐゴシック" charset="-128"/>
                <a:cs typeface="ＭＳ Ｐゴシック" charset="-128"/>
              </a:rPr>
              <a:t>C</a:t>
            </a:r>
          </a:p>
          <a:p>
            <a:pPr lvl="1">
              <a:defRPr/>
            </a:pPr>
            <a:r>
              <a:rPr lang="en-US" sz="1800" dirty="0" err="1">
                <a:ea typeface="ＭＳ Ｐゴシック" charset="-128"/>
                <a:cs typeface="ＭＳ Ｐゴシック" charset="-128"/>
              </a:rPr>
              <a:t>Parenthesization</a:t>
            </a:r>
            <a:r>
              <a:rPr lang="en-US" sz="1800" dirty="0">
                <a:ea typeface="ＭＳ Ｐゴシック" charset="-128"/>
                <a:cs typeface="ＭＳ Ｐゴシック" charset="-128"/>
              </a:rPr>
              <a:t> can make a big difference in speed</a:t>
            </a:r>
          </a:p>
        </p:txBody>
      </p:sp>
      <p:sp>
        <p:nvSpPr>
          <p:cNvPr id="8090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Dynamic Programming</a:t>
            </a:r>
          </a:p>
        </p:txBody>
      </p:sp>
      <p:sp>
        <p:nvSpPr>
          <p:cNvPr id="8090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175386-E924-1A44-93D5-2370DE897B85}" type="slidenum">
              <a:rPr lang="en-US" smtClean="0">
                <a:latin typeface="Times New Roman" charset="0"/>
              </a:rPr>
              <a:pPr/>
              <a:t>64</a:t>
            </a:fld>
            <a:endParaRPr lang="en-US">
              <a:latin typeface="Times New Roman" charset="0"/>
            </a:endParaRPr>
          </a:p>
        </p:txBody>
      </p:sp>
      <p:pic>
        <p:nvPicPr>
          <p:cNvPr id="80902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1050" y="5943600"/>
            <a:ext cx="49593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903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23950" y="2674938"/>
            <a:ext cx="6724650" cy="326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DP Solution</a:t>
            </a:r>
          </a:p>
        </p:txBody>
      </p:sp>
      <p:sp>
        <p:nvSpPr>
          <p:cNvPr id="82947" name="Content Placeholder 2"/>
          <p:cNvSpPr>
            <a:spLocks noGrp="1"/>
          </p:cNvSpPr>
          <p:nvPr>
            <p:ph idx="1"/>
          </p:nvPr>
        </p:nvSpPr>
        <p:spPr>
          <a:xfrm>
            <a:off x="685800" y="3200400"/>
            <a:ext cx="7848600" cy="30480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Want to multiply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A</a:t>
            </a:r>
            <a:r>
              <a:rPr lang="en-US" baseline="-25000" dirty="0">
                <a:ea typeface="ＭＳ Ｐゴシック" charset="-128"/>
                <a:cs typeface="ＭＳ Ｐゴシック" charset="-128"/>
              </a:rPr>
              <a:t>1 </a:t>
            </a:r>
            <a:r>
              <a:rPr lang="en-US" dirty="0">
                <a:ea typeface="ＭＳ Ｐゴシック" charset="-128"/>
                <a:cs typeface="ＭＳ Ｐゴシック" charset="-128"/>
              </a:rPr>
              <a:t>×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A</a:t>
            </a:r>
            <a:r>
              <a:rPr lang="en-US" baseline="-25000" dirty="0">
                <a:ea typeface="ＭＳ Ｐゴシック" charset="-128"/>
                <a:cs typeface="ＭＳ Ｐゴシック" charset="-128"/>
              </a:rPr>
              <a:t>2</a:t>
            </a:r>
            <a:r>
              <a:rPr lang="en-US" dirty="0">
                <a:ea typeface="ＭＳ Ｐゴシック" charset="-128"/>
                <a:cs typeface="ＭＳ Ｐゴシック" charset="-128"/>
              </a:rPr>
              <a:t> × ··· ×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A</a:t>
            </a:r>
            <a:r>
              <a:rPr lang="en-US" i="1" baseline="-25000" dirty="0">
                <a:ea typeface="ＭＳ Ｐゴシック" charset="-128"/>
                <a:cs typeface="ＭＳ Ｐゴシック" charset="-128"/>
              </a:rPr>
              <a:t>n</a:t>
            </a:r>
            <a:endParaRPr lang="en-US" i="1" dirty="0">
              <a:ea typeface="ＭＳ Ｐゴシック" charset="-128"/>
              <a:cs typeface="ＭＳ Ｐゴシック" charset="-128"/>
            </a:endParaRPr>
          </a:p>
          <a:p>
            <a:pPr lvl="1">
              <a:defRPr/>
            </a:pPr>
            <a:r>
              <a:rPr lang="en-US" dirty="0"/>
              <a:t>with dimensions  </a:t>
            </a:r>
            <a:r>
              <a:rPr lang="en-US" i="1" dirty="0"/>
              <a:t>m</a:t>
            </a:r>
            <a:r>
              <a:rPr lang="en-US" baseline="-25000" dirty="0"/>
              <a:t>0</a:t>
            </a:r>
            <a:r>
              <a:rPr lang="en-US" dirty="0"/>
              <a:t> × </a:t>
            </a:r>
            <a:r>
              <a:rPr lang="en-US" i="1" dirty="0"/>
              <a:t>m</a:t>
            </a:r>
            <a:r>
              <a:rPr lang="en-US" baseline="-25000" dirty="0"/>
              <a:t>1</a:t>
            </a:r>
            <a:r>
              <a:rPr lang="en-US" i="1" dirty="0"/>
              <a:t>, m</a:t>
            </a:r>
            <a:r>
              <a:rPr lang="en-US" baseline="-25000" dirty="0"/>
              <a:t>1</a:t>
            </a:r>
            <a:r>
              <a:rPr lang="en-US" dirty="0"/>
              <a:t> × </a:t>
            </a:r>
            <a:r>
              <a:rPr lang="en-US" i="1" dirty="0"/>
              <a:t>m</a:t>
            </a:r>
            <a:r>
              <a:rPr lang="en-US" baseline="-25000" dirty="0"/>
              <a:t>2</a:t>
            </a:r>
            <a:r>
              <a:rPr lang="en-US" dirty="0"/>
              <a:t>, ··· , </a:t>
            </a:r>
            <a:r>
              <a:rPr lang="en-US" i="1" dirty="0"/>
              <a:t>m</a:t>
            </a:r>
            <a:r>
              <a:rPr lang="en-US" i="1" baseline="-25000" dirty="0"/>
              <a:t>n</a:t>
            </a:r>
            <a:r>
              <a:rPr lang="en-US" baseline="-25000" dirty="0"/>
              <a:t>-1</a:t>
            </a:r>
            <a:r>
              <a:rPr lang="en-US" dirty="0"/>
              <a:t> × </a:t>
            </a:r>
            <a:r>
              <a:rPr lang="en-US" i="1" dirty="0" err="1"/>
              <a:t>m</a:t>
            </a:r>
            <a:r>
              <a:rPr lang="en-US" i="1" baseline="-25000" dirty="0" err="1"/>
              <a:t>n</a:t>
            </a:r>
            <a:endParaRPr lang="en-US" i="1" dirty="0"/>
          </a:p>
          <a:p>
            <a:pPr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A linear ordering for parenthesizations is not natural, but we can represent them as a binary tree</a:t>
            </a:r>
          </a:p>
          <a:p>
            <a:pPr lvl="1">
              <a:defRPr/>
            </a:pPr>
            <a:r>
              <a:rPr lang="en-US" dirty="0"/>
              <a:t>Possible orderings are exponential</a:t>
            </a:r>
          </a:p>
          <a:p>
            <a:pPr lvl="1">
              <a:defRPr/>
            </a:pPr>
            <a:r>
              <a:rPr lang="en-US" dirty="0"/>
              <a:t>Consider cost for each subtree</a:t>
            </a:r>
          </a:p>
          <a:p>
            <a:pPr lvl="1">
              <a:defRPr/>
            </a:pPr>
            <a:r>
              <a:rPr lang="en-US" i="1" dirty="0"/>
              <a:t>C</a:t>
            </a:r>
            <a:r>
              <a:rPr lang="en-US" dirty="0"/>
              <a:t>(</a:t>
            </a:r>
            <a:r>
              <a:rPr lang="en-US" i="1" dirty="0" err="1"/>
              <a:t>i</a:t>
            </a:r>
            <a:r>
              <a:rPr lang="en-US" dirty="0" err="1"/>
              <a:t>,</a:t>
            </a:r>
            <a:r>
              <a:rPr lang="en-US" i="1" dirty="0" err="1"/>
              <a:t>j</a:t>
            </a:r>
            <a:r>
              <a:rPr lang="en-US" dirty="0"/>
              <a:t>) = minimal cost of multiplying </a:t>
            </a:r>
            <a:r>
              <a:rPr lang="en-US" i="1" dirty="0"/>
              <a:t>A</a:t>
            </a:r>
            <a:r>
              <a:rPr lang="en-US" i="1" baseline="-25000" dirty="0"/>
              <a:t>i </a:t>
            </a:r>
            <a:r>
              <a:rPr lang="en-US" dirty="0"/>
              <a:t>× </a:t>
            </a:r>
            <a:r>
              <a:rPr lang="en-US" i="1" dirty="0"/>
              <a:t>A</a:t>
            </a:r>
            <a:r>
              <a:rPr lang="en-US" i="1" baseline="-25000" dirty="0"/>
              <a:t>i</a:t>
            </a:r>
            <a:r>
              <a:rPr lang="en-US" baseline="-25000" dirty="0"/>
              <a:t>+1 </a:t>
            </a:r>
            <a:r>
              <a:rPr lang="en-US" dirty="0"/>
              <a:t>× ··· × </a:t>
            </a:r>
            <a:r>
              <a:rPr lang="en-US" i="1" dirty="0" err="1"/>
              <a:t>A</a:t>
            </a:r>
            <a:r>
              <a:rPr lang="en-US" i="1" baseline="-25000" dirty="0" err="1"/>
              <a:t>j</a:t>
            </a:r>
            <a:r>
              <a:rPr lang="en-US" dirty="0"/>
              <a:t>   1 ≤ </a:t>
            </a:r>
            <a:r>
              <a:rPr lang="en-US" i="1" dirty="0" err="1"/>
              <a:t>i</a:t>
            </a:r>
            <a:r>
              <a:rPr lang="en-US" dirty="0"/>
              <a:t> ≤ </a:t>
            </a:r>
            <a:r>
              <a:rPr lang="en-US" i="1" dirty="0" err="1"/>
              <a:t>j</a:t>
            </a:r>
            <a:r>
              <a:rPr lang="en-US" dirty="0"/>
              <a:t> ≤ </a:t>
            </a:r>
            <a:r>
              <a:rPr lang="en-US" i="1" dirty="0" err="1"/>
              <a:t>n</a:t>
            </a:r>
            <a:endParaRPr lang="en-US" i="1" dirty="0"/>
          </a:p>
          <a:p>
            <a:pPr lvl="2">
              <a:defRPr/>
            </a:pPr>
            <a:r>
              <a:rPr lang="en-US" i="1" dirty="0"/>
              <a:t>C</a:t>
            </a:r>
            <a:r>
              <a:rPr lang="en-US" dirty="0"/>
              <a:t>(</a:t>
            </a:r>
            <a:r>
              <a:rPr lang="en-US" i="1" dirty="0" err="1"/>
              <a:t>i</a:t>
            </a:r>
            <a:r>
              <a:rPr lang="en-US" dirty="0" err="1"/>
              <a:t>,</a:t>
            </a:r>
            <a:r>
              <a:rPr lang="en-US" i="1" dirty="0" err="1"/>
              <a:t>j</a:t>
            </a:r>
            <a:r>
              <a:rPr lang="en-US" dirty="0"/>
              <a:t>)  represents the cost of </a:t>
            </a:r>
            <a:r>
              <a:rPr lang="en-US" i="1" dirty="0"/>
              <a:t>j</a:t>
            </a:r>
            <a:r>
              <a:rPr lang="en-US" dirty="0"/>
              <a:t>-</a:t>
            </a:r>
            <a:r>
              <a:rPr lang="en-US" i="1" dirty="0" err="1"/>
              <a:t>i</a:t>
            </a:r>
            <a:r>
              <a:rPr lang="en-US" dirty="0"/>
              <a:t> matrix multiplies</a:t>
            </a:r>
          </a:p>
        </p:txBody>
      </p:sp>
      <p:sp>
        <p:nvSpPr>
          <p:cNvPr id="8294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Dynamic Programming</a:t>
            </a:r>
          </a:p>
        </p:txBody>
      </p:sp>
      <p:sp>
        <p:nvSpPr>
          <p:cNvPr id="8294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03FEA2-AC3F-C244-876F-08CDFF72E201}" type="slidenum">
              <a:rPr lang="en-US" smtClean="0">
                <a:latin typeface="Times New Roman" charset="0"/>
              </a:rPr>
              <a:pPr/>
              <a:t>65</a:t>
            </a:fld>
            <a:endParaRPr lang="en-US">
              <a:latin typeface="Times New Roman" charset="0"/>
            </a:endParaRPr>
          </a:p>
        </p:txBody>
      </p:sp>
      <p:pic>
        <p:nvPicPr>
          <p:cNvPr id="82950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990600"/>
            <a:ext cx="5000625" cy="205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Chain Matrix Multiply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3200400"/>
          </a:xfrm>
        </p:spPr>
        <p:txBody>
          <a:bodyPr>
            <a:normAutofit/>
          </a:bodyPr>
          <a:lstStyle/>
          <a:p>
            <a:pPr marL="342900" lvl="1" indent="-342900">
              <a:buClr>
                <a:schemeClr val="accent2"/>
              </a:buClr>
              <a:buSzPct val="80000"/>
              <a:buFont typeface="Wingdings" charset="2"/>
              <a:buChar char="l"/>
              <a:defRPr/>
            </a:pPr>
            <a:r>
              <a:rPr lang="en-US" dirty="0"/>
              <a:t>Each subtree breaks the problem into two more subtrees such that the left subtree has cost </a:t>
            </a:r>
            <a:r>
              <a:rPr lang="en-US" i="1" dirty="0"/>
              <a:t>C</a:t>
            </a:r>
            <a:r>
              <a:rPr lang="en-US" dirty="0"/>
              <a:t>(</a:t>
            </a:r>
            <a:r>
              <a:rPr lang="en-US" i="1" dirty="0" err="1"/>
              <a:t>i</a:t>
            </a:r>
            <a:r>
              <a:rPr lang="en-US" dirty="0" err="1"/>
              <a:t>,</a:t>
            </a:r>
            <a:r>
              <a:rPr lang="en-US" i="1" dirty="0" err="1"/>
              <a:t>k</a:t>
            </a:r>
            <a:r>
              <a:rPr lang="en-US" dirty="0"/>
              <a:t>) and the right subtree has cost </a:t>
            </a:r>
            <a:r>
              <a:rPr lang="en-US" i="1" dirty="0"/>
              <a:t>C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+1,</a:t>
            </a:r>
            <a:r>
              <a:rPr lang="en-US" i="1" dirty="0"/>
              <a:t>j</a:t>
            </a:r>
            <a:r>
              <a:rPr lang="en-US" dirty="0"/>
              <a:t>) for all </a:t>
            </a:r>
            <a:r>
              <a:rPr lang="en-US" i="1" dirty="0"/>
              <a:t>k</a:t>
            </a:r>
            <a:r>
              <a:rPr lang="en-US" dirty="0"/>
              <a:t> such that </a:t>
            </a:r>
            <a:r>
              <a:rPr lang="en-US" i="1" dirty="0" err="1"/>
              <a:t>i</a:t>
            </a:r>
            <a:r>
              <a:rPr lang="en-US" dirty="0"/>
              <a:t> ≤ </a:t>
            </a:r>
            <a:r>
              <a:rPr lang="en-US" i="1" dirty="0"/>
              <a:t>k</a:t>
            </a:r>
            <a:r>
              <a:rPr lang="en-US" dirty="0"/>
              <a:t> &lt; </a:t>
            </a:r>
            <a:r>
              <a:rPr lang="en-US" i="1" dirty="0"/>
              <a:t>j	     </a:t>
            </a:r>
            <a:r>
              <a:rPr lang="en-US" dirty="0"/>
              <a:t>(e.g. What are children of C(3,7))</a:t>
            </a:r>
            <a:endParaRPr lang="en-US" i="1" dirty="0"/>
          </a:p>
          <a:p>
            <a:pPr marL="342900" lvl="1" indent="-342900">
              <a:buClr>
                <a:schemeClr val="accent2"/>
              </a:buClr>
              <a:buSzPct val="80000"/>
              <a:buFont typeface="Wingdings" charset="2"/>
              <a:buChar char="l"/>
              <a:defRPr/>
            </a:pPr>
            <a:r>
              <a:rPr lang="en-US" dirty="0"/>
              <a:t>The cost of the original </a:t>
            </a:r>
            <a:r>
              <a:rPr lang="en-US" dirty="0" err="1"/>
              <a:t>subtree</a:t>
            </a:r>
            <a:r>
              <a:rPr lang="en-US" dirty="0"/>
              <a:t> is the cost of its two children </a:t>
            </a:r>
            <a:r>
              <a:rPr lang="en-US" dirty="0" err="1"/>
              <a:t>subtrees</a:t>
            </a:r>
            <a:r>
              <a:rPr lang="en-US" dirty="0"/>
              <a:t> plus the cost of combining those </a:t>
            </a:r>
            <a:r>
              <a:rPr lang="en-US" dirty="0" err="1"/>
              <a:t>subtrees</a:t>
            </a:r>
            <a:endParaRPr lang="en-US" dirty="0"/>
          </a:p>
          <a:p>
            <a:pPr marL="342900" lvl="1" indent="-342900">
              <a:buClr>
                <a:schemeClr val="accent2"/>
              </a:buClr>
              <a:buSzPct val="80000"/>
              <a:buFont typeface="Wingdings" charset="2"/>
              <a:buChar char="l"/>
              <a:defRPr/>
            </a:pPr>
            <a:r>
              <a:rPr lang="en-US" i="1" dirty="0"/>
              <a:t>C</a:t>
            </a:r>
            <a:r>
              <a:rPr lang="en-US" dirty="0"/>
              <a:t>(</a:t>
            </a:r>
            <a:r>
              <a:rPr lang="en-US" i="1" dirty="0" err="1"/>
              <a:t>i</a:t>
            </a:r>
            <a:r>
              <a:rPr lang="en-US" dirty="0" err="1"/>
              <a:t>,</a:t>
            </a:r>
            <a:r>
              <a:rPr lang="en-US" i="1" dirty="0" err="1"/>
              <a:t>j</a:t>
            </a:r>
            <a:r>
              <a:rPr lang="en-US" dirty="0"/>
              <a:t>) = </a:t>
            </a:r>
            <a:r>
              <a:rPr lang="en-US" dirty="0" err="1"/>
              <a:t>min</a:t>
            </a:r>
            <a:r>
              <a:rPr lang="en-US" i="1" baseline="-25000" dirty="0" err="1"/>
              <a:t>i</a:t>
            </a:r>
            <a:r>
              <a:rPr lang="en-US" baseline="-25000" dirty="0" err="1"/>
              <a:t>≤</a:t>
            </a:r>
            <a:r>
              <a:rPr lang="en-US" i="1" baseline="-25000" dirty="0" err="1"/>
              <a:t>k</a:t>
            </a:r>
            <a:r>
              <a:rPr lang="en-US" baseline="-25000" dirty="0"/>
              <a:t>&lt;</a:t>
            </a:r>
            <a:r>
              <a:rPr lang="en-US" i="1" baseline="-25000" dirty="0"/>
              <a:t>j</a:t>
            </a:r>
            <a:r>
              <a:rPr lang="en-US" dirty="0"/>
              <a:t>[</a:t>
            </a:r>
            <a:r>
              <a:rPr lang="en-US" i="1" dirty="0"/>
              <a:t>C</a:t>
            </a:r>
            <a:r>
              <a:rPr lang="en-US" dirty="0"/>
              <a:t>(</a:t>
            </a:r>
            <a:r>
              <a:rPr lang="en-US" i="1" dirty="0" err="1"/>
              <a:t>i</a:t>
            </a:r>
            <a:r>
              <a:rPr lang="en-US" dirty="0" err="1"/>
              <a:t>,</a:t>
            </a:r>
            <a:r>
              <a:rPr lang="en-US" i="1" dirty="0" err="1"/>
              <a:t>k</a:t>
            </a:r>
            <a:r>
              <a:rPr lang="en-US" dirty="0"/>
              <a:t>) + </a:t>
            </a:r>
            <a:r>
              <a:rPr lang="en-US" i="1" dirty="0"/>
              <a:t>C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+1,</a:t>
            </a:r>
            <a:r>
              <a:rPr lang="en-US" i="1" dirty="0"/>
              <a:t>j</a:t>
            </a:r>
            <a:r>
              <a:rPr lang="en-US" dirty="0"/>
              <a:t>) + </a:t>
            </a:r>
            <a:r>
              <a:rPr lang="en-US" i="1" dirty="0"/>
              <a:t>m</a:t>
            </a:r>
            <a:r>
              <a:rPr lang="en-US" i="1" baseline="-25000" dirty="0"/>
              <a:t>i</a:t>
            </a:r>
            <a:r>
              <a:rPr lang="en-US" baseline="-25000" dirty="0"/>
              <a:t>-1</a:t>
            </a:r>
            <a:r>
              <a:rPr lang="en-US" dirty="0"/>
              <a:t> · </a:t>
            </a:r>
            <a:r>
              <a:rPr lang="en-US" i="1" dirty="0" err="1"/>
              <a:t>m</a:t>
            </a:r>
            <a:r>
              <a:rPr lang="en-US" i="1" baseline="-25000" dirty="0" err="1"/>
              <a:t>k</a:t>
            </a:r>
            <a:r>
              <a:rPr lang="en-US" dirty="0"/>
              <a:t> · </a:t>
            </a:r>
            <a:r>
              <a:rPr lang="en-US" i="1" dirty="0" err="1"/>
              <a:t>m</a:t>
            </a:r>
            <a:r>
              <a:rPr lang="en-US" i="1" baseline="-25000" dirty="0" err="1"/>
              <a:t>j</a:t>
            </a:r>
            <a:r>
              <a:rPr lang="en-US" dirty="0"/>
              <a:t>]</a:t>
            </a:r>
          </a:p>
          <a:p>
            <a:pPr marL="742950" lvl="2" indent="-342900">
              <a:buClr>
                <a:schemeClr val="accent2"/>
              </a:buClr>
              <a:buSzPct val="80000"/>
              <a:defRPr/>
            </a:pPr>
            <a:r>
              <a:rPr lang="en-US" dirty="0"/>
              <a:t>Left matrix must be </a:t>
            </a:r>
            <a:r>
              <a:rPr lang="en-US" i="1" dirty="0"/>
              <a:t>m</a:t>
            </a:r>
            <a:r>
              <a:rPr lang="en-US" i="1" baseline="-25000" dirty="0"/>
              <a:t>i</a:t>
            </a:r>
            <a:r>
              <a:rPr lang="en-US" baseline="-25000" dirty="0"/>
              <a:t>-1</a:t>
            </a:r>
            <a:r>
              <a:rPr lang="en-US" dirty="0"/>
              <a:t> × </a:t>
            </a:r>
            <a:r>
              <a:rPr lang="en-US" i="1" dirty="0" err="1"/>
              <a:t>m</a:t>
            </a:r>
            <a:r>
              <a:rPr lang="en-US" i="1" baseline="-25000" dirty="0" err="1"/>
              <a:t>k</a:t>
            </a:r>
            <a:r>
              <a:rPr lang="en-US" dirty="0"/>
              <a:t> and right matrix must be </a:t>
            </a:r>
            <a:r>
              <a:rPr lang="en-US" i="1" dirty="0" err="1"/>
              <a:t>m</a:t>
            </a:r>
            <a:r>
              <a:rPr lang="en-US" i="1" baseline="-25000" dirty="0" err="1"/>
              <a:t>k</a:t>
            </a:r>
            <a:r>
              <a:rPr lang="en-US" dirty="0"/>
              <a:t> × </a:t>
            </a:r>
            <a:r>
              <a:rPr lang="en-US" i="1" dirty="0" err="1"/>
              <a:t>m</a:t>
            </a:r>
            <a:r>
              <a:rPr lang="en-US" i="1" baseline="-25000" dirty="0" err="1"/>
              <a:t>j</a:t>
            </a:r>
            <a:endParaRPr lang="en-US" dirty="0"/>
          </a:p>
          <a:p>
            <a:pPr marL="342900" lvl="1" indent="-342900">
              <a:buClr>
                <a:schemeClr val="accent2"/>
              </a:buClr>
              <a:buSzPct val="80000"/>
              <a:buFont typeface="Wingdings" charset="2"/>
              <a:buChar char="l"/>
              <a:defRPr/>
            </a:pPr>
            <a:r>
              <a:rPr lang="en-US" dirty="0"/>
              <a:t>Let's build bottom up!  Table and Base cases? </a:t>
            </a:r>
          </a:p>
          <a:p>
            <a:pPr marL="342900" lvl="1" indent="-342900">
              <a:buClr>
                <a:schemeClr val="accent2"/>
              </a:buClr>
              <a:buSzPct val="80000"/>
              <a:buFont typeface="Wingdings" charset="2"/>
              <a:buChar char="l"/>
              <a:defRPr/>
            </a:pPr>
            <a:r>
              <a:rPr lang="en-US" dirty="0"/>
              <a:t>Final solution is?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8499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Dynamic Programming</a:t>
            </a:r>
          </a:p>
        </p:txBody>
      </p:sp>
      <p:sp>
        <p:nvSpPr>
          <p:cNvPr id="849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D4894C-B99A-174D-BD3D-EB66E76EB9CD}" type="slidenum">
              <a:rPr lang="en-US" smtClean="0">
                <a:latin typeface="Times New Roman" charset="0"/>
              </a:rPr>
              <a:pPr/>
              <a:t>66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33362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Chain Matrix Multiply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352800"/>
            <a:ext cx="7772400" cy="838200"/>
          </a:xfrm>
        </p:spPr>
        <p:txBody>
          <a:bodyPr>
            <a:normAutofit/>
          </a:bodyPr>
          <a:lstStyle/>
          <a:p>
            <a:pPr marL="342900" lvl="1" indent="-342900">
              <a:buClr>
                <a:schemeClr val="accent2"/>
              </a:buClr>
              <a:buSzPct val="80000"/>
              <a:buFont typeface="Wingdings" charset="2"/>
              <a:buChar char="l"/>
              <a:defRPr/>
            </a:pPr>
            <a:r>
              <a:rPr lang="en-US" dirty="0"/>
              <a:t>Base cases: C(</a:t>
            </a:r>
            <a:r>
              <a:rPr lang="en-US" i="1" dirty="0" err="1"/>
              <a:t>i</a:t>
            </a:r>
            <a:r>
              <a:rPr lang="en-US" dirty="0" err="1"/>
              <a:t>,</a:t>
            </a:r>
            <a:r>
              <a:rPr lang="en-US" i="1" dirty="0" err="1"/>
              <a:t>i</a:t>
            </a:r>
            <a:r>
              <a:rPr lang="en-US" dirty="0"/>
              <a:t>) = 0, </a:t>
            </a:r>
            <a:r>
              <a:rPr lang="en-US" i="1" dirty="0"/>
              <a:t>C</a:t>
            </a:r>
            <a:r>
              <a:rPr lang="en-US" dirty="0"/>
              <a:t>(</a:t>
            </a:r>
            <a:r>
              <a:rPr lang="en-US" i="1" dirty="0" err="1"/>
              <a:t>i</a:t>
            </a:r>
            <a:r>
              <a:rPr lang="en-US" dirty="0" err="1"/>
              <a:t>,</a:t>
            </a:r>
            <a:r>
              <a:rPr lang="en-US" i="1" dirty="0" err="1"/>
              <a:t>j</a:t>
            </a:r>
            <a:r>
              <a:rPr lang="en-US" dirty="0"/>
              <a:t>) for </a:t>
            </a:r>
            <a:r>
              <a:rPr lang="en-US" i="1" dirty="0" err="1"/>
              <a:t>i</a:t>
            </a:r>
            <a:r>
              <a:rPr lang="en-US" dirty="0"/>
              <a:t> &gt; </a:t>
            </a:r>
            <a:r>
              <a:rPr lang="en-US" i="1" dirty="0"/>
              <a:t>j</a:t>
            </a:r>
            <a:r>
              <a:rPr lang="en-US" dirty="0"/>
              <a:t> is undefined</a:t>
            </a:r>
          </a:p>
          <a:p>
            <a:pPr marL="342900" lvl="1" indent="-342900">
              <a:buClr>
                <a:schemeClr val="accent2"/>
              </a:buClr>
              <a:buSzPct val="80000"/>
              <a:buFont typeface="Wingdings" charset="2"/>
              <a:buChar char="l"/>
              <a:defRPr/>
            </a:pPr>
            <a:r>
              <a:rPr lang="en-US" dirty="0"/>
              <a:t>Final solution is </a:t>
            </a:r>
            <a:r>
              <a:rPr lang="en-US" i="1" dirty="0"/>
              <a:t>C</a:t>
            </a:r>
            <a:r>
              <a:rPr lang="en-US" dirty="0"/>
              <a:t>(1,</a:t>
            </a:r>
            <a:r>
              <a:rPr lang="en-US" i="1" dirty="0"/>
              <a:t>n</a:t>
            </a:r>
            <a:r>
              <a:rPr lang="en-US" dirty="0"/>
              <a:t>). What is complexity?</a:t>
            </a:r>
          </a:p>
        </p:txBody>
      </p:sp>
      <p:sp>
        <p:nvSpPr>
          <p:cNvPr id="8499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Dynamic Programming</a:t>
            </a:r>
          </a:p>
        </p:txBody>
      </p:sp>
      <p:sp>
        <p:nvSpPr>
          <p:cNvPr id="849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D4894C-B99A-174D-BD3D-EB66E76EB9CD}" type="slidenum">
              <a:rPr lang="en-US" smtClean="0">
                <a:latin typeface="Times New Roman" charset="0"/>
              </a:rPr>
              <a:pPr/>
              <a:t>67</a:t>
            </a:fld>
            <a:endParaRPr lang="en-US">
              <a:latin typeface="Times New Roman" charset="0"/>
            </a:endParaRPr>
          </a:p>
        </p:txBody>
      </p:sp>
      <p:pic>
        <p:nvPicPr>
          <p:cNvPr id="84998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375" y="4191000"/>
            <a:ext cx="621982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999" name="TextBox 8"/>
          <p:cNvSpPr txBox="1">
            <a:spLocks noChangeArrowheads="1"/>
          </p:cNvSpPr>
          <p:nvPr/>
        </p:nvSpPr>
        <p:spPr bwMode="auto">
          <a:xfrm>
            <a:off x="4781550" y="5867400"/>
            <a:ext cx="3886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 b="0" i="1"/>
              <a:t>m</a:t>
            </a:r>
            <a:r>
              <a:rPr lang="en-US" sz="1600" b="0" baseline="-25000"/>
              <a:t>0</a:t>
            </a:r>
            <a:r>
              <a:rPr lang="en-US" sz="1600" b="0"/>
              <a:t> = 50, </a:t>
            </a:r>
            <a:r>
              <a:rPr lang="en-US" sz="1600" b="0" i="1"/>
              <a:t>m</a:t>
            </a:r>
            <a:r>
              <a:rPr lang="en-US" sz="1600" b="0" baseline="-25000"/>
              <a:t>1</a:t>
            </a:r>
            <a:r>
              <a:rPr lang="en-US" sz="1600" b="0"/>
              <a:t> = 20, </a:t>
            </a:r>
            <a:r>
              <a:rPr lang="en-US" sz="1600" b="0" i="1"/>
              <a:t>m</a:t>
            </a:r>
            <a:r>
              <a:rPr lang="en-US" sz="1600" b="0" baseline="-25000"/>
              <a:t>2</a:t>
            </a:r>
            <a:r>
              <a:rPr lang="en-US" sz="1600" b="0"/>
              <a:t> = 1, </a:t>
            </a:r>
            <a:r>
              <a:rPr lang="en-US" sz="1600" b="0" i="1"/>
              <a:t>m</a:t>
            </a:r>
            <a:r>
              <a:rPr lang="en-US" sz="1600" b="0" baseline="-25000"/>
              <a:t>3</a:t>
            </a:r>
            <a:r>
              <a:rPr lang="en-US" sz="1600" b="0"/>
              <a:t> = 10, </a:t>
            </a:r>
            <a:r>
              <a:rPr lang="en-US" sz="1600" b="0" i="1"/>
              <a:t>m</a:t>
            </a:r>
            <a:r>
              <a:rPr lang="en-US" sz="1600" b="0" baseline="-25000"/>
              <a:t>4</a:t>
            </a:r>
            <a:r>
              <a:rPr lang="en-US" sz="1600" b="0"/>
              <a:t> = 100</a:t>
            </a:r>
          </a:p>
        </p:txBody>
      </p:sp>
      <p:pic>
        <p:nvPicPr>
          <p:cNvPr id="85000" name="Picture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08075" y="5892800"/>
            <a:ext cx="36163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14835B3-1228-0245-8FFE-6C80A9BFB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926368"/>
              </p:ext>
            </p:extLst>
          </p:nvPr>
        </p:nvGraphicFramePr>
        <p:xfrm>
          <a:off x="1524000" y="1397000"/>
          <a:ext cx="6035042" cy="185420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528066">
                  <a:extLst>
                    <a:ext uri="{9D8B030D-6E8A-4147-A177-3AD203B41FA5}">
                      <a16:colId xmlns:a16="http://schemas.microsoft.com/office/drawing/2014/main" val="2102592023"/>
                    </a:ext>
                  </a:extLst>
                </a:gridCol>
                <a:gridCol w="1376744">
                  <a:extLst>
                    <a:ext uri="{9D8B030D-6E8A-4147-A177-3AD203B41FA5}">
                      <a16:colId xmlns:a16="http://schemas.microsoft.com/office/drawing/2014/main" val="3457740016"/>
                    </a:ext>
                  </a:extLst>
                </a:gridCol>
                <a:gridCol w="1376744">
                  <a:extLst>
                    <a:ext uri="{9D8B030D-6E8A-4147-A177-3AD203B41FA5}">
                      <a16:colId xmlns:a16="http://schemas.microsoft.com/office/drawing/2014/main" val="1242209034"/>
                    </a:ext>
                  </a:extLst>
                </a:gridCol>
                <a:gridCol w="1376744">
                  <a:extLst>
                    <a:ext uri="{9D8B030D-6E8A-4147-A177-3AD203B41FA5}">
                      <a16:colId xmlns:a16="http://schemas.microsoft.com/office/drawing/2014/main" val="1268944830"/>
                    </a:ext>
                  </a:extLst>
                </a:gridCol>
                <a:gridCol w="1376744">
                  <a:extLst>
                    <a:ext uri="{9D8B030D-6E8A-4147-A177-3AD203B41FA5}">
                      <a16:colId xmlns:a16="http://schemas.microsoft.com/office/drawing/2014/main" val="490764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802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Goal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968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843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622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64755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FC88574-804E-7C4F-9E6F-ABB805373546}"/>
              </a:ext>
            </a:extLst>
          </p:cNvPr>
          <p:cNvSpPr txBox="1"/>
          <p:nvPr/>
        </p:nvSpPr>
        <p:spPr>
          <a:xfrm>
            <a:off x="1066800" y="223834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i="1" dirty="0" err="1"/>
              <a:t>i</a:t>
            </a:r>
            <a:r>
              <a:rPr lang="en-US" sz="2000" b="0" dirty="0"/>
              <a:t>:</a:t>
            </a:r>
            <a:endParaRPr lang="en-US" sz="2000" b="0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4F5B11-56A1-3146-99D7-AADB20426A45}"/>
              </a:ext>
            </a:extLst>
          </p:cNvPr>
          <p:cNvSpPr txBox="1"/>
          <p:nvPr/>
        </p:nvSpPr>
        <p:spPr>
          <a:xfrm>
            <a:off x="4260557" y="99108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i="1" dirty="0"/>
              <a:t>j</a:t>
            </a:r>
            <a:r>
              <a:rPr lang="en-US" sz="2000" b="0" dirty="0"/>
              <a:t>:</a:t>
            </a:r>
            <a:endParaRPr lang="en-US" sz="2000" b="0" i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F12FAB7-7119-824A-8F70-5DBB9AC9999A}"/>
              </a:ext>
            </a:extLst>
          </p:cNvPr>
          <p:cNvCxnSpPr>
            <a:cxnSpLocks/>
          </p:cNvCxnSpPr>
          <p:nvPr/>
        </p:nvCxnSpPr>
        <p:spPr bwMode="auto">
          <a:xfrm>
            <a:off x="3048000" y="1981200"/>
            <a:ext cx="609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CDC788-8604-5340-A52B-116840E8EC28}"/>
              </a:ext>
            </a:extLst>
          </p:cNvPr>
          <p:cNvCxnSpPr>
            <a:cxnSpLocks/>
          </p:cNvCxnSpPr>
          <p:nvPr/>
        </p:nvCxnSpPr>
        <p:spPr bwMode="auto">
          <a:xfrm flipV="1">
            <a:off x="3962400" y="2057400"/>
            <a:ext cx="0" cy="2444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F69929D-44CE-7F4C-B027-F7FD0A5CE65C}"/>
              </a:ext>
            </a:extLst>
          </p:cNvPr>
          <p:cNvCxnSpPr>
            <a:cxnSpLocks/>
          </p:cNvCxnSpPr>
          <p:nvPr/>
        </p:nvCxnSpPr>
        <p:spPr bwMode="auto">
          <a:xfrm>
            <a:off x="4419600" y="2362200"/>
            <a:ext cx="609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FDD7240-D094-3B4C-BC69-477049F44237}"/>
              </a:ext>
            </a:extLst>
          </p:cNvPr>
          <p:cNvCxnSpPr>
            <a:cxnSpLocks/>
          </p:cNvCxnSpPr>
          <p:nvPr/>
        </p:nvCxnSpPr>
        <p:spPr bwMode="auto">
          <a:xfrm flipV="1">
            <a:off x="5334000" y="2438400"/>
            <a:ext cx="0" cy="2444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6E1A083-4BBC-3C4E-B9CE-5849359196FF}"/>
              </a:ext>
            </a:extLst>
          </p:cNvPr>
          <p:cNvCxnSpPr>
            <a:cxnSpLocks/>
          </p:cNvCxnSpPr>
          <p:nvPr/>
        </p:nvCxnSpPr>
        <p:spPr bwMode="auto">
          <a:xfrm>
            <a:off x="5791200" y="2743200"/>
            <a:ext cx="609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C987E9-C3A9-2C41-A008-5F6B9AB0873F}"/>
              </a:ext>
            </a:extLst>
          </p:cNvPr>
          <p:cNvCxnSpPr>
            <a:cxnSpLocks/>
          </p:cNvCxnSpPr>
          <p:nvPr/>
        </p:nvCxnSpPr>
        <p:spPr bwMode="auto">
          <a:xfrm flipV="1">
            <a:off x="6705600" y="2819400"/>
            <a:ext cx="0" cy="2444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74E8AF-AF2A-F84A-8638-32B7BE04BE54}"/>
              </a:ext>
            </a:extLst>
          </p:cNvPr>
          <p:cNvCxnSpPr>
            <a:cxnSpLocks/>
          </p:cNvCxnSpPr>
          <p:nvPr/>
        </p:nvCxnSpPr>
        <p:spPr bwMode="auto">
          <a:xfrm>
            <a:off x="3048000" y="1891903"/>
            <a:ext cx="19615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977EC85-CD84-3846-A8DF-1C49AE8731E0}"/>
              </a:ext>
            </a:extLst>
          </p:cNvPr>
          <p:cNvCxnSpPr>
            <a:cxnSpLocks/>
          </p:cNvCxnSpPr>
          <p:nvPr/>
        </p:nvCxnSpPr>
        <p:spPr bwMode="auto">
          <a:xfrm>
            <a:off x="4399935" y="1981200"/>
            <a:ext cx="609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40DCD88-95B5-CE45-A52B-4F8FC81CA5CF}"/>
              </a:ext>
            </a:extLst>
          </p:cNvPr>
          <p:cNvCxnSpPr>
            <a:cxnSpLocks/>
          </p:cNvCxnSpPr>
          <p:nvPr/>
        </p:nvCxnSpPr>
        <p:spPr bwMode="auto">
          <a:xfrm flipV="1">
            <a:off x="5314335" y="2057400"/>
            <a:ext cx="0" cy="2444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04915A-616F-794E-B30E-DFBB01E1359F}"/>
              </a:ext>
            </a:extLst>
          </p:cNvPr>
          <p:cNvCxnSpPr>
            <a:cxnSpLocks/>
          </p:cNvCxnSpPr>
          <p:nvPr/>
        </p:nvCxnSpPr>
        <p:spPr bwMode="auto">
          <a:xfrm flipV="1">
            <a:off x="5486400" y="2057400"/>
            <a:ext cx="0" cy="6254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28599" y="2667000"/>
          <a:ext cx="8763001" cy="367284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36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05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9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24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b="0" i="1" dirty="0" err="1"/>
                        <a:t>s</a:t>
                      </a:r>
                      <a:endParaRPr lang="en-US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1" dirty="0" err="1"/>
                        <a:t>i</a:t>
                      </a:r>
                      <a:endParaRPr lang="en-US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1" dirty="0" err="1"/>
                        <a:t>j</a:t>
                      </a:r>
                      <a:endParaRPr lang="en-US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1" dirty="0" err="1"/>
                        <a:t>k</a:t>
                      </a:r>
                      <a:endParaRPr lang="en-US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1" dirty="0" err="1"/>
                        <a:t>n</a:t>
                      </a:r>
                      <a:r>
                        <a:rPr lang="en-US" b="0" dirty="0" err="1"/>
                        <a:t>-</a:t>
                      </a:r>
                      <a:r>
                        <a:rPr lang="en-US" b="0" i="1" dirty="0" err="1"/>
                        <a:t>s</a:t>
                      </a:r>
                      <a:endParaRPr lang="en-US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min</a:t>
                      </a:r>
                      <a:r>
                        <a:rPr lang="en-US" b="0" baseline="0" dirty="0"/>
                        <a:t> </a:t>
                      </a:r>
                      <a:r>
                        <a:rPr lang="en-US" b="0" dirty="0"/>
                        <a:t>terms (one for each </a:t>
                      </a:r>
                      <a:r>
                        <a:rPr lang="en-US" b="0" i="1" dirty="0" err="1"/>
                        <a:t>k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1" dirty="0" err="1"/>
                        <a:t>C</a:t>
                      </a:r>
                      <a:r>
                        <a:rPr lang="en-US" b="0" dirty="0" err="1"/>
                        <a:t>(</a:t>
                      </a:r>
                      <a:r>
                        <a:rPr lang="en-US" b="0" i="1" dirty="0" err="1"/>
                        <a:t>i</a:t>
                      </a:r>
                      <a:r>
                        <a:rPr lang="en-US" b="0" dirty="0" err="1"/>
                        <a:t>,</a:t>
                      </a:r>
                      <a:r>
                        <a:rPr lang="en-US" b="0" i="1" dirty="0" err="1"/>
                        <a:t>j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C</a:t>
                      </a:r>
                      <a:r>
                        <a:rPr lang="en-US" dirty="0"/>
                        <a:t>(1,1)+</a:t>
                      </a:r>
                      <a:r>
                        <a:rPr lang="en-US" i="1" dirty="0"/>
                        <a:t>C</a:t>
                      </a:r>
                      <a:r>
                        <a:rPr lang="en-US" dirty="0"/>
                        <a:t>(2,2)+50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·20·1 = 0+0+1000 = 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C</a:t>
                      </a:r>
                      <a:r>
                        <a:rPr lang="en-US" dirty="0"/>
                        <a:t>(2,2)+</a:t>
                      </a:r>
                      <a:r>
                        <a:rPr lang="en-US" i="1" dirty="0"/>
                        <a:t>C</a:t>
                      </a:r>
                      <a:r>
                        <a:rPr lang="en-US" dirty="0"/>
                        <a:t>(3,3)+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20·1·10 = 0+0+200 = 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C</a:t>
                      </a:r>
                      <a:r>
                        <a:rPr lang="en-US" dirty="0"/>
                        <a:t>(3,3)+</a:t>
                      </a:r>
                      <a:r>
                        <a:rPr lang="en-US" i="1" dirty="0"/>
                        <a:t>C</a:t>
                      </a:r>
                      <a:r>
                        <a:rPr lang="en-US" dirty="0"/>
                        <a:t>(4,4)+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1·10·100 = 0+0+1000 = 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C</a:t>
                      </a:r>
                      <a:r>
                        <a:rPr lang="en-US" dirty="0"/>
                        <a:t>(1,1)+</a:t>
                      </a:r>
                      <a:r>
                        <a:rPr lang="en-US" i="1" dirty="0"/>
                        <a:t>C</a:t>
                      </a:r>
                      <a:r>
                        <a:rPr lang="en-US" dirty="0"/>
                        <a:t>(2,3)+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50·20·10 = 0+200+10,000 = 10,200</a:t>
                      </a:r>
                      <a:endParaRPr lang="en-US" dirty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C</a:t>
                      </a:r>
                      <a:r>
                        <a:rPr lang="en-US" dirty="0"/>
                        <a:t>(1,2)+</a:t>
                      </a:r>
                      <a:r>
                        <a:rPr lang="en-US" i="1" dirty="0"/>
                        <a:t>C</a:t>
                      </a:r>
                      <a:r>
                        <a:rPr lang="en-US" dirty="0"/>
                        <a:t>(3,3)+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50·1·10 = 1000+0+500 = 1500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C</a:t>
                      </a:r>
                      <a:r>
                        <a:rPr lang="en-US" dirty="0"/>
                        <a:t>(2,2)+</a:t>
                      </a:r>
                      <a:r>
                        <a:rPr lang="en-US" i="1" dirty="0"/>
                        <a:t>C</a:t>
                      </a:r>
                      <a:r>
                        <a:rPr lang="en-US" dirty="0"/>
                        <a:t>(3,4)+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20·1·100 = 0+1000+2000 = 3000</a:t>
                      </a:r>
                      <a:endParaRPr lang="en-US" dirty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C</a:t>
                      </a:r>
                      <a:r>
                        <a:rPr lang="en-US" dirty="0"/>
                        <a:t>(2,3)+</a:t>
                      </a:r>
                      <a:r>
                        <a:rPr lang="en-US" i="1" dirty="0"/>
                        <a:t>C</a:t>
                      </a:r>
                      <a:r>
                        <a:rPr lang="en-US" dirty="0"/>
                        <a:t>(4,4)+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20·10·100 = 200+0+20,000 = 20,200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  <a:p>
                      <a:r>
                        <a:rPr lang="en-US" dirty="0"/>
                        <a:t>2</a:t>
                      </a:r>
                    </a:p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C</a:t>
                      </a:r>
                      <a:r>
                        <a:rPr lang="en-US" dirty="0"/>
                        <a:t>(1,1)+</a:t>
                      </a:r>
                      <a:r>
                        <a:rPr lang="en-US" i="1" dirty="0"/>
                        <a:t>C</a:t>
                      </a:r>
                      <a:r>
                        <a:rPr lang="en-US" dirty="0"/>
                        <a:t>(2,4)+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50·20·100 = 0+3000+10,000 = 103,000</a:t>
                      </a:r>
                      <a:endParaRPr lang="en-US" dirty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C(1,2)+C(3,4)+</a:t>
                      </a:r>
                      <a:r>
                        <a:rPr lang="en-US" sz="18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50·1·100 = 1000+1000+5000 = 7000</a:t>
                      </a:r>
                      <a:endParaRPr lang="en-US" i="1" dirty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C</a:t>
                      </a:r>
                      <a:r>
                        <a:rPr lang="en-US" dirty="0"/>
                        <a:t>(1,3)+</a:t>
                      </a:r>
                      <a:r>
                        <a:rPr lang="en-US" i="1" dirty="0"/>
                        <a:t>C</a:t>
                      </a:r>
                      <a:r>
                        <a:rPr lang="en-US" dirty="0"/>
                        <a:t>(4,4)+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50·10·100 = 1500+0+50,000 = 51,500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704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F4A197-A227-934E-9482-01AB68AE1155}" type="slidenum">
              <a:rPr lang="en-US" smtClean="0">
                <a:latin typeface="Times New Roman" charset="0"/>
              </a:rPr>
              <a:pPr/>
              <a:t>68</a:t>
            </a:fld>
            <a:endParaRPr lang="en-US">
              <a:latin typeface="Times New Roman" charset="0"/>
            </a:endParaRPr>
          </a:p>
        </p:txBody>
      </p:sp>
      <p:pic>
        <p:nvPicPr>
          <p:cNvPr id="87044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228600"/>
            <a:ext cx="621982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5" name="TextBox 12"/>
          <p:cNvSpPr txBox="1">
            <a:spLocks noChangeArrowheads="1"/>
          </p:cNvSpPr>
          <p:nvPr/>
        </p:nvSpPr>
        <p:spPr bwMode="auto">
          <a:xfrm>
            <a:off x="4781550" y="2057400"/>
            <a:ext cx="3886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 b="0" i="1"/>
              <a:t>m</a:t>
            </a:r>
            <a:r>
              <a:rPr lang="en-US" sz="1600" b="0" baseline="-25000"/>
              <a:t>0</a:t>
            </a:r>
            <a:r>
              <a:rPr lang="en-US" sz="1600" b="0"/>
              <a:t> = 50, </a:t>
            </a:r>
            <a:r>
              <a:rPr lang="en-US" sz="1600" b="0" i="1"/>
              <a:t>m</a:t>
            </a:r>
            <a:r>
              <a:rPr lang="en-US" sz="1600" b="0" baseline="-25000"/>
              <a:t>1</a:t>
            </a:r>
            <a:r>
              <a:rPr lang="en-US" sz="1600" b="0"/>
              <a:t> = 20, </a:t>
            </a:r>
            <a:r>
              <a:rPr lang="en-US" sz="1600" b="0" i="1"/>
              <a:t>m</a:t>
            </a:r>
            <a:r>
              <a:rPr lang="en-US" sz="1600" b="0" baseline="-25000"/>
              <a:t>2</a:t>
            </a:r>
            <a:r>
              <a:rPr lang="en-US" sz="1600" b="0"/>
              <a:t> = 1, </a:t>
            </a:r>
            <a:r>
              <a:rPr lang="en-US" sz="1600" b="0" i="1"/>
              <a:t>m</a:t>
            </a:r>
            <a:r>
              <a:rPr lang="en-US" sz="1600" b="0" baseline="-25000"/>
              <a:t>3</a:t>
            </a:r>
            <a:r>
              <a:rPr lang="en-US" sz="1600" b="0"/>
              <a:t> = 10, </a:t>
            </a:r>
            <a:r>
              <a:rPr lang="en-US" sz="1600" b="0" i="1"/>
              <a:t>m</a:t>
            </a:r>
            <a:r>
              <a:rPr lang="en-US" sz="1600" b="0" baseline="-25000"/>
              <a:t>4</a:t>
            </a:r>
            <a:r>
              <a:rPr lang="en-US" sz="1600" b="0"/>
              <a:t> = 100</a:t>
            </a:r>
          </a:p>
        </p:txBody>
      </p:sp>
      <p:pic>
        <p:nvPicPr>
          <p:cNvPr id="87046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2057400"/>
            <a:ext cx="36163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Shortest Paths and DP</a:t>
            </a:r>
          </a:p>
        </p:txBody>
      </p:sp>
      <p:sp>
        <p:nvSpPr>
          <p:cNvPr id="890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We used BFS, Dijkstra's and Bellman-Ford to solve shortest path problems for different graphs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DP also good for these types of problems and often better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Dijkstra and Bellman-Ford can actually be cast as DP algorithms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All Pairs Shortest Paths</a:t>
            </a:r>
          </a:p>
          <a:p>
            <a:pPr lvl="1"/>
            <a:r>
              <a:rPr lang="en-US" dirty="0"/>
              <a:t>Assume graph </a:t>
            </a:r>
            <a:r>
              <a:rPr lang="en-US" i="1" dirty="0"/>
              <a:t>G</a:t>
            </a:r>
            <a:r>
              <a:rPr lang="en-US" dirty="0"/>
              <a:t> with weighted edges (which could be negative)</a:t>
            </a:r>
          </a:p>
          <a:p>
            <a:pPr lvl="1"/>
            <a:r>
              <a:rPr lang="en-US" dirty="0"/>
              <a:t>We want to calculate the shortest path between every pair of nodes</a:t>
            </a:r>
          </a:p>
          <a:p>
            <a:pPr lvl="1"/>
            <a:r>
              <a:rPr lang="en-US" dirty="0"/>
              <a:t>We could use Bellman-Ford (which has complexity O(|</a:t>
            </a:r>
            <a:r>
              <a:rPr lang="en-US" i="1" dirty="0"/>
              <a:t>V</a:t>
            </a:r>
            <a:r>
              <a:rPr lang="en-US" dirty="0"/>
              <a:t>| · |</a:t>
            </a:r>
            <a:r>
              <a:rPr lang="en-US" i="1" dirty="0"/>
              <a:t>E</a:t>
            </a:r>
            <a:r>
              <a:rPr lang="en-US" dirty="0"/>
              <a:t>|)) one time each for every node</a:t>
            </a:r>
          </a:p>
          <a:p>
            <a:pPr lvl="1"/>
            <a:r>
              <a:rPr lang="en-US" dirty="0"/>
              <a:t>Complexity would be |</a:t>
            </a:r>
            <a:r>
              <a:rPr lang="en-US" i="1" dirty="0"/>
              <a:t>V</a:t>
            </a:r>
            <a:r>
              <a:rPr lang="en-US" dirty="0"/>
              <a:t>| · (|</a:t>
            </a:r>
            <a:r>
              <a:rPr lang="en-US" i="1" dirty="0"/>
              <a:t>V</a:t>
            </a:r>
            <a:r>
              <a:rPr lang="en-US" dirty="0"/>
              <a:t>| · |</a:t>
            </a:r>
            <a:r>
              <a:rPr lang="en-US" i="1" dirty="0"/>
              <a:t>E</a:t>
            </a:r>
            <a:r>
              <a:rPr lang="en-US" dirty="0"/>
              <a:t>|) = O(|</a:t>
            </a:r>
            <a:r>
              <a:rPr lang="en-US" i="1" dirty="0"/>
              <a:t>V</a:t>
            </a:r>
            <a:r>
              <a:rPr lang="en-US" dirty="0"/>
              <a:t>|</a:t>
            </a:r>
            <a:r>
              <a:rPr lang="en-US" baseline="30000" dirty="0"/>
              <a:t>2</a:t>
            </a:r>
            <a:r>
              <a:rPr lang="en-US" dirty="0"/>
              <a:t> · |</a:t>
            </a:r>
            <a:r>
              <a:rPr lang="en-US" i="1" dirty="0"/>
              <a:t>E</a:t>
            </a:r>
            <a:r>
              <a:rPr lang="en-US" dirty="0"/>
              <a:t>|)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Floyd's algorithm using DP can do it in O(|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V</a:t>
            </a:r>
            <a:r>
              <a:rPr lang="en-US" dirty="0">
                <a:ea typeface="ＭＳ Ｐゴシック" charset="-128"/>
                <a:cs typeface="ＭＳ Ｐゴシック" charset="-128"/>
              </a:rPr>
              <a:t>|</a:t>
            </a:r>
            <a:r>
              <a:rPr lang="en-US" baseline="30000" dirty="0">
                <a:ea typeface="ＭＳ Ｐゴシック" charset="-128"/>
                <a:cs typeface="ＭＳ Ｐゴシック" charset="-128"/>
              </a:rPr>
              <a:t>3</a:t>
            </a:r>
            <a:r>
              <a:rPr lang="en-US" dirty="0">
                <a:ea typeface="ＭＳ Ｐゴシック" charset="-128"/>
                <a:cs typeface="ＭＳ Ｐゴシック" charset="-128"/>
              </a:rPr>
              <a:t>)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You'll do this for a homework</a:t>
            </a:r>
          </a:p>
        </p:txBody>
      </p:sp>
      <p:sp>
        <p:nvSpPr>
          <p:cNvPr id="8909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Dynamic Programming</a:t>
            </a:r>
          </a:p>
        </p:txBody>
      </p:sp>
      <p:sp>
        <p:nvSpPr>
          <p:cNvPr id="8909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4C4477-A6E7-5648-BACE-3CC9C399B4DA}" type="slidenum">
              <a:rPr lang="en-US" smtClean="0">
                <a:latin typeface="Times New Roman" charset="0"/>
              </a:rPr>
              <a:pPr/>
              <a:t>69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– Longest Increasing Subsequence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5 2 8 6 3 6 9 7</a:t>
            </a:r>
          </a:p>
          <a:p>
            <a:pPr lvl="1"/>
            <a:r>
              <a:rPr lang="en-US" dirty="0"/>
              <a:t>2 3 6 7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Consider the sequence as a graph of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n</a:t>
            </a:r>
            <a:r>
              <a:rPr lang="en-US" dirty="0">
                <a:ea typeface="ＭＳ Ｐゴシック" charset="-128"/>
                <a:cs typeface="ＭＳ Ｐゴシック" charset="-128"/>
              </a:rPr>
              <a:t> nodes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What algorithm could you use to find longest increasing subsequence?</a:t>
            </a:r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Dynamic Programming</a:t>
            </a:r>
          </a:p>
        </p:txBody>
      </p:sp>
      <p:sp>
        <p:nvSpPr>
          <p:cNvPr id="2253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83D9E0-D3B5-274E-88A4-D659B83FCAAE}" type="slidenum">
              <a:rPr lang="en-US" smtClean="0">
                <a:latin typeface="Times New Roman" charset="0"/>
              </a:rPr>
              <a:pPr/>
              <a:t>7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258" y="1143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</a:p>
        </p:txBody>
      </p:sp>
      <p:sp>
        <p:nvSpPr>
          <p:cNvPr id="91139" name="Content Placeholder 2"/>
          <p:cNvSpPr>
            <a:spLocks noGrp="1"/>
          </p:cNvSpPr>
          <p:nvPr>
            <p:ph idx="1"/>
          </p:nvPr>
        </p:nvSpPr>
        <p:spPr>
          <a:xfrm>
            <a:off x="533399" y="800715"/>
            <a:ext cx="8077200" cy="4002958"/>
          </a:xfrm>
        </p:spPr>
        <p:txBody>
          <a:bodyPr>
            <a:normAutofit/>
          </a:bodyPr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Arbitrarily number the nodes from 1 to 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n</a:t>
            </a:r>
            <a:endParaRPr lang="en-US" i="1" dirty="0">
              <a:ea typeface="ＭＳ Ｐゴシック" charset="-128"/>
              <a:cs typeface="ＭＳ Ｐゴシック" charset="-128"/>
            </a:endParaRP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Define 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dist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(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i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,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j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,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k</a:t>
            </a:r>
            <a:r>
              <a:rPr lang="en-US" dirty="0">
                <a:ea typeface="ＭＳ Ｐゴシック" charset="-128"/>
                <a:cs typeface="ＭＳ Ｐゴシック" charset="-128"/>
              </a:rPr>
              <a:t>) as the shortest path from (between if not directed) 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i</a:t>
            </a:r>
            <a:r>
              <a:rPr lang="en-US" dirty="0">
                <a:ea typeface="ＭＳ Ｐゴシック" charset="-128"/>
                <a:cs typeface="ＭＳ Ｐゴシック" charset="-128"/>
              </a:rPr>
              <a:t> to 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j</a:t>
            </a:r>
            <a:r>
              <a:rPr lang="en-US" dirty="0">
                <a:ea typeface="ＭＳ Ｐゴシック" charset="-128"/>
                <a:cs typeface="ＭＳ Ｐゴシック" charset="-128"/>
              </a:rPr>
              <a:t> which can pass through nodes {1,2,…,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k</a:t>
            </a:r>
            <a:r>
              <a:rPr lang="en-US" dirty="0">
                <a:ea typeface="ＭＳ Ｐゴシック" charset="-128"/>
                <a:cs typeface="ＭＳ Ｐゴシック" charset="-128"/>
              </a:rPr>
              <a:t>}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First assume we can only have paths of length one (i.e. with no intermediate nodes on the path) and store the best paths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dist</a:t>
            </a:r>
            <a:r>
              <a:rPr lang="en-US" dirty="0">
                <a:ea typeface="ＭＳ Ｐゴシック" charset="-128"/>
                <a:cs typeface="ＭＳ Ｐゴシック" charset="-128"/>
              </a:rPr>
              <a:t>(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i</a:t>
            </a:r>
            <a:r>
              <a:rPr lang="en-US" dirty="0">
                <a:ea typeface="ＭＳ Ｐゴシック" charset="-128"/>
                <a:cs typeface="ＭＳ Ｐゴシック" charset="-128"/>
              </a:rPr>
              <a:t>,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j</a:t>
            </a:r>
            <a:r>
              <a:rPr lang="en-US" dirty="0">
                <a:ea typeface="ＭＳ Ｐゴシック" charset="-128"/>
                <a:cs typeface="ＭＳ Ｐゴシック" charset="-128"/>
              </a:rPr>
              <a:t>,0) which is just the edge length between 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i</a:t>
            </a:r>
            <a:r>
              <a:rPr lang="en-US" dirty="0">
                <a:ea typeface="ＭＳ Ｐゴシック" charset="-128"/>
                <a:cs typeface="ＭＳ Ｐゴシック" charset="-128"/>
              </a:rPr>
              <a:t> and 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j</a:t>
            </a:r>
            <a:endParaRPr lang="en-US" i="1" dirty="0">
              <a:ea typeface="ＭＳ Ｐゴシック" charset="-128"/>
              <a:cs typeface="ＭＳ Ｐゴシック" charset="-128"/>
            </a:endParaRP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Next, just check whether adding the node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k</a:t>
            </a:r>
            <a:r>
              <a:rPr lang="en-US" dirty="0">
                <a:ea typeface="ＭＳ Ｐゴシック" charset="-128"/>
                <a:cs typeface="ＭＳ Ｐゴシック" charset="-128"/>
              </a:rPr>
              <a:t> as a possible intermediate node will improve things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What is relation 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dist</a:t>
            </a:r>
            <a:r>
              <a:rPr lang="en-US" dirty="0">
                <a:ea typeface="ＭＳ Ｐゴシック" charset="-128"/>
                <a:cs typeface="ＭＳ Ｐゴシック" charset="-128"/>
              </a:rPr>
              <a:t>(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i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,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j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,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k</a:t>
            </a:r>
            <a:r>
              <a:rPr lang="en-US" dirty="0">
                <a:ea typeface="ＭＳ Ｐゴシック" charset="-128"/>
                <a:cs typeface="ＭＳ Ｐゴシック" charset="-128"/>
              </a:rPr>
              <a:t>) = ?</a:t>
            </a:r>
          </a:p>
        </p:txBody>
      </p:sp>
      <p:sp>
        <p:nvSpPr>
          <p:cNvPr id="9114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Dynamic Programming</a:t>
            </a:r>
          </a:p>
        </p:txBody>
      </p:sp>
      <p:sp>
        <p:nvSpPr>
          <p:cNvPr id="9114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254A39-E437-6E4B-99DF-C2223DB9E639}" type="slidenum">
              <a:rPr lang="en-US" smtClean="0">
                <a:latin typeface="Times New Roman" charset="0"/>
              </a:rPr>
              <a:pPr/>
              <a:t>70</a:t>
            </a:fld>
            <a:endParaRPr lang="en-US">
              <a:latin typeface="Times New Roman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09B3A4-8396-3347-B738-31C1D7800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302" y="4651888"/>
            <a:ext cx="6251395" cy="2111477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258" y="1143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</a:p>
        </p:txBody>
      </p:sp>
      <p:sp>
        <p:nvSpPr>
          <p:cNvPr id="91139" name="Content Placeholder 2"/>
          <p:cNvSpPr>
            <a:spLocks noGrp="1"/>
          </p:cNvSpPr>
          <p:nvPr>
            <p:ph idx="1"/>
          </p:nvPr>
        </p:nvSpPr>
        <p:spPr>
          <a:xfrm>
            <a:off x="533400" y="952500"/>
            <a:ext cx="8077200" cy="4002958"/>
          </a:xfrm>
        </p:spPr>
        <p:txBody>
          <a:bodyPr>
            <a:normAutofit/>
          </a:bodyPr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Just check whether adding the node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k</a:t>
            </a:r>
            <a:r>
              <a:rPr lang="en-US" dirty="0">
                <a:ea typeface="ＭＳ Ｐゴシック" charset="-128"/>
                <a:cs typeface="ＭＳ Ｐゴシック" charset="-128"/>
              </a:rPr>
              <a:t> as a possible intermediate node will improve things</a:t>
            </a:r>
          </a:p>
          <a:p>
            <a:r>
              <a:rPr lang="en-US" i="1" dirty="0" err="1">
                <a:ea typeface="ＭＳ Ｐゴシック" charset="-128"/>
                <a:cs typeface="ＭＳ Ｐゴシック" charset="-128"/>
              </a:rPr>
              <a:t>dist</a:t>
            </a:r>
            <a:r>
              <a:rPr lang="en-US" dirty="0">
                <a:ea typeface="ＭＳ Ｐゴシック" charset="-128"/>
                <a:cs typeface="ＭＳ Ｐゴシック" charset="-128"/>
              </a:rPr>
              <a:t>(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i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,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j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,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k</a:t>
            </a:r>
            <a:r>
              <a:rPr lang="en-US" dirty="0">
                <a:ea typeface="ＭＳ Ｐゴシック" charset="-128"/>
                <a:cs typeface="ＭＳ Ｐゴシック" charset="-128"/>
              </a:rPr>
              <a:t>) = min[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dist</a:t>
            </a:r>
            <a:r>
              <a:rPr lang="en-US" dirty="0">
                <a:ea typeface="ＭＳ Ｐゴシック" charset="-128"/>
                <a:cs typeface="ＭＳ Ｐゴシック" charset="-128"/>
              </a:rPr>
              <a:t>(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i</a:t>
            </a:r>
            <a:r>
              <a:rPr lang="en-US" dirty="0">
                <a:ea typeface="ＭＳ Ｐゴシック" charset="-128"/>
                <a:cs typeface="ＭＳ Ｐゴシック" charset="-128"/>
              </a:rPr>
              <a:t>,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j</a:t>
            </a:r>
            <a:r>
              <a:rPr lang="en-US" dirty="0">
                <a:ea typeface="ＭＳ Ｐゴシック" charset="-128"/>
                <a:cs typeface="ＭＳ Ｐゴシック" charset="-128"/>
              </a:rPr>
              <a:t>,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k</a:t>
            </a:r>
            <a:r>
              <a:rPr lang="en-US" dirty="0">
                <a:ea typeface="ＭＳ Ｐゴシック" charset="-128"/>
                <a:cs typeface="ＭＳ Ｐゴシック" charset="-128"/>
              </a:rPr>
              <a:t>-1), 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dist</a:t>
            </a:r>
            <a:r>
              <a:rPr lang="en-US" dirty="0">
                <a:ea typeface="ＭＳ Ｐゴシック" charset="-128"/>
                <a:cs typeface="ＭＳ Ｐゴシック" charset="-128"/>
              </a:rPr>
              <a:t>(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i</a:t>
            </a:r>
            <a:r>
              <a:rPr lang="en-US" dirty="0">
                <a:ea typeface="ＭＳ Ｐゴシック" charset="-128"/>
                <a:cs typeface="ＭＳ Ｐゴシック" charset="-128"/>
              </a:rPr>
              <a:t>,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k</a:t>
            </a:r>
            <a:r>
              <a:rPr lang="en-US" dirty="0">
                <a:ea typeface="ＭＳ Ｐゴシック" charset="-128"/>
                <a:cs typeface="ＭＳ Ｐゴシック" charset="-128"/>
              </a:rPr>
              <a:t>,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k</a:t>
            </a:r>
            <a:r>
              <a:rPr lang="en-US" dirty="0">
                <a:ea typeface="ＭＳ Ｐゴシック" charset="-128"/>
                <a:cs typeface="ＭＳ Ｐゴシック" charset="-128"/>
              </a:rPr>
              <a:t>-1) + 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dist</a:t>
            </a:r>
            <a:r>
              <a:rPr lang="en-US" dirty="0">
                <a:ea typeface="ＭＳ Ｐゴシック" charset="-128"/>
                <a:cs typeface="ＭＳ Ｐゴシック" charset="-128"/>
              </a:rPr>
              <a:t>(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k</a:t>
            </a:r>
            <a:r>
              <a:rPr lang="en-US" dirty="0">
                <a:ea typeface="ＭＳ Ｐゴシック" charset="-128"/>
                <a:cs typeface="ＭＳ Ｐゴシック" charset="-128"/>
              </a:rPr>
              <a:t>,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j</a:t>
            </a:r>
            <a:r>
              <a:rPr lang="en-US" dirty="0">
                <a:ea typeface="ＭＳ Ｐゴシック" charset="-128"/>
                <a:cs typeface="ＭＳ Ｐゴシック" charset="-128"/>
              </a:rPr>
              <a:t>,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k</a:t>
            </a:r>
            <a:r>
              <a:rPr lang="en-US" dirty="0">
                <a:ea typeface="ＭＳ Ｐゴシック" charset="-128"/>
                <a:cs typeface="ＭＳ Ｐゴシック" charset="-128"/>
              </a:rPr>
              <a:t>-1)]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What kind of table and base cases?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Can think of memory as one 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n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×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n</a:t>
            </a:r>
            <a:r>
              <a:rPr lang="en-US" dirty="0">
                <a:ea typeface="ＭＳ Ｐゴシック" charset="-128"/>
                <a:cs typeface="ＭＳ Ｐゴシック" charset="-128"/>
              </a:rPr>
              <a:t> (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i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,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j</a:t>
            </a:r>
            <a:r>
              <a:rPr lang="en-US" dirty="0">
                <a:ea typeface="ＭＳ Ｐゴシック" charset="-128"/>
                <a:cs typeface="ＭＳ Ｐゴシック" charset="-128"/>
              </a:rPr>
              <a:t>) matrix for each value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k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What is the algorithm?</a:t>
            </a:r>
          </a:p>
        </p:txBody>
      </p:sp>
      <p:sp>
        <p:nvSpPr>
          <p:cNvPr id="9114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Dynamic Programming</a:t>
            </a:r>
          </a:p>
        </p:txBody>
      </p:sp>
      <p:sp>
        <p:nvSpPr>
          <p:cNvPr id="9114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254A39-E437-6E4B-99DF-C2223DB9E639}" type="slidenum">
              <a:rPr lang="en-US" smtClean="0">
                <a:latin typeface="Times New Roman" charset="0"/>
              </a:rPr>
              <a:pPr/>
              <a:t>71</a:t>
            </a:fld>
            <a:endParaRPr lang="en-US">
              <a:latin typeface="Times New Roman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09B3A4-8396-3347-B738-31C1D7800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302" y="4651888"/>
            <a:ext cx="6251395" cy="211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45471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Floyd's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724400"/>
            <a:ext cx="7772400" cy="1371600"/>
          </a:xfrm>
        </p:spPr>
        <p:txBody>
          <a:bodyPr/>
          <a:lstStyle/>
          <a:p>
            <a:r>
              <a:rPr lang="en-US" dirty="0"/>
              <a:t>What does node represent in table 2 and what is relation?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312 – Dynamic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95AF6B-CAF7-F14E-AA4D-988905637035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1481227" y="3720334"/>
            <a:ext cx="1152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i="1" dirty="0">
                <a:ea typeface="ＭＳ Ｐゴシック" charset="-128"/>
                <a:cs typeface="ＭＳ Ｐゴシック" charset="-128"/>
              </a:rPr>
              <a:t>dist</a:t>
            </a:r>
            <a:r>
              <a:rPr lang="en-US" sz="2000" b="0" dirty="0">
                <a:ea typeface="ＭＳ Ｐゴシック" charset="-128"/>
                <a:cs typeface="ＭＳ Ｐゴシック" charset="-128"/>
              </a:rPr>
              <a:t>(</a:t>
            </a:r>
            <a:r>
              <a:rPr lang="en-US" sz="2000" b="0" i="1" dirty="0">
                <a:ea typeface="ＭＳ Ｐゴシック" charset="-128"/>
                <a:cs typeface="ＭＳ Ｐゴシック" charset="-128"/>
              </a:rPr>
              <a:t>i</a:t>
            </a:r>
            <a:r>
              <a:rPr lang="en-US" sz="2000" b="0" dirty="0">
                <a:ea typeface="ＭＳ Ｐゴシック" charset="-128"/>
                <a:cs typeface="ＭＳ Ｐゴシック" charset="-128"/>
              </a:rPr>
              <a:t>,</a:t>
            </a:r>
            <a:r>
              <a:rPr lang="en-US" sz="2000" b="0" i="1" dirty="0">
                <a:ea typeface="ＭＳ Ｐゴシック" charset="-128"/>
                <a:cs typeface="ＭＳ Ｐゴシック" charset="-128"/>
              </a:rPr>
              <a:t>j</a:t>
            </a:r>
            <a:r>
              <a:rPr lang="en-US" sz="2000" b="0" dirty="0">
                <a:ea typeface="ＭＳ Ｐゴシック" charset="-128"/>
                <a:cs typeface="ＭＳ Ｐゴシック" charset="-128"/>
              </a:rPr>
              <a:t>,0)</a:t>
            </a:r>
            <a:endParaRPr lang="en-US" sz="2000" b="0" dirty="0"/>
          </a:p>
        </p:txBody>
      </p:sp>
      <p:sp>
        <p:nvSpPr>
          <p:cNvPr id="67" name="TextBox 66"/>
          <p:cNvSpPr txBox="1"/>
          <p:nvPr/>
        </p:nvSpPr>
        <p:spPr>
          <a:xfrm>
            <a:off x="4757827" y="3783068"/>
            <a:ext cx="1152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i="1" dirty="0">
                <a:ea typeface="ＭＳ Ｐゴシック" charset="-128"/>
                <a:cs typeface="ＭＳ Ｐゴシック" charset="-128"/>
              </a:rPr>
              <a:t>dist</a:t>
            </a:r>
            <a:r>
              <a:rPr lang="en-US" sz="2000" b="0" dirty="0">
                <a:ea typeface="ＭＳ Ｐゴシック" charset="-128"/>
                <a:cs typeface="ＭＳ Ｐゴシック" charset="-128"/>
              </a:rPr>
              <a:t>(</a:t>
            </a:r>
            <a:r>
              <a:rPr lang="en-US" sz="2000" b="0" i="1" dirty="0">
                <a:ea typeface="ＭＳ Ｐゴシック" charset="-128"/>
                <a:cs typeface="ＭＳ Ｐゴシック" charset="-128"/>
              </a:rPr>
              <a:t>i</a:t>
            </a:r>
            <a:r>
              <a:rPr lang="en-US" sz="2000" b="0" dirty="0">
                <a:ea typeface="ＭＳ Ｐゴシック" charset="-128"/>
                <a:cs typeface="ＭＳ Ｐゴシック" charset="-128"/>
              </a:rPr>
              <a:t>,</a:t>
            </a:r>
            <a:r>
              <a:rPr lang="en-US" sz="2000" b="0" i="1" dirty="0">
                <a:ea typeface="ＭＳ Ｐゴシック" charset="-128"/>
                <a:cs typeface="ＭＳ Ｐゴシック" charset="-128"/>
              </a:rPr>
              <a:t>j</a:t>
            </a:r>
            <a:r>
              <a:rPr lang="en-US" sz="2000" b="0" dirty="0">
                <a:ea typeface="ＭＳ Ｐゴシック" charset="-128"/>
                <a:cs typeface="ＭＳ Ｐゴシック" charset="-128"/>
              </a:rPr>
              <a:t>,1)</a:t>
            </a:r>
            <a:endParaRPr lang="en-US" sz="2000" b="0" dirty="0"/>
          </a:p>
        </p:txBody>
      </p: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552665"/>
              </p:ext>
            </p:extLst>
          </p:nvPr>
        </p:nvGraphicFramePr>
        <p:xfrm>
          <a:off x="990600" y="1916934"/>
          <a:ext cx="2171700" cy="18034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42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850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/>
        </p:nvGraphicFramePr>
        <p:xfrm>
          <a:off x="4381500" y="1981199"/>
          <a:ext cx="2171700" cy="1801868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42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9318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 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DD303BB3-7569-C148-B689-7BA85ACF460A}"/>
              </a:ext>
            </a:extLst>
          </p:cNvPr>
          <p:cNvSpPr/>
          <p:nvPr/>
        </p:nvSpPr>
        <p:spPr>
          <a:xfrm>
            <a:off x="762000" y="1219200"/>
            <a:ext cx="7239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1" dirty="0" err="1">
                <a:ea typeface="ＭＳ Ｐゴシック" charset="-128"/>
                <a:cs typeface="ＭＳ Ｐゴシック" charset="-128"/>
              </a:rPr>
              <a:t>dist</a:t>
            </a:r>
            <a:r>
              <a:rPr lang="en-US" sz="2400" b="0" dirty="0">
                <a:ea typeface="ＭＳ Ｐゴシック" charset="-128"/>
                <a:cs typeface="ＭＳ Ｐゴシック" charset="-128"/>
              </a:rPr>
              <a:t>(</a:t>
            </a:r>
            <a:r>
              <a:rPr lang="en-US" sz="2400" b="0" i="1" dirty="0" err="1">
                <a:ea typeface="ＭＳ Ｐゴシック" charset="-128"/>
                <a:cs typeface="ＭＳ Ｐゴシック" charset="-128"/>
              </a:rPr>
              <a:t>i</a:t>
            </a:r>
            <a:r>
              <a:rPr lang="en-US" sz="2400" b="0" dirty="0" err="1">
                <a:ea typeface="ＭＳ Ｐゴシック" charset="-128"/>
                <a:cs typeface="ＭＳ Ｐゴシック" charset="-128"/>
              </a:rPr>
              <a:t>,</a:t>
            </a:r>
            <a:r>
              <a:rPr lang="en-US" sz="2400" b="0" i="1" dirty="0" err="1">
                <a:ea typeface="ＭＳ Ｐゴシック" charset="-128"/>
                <a:cs typeface="ＭＳ Ｐゴシック" charset="-128"/>
              </a:rPr>
              <a:t>j</a:t>
            </a:r>
            <a:r>
              <a:rPr lang="en-US" sz="2400" b="0" dirty="0" err="1">
                <a:ea typeface="ＭＳ Ｐゴシック" charset="-128"/>
                <a:cs typeface="ＭＳ Ｐゴシック" charset="-128"/>
              </a:rPr>
              <a:t>,</a:t>
            </a:r>
            <a:r>
              <a:rPr lang="en-US" sz="2400" b="0" i="1" dirty="0" err="1">
                <a:ea typeface="ＭＳ Ｐゴシック" charset="-128"/>
                <a:cs typeface="ＭＳ Ｐゴシック" charset="-128"/>
              </a:rPr>
              <a:t>k</a:t>
            </a:r>
            <a:r>
              <a:rPr lang="en-US" sz="2400" b="0" dirty="0">
                <a:ea typeface="ＭＳ Ｐゴシック" charset="-128"/>
                <a:cs typeface="ＭＳ Ｐゴシック" charset="-128"/>
              </a:rPr>
              <a:t>) = ?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Floyd's Example – Directed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724400"/>
            <a:ext cx="7772400" cy="1371600"/>
          </a:xfrm>
        </p:spPr>
        <p:txBody>
          <a:bodyPr/>
          <a:lstStyle/>
          <a:p>
            <a:r>
              <a:rPr lang="en-US" dirty="0"/>
              <a:t>What does node represent in table 2 and what is relation?</a:t>
            </a:r>
          </a:p>
          <a:p>
            <a:r>
              <a:rPr lang="en-US" dirty="0"/>
              <a:t>Shortest dist from node 3 to node 2 which could pass through node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312 – Dynamic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95AF6B-CAF7-F14E-AA4D-988905637035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1481227" y="3720334"/>
            <a:ext cx="1152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i="1" dirty="0">
                <a:ea typeface="ＭＳ Ｐゴシック" charset="-128"/>
                <a:cs typeface="ＭＳ Ｐゴシック" charset="-128"/>
              </a:rPr>
              <a:t>dist</a:t>
            </a:r>
            <a:r>
              <a:rPr lang="en-US" sz="2000" b="0" dirty="0">
                <a:ea typeface="ＭＳ Ｐゴシック" charset="-128"/>
                <a:cs typeface="ＭＳ Ｐゴシック" charset="-128"/>
              </a:rPr>
              <a:t>(</a:t>
            </a:r>
            <a:r>
              <a:rPr lang="en-US" sz="2000" b="0" i="1" dirty="0">
                <a:ea typeface="ＭＳ Ｐゴシック" charset="-128"/>
                <a:cs typeface="ＭＳ Ｐゴシック" charset="-128"/>
              </a:rPr>
              <a:t>i</a:t>
            </a:r>
            <a:r>
              <a:rPr lang="en-US" sz="2000" b="0" dirty="0">
                <a:ea typeface="ＭＳ Ｐゴシック" charset="-128"/>
                <a:cs typeface="ＭＳ Ｐゴシック" charset="-128"/>
              </a:rPr>
              <a:t>,</a:t>
            </a:r>
            <a:r>
              <a:rPr lang="en-US" sz="2000" b="0" i="1" dirty="0">
                <a:ea typeface="ＭＳ Ｐゴシック" charset="-128"/>
                <a:cs typeface="ＭＳ Ｐゴシック" charset="-128"/>
              </a:rPr>
              <a:t>j</a:t>
            </a:r>
            <a:r>
              <a:rPr lang="en-US" sz="2000" b="0" dirty="0">
                <a:ea typeface="ＭＳ Ｐゴシック" charset="-128"/>
                <a:cs typeface="ＭＳ Ｐゴシック" charset="-128"/>
              </a:rPr>
              <a:t>,0)</a:t>
            </a:r>
            <a:endParaRPr lang="en-US" sz="2000" b="0" dirty="0"/>
          </a:p>
        </p:txBody>
      </p:sp>
      <p:sp>
        <p:nvSpPr>
          <p:cNvPr id="67" name="TextBox 66"/>
          <p:cNvSpPr txBox="1"/>
          <p:nvPr/>
        </p:nvSpPr>
        <p:spPr>
          <a:xfrm>
            <a:off x="4757827" y="3783068"/>
            <a:ext cx="12577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i="1" dirty="0" err="1">
                <a:ea typeface="ＭＳ Ｐゴシック" charset="-128"/>
                <a:cs typeface="ＭＳ Ｐゴシック" charset="-128"/>
              </a:rPr>
              <a:t>dist</a:t>
            </a:r>
            <a:r>
              <a:rPr lang="en-US" sz="2000" b="0" dirty="0">
                <a:ea typeface="ＭＳ Ｐゴシック" charset="-128"/>
                <a:cs typeface="ＭＳ Ｐゴシック" charset="-128"/>
              </a:rPr>
              <a:t>(3,2,1)</a:t>
            </a:r>
            <a:endParaRPr lang="en-US" sz="2000" b="0" dirty="0"/>
          </a:p>
        </p:txBody>
      </p: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471634"/>
              </p:ext>
            </p:extLst>
          </p:nvPr>
        </p:nvGraphicFramePr>
        <p:xfrm>
          <a:off x="990600" y="1916934"/>
          <a:ext cx="2171700" cy="18034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42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850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/>
        </p:nvGraphicFramePr>
        <p:xfrm>
          <a:off x="4381500" y="1981199"/>
          <a:ext cx="2171700" cy="1801868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42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9318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 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 bwMode="auto">
          <a:xfrm rot="10800000">
            <a:off x="1905000" y="3124200"/>
            <a:ext cx="3124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FFFF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8" name="Rectangle 7"/>
          <p:cNvSpPr/>
          <p:nvPr/>
        </p:nvSpPr>
        <p:spPr>
          <a:xfrm>
            <a:off x="762000" y="1219200"/>
            <a:ext cx="7239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1" dirty="0" err="1">
                <a:ea typeface="ＭＳ Ｐゴシック" charset="-128"/>
                <a:cs typeface="ＭＳ Ｐゴシック" charset="-128"/>
              </a:rPr>
              <a:t>dist</a:t>
            </a:r>
            <a:r>
              <a:rPr lang="en-US" sz="2400" b="0" dirty="0">
                <a:ea typeface="ＭＳ Ｐゴシック" charset="-128"/>
                <a:cs typeface="ＭＳ Ｐゴシック" charset="-128"/>
              </a:rPr>
              <a:t>(</a:t>
            </a:r>
            <a:r>
              <a:rPr lang="en-US" sz="2400" b="0" i="1" dirty="0" err="1">
                <a:ea typeface="ＭＳ Ｐゴシック" charset="-128"/>
                <a:cs typeface="ＭＳ Ｐゴシック" charset="-128"/>
              </a:rPr>
              <a:t>i</a:t>
            </a:r>
            <a:r>
              <a:rPr lang="en-US" sz="2400" b="0" dirty="0" err="1">
                <a:ea typeface="ＭＳ Ｐゴシック" charset="-128"/>
                <a:cs typeface="ＭＳ Ｐゴシック" charset="-128"/>
              </a:rPr>
              <a:t>,</a:t>
            </a:r>
            <a:r>
              <a:rPr lang="en-US" sz="2400" b="0" i="1" dirty="0" err="1">
                <a:ea typeface="ＭＳ Ｐゴシック" charset="-128"/>
                <a:cs typeface="ＭＳ Ｐゴシック" charset="-128"/>
              </a:rPr>
              <a:t>j</a:t>
            </a:r>
            <a:r>
              <a:rPr lang="en-US" sz="2400" b="0" dirty="0" err="1">
                <a:ea typeface="ＭＳ Ｐゴシック" charset="-128"/>
                <a:cs typeface="ＭＳ Ｐゴシック" charset="-128"/>
              </a:rPr>
              <a:t>,</a:t>
            </a:r>
            <a:r>
              <a:rPr lang="en-US" sz="2400" b="0" i="1" dirty="0" err="1">
                <a:ea typeface="ＭＳ Ｐゴシック" charset="-128"/>
                <a:cs typeface="ＭＳ Ｐゴシック" charset="-128"/>
              </a:rPr>
              <a:t>k</a:t>
            </a:r>
            <a:r>
              <a:rPr lang="en-US" sz="2400" b="0" dirty="0">
                <a:ea typeface="ＭＳ Ｐゴシック" charset="-128"/>
                <a:cs typeface="ＭＳ Ｐゴシック" charset="-128"/>
              </a:rPr>
              <a:t>) = min[</a:t>
            </a:r>
            <a:r>
              <a:rPr lang="en-US" sz="2400" b="0" i="1" dirty="0" err="1">
                <a:ea typeface="ＭＳ Ｐゴシック" charset="-128"/>
                <a:cs typeface="ＭＳ Ｐゴシック" charset="-128"/>
              </a:rPr>
              <a:t>dist</a:t>
            </a:r>
            <a:r>
              <a:rPr lang="en-US" sz="2400" b="0" dirty="0">
                <a:ea typeface="ＭＳ Ｐゴシック" charset="-128"/>
                <a:cs typeface="ＭＳ Ｐゴシック" charset="-128"/>
              </a:rPr>
              <a:t>(</a:t>
            </a:r>
            <a:r>
              <a:rPr lang="en-US" sz="2400" b="0" i="1" dirty="0">
                <a:ea typeface="ＭＳ Ｐゴシック" charset="-128"/>
                <a:cs typeface="ＭＳ Ｐゴシック" charset="-128"/>
              </a:rPr>
              <a:t>i</a:t>
            </a:r>
            <a:r>
              <a:rPr lang="en-US" sz="2400" b="0" dirty="0">
                <a:ea typeface="ＭＳ Ｐゴシック" charset="-128"/>
                <a:cs typeface="ＭＳ Ｐゴシック" charset="-128"/>
              </a:rPr>
              <a:t>,</a:t>
            </a:r>
            <a:r>
              <a:rPr lang="en-US" sz="2400" b="0" i="1" dirty="0">
                <a:ea typeface="ＭＳ Ｐゴシック" charset="-128"/>
                <a:cs typeface="ＭＳ Ｐゴシック" charset="-128"/>
              </a:rPr>
              <a:t>j</a:t>
            </a:r>
            <a:r>
              <a:rPr lang="en-US" sz="2400" b="0" dirty="0">
                <a:ea typeface="ＭＳ Ｐゴシック" charset="-128"/>
                <a:cs typeface="ＭＳ Ｐゴシック" charset="-128"/>
              </a:rPr>
              <a:t>,</a:t>
            </a:r>
            <a:r>
              <a:rPr lang="en-US" sz="2400" b="0" i="1" dirty="0">
                <a:ea typeface="ＭＳ Ｐゴシック" charset="-128"/>
                <a:cs typeface="ＭＳ Ｐゴシック" charset="-128"/>
              </a:rPr>
              <a:t>k</a:t>
            </a:r>
            <a:r>
              <a:rPr lang="en-US" sz="2400" b="0" dirty="0">
                <a:ea typeface="ＭＳ Ｐゴシック" charset="-128"/>
                <a:cs typeface="ＭＳ Ｐゴシック" charset="-128"/>
              </a:rPr>
              <a:t>-1), …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Floyd's Example – Directed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724400"/>
            <a:ext cx="7772400" cy="1371600"/>
          </a:xfrm>
        </p:spPr>
        <p:txBody>
          <a:bodyPr/>
          <a:lstStyle/>
          <a:p>
            <a:r>
              <a:rPr lang="en-US" dirty="0"/>
              <a:t>What does node represent in table 2 and what is relation?</a:t>
            </a:r>
          </a:p>
          <a:p>
            <a:r>
              <a:rPr lang="en-US" dirty="0"/>
              <a:t>Shortest dist from node 3 to node 2 which could pass through node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312 – Dynamic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95AF6B-CAF7-F14E-AA4D-988905637035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1481227" y="3720334"/>
            <a:ext cx="1152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i="1" dirty="0">
                <a:ea typeface="ＭＳ Ｐゴシック" charset="-128"/>
                <a:cs typeface="ＭＳ Ｐゴシック" charset="-128"/>
              </a:rPr>
              <a:t>dist</a:t>
            </a:r>
            <a:r>
              <a:rPr lang="en-US" sz="2000" b="0" dirty="0">
                <a:ea typeface="ＭＳ Ｐゴシック" charset="-128"/>
                <a:cs typeface="ＭＳ Ｐゴシック" charset="-128"/>
              </a:rPr>
              <a:t>(</a:t>
            </a:r>
            <a:r>
              <a:rPr lang="en-US" sz="2000" b="0" i="1" dirty="0">
                <a:ea typeface="ＭＳ Ｐゴシック" charset="-128"/>
                <a:cs typeface="ＭＳ Ｐゴシック" charset="-128"/>
              </a:rPr>
              <a:t>i</a:t>
            </a:r>
            <a:r>
              <a:rPr lang="en-US" sz="2000" b="0" dirty="0">
                <a:ea typeface="ＭＳ Ｐゴシック" charset="-128"/>
                <a:cs typeface="ＭＳ Ｐゴシック" charset="-128"/>
              </a:rPr>
              <a:t>,</a:t>
            </a:r>
            <a:r>
              <a:rPr lang="en-US" sz="2000" b="0" i="1" dirty="0">
                <a:ea typeface="ＭＳ Ｐゴシック" charset="-128"/>
                <a:cs typeface="ＭＳ Ｐゴシック" charset="-128"/>
              </a:rPr>
              <a:t>j</a:t>
            </a:r>
            <a:r>
              <a:rPr lang="en-US" sz="2000" b="0" dirty="0">
                <a:ea typeface="ＭＳ Ｐゴシック" charset="-128"/>
                <a:cs typeface="ＭＳ Ｐゴシック" charset="-128"/>
              </a:rPr>
              <a:t>,0)</a:t>
            </a:r>
            <a:endParaRPr lang="en-US" sz="2000" b="0" dirty="0"/>
          </a:p>
        </p:txBody>
      </p:sp>
      <p:sp>
        <p:nvSpPr>
          <p:cNvPr id="67" name="TextBox 66"/>
          <p:cNvSpPr txBox="1"/>
          <p:nvPr/>
        </p:nvSpPr>
        <p:spPr>
          <a:xfrm>
            <a:off x="4757827" y="3783068"/>
            <a:ext cx="12577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i="1" dirty="0" err="1">
                <a:ea typeface="ＭＳ Ｐゴシック" charset="-128"/>
                <a:cs typeface="ＭＳ Ｐゴシック" charset="-128"/>
              </a:rPr>
              <a:t>dist</a:t>
            </a:r>
            <a:r>
              <a:rPr lang="en-US" sz="2000" b="0" dirty="0">
                <a:ea typeface="ＭＳ Ｐゴシック" charset="-128"/>
                <a:cs typeface="ＭＳ Ｐゴシック" charset="-128"/>
              </a:rPr>
              <a:t>(3,2,1)</a:t>
            </a:r>
            <a:endParaRPr lang="en-US" sz="2000" b="0" dirty="0"/>
          </a:p>
        </p:txBody>
      </p: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765935"/>
              </p:ext>
            </p:extLst>
          </p:nvPr>
        </p:nvGraphicFramePr>
        <p:xfrm>
          <a:off x="990600" y="1916934"/>
          <a:ext cx="2171700" cy="18034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42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850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/>
        </p:nvGraphicFramePr>
        <p:xfrm>
          <a:off x="4381500" y="1981199"/>
          <a:ext cx="2171700" cy="1801868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42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9318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 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 bwMode="auto">
          <a:xfrm flipH="1">
            <a:off x="1295400" y="2971800"/>
            <a:ext cx="3733800" cy="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660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8" name="Rectangle 7"/>
          <p:cNvSpPr/>
          <p:nvPr/>
        </p:nvSpPr>
        <p:spPr>
          <a:xfrm>
            <a:off x="762000" y="1219200"/>
            <a:ext cx="7239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1" dirty="0" err="1">
                <a:ea typeface="ＭＳ Ｐゴシック" charset="-128"/>
                <a:cs typeface="ＭＳ Ｐゴシック" charset="-128"/>
              </a:rPr>
              <a:t>dist</a:t>
            </a:r>
            <a:r>
              <a:rPr lang="en-US" sz="2400" b="0" dirty="0">
                <a:ea typeface="ＭＳ Ｐゴシック" charset="-128"/>
                <a:cs typeface="ＭＳ Ｐゴシック" charset="-128"/>
              </a:rPr>
              <a:t>(</a:t>
            </a:r>
            <a:r>
              <a:rPr lang="en-US" sz="2400" b="0" i="1" dirty="0" err="1">
                <a:ea typeface="ＭＳ Ｐゴシック" charset="-128"/>
                <a:cs typeface="ＭＳ Ｐゴシック" charset="-128"/>
              </a:rPr>
              <a:t>i</a:t>
            </a:r>
            <a:r>
              <a:rPr lang="en-US" sz="2400" b="0" dirty="0" err="1">
                <a:ea typeface="ＭＳ Ｐゴシック" charset="-128"/>
                <a:cs typeface="ＭＳ Ｐゴシック" charset="-128"/>
              </a:rPr>
              <a:t>,</a:t>
            </a:r>
            <a:r>
              <a:rPr lang="en-US" sz="2400" b="0" i="1" dirty="0" err="1">
                <a:ea typeface="ＭＳ Ｐゴシック" charset="-128"/>
                <a:cs typeface="ＭＳ Ｐゴシック" charset="-128"/>
              </a:rPr>
              <a:t>j</a:t>
            </a:r>
            <a:r>
              <a:rPr lang="en-US" sz="2400" b="0" dirty="0" err="1">
                <a:ea typeface="ＭＳ Ｐゴシック" charset="-128"/>
                <a:cs typeface="ＭＳ Ｐゴシック" charset="-128"/>
              </a:rPr>
              <a:t>,</a:t>
            </a:r>
            <a:r>
              <a:rPr lang="en-US" sz="2400" b="0" i="1" dirty="0" err="1">
                <a:ea typeface="ＭＳ Ｐゴシック" charset="-128"/>
                <a:cs typeface="ＭＳ Ｐゴシック" charset="-128"/>
              </a:rPr>
              <a:t>k</a:t>
            </a:r>
            <a:r>
              <a:rPr lang="en-US" sz="2400" b="0" dirty="0">
                <a:ea typeface="ＭＳ Ｐゴシック" charset="-128"/>
                <a:cs typeface="ＭＳ Ｐゴシック" charset="-128"/>
              </a:rPr>
              <a:t>) = min(</a:t>
            </a:r>
            <a:r>
              <a:rPr lang="en-US" sz="2400" b="0" i="1" dirty="0" err="1">
                <a:ea typeface="ＭＳ Ｐゴシック" charset="-128"/>
                <a:cs typeface="ＭＳ Ｐゴシック" charset="-128"/>
              </a:rPr>
              <a:t>dist</a:t>
            </a:r>
            <a:r>
              <a:rPr lang="en-US" sz="2400" b="0" dirty="0">
                <a:ea typeface="ＭＳ Ｐゴシック" charset="-128"/>
                <a:cs typeface="ＭＳ Ｐゴシック" charset="-128"/>
              </a:rPr>
              <a:t>(</a:t>
            </a:r>
            <a:r>
              <a:rPr lang="en-US" sz="2400" b="0" i="1" dirty="0">
                <a:ea typeface="ＭＳ Ｐゴシック" charset="-128"/>
                <a:cs typeface="ＭＳ Ｐゴシック" charset="-128"/>
              </a:rPr>
              <a:t>i</a:t>
            </a:r>
            <a:r>
              <a:rPr lang="en-US" sz="2400" b="0" dirty="0">
                <a:ea typeface="ＭＳ Ｐゴシック" charset="-128"/>
                <a:cs typeface="ＭＳ Ｐゴシック" charset="-128"/>
              </a:rPr>
              <a:t>,</a:t>
            </a:r>
            <a:r>
              <a:rPr lang="en-US" sz="2400" b="0" i="1" dirty="0">
                <a:ea typeface="ＭＳ Ｐゴシック" charset="-128"/>
                <a:cs typeface="ＭＳ Ｐゴシック" charset="-128"/>
              </a:rPr>
              <a:t>j</a:t>
            </a:r>
            <a:r>
              <a:rPr lang="en-US" sz="2400" b="0" dirty="0">
                <a:ea typeface="ＭＳ Ｐゴシック" charset="-128"/>
                <a:cs typeface="ＭＳ Ｐゴシック" charset="-128"/>
              </a:rPr>
              <a:t>,</a:t>
            </a:r>
            <a:r>
              <a:rPr lang="en-US" sz="2400" b="0" i="1" dirty="0">
                <a:ea typeface="ＭＳ Ｐゴシック" charset="-128"/>
                <a:cs typeface="ＭＳ Ｐゴシック" charset="-128"/>
              </a:rPr>
              <a:t>k</a:t>
            </a:r>
            <a:r>
              <a:rPr lang="en-US" sz="2400" b="0" dirty="0">
                <a:ea typeface="ＭＳ Ｐゴシック" charset="-128"/>
                <a:cs typeface="ＭＳ Ｐゴシック" charset="-128"/>
              </a:rPr>
              <a:t>-1), </a:t>
            </a:r>
            <a:r>
              <a:rPr lang="en-US" sz="2400" b="0" i="1" dirty="0" err="1">
                <a:ea typeface="ＭＳ Ｐゴシック" charset="-128"/>
                <a:cs typeface="ＭＳ Ｐゴシック" charset="-128"/>
              </a:rPr>
              <a:t>dist</a:t>
            </a:r>
            <a:r>
              <a:rPr lang="en-US" sz="2400" b="0" dirty="0">
                <a:ea typeface="ＭＳ Ｐゴシック" charset="-128"/>
                <a:cs typeface="ＭＳ Ｐゴシック" charset="-128"/>
              </a:rPr>
              <a:t>(</a:t>
            </a:r>
            <a:r>
              <a:rPr lang="en-US" sz="2400" b="0" i="1" dirty="0">
                <a:ea typeface="ＭＳ Ｐゴシック" charset="-128"/>
                <a:cs typeface="ＭＳ Ｐゴシック" charset="-128"/>
              </a:rPr>
              <a:t>i</a:t>
            </a:r>
            <a:r>
              <a:rPr lang="en-US" sz="2400" b="0" dirty="0">
                <a:ea typeface="ＭＳ Ｐゴシック" charset="-128"/>
                <a:cs typeface="ＭＳ Ｐゴシック" charset="-128"/>
              </a:rPr>
              <a:t>,</a:t>
            </a:r>
            <a:r>
              <a:rPr lang="en-US" sz="2400" b="0" i="1" dirty="0">
                <a:ea typeface="ＭＳ Ｐゴシック" charset="-128"/>
                <a:cs typeface="ＭＳ Ｐゴシック" charset="-128"/>
              </a:rPr>
              <a:t>k</a:t>
            </a:r>
            <a:r>
              <a:rPr lang="en-US" sz="2400" b="0" dirty="0">
                <a:ea typeface="ＭＳ Ｐゴシック" charset="-128"/>
                <a:cs typeface="ＭＳ Ｐゴシック" charset="-128"/>
              </a:rPr>
              <a:t>,</a:t>
            </a:r>
            <a:r>
              <a:rPr lang="en-US" sz="2400" b="0" i="1" dirty="0">
                <a:ea typeface="ＭＳ Ｐゴシック" charset="-128"/>
                <a:cs typeface="ＭＳ Ｐゴシック" charset="-128"/>
              </a:rPr>
              <a:t>k</a:t>
            </a:r>
            <a:r>
              <a:rPr lang="en-US" sz="2400" b="0" dirty="0">
                <a:ea typeface="ＭＳ Ｐゴシック" charset="-128"/>
                <a:cs typeface="ＭＳ Ｐゴシック" charset="-128"/>
              </a:rPr>
              <a:t>-1) + ?]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B5E9BA-4F00-FB47-8E76-7DF8626F4A03}"/>
              </a:ext>
            </a:extLst>
          </p:cNvPr>
          <p:cNvCxnSpPr/>
          <p:nvPr/>
        </p:nvCxnSpPr>
        <p:spPr bwMode="auto">
          <a:xfrm rot="10800000">
            <a:off x="1905000" y="3124200"/>
            <a:ext cx="3124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FFFF"/>
            </a:solidFill>
            <a:prstDash val="solid"/>
            <a:round/>
            <a:headEnd type="arrow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367620844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Floyd's Example – Directed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724400"/>
            <a:ext cx="7772400" cy="1371600"/>
          </a:xfrm>
        </p:spPr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prev</a:t>
            </a:r>
            <a:r>
              <a:rPr lang="en-US" dirty="0"/>
              <a:t> </a:t>
            </a:r>
            <a:r>
              <a:rPr lang="en-US" dirty="0" err="1"/>
              <a:t>ptr</a:t>
            </a:r>
            <a:r>
              <a:rPr lang="en-US" dirty="0"/>
              <a:t> in cell (3,2) back to node 1, in order to later recreate the shortest path</a:t>
            </a:r>
          </a:p>
          <a:p>
            <a:r>
              <a:rPr lang="en-US" dirty="0"/>
              <a:t>Time and space complexity?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312 – Dynamic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95AF6B-CAF7-F14E-AA4D-988905637035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1481227" y="3720334"/>
            <a:ext cx="1152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i="1" dirty="0">
                <a:ea typeface="ＭＳ Ｐゴシック" charset="-128"/>
                <a:cs typeface="ＭＳ Ｐゴシック" charset="-128"/>
              </a:rPr>
              <a:t>dist</a:t>
            </a:r>
            <a:r>
              <a:rPr lang="en-US" sz="2000" b="0" dirty="0">
                <a:ea typeface="ＭＳ Ｐゴシック" charset="-128"/>
                <a:cs typeface="ＭＳ Ｐゴシック" charset="-128"/>
              </a:rPr>
              <a:t>(</a:t>
            </a:r>
            <a:r>
              <a:rPr lang="en-US" sz="2000" b="0" i="1" dirty="0">
                <a:ea typeface="ＭＳ Ｐゴシック" charset="-128"/>
                <a:cs typeface="ＭＳ Ｐゴシック" charset="-128"/>
              </a:rPr>
              <a:t>i</a:t>
            </a:r>
            <a:r>
              <a:rPr lang="en-US" sz="2000" b="0" dirty="0">
                <a:ea typeface="ＭＳ Ｐゴシック" charset="-128"/>
                <a:cs typeface="ＭＳ Ｐゴシック" charset="-128"/>
              </a:rPr>
              <a:t>,</a:t>
            </a:r>
            <a:r>
              <a:rPr lang="en-US" sz="2000" b="0" i="1" dirty="0">
                <a:ea typeface="ＭＳ Ｐゴシック" charset="-128"/>
                <a:cs typeface="ＭＳ Ｐゴシック" charset="-128"/>
              </a:rPr>
              <a:t>j</a:t>
            </a:r>
            <a:r>
              <a:rPr lang="en-US" sz="2000" b="0" dirty="0">
                <a:ea typeface="ＭＳ Ｐゴシック" charset="-128"/>
                <a:cs typeface="ＭＳ Ｐゴシック" charset="-128"/>
              </a:rPr>
              <a:t>,0)</a:t>
            </a:r>
            <a:endParaRPr lang="en-US" sz="2000" b="0" dirty="0"/>
          </a:p>
        </p:txBody>
      </p:sp>
      <p:sp>
        <p:nvSpPr>
          <p:cNvPr id="67" name="TextBox 66"/>
          <p:cNvSpPr txBox="1"/>
          <p:nvPr/>
        </p:nvSpPr>
        <p:spPr>
          <a:xfrm>
            <a:off x="4757827" y="3783068"/>
            <a:ext cx="12577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i="1" dirty="0" err="1">
                <a:ea typeface="ＭＳ Ｐゴシック" charset="-128"/>
                <a:cs typeface="ＭＳ Ｐゴシック" charset="-128"/>
              </a:rPr>
              <a:t>dist</a:t>
            </a:r>
            <a:r>
              <a:rPr lang="en-US" sz="2000" b="0" dirty="0">
                <a:ea typeface="ＭＳ Ｐゴシック" charset="-128"/>
                <a:cs typeface="ＭＳ Ｐゴシック" charset="-128"/>
              </a:rPr>
              <a:t>(3,2,1)</a:t>
            </a:r>
            <a:endParaRPr lang="en-US" sz="2000" b="0" dirty="0"/>
          </a:p>
        </p:txBody>
      </p: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403938"/>
              </p:ext>
            </p:extLst>
          </p:nvPr>
        </p:nvGraphicFramePr>
        <p:xfrm>
          <a:off x="990600" y="1916934"/>
          <a:ext cx="2171700" cy="18034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42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850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109999"/>
              </p:ext>
            </p:extLst>
          </p:nvPr>
        </p:nvGraphicFramePr>
        <p:xfrm>
          <a:off x="4381500" y="1981199"/>
          <a:ext cx="2171700" cy="1801868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42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9318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 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 bwMode="auto">
          <a:xfrm flipH="1" flipV="1">
            <a:off x="1790700" y="2133603"/>
            <a:ext cx="3238500" cy="8381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660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8" name="Rectangle 7"/>
          <p:cNvSpPr/>
          <p:nvPr/>
        </p:nvSpPr>
        <p:spPr>
          <a:xfrm>
            <a:off x="762000" y="1219200"/>
            <a:ext cx="7239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1" dirty="0" err="1">
                <a:ea typeface="ＭＳ Ｐゴシック" charset="-128"/>
                <a:cs typeface="ＭＳ Ｐゴシック" charset="-128"/>
              </a:rPr>
              <a:t>dist</a:t>
            </a:r>
            <a:r>
              <a:rPr lang="en-US" sz="2400" b="0" dirty="0">
                <a:ea typeface="ＭＳ Ｐゴシック" charset="-128"/>
                <a:cs typeface="ＭＳ Ｐゴシック" charset="-128"/>
              </a:rPr>
              <a:t>(</a:t>
            </a:r>
            <a:r>
              <a:rPr lang="en-US" sz="2400" b="0" i="1" dirty="0" err="1">
                <a:ea typeface="ＭＳ Ｐゴシック" charset="-128"/>
                <a:cs typeface="ＭＳ Ｐゴシック" charset="-128"/>
              </a:rPr>
              <a:t>i</a:t>
            </a:r>
            <a:r>
              <a:rPr lang="en-US" sz="2400" b="0" dirty="0" err="1">
                <a:ea typeface="ＭＳ Ｐゴシック" charset="-128"/>
                <a:cs typeface="ＭＳ Ｐゴシック" charset="-128"/>
              </a:rPr>
              <a:t>,</a:t>
            </a:r>
            <a:r>
              <a:rPr lang="en-US" sz="2400" b="0" i="1" dirty="0" err="1">
                <a:ea typeface="ＭＳ Ｐゴシック" charset="-128"/>
                <a:cs typeface="ＭＳ Ｐゴシック" charset="-128"/>
              </a:rPr>
              <a:t>j</a:t>
            </a:r>
            <a:r>
              <a:rPr lang="en-US" sz="2400" b="0" dirty="0" err="1">
                <a:ea typeface="ＭＳ Ｐゴシック" charset="-128"/>
                <a:cs typeface="ＭＳ Ｐゴシック" charset="-128"/>
              </a:rPr>
              <a:t>,</a:t>
            </a:r>
            <a:r>
              <a:rPr lang="en-US" sz="2400" b="0" i="1" dirty="0" err="1">
                <a:ea typeface="ＭＳ Ｐゴシック" charset="-128"/>
                <a:cs typeface="ＭＳ Ｐゴシック" charset="-128"/>
              </a:rPr>
              <a:t>k</a:t>
            </a:r>
            <a:r>
              <a:rPr lang="en-US" sz="2400" b="0" dirty="0">
                <a:ea typeface="ＭＳ Ｐゴシック" charset="-128"/>
                <a:cs typeface="ＭＳ Ｐゴシック" charset="-128"/>
              </a:rPr>
              <a:t>) = min[</a:t>
            </a:r>
            <a:r>
              <a:rPr lang="en-US" sz="2400" b="0" i="1" dirty="0" err="1">
                <a:ea typeface="ＭＳ Ｐゴシック" charset="-128"/>
                <a:cs typeface="ＭＳ Ｐゴシック" charset="-128"/>
              </a:rPr>
              <a:t>dist</a:t>
            </a:r>
            <a:r>
              <a:rPr lang="en-US" sz="2400" b="0" dirty="0">
                <a:ea typeface="ＭＳ Ｐゴシック" charset="-128"/>
                <a:cs typeface="ＭＳ Ｐゴシック" charset="-128"/>
              </a:rPr>
              <a:t>(</a:t>
            </a:r>
            <a:r>
              <a:rPr lang="en-US" sz="2400" b="0" i="1" dirty="0">
                <a:ea typeface="ＭＳ Ｐゴシック" charset="-128"/>
                <a:cs typeface="ＭＳ Ｐゴシック" charset="-128"/>
              </a:rPr>
              <a:t>i</a:t>
            </a:r>
            <a:r>
              <a:rPr lang="en-US" sz="2400" b="0" dirty="0">
                <a:ea typeface="ＭＳ Ｐゴシック" charset="-128"/>
                <a:cs typeface="ＭＳ Ｐゴシック" charset="-128"/>
              </a:rPr>
              <a:t>,</a:t>
            </a:r>
            <a:r>
              <a:rPr lang="en-US" sz="2400" b="0" i="1" dirty="0">
                <a:ea typeface="ＭＳ Ｐゴシック" charset="-128"/>
                <a:cs typeface="ＭＳ Ｐゴシック" charset="-128"/>
              </a:rPr>
              <a:t>j</a:t>
            </a:r>
            <a:r>
              <a:rPr lang="en-US" sz="2400" b="0" dirty="0">
                <a:ea typeface="ＭＳ Ｐゴシック" charset="-128"/>
                <a:cs typeface="ＭＳ Ｐゴシック" charset="-128"/>
              </a:rPr>
              <a:t>,</a:t>
            </a:r>
            <a:r>
              <a:rPr lang="en-US" sz="2400" b="0" i="1" dirty="0">
                <a:ea typeface="ＭＳ Ｐゴシック" charset="-128"/>
                <a:cs typeface="ＭＳ Ｐゴシック" charset="-128"/>
              </a:rPr>
              <a:t>k</a:t>
            </a:r>
            <a:r>
              <a:rPr lang="en-US" sz="2400" b="0" dirty="0">
                <a:ea typeface="ＭＳ Ｐゴシック" charset="-128"/>
                <a:cs typeface="ＭＳ Ｐゴシック" charset="-128"/>
              </a:rPr>
              <a:t>-1), </a:t>
            </a:r>
            <a:r>
              <a:rPr lang="en-US" sz="2400" b="0" i="1" dirty="0" err="1">
                <a:ea typeface="ＭＳ Ｐゴシック" charset="-128"/>
                <a:cs typeface="ＭＳ Ｐゴシック" charset="-128"/>
              </a:rPr>
              <a:t>dist</a:t>
            </a:r>
            <a:r>
              <a:rPr lang="en-US" sz="2400" b="0" dirty="0">
                <a:ea typeface="ＭＳ Ｐゴシック" charset="-128"/>
                <a:cs typeface="ＭＳ Ｐゴシック" charset="-128"/>
              </a:rPr>
              <a:t>(</a:t>
            </a:r>
            <a:r>
              <a:rPr lang="en-US" sz="2400" b="0" i="1" dirty="0">
                <a:ea typeface="ＭＳ Ｐゴシック" charset="-128"/>
                <a:cs typeface="ＭＳ Ｐゴシック" charset="-128"/>
              </a:rPr>
              <a:t>i</a:t>
            </a:r>
            <a:r>
              <a:rPr lang="en-US" sz="2400" b="0" dirty="0">
                <a:ea typeface="ＭＳ Ｐゴシック" charset="-128"/>
                <a:cs typeface="ＭＳ Ｐゴシック" charset="-128"/>
              </a:rPr>
              <a:t>,</a:t>
            </a:r>
            <a:r>
              <a:rPr lang="en-US" sz="2400" b="0" i="1" dirty="0">
                <a:ea typeface="ＭＳ Ｐゴシック" charset="-128"/>
                <a:cs typeface="ＭＳ Ｐゴシック" charset="-128"/>
              </a:rPr>
              <a:t>k</a:t>
            </a:r>
            <a:r>
              <a:rPr lang="en-US" sz="2400" b="0" dirty="0">
                <a:ea typeface="ＭＳ Ｐゴシック" charset="-128"/>
                <a:cs typeface="ＭＳ Ｐゴシック" charset="-128"/>
              </a:rPr>
              <a:t>,</a:t>
            </a:r>
            <a:r>
              <a:rPr lang="en-US" sz="2400" b="0" i="1" dirty="0">
                <a:ea typeface="ＭＳ Ｐゴシック" charset="-128"/>
                <a:cs typeface="ＭＳ Ｐゴシック" charset="-128"/>
              </a:rPr>
              <a:t>k</a:t>
            </a:r>
            <a:r>
              <a:rPr lang="en-US" sz="2400" b="0" dirty="0">
                <a:ea typeface="ＭＳ Ｐゴシック" charset="-128"/>
                <a:cs typeface="ＭＳ Ｐゴシック" charset="-128"/>
              </a:rPr>
              <a:t>-1) + </a:t>
            </a:r>
            <a:r>
              <a:rPr lang="en-US" sz="2400" b="0" i="1" dirty="0" err="1">
                <a:ea typeface="ＭＳ Ｐゴシック" charset="-128"/>
                <a:cs typeface="ＭＳ Ｐゴシック" charset="-128"/>
              </a:rPr>
              <a:t>dist</a:t>
            </a:r>
            <a:r>
              <a:rPr lang="en-US" sz="2400" b="0" dirty="0">
                <a:ea typeface="ＭＳ Ｐゴシック" charset="-128"/>
                <a:cs typeface="ＭＳ Ｐゴシック" charset="-128"/>
              </a:rPr>
              <a:t>(</a:t>
            </a:r>
            <a:r>
              <a:rPr lang="en-US" sz="2400" b="0" i="1" dirty="0">
                <a:ea typeface="ＭＳ Ｐゴシック" charset="-128"/>
                <a:cs typeface="ＭＳ Ｐゴシック" charset="-128"/>
              </a:rPr>
              <a:t>k</a:t>
            </a:r>
            <a:r>
              <a:rPr lang="en-US" sz="2400" b="0" dirty="0">
                <a:ea typeface="ＭＳ Ｐゴシック" charset="-128"/>
                <a:cs typeface="ＭＳ Ｐゴシック" charset="-128"/>
              </a:rPr>
              <a:t>,</a:t>
            </a:r>
            <a:r>
              <a:rPr lang="en-US" sz="2400" b="0" i="1" dirty="0">
                <a:ea typeface="ＭＳ Ｐゴシック" charset="-128"/>
                <a:cs typeface="ＭＳ Ｐゴシック" charset="-128"/>
              </a:rPr>
              <a:t>j</a:t>
            </a:r>
            <a:r>
              <a:rPr lang="en-US" sz="2400" b="0" dirty="0">
                <a:ea typeface="ＭＳ Ｐゴシック" charset="-128"/>
                <a:cs typeface="ＭＳ Ｐゴシック" charset="-128"/>
              </a:rPr>
              <a:t>,</a:t>
            </a:r>
            <a:r>
              <a:rPr lang="en-US" sz="2400" b="0" i="1" dirty="0">
                <a:ea typeface="ＭＳ Ｐゴシック" charset="-128"/>
                <a:cs typeface="ＭＳ Ｐゴシック" charset="-128"/>
              </a:rPr>
              <a:t>k</a:t>
            </a:r>
            <a:r>
              <a:rPr lang="en-US" sz="2400" b="0" dirty="0">
                <a:ea typeface="ＭＳ Ｐゴシック" charset="-128"/>
                <a:cs typeface="ＭＳ Ｐゴシック" charset="-128"/>
              </a:rPr>
              <a:t>-1)]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0C3148-5146-424D-8A00-70009B1951F1}"/>
              </a:ext>
            </a:extLst>
          </p:cNvPr>
          <p:cNvCxnSpPr/>
          <p:nvPr/>
        </p:nvCxnSpPr>
        <p:spPr bwMode="auto">
          <a:xfrm rot="10800000">
            <a:off x="1905000" y="3124200"/>
            <a:ext cx="3124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FFFF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A661AD3-0CD0-2B47-9FD9-F96B2AFAB217}"/>
              </a:ext>
            </a:extLst>
          </p:cNvPr>
          <p:cNvCxnSpPr/>
          <p:nvPr/>
        </p:nvCxnSpPr>
        <p:spPr bwMode="auto">
          <a:xfrm flipH="1">
            <a:off x="1295400" y="2971800"/>
            <a:ext cx="3733800" cy="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6600"/>
            </a:solidFill>
            <a:prstDash val="solid"/>
            <a:round/>
            <a:headEnd type="arrow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229125173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</a:p>
        </p:txBody>
      </p:sp>
      <p:sp>
        <p:nvSpPr>
          <p:cNvPr id="93187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1066800"/>
          </a:xfrm>
        </p:spPr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Time and Space Complexity?</a:t>
            </a:r>
          </a:p>
        </p:txBody>
      </p:sp>
      <p:sp>
        <p:nvSpPr>
          <p:cNvPr id="9318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Dynamic Programming</a:t>
            </a:r>
          </a:p>
        </p:txBody>
      </p:sp>
      <p:sp>
        <p:nvSpPr>
          <p:cNvPr id="9318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3C3EBE-105E-8C4E-8BEC-14D2197E7BC7}" type="slidenum">
              <a:rPr lang="en-US" smtClean="0">
                <a:latin typeface="Times New Roman" charset="0"/>
              </a:rPr>
              <a:pPr/>
              <a:t>76</a:t>
            </a:fld>
            <a:endParaRPr lang="en-US">
              <a:latin typeface="Times New Roman" charset="0"/>
            </a:endParaRPr>
          </a:p>
        </p:txBody>
      </p:sp>
      <p:pic>
        <p:nvPicPr>
          <p:cNvPr id="93190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9244" y="2286000"/>
            <a:ext cx="8678456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TSP – Travelling Salesman Problem</a:t>
            </a:r>
          </a:p>
        </p:txBody>
      </p:sp>
      <p:sp>
        <p:nvSpPr>
          <p:cNvPr id="95235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3505200"/>
          </a:xfrm>
        </p:spPr>
        <p:txBody>
          <a:bodyPr/>
          <a:lstStyle/>
          <a:p>
            <a:r>
              <a:rPr lang="en-US" sz="2000" dirty="0">
                <a:ea typeface="ＭＳ Ｐゴシック" charset="-128"/>
                <a:cs typeface="ＭＳ Ｐゴシック" charset="-128"/>
              </a:rPr>
              <a:t>Assume </a:t>
            </a:r>
            <a:r>
              <a:rPr lang="en-US" sz="2000" i="1" dirty="0" err="1">
                <a:ea typeface="ＭＳ Ｐゴシック" charset="-128"/>
                <a:cs typeface="ＭＳ Ｐゴシック" charset="-128"/>
              </a:rPr>
              <a:t>n</a:t>
            </a:r>
            <a:r>
              <a:rPr lang="en-US" sz="2000" dirty="0">
                <a:ea typeface="ＭＳ Ｐゴシック" charset="-128"/>
                <a:cs typeface="ＭＳ Ｐゴシック" charset="-128"/>
              </a:rPr>
              <a:t> cities (nodes) and an intercity distance matrix </a:t>
            </a:r>
            <a:r>
              <a:rPr lang="en-US" sz="2000" i="1" dirty="0">
                <a:ea typeface="ＭＳ Ｐゴシック" charset="-128"/>
                <a:cs typeface="ＭＳ Ｐゴシック" charset="-128"/>
              </a:rPr>
              <a:t>D</a:t>
            </a:r>
            <a:r>
              <a:rPr lang="en-US" sz="2000" dirty="0">
                <a:ea typeface="ＭＳ Ｐゴシック" charset="-128"/>
                <a:cs typeface="ＭＳ Ｐゴシック" charset="-128"/>
              </a:rPr>
              <a:t> = {</a:t>
            </a:r>
            <a:r>
              <a:rPr lang="en-US" sz="2000" i="1" dirty="0" err="1">
                <a:ea typeface="ＭＳ Ｐゴシック" charset="-128"/>
                <a:cs typeface="ＭＳ Ｐゴシック" charset="-128"/>
              </a:rPr>
              <a:t>d</a:t>
            </a:r>
            <a:r>
              <a:rPr lang="en-US" sz="2000" i="1" baseline="-25000" dirty="0" err="1">
                <a:ea typeface="ＭＳ Ｐゴシック" charset="-128"/>
                <a:cs typeface="ＭＳ Ｐゴシック" charset="-128"/>
              </a:rPr>
              <a:t>ij</a:t>
            </a:r>
            <a:r>
              <a:rPr lang="en-US" sz="2000" dirty="0">
                <a:ea typeface="ＭＳ Ｐゴシック" charset="-128"/>
                <a:cs typeface="ＭＳ Ｐゴシック" charset="-128"/>
              </a:rPr>
              <a:t>}</a:t>
            </a:r>
          </a:p>
          <a:p>
            <a:r>
              <a:rPr lang="en-US" sz="2000" dirty="0">
                <a:ea typeface="ＭＳ Ｐゴシック" charset="-128"/>
                <a:cs typeface="ＭＳ Ｐゴシック" charset="-128"/>
              </a:rPr>
              <a:t>We want to find a path which visits each city once and has the minimum total length</a:t>
            </a:r>
          </a:p>
          <a:p>
            <a:r>
              <a:rPr lang="en-US" sz="2000" dirty="0">
                <a:ea typeface="ＭＳ Ｐゴシック" charset="-128"/>
                <a:cs typeface="ＭＳ Ｐゴシック" charset="-128"/>
              </a:rPr>
              <a:t>TSP is in NP:  No known polynomial solution</a:t>
            </a:r>
          </a:p>
          <a:p>
            <a:r>
              <a:rPr lang="en-US" sz="2000" dirty="0">
                <a:ea typeface="ＭＳ Ｐゴシック" charset="-128"/>
                <a:cs typeface="ＭＳ Ｐゴシック" charset="-128"/>
              </a:rPr>
              <a:t>Why not start with small optimal TSP paths and then just add the next city, similar to previous DP approaches?</a:t>
            </a:r>
          </a:p>
          <a:p>
            <a:pPr lvl="1"/>
            <a:r>
              <a:rPr lang="en-US" sz="1800" dirty="0">
                <a:ea typeface="ＭＳ Ｐゴシック" charset="-128"/>
                <a:cs typeface="ＭＳ Ｐゴシック" charset="-128"/>
              </a:rPr>
              <a:t>Can't just add new city to the end of a circuit</a:t>
            </a:r>
          </a:p>
          <a:p>
            <a:pPr lvl="1"/>
            <a:r>
              <a:rPr lang="en-US" sz="1800" dirty="0">
                <a:ea typeface="ＭＳ Ｐゴシック" charset="-128"/>
                <a:cs typeface="ＭＳ Ｐゴシック" charset="-128"/>
              </a:rPr>
              <a:t>Would need to check all combinations of which city we should have prior to the new city, and which city to have following the new city</a:t>
            </a:r>
          </a:p>
          <a:p>
            <a:pPr lvl="1"/>
            <a:r>
              <a:rPr lang="en-US" sz="1800" dirty="0">
                <a:ea typeface="ＭＳ Ｐゴシック" charset="-128"/>
                <a:cs typeface="ＭＳ Ｐゴシック" charset="-128"/>
              </a:rPr>
              <a:t>This could cause reshuffling of the other cities</a:t>
            </a:r>
          </a:p>
        </p:txBody>
      </p:sp>
      <p:sp>
        <p:nvSpPr>
          <p:cNvPr id="9523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Dynamic Programming</a:t>
            </a:r>
          </a:p>
        </p:txBody>
      </p:sp>
      <p:sp>
        <p:nvSpPr>
          <p:cNvPr id="9523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D89E84-ECA9-4743-A7AC-E0BEA560B731}" type="slidenum">
              <a:rPr lang="en-US" smtClean="0">
                <a:latin typeface="Times New Roman" charset="0"/>
              </a:rPr>
              <a:pPr/>
              <a:t>77</a:t>
            </a:fld>
            <a:endParaRPr lang="en-US">
              <a:latin typeface="Times New Roman" charset="0"/>
            </a:endParaRPr>
          </a:p>
        </p:txBody>
      </p:sp>
      <p:pic>
        <p:nvPicPr>
          <p:cNvPr id="95238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4387850"/>
            <a:ext cx="2840038" cy="193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TSP Solution</a:t>
            </a:r>
          </a:p>
        </p:txBody>
      </p:sp>
      <p:sp>
        <p:nvSpPr>
          <p:cNvPr id="962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Could try all possible paths of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G</a:t>
            </a:r>
            <a:r>
              <a:rPr lang="en-US" dirty="0">
                <a:ea typeface="ＭＳ Ｐゴシック" charset="-128"/>
                <a:cs typeface="ＭＳ Ｐゴシック" charset="-128"/>
              </a:rPr>
              <a:t> and take the minimum</a:t>
            </a:r>
          </a:p>
          <a:p>
            <a:pPr lvl="1"/>
            <a:r>
              <a:rPr lang="en-US" dirty="0"/>
              <a:t>There are </a:t>
            </a:r>
            <a:r>
              <a:rPr lang="en-US" i="1" dirty="0" err="1"/>
              <a:t>n</a:t>
            </a:r>
            <a:r>
              <a:rPr lang="en-US" dirty="0"/>
              <a:t>! possible paths, and (</a:t>
            </a:r>
            <a:r>
              <a:rPr lang="en-US" i="1" dirty="0"/>
              <a:t>n</a:t>
            </a:r>
            <a:r>
              <a:rPr lang="en-US" dirty="0"/>
              <a:t>-1)! unique paths if we always set city 1 to node 1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DP approach much faster but still exponential (more later)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For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S</a:t>
            </a: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dirty="0" err="1">
                <a:ea typeface="ＭＳ Ｐゴシック" charset="-128"/>
                <a:cs typeface="ＭＳ Ｐゴシック" charset="-128"/>
                <a:sym typeface="Symbol" charset="2"/>
              </a:rPr>
              <a:t></a:t>
            </a:r>
            <a:r>
              <a:rPr lang="en-US" dirty="0">
                <a:ea typeface="ＭＳ Ｐゴシック" charset="-128"/>
                <a:cs typeface="ＭＳ Ｐゴシック" charset="-128"/>
                <a:sym typeface="Symbol" charset="2"/>
              </a:rPr>
              <a:t> </a:t>
            </a:r>
            <a:r>
              <a:rPr lang="en-US" i="1" dirty="0">
                <a:ea typeface="ＭＳ Ｐゴシック" charset="-128"/>
                <a:cs typeface="ＭＳ Ｐゴシック" charset="-128"/>
                <a:sym typeface="Symbol" charset="2"/>
              </a:rPr>
              <a:t>V</a:t>
            </a:r>
            <a:r>
              <a:rPr lang="en-US" dirty="0">
                <a:ea typeface="ＭＳ Ｐゴシック" charset="-128"/>
                <a:cs typeface="ＭＳ Ｐゴシック" charset="-128"/>
                <a:sym typeface="Symbol" charset="2"/>
              </a:rPr>
              <a:t> and including node 1, and </a:t>
            </a:r>
            <a:r>
              <a:rPr lang="en-US" i="1" dirty="0" err="1">
                <a:ea typeface="ＭＳ Ｐゴシック" charset="-128"/>
                <a:cs typeface="ＭＳ Ｐゴシック" charset="-128"/>
                <a:sym typeface="Symbol" charset="2"/>
              </a:rPr>
              <a:t>j</a:t>
            </a:r>
            <a:r>
              <a:rPr lang="en-US" dirty="0">
                <a:ea typeface="ＭＳ Ｐゴシック" charset="-128"/>
                <a:cs typeface="ＭＳ Ｐゴシック" charset="-128"/>
                <a:sym typeface="Symbol" charset="2"/>
              </a:rPr>
              <a:t> </a:t>
            </a:r>
            <a:r>
              <a:rPr lang="en-US" dirty="0" err="1">
                <a:ea typeface="ＭＳ Ｐゴシック" charset="-128"/>
                <a:cs typeface="ＭＳ Ｐゴシック" charset="-128"/>
                <a:sym typeface="Symbol" charset="2"/>
              </a:rPr>
              <a:t></a:t>
            </a:r>
            <a:r>
              <a:rPr lang="en-US" dirty="0">
                <a:ea typeface="ＭＳ Ｐゴシック" charset="-128"/>
                <a:cs typeface="ＭＳ Ｐゴシック" charset="-128"/>
                <a:sym typeface="Symbol" charset="2"/>
              </a:rPr>
              <a:t> </a:t>
            </a:r>
            <a:r>
              <a:rPr lang="en-US" i="1" dirty="0">
                <a:ea typeface="ＭＳ Ｐゴシック" charset="-128"/>
                <a:cs typeface="ＭＳ Ｐゴシック" charset="-128"/>
                <a:sym typeface="Symbol" charset="2"/>
              </a:rPr>
              <a:t>S</a:t>
            </a:r>
            <a:r>
              <a:rPr lang="en-US" dirty="0">
                <a:ea typeface="ＭＳ Ｐゴシック" charset="-128"/>
                <a:cs typeface="ＭＳ Ｐゴシック" charset="-128"/>
                <a:sym typeface="Symbol" charset="2"/>
              </a:rPr>
              <a:t>, let </a:t>
            </a:r>
            <a:r>
              <a:rPr lang="en-US" i="1" dirty="0" err="1">
                <a:ea typeface="ＭＳ Ｐゴシック" charset="-128"/>
                <a:cs typeface="ＭＳ Ｐゴシック" charset="-128"/>
                <a:sym typeface="Symbol" charset="2"/>
              </a:rPr>
              <a:t>C</a:t>
            </a:r>
            <a:r>
              <a:rPr lang="en-US" dirty="0" err="1">
                <a:ea typeface="ＭＳ Ｐゴシック" charset="-128"/>
                <a:cs typeface="ＭＳ Ｐゴシック" charset="-128"/>
                <a:sym typeface="Symbol" charset="2"/>
              </a:rPr>
              <a:t>(</a:t>
            </a:r>
            <a:r>
              <a:rPr lang="en-US" i="1" dirty="0" err="1">
                <a:ea typeface="ＭＳ Ｐゴシック" charset="-128"/>
                <a:cs typeface="ＭＳ Ｐゴシック" charset="-128"/>
                <a:sym typeface="Symbol" charset="2"/>
              </a:rPr>
              <a:t>S</a:t>
            </a:r>
            <a:r>
              <a:rPr lang="en-US" dirty="0" err="1">
                <a:ea typeface="ＭＳ Ｐゴシック" charset="-128"/>
                <a:cs typeface="ＭＳ Ｐゴシック" charset="-128"/>
                <a:sym typeface="Symbol" charset="2"/>
              </a:rPr>
              <a:t>,</a:t>
            </a:r>
            <a:r>
              <a:rPr lang="en-US" i="1" dirty="0" err="1">
                <a:ea typeface="ＭＳ Ｐゴシック" charset="-128"/>
                <a:cs typeface="ＭＳ Ｐゴシック" charset="-128"/>
                <a:sym typeface="Symbol" charset="2"/>
              </a:rPr>
              <a:t>j</a:t>
            </a:r>
            <a:r>
              <a:rPr lang="en-US" dirty="0">
                <a:ea typeface="ＭＳ Ｐゴシック" charset="-128"/>
                <a:cs typeface="ＭＳ Ｐゴシック" charset="-128"/>
                <a:sym typeface="Symbol" charset="2"/>
              </a:rPr>
              <a:t>) be the minimal TSP path of </a:t>
            </a:r>
            <a:r>
              <a:rPr lang="en-US" i="1" dirty="0">
                <a:ea typeface="ＭＳ Ｐゴシック" charset="-128"/>
                <a:cs typeface="ＭＳ Ｐゴシック" charset="-128"/>
                <a:sym typeface="Symbol" charset="2"/>
              </a:rPr>
              <a:t>S</a:t>
            </a:r>
            <a:r>
              <a:rPr lang="en-US" dirty="0">
                <a:ea typeface="ＭＳ Ｐゴシック" charset="-128"/>
                <a:cs typeface="ＭＳ Ｐゴシック" charset="-128"/>
                <a:sym typeface="Symbol" charset="2"/>
              </a:rPr>
              <a:t> starting at 1 and ending at </a:t>
            </a:r>
            <a:r>
              <a:rPr lang="en-US" i="1" dirty="0" err="1">
                <a:ea typeface="ＭＳ Ｐゴシック" charset="-128"/>
                <a:cs typeface="ＭＳ Ｐゴシック" charset="-128"/>
                <a:sym typeface="Symbol" charset="2"/>
              </a:rPr>
              <a:t>j</a:t>
            </a:r>
            <a:endParaRPr lang="en-US" i="1" dirty="0">
              <a:ea typeface="ＭＳ Ｐゴシック" charset="-128"/>
              <a:cs typeface="ＭＳ Ｐゴシック" charset="-128"/>
              <a:sym typeface="Symbol" charset="2"/>
            </a:endParaRPr>
          </a:p>
          <a:p>
            <a:r>
              <a:rPr lang="en-US" dirty="0">
                <a:ea typeface="ＭＳ Ｐゴシック" charset="-128"/>
                <a:cs typeface="ＭＳ Ｐゴシック" charset="-128"/>
                <a:sym typeface="Symbol" charset="2"/>
              </a:rPr>
              <a:t>For |</a:t>
            </a:r>
            <a:r>
              <a:rPr lang="en-US" i="1" dirty="0">
                <a:ea typeface="ＭＳ Ｐゴシック" charset="-128"/>
                <a:cs typeface="ＭＳ Ｐゴシック" charset="-128"/>
                <a:sym typeface="Symbol" charset="2"/>
              </a:rPr>
              <a:t>S</a:t>
            </a:r>
            <a:r>
              <a:rPr lang="en-US" dirty="0">
                <a:ea typeface="ＭＳ Ｐゴシック" charset="-128"/>
                <a:cs typeface="ＭＳ Ｐゴシック" charset="-128"/>
                <a:sym typeface="Symbol" charset="2"/>
              </a:rPr>
              <a:t>| &gt; 1 </a:t>
            </a:r>
            <a:r>
              <a:rPr lang="en-US" i="1" dirty="0">
                <a:ea typeface="ＭＳ Ｐゴシック" charset="-128"/>
                <a:cs typeface="ＭＳ Ｐゴシック" charset="-128"/>
                <a:sym typeface="Symbol" charset="2"/>
              </a:rPr>
              <a:t>C</a:t>
            </a:r>
            <a:r>
              <a:rPr lang="en-US" dirty="0">
                <a:ea typeface="ＭＳ Ｐゴシック" charset="-128"/>
                <a:cs typeface="ＭＳ Ｐゴシック" charset="-128"/>
                <a:sym typeface="Symbol" charset="2"/>
              </a:rPr>
              <a:t>(</a:t>
            </a:r>
            <a:r>
              <a:rPr lang="en-US" i="1" dirty="0">
                <a:ea typeface="ＭＳ Ｐゴシック" charset="-128"/>
                <a:cs typeface="ＭＳ Ｐゴシック" charset="-128"/>
                <a:sym typeface="Symbol" charset="2"/>
              </a:rPr>
              <a:t>S</a:t>
            </a:r>
            <a:r>
              <a:rPr lang="en-US" dirty="0">
                <a:ea typeface="ＭＳ Ｐゴシック" charset="-128"/>
                <a:cs typeface="ＭＳ Ｐゴシック" charset="-128"/>
                <a:sym typeface="Symbol" charset="2"/>
              </a:rPr>
              <a:t>,1) = ∞ since path cannot start and end at 1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  <a:sym typeface="Symbol" charset="2"/>
              </a:rPr>
              <a:t>Relation: consider each optimal TSP cycle ending in a city </a:t>
            </a:r>
            <a:r>
              <a:rPr lang="en-US" i="1" dirty="0" err="1">
                <a:ea typeface="ＭＳ Ｐゴシック" charset="-128"/>
                <a:cs typeface="ＭＳ Ｐゴシック" charset="-128"/>
                <a:sym typeface="Symbol" charset="2"/>
              </a:rPr>
              <a:t>i</a:t>
            </a:r>
            <a:r>
              <a:rPr lang="en-US" dirty="0">
                <a:ea typeface="ＭＳ Ｐゴシック" charset="-128"/>
                <a:cs typeface="ＭＳ Ｐゴシック" charset="-128"/>
                <a:sym typeface="Symbol" charset="2"/>
              </a:rPr>
              <a:t>, and then find total if add edge from </a:t>
            </a:r>
            <a:r>
              <a:rPr lang="en-US" i="1" dirty="0" err="1">
                <a:ea typeface="ＭＳ Ｐゴシック" charset="-128"/>
                <a:cs typeface="ＭＳ Ｐゴシック" charset="-128"/>
                <a:sym typeface="Symbol" charset="2"/>
              </a:rPr>
              <a:t>i</a:t>
            </a:r>
            <a:r>
              <a:rPr lang="en-US" dirty="0">
                <a:ea typeface="ＭＳ Ｐゴシック" charset="-128"/>
                <a:cs typeface="ＭＳ Ｐゴシック" charset="-128"/>
                <a:sym typeface="Symbol" charset="2"/>
              </a:rPr>
              <a:t> to new last city </a:t>
            </a:r>
            <a:r>
              <a:rPr lang="en-US" i="1" dirty="0" err="1">
                <a:ea typeface="ＭＳ Ｐゴシック" charset="-128"/>
                <a:cs typeface="ＭＳ Ｐゴシック" charset="-128"/>
                <a:sym typeface="Symbol" charset="2"/>
              </a:rPr>
              <a:t>j</a:t>
            </a:r>
            <a:endParaRPr lang="en-US" i="1" dirty="0">
              <a:ea typeface="ＭＳ Ｐゴシック" charset="-128"/>
              <a:cs typeface="ＭＳ Ｐゴシック" charset="-128"/>
              <a:sym typeface="Symbol" charset="2"/>
            </a:endParaRPr>
          </a:p>
          <a:p>
            <a:r>
              <a:rPr lang="en-US" i="1" dirty="0" err="1">
                <a:ea typeface="ＭＳ Ｐゴシック" charset="-128"/>
                <a:cs typeface="ＭＳ Ｐゴシック" charset="-128"/>
                <a:sym typeface="Symbol" charset="2"/>
              </a:rPr>
              <a:t>C</a:t>
            </a:r>
            <a:r>
              <a:rPr lang="en-US" dirty="0" err="1">
                <a:ea typeface="ＭＳ Ｐゴシック" charset="-128"/>
                <a:cs typeface="ＭＳ Ｐゴシック" charset="-128"/>
                <a:sym typeface="Symbol" charset="2"/>
              </a:rPr>
              <a:t>(</a:t>
            </a:r>
            <a:r>
              <a:rPr lang="en-US" i="1" dirty="0" err="1">
                <a:ea typeface="ＭＳ Ｐゴシック" charset="-128"/>
                <a:cs typeface="ＭＳ Ｐゴシック" charset="-128"/>
                <a:sym typeface="Symbol" charset="2"/>
              </a:rPr>
              <a:t>S</a:t>
            </a:r>
            <a:r>
              <a:rPr lang="en-US" dirty="0" err="1">
                <a:ea typeface="ＭＳ Ｐゴシック" charset="-128"/>
                <a:cs typeface="ＭＳ Ｐゴシック" charset="-128"/>
                <a:sym typeface="Symbol" charset="2"/>
              </a:rPr>
              <a:t>,</a:t>
            </a:r>
            <a:r>
              <a:rPr lang="en-US" i="1" dirty="0" err="1">
                <a:ea typeface="ＭＳ Ｐゴシック" charset="-128"/>
                <a:cs typeface="ＭＳ Ｐゴシック" charset="-128"/>
                <a:sym typeface="Symbol" charset="2"/>
              </a:rPr>
              <a:t>j</a:t>
            </a:r>
            <a:r>
              <a:rPr lang="en-US" dirty="0">
                <a:ea typeface="ＭＳ Ｐゴシック" charset="-128"/>
                <a:cs typeface="ＭＳ Ｐゴシック" charset="-128"/>
                <a:sym typeface="Symbol" charset="2"/>
              </a:rPr>
              <a:t>) = min</a:t>
            </a:r>
            <a:r>
              <a:rPr lang="en-US" i="1" baseline="-25000" dirty="0">
                <a:ea typeface="ＭＳ Ｐゴシック" charset="-128"/>
                <a:cs typeface="ＭＳ Ｐゴシック" charset="-128"/>
                <a:sym typeface="Symbol" charset="2"/>
              </a:rPr>
              <a:t>i</a:t>
            </a:r>
            <a:r>
              <a:rPr lang="en-US" baseline="-25000" dirty="0">
                <a:ea typeface="ＭＳ Ｐゴシック" charset="-128"/>
                <a:cs typeface="ＭＳ Ｐゴシック" charset="-128"/>
                <a:sym typeface="Symbol" charset="2"/>
              </a:rPr>
              <a:t> </a:t>
            </a:r>
            <a:r>
              <a:rPr lang="en-US" baseline="-25000" dirty="0" err="1">
                <a:ea typeface="ＭＳ Ｐゴシック" charset="-128"/>
                <a:cs typeface="ＭＳ Ｐゴシック" charset="-128"/>
                <a:sym typeface="Symbol" charset="2"/>
              </a:rPr>
              <a:t></a:t>
            </a:r>
            <a:r>
              <a:rPr lang="en-US" baseline="-25000" dirty="0">
                <a:ea typeface="ＭＳ Ｐゴシック" charset="-128"/>
                <a:cs typeface="ＭＳ Ｐゴシック" charset="-128"/>
                <a:sym typeface="Symbol" charset="2"/>
              </a:rPr>
              <a:t> </a:t>
            </a:r>
            <a:r>
              <a:rPr lang="en-US" i="1" baseline="-25000" dirty="0" err="1">
                <a:ea typeface="ＭＳ Ｐゴシック" charset="-128"/>
                <a:cs typeface="ＭＳ Ｐゴシック" charset="-128"/>
                <a:sym typeface="Symbol" charset="2"/>
              </a:rPr>
              <a:t>S</a:t>
            </a:r>
            <a:r>
              <a:rPr lang="en-US" baseline="-25000" dirty="0" err="1">
                <a:ea typeface="ＭＳ Ｐゴシック" charset="-128"/>
                <a:cs typeface="ＭＳ Ｐゴシック" charset="-128"/>
                <a:sym typeface="Symbol" charset="2"/>
              </a:rPr>
              <a:t>:</a:t>
            </a:r>
            <a:r>
              <a:rPr lang="en-US" i="1" baseline="-25000" dirty="0" err="1">
                <a:ea typeface="ＭＳ Ｐゴシック" charset="-128"/>
                <a:cs typeface="ＭＳ Ｐゴシック" charset="-128"/>
                <a:sym typeface="Symbol" charset="2"/>
              </a:rPr>
              <a:t>i</a:t>
            </a:r>
            <a:r>
              <a:rPr lang="en-US" baseline="-25000" dirty="0" err="1">
                <a:ea typeface="ＭＳ Ｐゴシック" charset="-128"/>
                <a:cs typeface="ＭＳ Ｐゴシック" charset="-128"/>
                <a:sym typeface="Symbol" charset="2"/>
              </a:rPr>
              <a:t>≠</a:t>
            </a:r>
            <a:r>
              <a:rPr lang="en-US" i="1" baseline="-25000" dirty="0" err="1">
                <a:ea typeface="ＭＳ Ｐゴシック" charset="-128"/>
                <a:cs typeface="ＭＳ Ｐゴシック" charset="-128"/>
                <a:sym typeface="Symbol" charset="2"/>
              </a:rPr>
              <a:t>j</a:t>
            </a:r>
            <a:r>
              <a:rPr lang="en-US" i="1" dirty="0" err="1">
                <a:ea typeface="ＭＳ Ｐゴシック" charset="-128"/>
                <a:cs typeface="ＭＳ Ｐゴシック" charset="-128"/>
                <a:sym typeface="Symbol" charset="2"/>
              </a:rPr>
              <a:t>C</a:t>
            </a:r>
            <a:r>
              <a:rPr lang="en-US" dirty="0" err="1">
                <a:ea typeface="ＭＳ Ｐゴシック" charset="-128"/>
                <a:cs typeface="ＭＳ Ｐゴシック" charset="-128"/>
                <a:sym typeface="Symbol" charset="2"/>
              </a:rPr>
              <a:t>(</a:t>
            </a:r>
            <a:r>
              <a:rPr lang="en-US" i="1" dirty="0" err="1">
                <a:ea typeface="ＭＳ Ｐゴシック" charset="-128"/>
                <a:cs typeface="ＭＳ Ｐゴシック" charset="-128"/>
                <a:sym typeface="Symbol" charset="2"/>
              </a:rPr>
              <a:t>S</a:t>
            </a:r>
            <a:r>
              <a:rPr lang="en-US" dirty="0" err="1">
                <a:ea typeface="ＭＳ Ｐゴシック" charset="-128"/>
                <a:cs typeface="ＭＳ Ｐゴシック" charset="-128"/>
                <a:sym typeface="Symbol" charset="2"/>
              </a:rPr>
              <a:t>-{</a:t>
            </a:r>
            <a:r>
              <a:rPr lang="en-US" i="1" dirty="0" err="1">
                <a:ea typeface="ＭＳ Ｐゴシック" charset="-128"/>
                <a:cs typeface="ＭＳ Ｐゴシック" charset="-128"/>
                <a:sym typeface="Symbol" charset="2"/>
              </a:rPr>
              <a:t>j</a:t>
            </a:r>
            <a:r>
              <a:rPr lang="en-US" dirty="0" err="1">
                <a:ea typeface="ＭＳ Ｐゴシック" charset="-128"/>
                <a:cs typeface="ＭＳ Ｐゴシック" charset="-128"/>
                <a:sym typeface="Symbol" charset="2"/>
              </a:rPr>
              <a:t>},</a:t>
            </a:r>
            <a:r>
              <a:rPr lang="en-US" i="1" dirty="0" err="1">
                <a:ea typeface="ＭＳ Ｐゴシック" charset="-128"/>
                <a:cs typeface="ＭＳ Ｐゴシック" charset="-128"/>
                <a:sym typeface="Symbol" charset="2"/>
              </a:rPr>
              <a:t>i</a:t>
            </a:r>
            <a:r>
              <a:rPr lang="en-US" dirty="0">
                <a:ea typeface="ＭＳ Ｐゴシック" charset="-128"/>
                <a:cs typeface="ＭＳ Ｐゴシック" charset="-128"/>
                <a:sym typeface="Symbol" charset="2"/>
              </a:rPr>
              <a:t>) + </a:t>
            </a:r>
            <a:r>
              <a:rPr lang="en-US" i="1" dirty="0" err="1">
                <a:ea typeface="ＭＳ Ｐゴシック" charset="-128"/>
                <a:cs typeface="ＭＳ Ｐゴシック" charset="-128"/>
                <a:sym typeface="Symbol" charset="2"/>
              </a:rPr>
              <a:t>d</a:t>
            </a:r>
            <a:r>
              <a:rPr lang="en-US" i="1" baseline="-25000" dirty="0" err="1">
                <a:ea typeface="ＭＳ Ｐゴシック" charset="-128"/>
                <a:cs typeface="ＭＳ Ｐゴシック" charset="-128"/>
                <a:sym typeface="Symbol" charset="2"/>
              </a:rPr>
              <a:t>ij</a:t>
            </a:r>
            <a:r>
              <a:rPr lang="en-US" dirty="0">
                <a:ea typeface="ＭＳ Ｐゴシック" charset="-128"/>
                <a:cs typeface="ＭＳ Ｐゴシック" charset="-128"/>
                <a:sym typeface="Symbol" charset="2"/>
              </a:rPr>
              <a:t> </a:t>
            </a:r>
          </a:p>
          <a:p>
            <a:pPr>
              <a:buFont typeface="Wingdings" charset="2"/>
              <a:buNone/>
            </a:pPr>
            <a:endParaRPr lang="en-US" dirty="0">
              <a:ea typeface="ＭＳ Ｐゴシック" charset="-128"/>
              <a:cs typeface="ＭＳ Ｐゴシック" charset="-128"/>
            </a:endParaRPr>
          </a:p>
          <a:p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9626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Dynamic Programming</a:t>
            </a:r>
          </a:p>
        </p:txBody>
      </p:sp>
      <p:sp>
        <p:nvSpPr>
          <p:cNvPr id="9626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6EFCAD-5382-2040-8692-E51BF9674490}" type="slidenum">
              <a:rPr lang="en-US" smtClean="0">
                <a:latin typeface="Times New Roman" charset="0"/>
              </a:rPr>
              <a:pPr/>
              <a:t>78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TSP Algorithm</a:t>
            </a:r>
          </a:p>
        </p:txBody>
      </p:sp>
      <p:sp>
        <p:nvSpPr>
          <p:cNvPr id="98307" name="Content Placeholder 2"/>
          <p:cNvSpPr>
            <a:spLocks noGrp="1"/>
          </p:cNvSpPr>
          <p:nvPr>
            <p:ph idx="1"/>
          </p:nvPr>
        </p:nvSpPr>
        <p:spPr>
          <a:xfrm>
            <a:off x="685800" y="3048000"/>
            <a:ext cx="7772400" cy="3048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i="1" dirty="0" err="1">
                <a:ea typeface="ＭＳ Ｐゴシック" charset="-128"/>
                <a:cs typeface="ＭＳ Ｐゴシック" charset="-128"/>
              </a:rPr>
              <a:t>C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(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S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,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j</a:t>
            </a:r>
            <a:r>
              <a:rPr lang="en-US" dirty="0">
                <a:ea typeface="ＭＳ Ｐゴシック" charset="-128"/>
                <a:cs typeface="ＭＳ Ｐゴシック" charset="-128"/>
              </a:rPr>
              <a:t>) = For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S</a:t>
            </a: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dirty="0" err="1">
                <a:ea typeface="ＭＳ Ｐゴシック" charset="-128"/>
                <a:cs typeface="ＭＳ Ｐゴシック" charset="-128"/>
                <a:sym typeface="Symbol" charset="2"/>
              </a:rPr>
              <a:t></a:t>
            </a:r>
            <a:r>
              <a:rPr lang="en-US" dirty="0">
                <a:ea typeface="ＭＳ Ｐゴシック" charset="-128"/>
                <a:cs typeface="ＭＳ Ｐゴシック" charset="-128"/>
                <a:sym typeface="Symbol" charset="2"/>
              </a:rPr>
              <a:t> </a:t>
            </a:r>
            <a:r>
              <a:rPr lang="en-US" i="1" dirty="0">
                <a:ea typeface="ＭＳ Ｐゴシック" charset="-128"/>
                <a:cs typeface="ＭＳ Ｐゴシック" charset="-128"/>
                <a:sym typeface="Symbol" charset="2"/>
              </a:rPr>
              <a:t>V</a:t>
            </a:r>
            <a:r>
              <a:rPr lang="en-US" dirty="0">
                <a:ea typeface="ＭＳ Ｐゴシック" charset="-128"/>
                <a:cs typeface="ＭＳ Ｐゴシック" charset="-128"/>
                <a:sym typeface="Symbol" charset="2"/>
              </a:rPr>
              <a:t> and including node 1, and </a:t>
            </a:r>
            <a:r>
              <a:rPr lang="en-US" i="1" dirty="0" err="1">
                <a:ea typeface="ＭＳ Ｐゴシック" charset="-128"/>
                <a:cs typeface="ＭＳ Ｐゴシック" charset="-128"/>
                <a:sym typeface="Symbol" charset="2"/>
              </a:rPr>
              <a:t>j</a:t>
            </a:r>
            <a:r>
              <a:rPr lang="en-US" dirty="0">
                <a:ea typeface="ＭＳ Ｐゴシック" charset="-128"/>
                <a:cs typeface="ＭＳ Ｐゴシック" charset="-128"/>
                <a:sym typeface="Symbol" charset="2"/>
              </a:rPr>
              <a:t> </a:t>
            </a:r>
            <a:r>
              <a:rPr lang="en-US" dirty="0" err="1">
                <a:ea typeface="ＭＳ Ｐゴシック" charset="-128"/>
                <a:cs typeface="ＭＳ Ｐゴシック" charset="-128"/>
                <a:sym typeface="Symbol" charset="2"/>
              </a:rPr>
              <a:t></a:t>
            </a:r>
            <a:r>
              <a:rPr lang="en-US" dirty="0">
                <a:ea typeface="ＭＳ Ｐゴシック" charset="-128"/>
                <a:cs typeface="ＭＳ Ｐゴシック" charset="-128"/>
                <a:sym typeface="Symbol" charset="2"/>
              </a:rPr>
              <a:t> </a:t>
            </a:r>
            <a:r>
              <a:rPr lang="en-US" i="1" dirty="0">
                <a:ea typeface="ＭＳ Ｐゴシック" charset="-128"/>
                <a:cs typeface="ＭＳ Ｐゴシック" charset="-128"/>
                <a:sym typeface="Symbol" charset="2"/>
              </a:rPr>
              <a:t>S</a:t>
            </a:r>
            <a:r>
              <a:rPr lang="en-US" dirty="0">
                <a:ea typeface="ＭＳ Ｐゴシック" charset="-128"/>
                <a:cs typeface="ＭＳ Ｐゴシック" charset="-128"/>
                <a:sym typeface="Symbol" charset="2"/>
              </a:rPr>
              <a:t>, let </a:t>
            </a:r>
            <a:r>
              <a:rPr lang="en-US" i="1" dirty="0" err="1">
                <a:ea typeface="ＭＳ Ｐゴシック" charset="-128"/>
                <a:cs typeface="ＭＳ Ｐゴシック" charset="-128"/>
                <a:sym typeface="Symbol" charset="2"/>
              </a:rPr>
              <a:t>C</a:t>
            </a:r>
            <a:r>
              <a:rPr lang="en-US" dirty="0" err="1">
                <a:ea typeface="ＭＳ Ｐゴシック" charset="-128"/>
                <a:cs typeface="ＭＳ Ｐゴシック" charset="-128"/>
                <a:sym typeface="Symbol" charset="2"/>
              </a:rPr>
              <a:t>(</a:t>
            </a:r>
            <a:r>
              <a:rPr lang="en-US" i="1" dirty="0" err="1">
                <a:ea typeface="ＭＳ Ｐゴシック" charset="-128"/>
                <a:cs typeface="ＭＳ Ｐゴシック" charset="-128"/>
                <a:sym typeface="Symbol" charset="2"/>
              </a:rPr>
              <a:t>S</a:t>
            </a:r>
            <a:r>
              <a:rPr lang="en-US" dirty="0" err="1">
                <a:ea typeface="ＭＳ Ｐゴシック" charset="-128"/>
                <a:cs typeface="ＭＳ Ｐゴシック" charset="-128"/>
                <a:sym typeface="Symbol" charset="2"/>
              </a:rPr>
              <a:t>,</a:t>
            </a:r>
            <a:r>
              <a:rPr lang="en-US" i="1" dirty="0" err="1">
                <a:ea typeface="ＭＳ Ｐゴシック" charset="-128"/>
                <a:cs typeface="ＭＳ Ｐゴシック" charset="-128"/>
                <a:sym typeface="Symbol" charset="2"/>
              </a:rPr>
              <a:t>j</a:t>
            </a:r>
            <a:r>
              <a:rPr lang="en-US" dirty="0">
                <a:ea typeface="ＭＳ Ｐゴシック" charset="-128"/>
                <a:cs typeface="ＭＳ Ｐゴシック" charset="-128"/>
                <a:sym typeface="Symbol" charset="2"/>
              </a:rPr>
              <a:t>) be the minimal TSP path of </a:t>
            </a:r>
            <a:r>
              <a:rPr lang="en-US" i="1" dirty="0">
                <a:ea typeface="ＭＳ Ｐゴシック" charset="-128"/>
                <a:cs typeface="ＭＳ Ｐゴシック" charset="-128"/>
                <a:sym typeface="Symbol" charset="2"/>
              </a:rPr>
              <a:t>S</a:t>
            </a:r>
            <a:r>
              <a:rPr lang="en-US" dirty="0">
                <a:ea typeface="ＭＳ Ｐゴシック" charset="-128"/>
                <a:cs typeface="ＭＳ Ｐゴシック" charset="-128"/>
                <a:sym typeface="Symbol" charset="2"/>
              </a:rPr>
              <a:t> starting at 1 and ending at </a:t>
            </a:r>
            <a:r>
              <a:rPr lang="en-US" i="1" dirty="0" err="1">
                <a:ea typeface="ＭＳ Ｐゴシック" charset="-128"/>
                <a:cs typeface="ＭＳ Ｐゴシック" charset="-128"/>
                <a:sym typeface="Symbol" charset="2"/>
              </a:rPr>
              <a:t>j</a:t>
            </a:r>
            <a:endParaRPr lang="en-US" i="1" dirty="0">
              <a:ea typeface="ＭＳ Ｐゴシック" charset="-128"/>
              <a:cs typeface="ＭＳ Ｐゴシック" charset="-128"/>
              <a:sym typeface="Symbol" charset="2"/>
            </a:endParaRPr>
          </a:p>
          <a:p>
            <a:pPr>
              <a:defRPr/>
            </a:pPr>
            <a:r>
              <a:rPr lang="en-US" dirty="0">
                <a:ea typeface="ＭＳ Ｐゴシック" charset="-128"/>
                <a:cs typeface="ＭＳ Ｐゴシック" charset="-128"/>
                <a:sym typeface="Symbol" charset="2"/>
              </a:rPr>
              <a:t>What is table size?</a:t>
            </a:r>
            <a:endParaRPr lang="en-US" dirty="0">
              <a:ea typeface="ＭＳ Ｐゴシック" charset="-128"/>
              <a:cs typeface="ＭＳ Ｐゴシック" charset="-128"/>
            </a:endParaRPr>
          </a:p>
          <a:p>
            <a:pPr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Space and Time Complexity?</a:t>
            </a:r>
          </a:p>
        </p:txBody>
      </p:sp>
      <p:sp>
        <p:nvSpPr>
          <p:cNvPr id="9830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Dynamic Programming</a:t>
            </a:r>
          </a:p>
        </p:txBody>
      </p:sp>
      <p:sp>
        <p:nvSpPr>
          <p:cNvPr id="9830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665E31-B6D3-764A-B436-0D5E410617D9}" type="slidenum">
              <a:rPr lang="en-US" smtClean="0">
                <a:latin typeface="Times New Roman" charset="0"/>
              </a:rPr>
              <a:pPr/>
              <a:t>79</a:t>
            </a:fld>
            <a:endParaRPr lang="en-US">
              <a:latin typeface="Times New Roman" charset="0"/>
            </a:endParaRPr>
          </a:p>
        </p:txBody>
      </p:sp>
      <p:pic>
        <p:nvPicPr>
          <p:cNvPr id="98310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990600"/>
            <a:ext cx="7683500" cy="185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– Longest Increasing Subsequence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5 2 8 6 3 6 9 7</a:t>
            </a:r>
          </a:p>
          <a:p>
            <a:pPr lvl="1"/>
            <a:r>
              <a:rPr lang="en-US" dirty="0"/>
              <a:t>2 3 6 7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What algorithm would you use to find longest increasing subsequence?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Could try all possible paths</a:t>
            </a:r>
          </a:p>
          <a:p>
            <a:pPr lvl="1"/>
            <a:r>
              <a:rPr lang="en-US" dirty="0"/>
              <a:t>2</a:t>
            </a:r>
            <a:r>
              <a:rPr lang="en-US" i="1" baseline="30000" dirty="0"/>
              <a:t>n</a:t>
            </a:r>
            <a:r>
              <a:rPr lang="en-US" dirty="0"/>
              <a:t> possible paths (why)?</a:t>
            </a:r>
          </a:p>
          <a:p>
            <a:pPr lvl="2"/>
            <a:r>
              <a:rPr lang="en-US" dirty="0">
                <a:ea typeface="ＭＳ Ｐゴシック" charset="-128"/>
              </a:rPr>
              <a:t>There are less increasing paths</a:t>
            </a:r>
          </a:p>
          <a:p>
            <a:pPr lvl="1"/>
            <a:r>
              <a:rPr lang="en-US" dirty="0"/>
              <a:t>Complexity is </a:t>
            </a:r>
            <a:r>
              <a:rPr lang="en-US" i="1" dirty="0"/>
              <a:t>n</a:t>
            </a:r>
            <a:r>
              <a:rPr lang="en-US" dirty="0"/>
              <a:t>·2</a:t>
            </a:r>
            <a:r>
              <a:rPr lang="en-US" i="1" baseline="30000" dirty="0"/>
              <a:t>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Very expensive because lots of work done multiple times</a:t>
            </a:r>
          </a:p>
          <a:p>
            <a:pPr lvl="2"/>
            <a:r>
              <a:rPr lang="en-US" dirty="0">
                <a:ea typeface="ＭＳ Ｐゴシック" charset="-128"/>
              </a:rPr>
              <a:t>sub-paths repeatedly checked</a:t>
            </a:r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Dynamic Programming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323BD1-5CBC-F441-8742-66A5F032FC3C}" type="slidenum">
              <a:rPr lang="en-US" smtClean="0">
                <a:latin typeface="Times New Roman" charset="0"/>
              </a:rPr>
              <a:pPr/>
              <a:t>8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TSP Algorithm</a:t>
            </a:r>
          </a:p>
        </p:txBody>
      </p:sp>
      <p:sp>
        <p:nvSpPr>
          <p:cNvPr id="98307" name="Content Placeholder 2"/>
          <p:cNvSpPr>
            <a:spLocks noGrp="1"/>
          </p:cNvSpPr>
          <p:nvPr>
            <p:ph idx="1"/>
          </p:nvPr>
        </p:nvSpPr>
        <p:spPr>
          <a:xfrm>
            <a:off x="685800" y="3048000"/>
            <a:ext cx="7772400" cy="30480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Table is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n</a:t>
            </a:r>
            <a:r>
              <a:rPr lang="en-US" dirty="0">
                <a:ea typeface="ＭＳ Ｐゴシック" charset="-128"/>
                <a:cs typeface="ＭＳ Ｐゴシック" charset="-128"/>
              </a:rPr>
              <a:t> × 2</a:t>
            </a:r>
            <a:r>
              <a:rPr lang="en-US" i="1" baseline="30000" dirty="0">
                <a:ea typeface="ＭＳ Ｐゴシック" charset="-128"/>
                <a:cs typeface="ＭＳ Ｐゴシック" charset="-128"/>
              </a:rPr>
              <a:t>n-1</a:t>
            </a:r>
            <a:endParaRPr lang="en-US" i="1" dirty="0">
              <a:ea typeface="ＭＳ Ｐゴシック" charset="-128"/>
              <a:cs typeface="ＭＳ Ｐゴシック" charset="-128"/>
            </a:endParaRPr>
          </a:p>
          <a:p>
            <a:pPr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Algorithm has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n</a:t>
            </a:r>
            <a:r>
              <a:rPr lang="en-US" dirty="0">
                <a:ea typeface="ＭＳ Ｐゴシック" charset="-128"/>
                <a:cs typeface="ＭＳ Ｐゴシック" charset="-128"/>
              </a:rPr>
              <a:t> × 2</a:t>
            </a:r>
            <a:r>
              <a:rPr lang="en-US" i="1" baseline="30000" dirty="0">
                <a:ea typeface="ＭＳ Ｐゴシック" charset="-128"/>
                <a:cs typeface="ＭＳ Ｐゴシック" charset="-128"/>
              </a:rPr>
              <a:t>n-1</a:t>
            </a:r>
            <a:r>
              <a:rPr lang="en-US" dirty="0">
                <a:ea typeface="ＭＳ Ｐゴシック" charset="-128"/>
                <a:cs typeface="ＭＳ Ｐゴシック" charset="-128"/>
              </a:rPr>
              <a:t> subproblems each taking time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n</a:t>
            </a:r>
          </a:p>
          <a:p>
            <a:pPr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Time Complexity is thus O(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n</a:t>
            </a:r>
            <a:r>
              <a:rPr lang="en-US" baseline="30000" dirty="0">
                <a:ea typeface="ＭＳ Ｐゴシック" charset="-128"/>
                <a:cs typeface="ＭＳ Ｐゴシック" charset="-128"/>
              </a:rPr>
              <a:t>2</a:t>
            </a:r>
            <a:r>
              <a:rPr lang="en-US" dirty="0">
                <a:ea typeface="ＭＳ Ｐゴシック" charset="-128"/>
                <a:cs typeface="ＭＳ Ｐゴシック" charset="-128"/>
              </a:rPr>
              <a:t>2</a:t>
            </a:r>
            <a:r>
              <a:rPr lang="en-US" i="1" baseline="30000" dirty="0">
                <a:ea typeface="ＭＳ Ｐゴシック" charset="-128"/>
                <a:cs typeface="ＭＳ Ｐゴシック" charset="-128"/>
              </a:rPr>
              <a:t>n</a:t>
            </a:r>
            <a:r>
              <a:rPr lang="en-US" dirty="0">
                <a:ea typeface="ＭＳ Ｐゴシック" charset="-128"/>
                <a:cs typeface="ＭＳ Ｐゴシック" charset="-128"/>
              </a:rPr>
              <a:t>)</a:t>
            </a:r>
          </a:p>
          <a:p>
            <a:pPr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Trying each possible path has time complexity 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O(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n</a:t>
            </a:r>
            <a:r>
              <a:rPr lang="en-US" dirty="0">
                <a:ea typeface="ＭＳ Ｐゴシック" charset="-128"/>
                <a:cs typeface="ＭＳ Ｐゴシック" charset="-128"/>
              </a:rPr>
              <a:t>!)</a:t>
            </a:r>
          </a:p>
          <a:p>
            <a:pPr lvl="1"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For 100 cities DP is 100</a:t>
            </a:r>
            <a:r>
              <a:rPr lang="en-US" baseline="30000" dirty="0">
                <a:ea typeface="ＭＳ Ｐゴシック" charset="-128"/>
                <a:cs typeface="ＭＳ Ｐゴシック" charset="-128"/>
              </a:rPr>
              <a:t>2</a:t>
            </a:r>
            <a:r>
              <a:rPr lang="en-US" dirty="0">
                <a:ea typeface="ＭＳ Ｐゴシック" charset="-128"/>
                <a:cs typeface="ＭＳ Ｐゴシック" charset="-128"/>
              </a:rPr>
              <a:t>×2</a:t>
            </a:r>
            <a:r>
              <a:rPr lang="en-US" baseline="30000" dirty="0">
                <a:ea typeface="ＭＳ Ｐゴシック" charset="-128"/>
                <a:cs typeface="ＭＳ Ｐゴシック" charset="-128"/>
              </a:rPr>
              <a:t>100</a:t>
            </a:r>
            <a:r>
              <a:rPr lang="en-US" dirty="0">
                <a:ea typeface="ＭＳ Ｐゴシック" charset="-128"/>
                <a:cs typeface="ＭＳ Ｐゴシック" charset="-128"/>
              </a:rPr>
              <a:t> = 1.3×10</a:t>
            </a:r>
            <a:r>
              <a:rPr lang="en-US" baseline="30000" dirty="0">
                <a:ea typeface="ＭＳ Ｐゴシック" charset="-128"/>
                <a:cs typeface="ＭＳ Ｐゴシック" charset="-128"/>
              </a:rPr>
              <a:t>34</a:t>
            </a: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</a:p>
          <a:p>
            <a:pPr lvl="1"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Trying each path is 100! = 9.3×10</a:t>
            </a:r>
            <a:r>
              <a:rPr lang="en-US" baseline="30000" dirty="0">
                <a:ea typeface="ＭＳ Ｐゴシック" charset="-128"/>
                <a:cs typeface="ＭＳ Ｐゴシック" charset="-128"/>
              </a:rPr>
              <a:t>157</a:t>
            </a: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</a:p>
          <a:p>
            <a:pPr lvl="1"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Thus DP is about 10</a:t>
            </a:r>
            <a:r>
              <a:rPr lang="en-US" baseline="30000" dirty="0">
                <a:ea typeface="ＭＳ Ｐゴシック" charset="-128"/>
                <a:cs typeface="ＭＳ Ｐゴシック" charset="-128"/>
              </a:rPr>
              <a:t>134</a:t>
            </a:r>
            <a:r>
              <a:rPr lang="en-US" dirty="0">
                <a:ea typeface="ＭＳ Ｐゴシック" charset="-128"/>
                <a:cs typeface="ＭＳ Ｐゴシック" charset="-128"/>
              </a:rPr>
              <a:t> times faster for 100 cities</a:t>
            </a:r>
          </a:p>
          <a:p>
            <a:pPr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We will consider approximation algorithms in Ch. 9</a:t>
            </a:r>
          </a:p>
        </p:txBody>
      </p:sp>
      <p:sp>
        <p:nvSpPr>
          <p:cNvPr id="9830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Dynamic Programming</a:t>
            </a:r>
          </a:p>
        </p:txBody>
      </p:sp>
      <p:sp>
        <p:nvSpPr>
          <p:cNvPr id="9830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665E31-B6D3-764A-B436-0D5E410617D9}" type="slidenum">
              <a:rPr lang="en-US" smtClean="0">
                <a:latin typeface="Times New Roman" charset="0"/>
              </a:rPr>
              <a:pPr/>
              <a:t>80</a:t>
            </a:fld>
            <a:endParaRPr lang="en-US">
              <a:latin typeface="Times New Roman" charset="0"/>
            </a:endParaRPr>
          </a:p>
        </p:txBody>
      </p:sp>
      <p:pic>
        <p:nvPicPr>
          <p:cNvPr id="98310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990600"/>
            <a:ext cx="7683500" cy="185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609600"/>
          </a:xfrm>
        </p:spPr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sdfsdf</a:t>
            </a:r>
          </a:p>
        </p:txBody>
      </p:sp>
      <p:sp>
        <p:nvSpPr>
          <p:cNvPr id="1003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C4D669-2D96-9B48-AD2A-C4E964147DCA}" type="slidenum">
              <a:rPr lang="en-US" smtClean="0">
                <a:latin typeface="Times New Roman" charset="0"/>
              </a:rPr>
              <a:pPr/>
              <a:t>81</a:t>
            </a:fld>
            <a:endParaRPr lang="en-US">
              <a:latin typeface="Times New Roman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88963" y="2422525"/>
          <a:ext cx="4974276" cy="33375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71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8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8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91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7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1,1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1,2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∞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1,3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∞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1,4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∞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1,2,3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∞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1,2,4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∞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1,3,4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∞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1,2,3,4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∞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00418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0163"/>
            <a:ext cx="7683500" cy="185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791200" y="2514600"/>
          <a:ext cx="2438400" cy="23495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>
                    <a:solidFill>
                      <a:srgbClr val="B377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B377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B377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B377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0457" name="TextBox 8"/>
          <p:cNvSpPr txBox="1">
            <a:spLocks noChangeArrowheads="1"/>
          </p:cNvSpPr>
          <p:nvPr/>
        </p:nvSpPr>
        <p:spPr bwMode="auto">
          <a:xfrm>
            <a:off x="152400" y="3657600"/>
            <a:ext cx="3984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 i="1"/>
              <a:t>S</a:t>
            </a:r>
          </a:p>
        </p:txBody>
      </p:sp>
      <p:sp>
        <p:nvSpPr>
          <p:cNvPr id="100458" name="TextBox 9"/>
          <p:cNvSpPr txBox="1">
            <a:spLocks noChangeArrowheads="1"/>
          </p:cNvSpPr>
          <p:nvPr/>
        </p:nvSpPr>
        <p:spPr bwMode="auto">
          <a:xfrm>
            <a:off x="915988" y="5848350"/>
            <a:ext cx="552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 i="1"/>
              <a:t>C</a:t>
            </a:r>
            <a:r>
              <a:rPr lang="en-US" sz="2000" b="0"/>
              <a:t>({1,2}, 2) = min{</a:t>
            </a:r>
            <a:r>
              <a:rPr lang="en-US" sz="2000" b="0" i="1"/>
              <a:t>C</a:t>
            </a:r>
            <a:r>
              <a:rPr lang="en-US" sz="2000" b="0"/>
              <a:t>({1,1},1)+</a:t>
            </a:r>
            <a:r>
              <a:rPr lang="en-US" sz="2000" b="0" i="1"/>
              <a:t>d</a:t>
            </a:r>
            <a:r>
              <a:rPr lang="en-US" sz="2000" b="0" baseline="-25000"/>
              <a:t>12</a:t>
            </a:r>
            <a:r>
              <a:rPr lang="en-US" sz="2000" b="0"/>
              <a:t>} = min{0+3} = 3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609600"/>
          </a:xfrm>
        </p:spPr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sdfsdf</a:t>
            </a:r>
          </a:p>
        </p:txBody>
      </p:sp>
      <p:sp>
        <p:nvSpPr>
          <p:cNvPr id="10137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C2C4CF-355F-1849-A364-7C00563867B9}" type="slidenum">
              <a:rPr lang="en-US" smtClean="0">
                <a:latin typeface="Times New Roman" charset="0"/>
              </a:rPr>
              <a:pPr/>
              <a:t>82</a:t>
            </a:fld>
            <a:endParaRPr lang="en-US">
              <a:latin typeface="Times New Roman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88963" y="2422525"/>
          <a:ext cx="4974276" cy="33375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71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8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8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91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7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1,1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1,2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∞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1,3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∞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1,4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∞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1,2,3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∞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5+1=6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3+1=4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1,2,4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∞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9+2=11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3+2=5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1,3,4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∞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9+6=15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5+6=11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1,2,3,4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∞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01442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0163"/>
            <a:ext cx="7683500" cy="185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791200" y="2514600"/>
          <a:ext cx="2438400" cy="23495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>
                    <a:solidFill>
                      <a:srgbClr val="B377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B377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B377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B377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1481" name="TextBox 8"/>
          <p:cNvSpPr txBox="1">
            <a:spLocks noChangeArrowheads="1"/>
          </p:cNvSpPr>
          <p:nvPr/>
        </p:nvSpPr>
        <p:spPr bwMode="auto">
          <a:xfrm>
            <a:off x="152400" y="3657600"/>
            <a:ext cx="3984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 i="1"/>
              <a:t>S</a:t>
            </a:r>
          </a:p>
        </p:txBody>
      </p:sp>
      <p:sp>
        <p:nvSpPr>
          <p:cNvPr id="101482" name="TextBox 9"/>
          <p:cNvSpPr txBox="1">
            <a:spLocks noChangeArrowheads="1"/>
          </p:cNvSpPr>
          <p:nvPr/>
        </p:nvSpPr>
        <p:spPr bwMode="auto">
          <a:xfrm>
            <a:off x="915988" y="5848350"/>
            <a:ext cx="5756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 i="1"/>
              <a:t>C</a:t>
            </a:r>
            <a:r>
              <a:rPr lang="en-US" sz="2000" b="0"/>
              <a:t>({1,2,3}, 2) = min{</a:t>
            </a:r>
            <a:r>
              <a:rPr lang="en-US" sz="2000" b="0" i="1"/>
              <a:t>C</a:t>
            </a:r>
            <a:r>
              <a:rPr lang="en-US" sz="2000" b="0"/>
              <a:t>({1,3},3)+</a:t>
            </a:r>
            <a:r>
              <a:rPr lang="en-US" sz="2000" b="0" i="1"/>
              <a:t>d</a:t>
            </a:r>
            <a:r>
              <a:rPr lang="en-US" sz="2000" b="0" baseline="-25000"/>
              <a:t>32</a:t>
            </a:r>
            <a:r>
              <a:rPr lang="en-US" sz="2000" b="0"/>
              <a:t>} = min{5+1} = 6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609600"/>
          </a:xfrm>
        </p:spPr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sdfsdf</a:t>
            </a:r>
          </a:p>
        </p:txBody>
      </p:sp>
      <p:sp>
        <p:nvSpPr>
          <p:cNvPr id="10240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B984BA-47A0-6F48-954C-7EC459919374}" type="slidenum">
              <a:rPr lang="en-US" smtClean="0">
                <a:latin typeface="Times New Roman" charset="0"/>
              </a:rPr>
              <a:pPr/>
              <a:t>83</a:t>
            </a:fld>
            <a:endParaRPr lang="en-US">
              <a:latin typeface="Times New Roman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88963" y="2422525"/>
          <a:ext cx="4974276" cy="33375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71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8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8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91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7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1,1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1,2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∞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1,3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∞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1,4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∞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1,2,3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∞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5+1=6</a:t>
                      </a:r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3+1=4</a:t>
                      </a:r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1,2,4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∞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9+2=11</a:t>
                      </a:r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3+2=5</a:t>
                      </a:r>
                    </a:p>
                  </a:txBody>
                  <a:tcPr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1,3,4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∞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9+6=15</a:t>
                      </a:r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5+6=11</a:t>
                      </a:r>
                    </a:p>
                  </a:txBody>
                  <a:tcPr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1,2,3,4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∞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0246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0163"/>
            <a:ext cx="7683500" cy="185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791200" y="2514600"/>
          <a:ext cx="2438400" cy="23495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>
                    <a:solidFill>
                      <a:srgbClr val="B377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B377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B377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B377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2505" name="TextBox 8"/>
          <p:cNvSpPr txBox="1">
            <a:spLocks noChangeArrowheads="1"/>
          </p:cNvSpPr>
          <p:nvPr/>
        </p:nvSpPr>
        <p:spPr bwMode="auto">
          <a:xfrm>
            <a:off x="152400" y="3657600"/>
            <a:ext cx="32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/>
              <a:t>S</a:t>
            </a:r>
          </a:p>
        </p:txBody>
      </p:sp>
      <p:sp>
        <p:nvSpPr>
          <p:cNvPr id="102506" name="TextBox 9"/>
          <p:cNvSpPr txBox="1">
            <a:spLocks noChangeArrowheads="1"/>
          </p:cNvSpPr>
          <p:nvPr/>
        </p:nvSpPr>
        <p:spPr bwMode="auto">
          <a:xfrm>
            <a:off x="915988" y="5848350"/>
            <a:ext cx="66167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 i="1"/>
              <a:t>C</a:t>
            </a:r>
            <a:r>
              <a:rPr lang="en-US" sz="2000" b="0"/>
              <a:t>({1,2,3,4}, 2) = min{</a:t>
            </a:r>
            <a:r>
              <a:rPr lang="en-US" sz="2000" b="0" i="1"/>
              <a:t>C</a:t>
            </a:r>
            <a:r>
              <a:rPr lang="en-US" sz="2000" b="0"/>
              <a:t>({1,3,4},3)+</a:t>
            </a:r>
            <a:r>
              <a:rPr lang="en-US" sz="2000" b="0" i="1"/>
              <a:t>d</a:t>
            </a:r>
            <a:r>
              <a:rPr lang="en-US" sz="2000" b="0" baseline="-25000"/>
              <a:t>32</a:t>
            </a:r>
            <a:r>
              <a:rPr lang="en-US" sz="2000" b="0"/>
              <a:t>, </a:t>
            </a:r>
            <a:r>
              <a:rPr lang="en-US" sz="2000" b="0" i="1"/>
              <a:t>C</a:t>
            </a:r>
            <a:r>
              <a:rPr lang="en-US" sz="2000" b="0"/>
              <a:t>({1,3,4},4)+</a:t>
            </a:r>
            <a:r>
              <a:rPr lang="en-US" sz="2000" b="0" i="1"/>
              <a:t>d</a:t>
            </a:r>
            <a:r>
              <a:rPr lang="en-US" sz="2000" b="0" baseline="-25000"/>
              <a:t>42</a:t>
            </a:r>
            <a:r>
              <a:rPr lang="en-US" sz="2000" b="0"/>
              <a:t>} = </a:t>
            </a:r>
          </a:p>
          <a:p>
            <a:r>
              <a:rPr lang="en-US" sz="2000" b="0"/>
              <a:t>min{15+1, 11+2} = 13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609600"/>
          </a:xfrm>
        </p:spPr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sdfsdf</a:t>
            </a:r>
          </a:p>
        </p:txBody>
      </p:sp>
      <p:sp>
        <p:nvSpPr>
          <p:cNvPr id="10342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22602A-6A00-E04B-A16E-986716ABC228}" type="slidenum">
              <a:rPr lang="en-US" smtClean="0">
                <a:latin typeface="Times New Roman" charset="0"/>
              </a:rPr>
              <a:pPr/>
              <a:t>84</a:t>
            </a:fld>
            <a:endParaRPr lang="en-US">
              <a:latin typeface="Times New Roman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88963" y="2422525"/>
          <a:ext cx="4974276" cy="33375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71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8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8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91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7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1,1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1,2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∞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1,3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∞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1,4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∞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1,2,3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∞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5+1=6</a:t>
                      </a:r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3+1=4</a:t>
                      </a:r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1,2,4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∞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9+2=11</a:t>
                      </a:r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3+2=5</a:t>
                      </a:r>
                    </a:p>
                  </a:txBody>
                  <a:tcPr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1,3,4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∞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9+6=15</a:t>
                      </a:r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5+6=11</a:t>
                      </a:r>
                    </a:p>
                  </a:txBody>
                  <a:tcPr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1,2,3,4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∞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03490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0163"/>
            <a:ext cx="7683500" cy="185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791200" y="2514600"/>
          <a:ext cx="2438400" cy="23495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>
                    <a:solidFill>
                      <a:srgbClr val="B377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B377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B377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B377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3529" name="TextBox 8"/>
          <p:cNvSpPr txBox="1">
            <a:spLocks noChangeArrowheads="1"/>
          </p:cNvSpPr>
          <p:nvPr/>
        </p:nvSpPr>
        <p:spPr bwMode="auto">
          <a:xfrm>
            <a:off x="152400" y="3657600"/>
            <a:ext cx="32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/>
              <a:t>S</a:t>
            </a:r>
          </a:p>
        </p:txBody>
      </p:sp>
      <p:sp>
        <p:nvSpPr>
          <p:cNvPr id="103530" name="TextBox 9"/>
          <p:cNvSpPr txBox="1">
            <a:spLocks noChangeArrowheads="1"/>
          </p:cNvSpPr>
          <p:nvPr/>
        </p:nvSpPr>
        <p:spPr bwMode="auto">
          <a:xfrm>
            <a:off x="915988" y="5848350"/>
            <a:ext cx="803751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/>
              <a:t>return(min{</a:t>
            </a:r>
            <a:r>
              <a:rPr lang="en-US" sz="2000" b="0" i="1"/>
              <a:t>C</a:t>
            </a:r>
            <a:r>
              <a:rPr lang="en-US" sz="2000" b="0"/>
              <a:t>({1,2,3,4}, 2)+</a:t>
            </a:r>
            <a:r>
              <a:rPr lang="en-US" sz="2000" b="0" i="1"/>
              <a:t>d</a:t>
            </a:r>
            <a:r>
              <a:rPr lang="en-US" sz="2000" b="0" baseline="-25000"/>
              <a:t>21</a:t>
            </a:r>
            <a:r>
              <a:rPr lang="en-US" sz="2000" b="0"/>
              <a:t>, </a:t>
            </a:r>
            <a:r>
              <a:rPr lang="en-US" sz="2000" b="0" i="1"/>
              <a:t>C</a:t>
            </a:r>
            <a:r>
              <a:rPr lang="en-US" sz="2000" b="0"/>
              <a:t>({1,2,3,4}, 3)+</a:t>
            </a:r>
            <a:r>
              <a:rPr lang="en-US" sz="2000" b="0" i="1"/>
              <a:t>d</a:t>
            </a:r>
            <a:r>
              <a:rPr lang="en-US" sz="2000" b="0" baseline="-25000"/>
              <a:t>31</a:t>
            </a:r>
            <a:r>
              <a:rPr lang="en-US" sz="2000" b="0"/>
              <a:t>, </a:t>
            </a:r>
            <a:r>
              <a:rPr lang="en-US" sz="2000" b="0" i="1"/>
              <a:t>C</a:t>
            </a:r>
            <a:r>
              <a:rPr lang="en-US" sz="2000" b="0"/>
              <a:t>({1,2,3,4}, 4)+</a:t>
            </a:r>
            <a:r>
              <a:rPr lang="en-US" sz="2000" b="0" i="1"/>
              <a:t>d</a:t>
            </a:r>
            <a:r>
              <a:rPr lang="en-US" sz="2000" b="0" baseline="-25000"/>
              <a:t>41</a:t>
            </a:r>
            <a:r>
              <a:rPr lang="en-US" sz="2000" b="0"/>
              <a:t>,} = </a:t>
            </a:r>
          </a:p>
          <a:p>
            <a:r>
              <a:rPr lang="en-US" sz="2000" b="0"/>
              <a:t>min{13+3, 9+5, 8+9} = 14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Using Dynamic Programming</a:t>
            </a:r>
          </a:p>
        </p:txBody>
      </p:sp>
      <p:sp>
        <p:nvSpPr>
          <p:cNvPr id="104451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8077200" cy="4648200"/>
          </a:xfrm>
        </p:spPr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Many applications can gain efficiency by using Dynamic Programming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Works when there are overlapping subproblems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The recursive approach would lead to much duplicate work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And when subproblems (given by a recursive definition and DAG dependencies) are only slightly (constant factor) smaller than the original problem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If smaller by a multiplicative factor, consider divide and conquer</a:t>
            </a:r>
          </a:p>
        </p:txBody>
      </p:sp>
      <p:sp>
        <p:nvSpPr>
          <p:cNvPr id="10445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Dynamic Programming</a:t>
            </a:r>
          </a:p>
        </p:txBody>
      </p:sp>
      <p:sp>
        <p:nvSpPr>
          <p:cNvPr id="10445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1C2581-F9A7-D047-AA77-188363BD0553}" type="slidenum">
              <a:rPr lang="en-US" smtClean="0">
                <a:latin typeface="Times New Roman" charset="0"/>
              </a:rPr>
              <a:pPr/>
              <a:t>85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Dynamic Programming Applications</a:t>
            </a:r>
          </a:p>
        </p:txBody>
      </p:sp>
      <p:sp>
        <p:nvSpPr>
          <p:cNvPr id="1054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Example Applications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Fibonacci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String algorithms (e.g. edit-distance, gene sequencing, longest common substring, etc.)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Dykstra's algorithm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Bellman-Ford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Dynamic Time Warping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Viterbi Algorithm – critical for HMMs, Speech Recognition, etc.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Recursive Least Squares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Knapsack style problems, Coins, TSP, Towers-of Hanoi, etc.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Lots more and still being discovered</a:t>
            </a:r>
          </a:p>
          <a:p>
            <a:pPr lvl="1"/>
            <a:endParaRPr lang="en-US" dirty="0">
              <a:ea typeface="ＭＳ Ｐゴシック" charset="-128"/>
              <a:cs typeface="ＭＳ Ｐゴシック" charset="-128"/>
            </a:endParaRPr>
          </a:p>
          <a:p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547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Dynamic Programming</a:t>
            </a:r>
          </a:p>
        </p:txBody>
      </p:sp>
      <p:sp>
        <p:nvSpPr>
          <p:cNvPr id="10547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8E9B1D-271B-8044-8FE1-00368BA94D40}" type="slidenum">
              <a:rPr lang="en-US" smtClean="0">
                <a:latin typeface="Times New Roman" charset="0"/>
              </a:rPr>
              <a:pPr/>
              <a:t>86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– Longest Increasing Subsequence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924800" cy="3962400"/>
          </a:xfrm>
        </p:spPr>
        <p:txBody>
          <a:bodyPr/>
          <a:lstStyle/>
          <a:p>
            <a:r>
              <a:rPr lang="en-US" sz="2000" dirty="0">
                <a:ea typeface="ＭＳ Ｐゴシック" charset="-128"/>
                <a:cs typeface="ＭＳ Ｐゴシック" charset="-128"/>
              </a:rPr>
              <a:t>Could represent the sequence as a DAG with edges corresponding to increasing values</a:t>
            </a:r>
          </a:p>
          <a:p>
            <a:endParaRPr lang="en-US" sz="2000" dirty="0">
              <a:ea typeface="ＭＳ Ｐゴシック" charset="-128"/>
              <a:cs typeface="ＭＳ Ｐゴシック" charset="-128"/>
            </a:endParaRPr>
          </a:p>
          <a:p>
            <a:endParaRPr lang="en-US" sz="2000" dirty="0">
              <a:ea typeface="ＭＳ Ｐゴシック" charset="-128"/>
              <a:cs typeface="ＭＳ Ｐゴシック" charset="-128"/>
            </a:endParaRPr>
          </a:p>
          <a:p>
            <a:endParaRPr lang="en-US" sz="2000" dirty="0">
              <a:ea typeface="ＭＳ Ｐゴシック" charset="-128"/>
              <a:cs typeface="ＭＳ Ｐゴシック" charset="-128"/>
            </a:endParaRPr>
          </a:p>
          <a:p>
            <a:endParaRPr lang="en-US" sz="2000" dirty="0">
              <a:ea typeface="ＭＳ Ｐゴシック" charset="-128"/>
              <a:cs typeface="ＭＳ Ｐゴシック" charset="-128"/>
            </a:endParaRPr>
          </a:p>
          <a:p>
            <a:r>
              <a:rPr lang="en-US" sz="2000" dirty="0">
                <a:ea typeface="ＭＳ Ｐゴシック" charset="-128"/>
                <a:cs typeface="ＭＳ Ｐゴシック" charset="-128"/>
              </a:rPr>
              <a:t>Problem is then just finding the longest path in the DAG</a:t>
            </a:r>
          </a:p>
          <a:p>
            <a:r>
              <a:rPr lang="en-US" sz="2000" dirty="0">
                <a:ea typeface="ＭＳ Ｐゴシック" charset="-128"/>
                <a:cs typeface="ＭＳ Ｐゴシック" charset="-128"/>
              </a:rPr>
              <a:t>DP approach – solve in terms of smaller subproblems with memory</a:t>
            </a:r>
          </a:p>
          <a:p>
            <a:r>
              <a:rPr lang="en-US" sz="2000" dirty="0">
                <a:ea typeface="ＭＳ Ｐゴシック" charset="-128"/>
                <a:cs typeface="ＭＳ Ｐゴシック" charset="-128"/>
              </a:rPr>
              <a:t>Start with a table and see if see we can build up the DAG and relationship equation</a:t>
            </a: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C0F39C-435A-FE49-92C6-FF209E655D71}" type="slidenum">
              <a:rPr lang="en-US" smtClean="0">
                <a:latin typeface="Times New Roman" charset="0"/>
              </a:rPr>
              <a:pPr/>
              <a:t>9</a:t>
            </a:fld>
            <a:endParaRPr lang="en-US" dirty="0">
              <a:latin typeface="Times New Roman" charset="0"/>
            </a:endParaRPr>
          </a:p>
        </p:txBody>
      </p:sp>
      <p:pic>
        <p:nvPicPr>
          <p:cNvPr id="26629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36825" y="1905000"/>
            <a:ext cx="4549775" cy="1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0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07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2000" b="0" dirty="0"/>
        </a:defPPr>
      </a:lstStyle>
    </a:tx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Designs\Soaring.pot</Template>
  <TotalTime>80283</TotalTime>
  <Words>11031</Words>
  <Application>Microsoft Macintosh PowerPoint</Application>
  <PresentationFormat>On-screen Show (4:3)</PresentationFormat>
  <Paragraphs>2145</Paragraphs>
  <Slides>86</Slides>
  <Notes>72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3" baseType="lpstr">
      <vt:lpstr>Arial</vt:lpstr>
      <vt:lpstr>Courier</vt:lpstr>
      <vt:lpstr>Helvetica</vt:lpstr>
      <vt:lpstr>Times New Roman</vt:lpstr>
      <vt:lpstr>Wingdings</vt:lpstr>
      <vt:lpstr>Soaring</vt:lpstr>
      <vt:lpstr>Equation</vt:lpstr>
      <vt:lpstr>Dynamic Programming</vt:lpstr>
      <vt:lpstr>Divide and Conquer</vt:lpstr>
      <vt:lpstr>Dynamic Programming</vt:lpstr>
      <vt:lpstr>Dynamic Programming</vt:lpstr>
      <vt:lpstr>Dynamic Programming</vt:lpstr>
      <vt:lpstr>Fibonacci Series</vt:lpstr>
      <vt:lpstr>Example – Longest Increasing Subsequence</vt:lpstr>
      <vt:lpstr>Example – Longest Increasing Subsequence</vt:lpstr>
      <vt:lpstr>Example – Longest Increasing Subsequence</vt:lpstr>
      <vt:lpstr>Example – Longest Increasing Subsequence</vt:lpstr>
      <vt:lpstr>Example – Longest Increasing Subsequence</vt:lpstr>
      <vt:lpstr>Example – Longest Increasing Subsequence</vt:lpstr>
      <vt:lpstr>When is Dynamic Programming Efficient</vt:lpstr>
      <vt:lpstr>When is Dynamic Programming Efficient</vt:lpstr>
      <vt:lpstr>When is Dynamic Programming Optimal?</vt:lpstr>
      <vt:lpstr>When is Dynamic Programming Optimal?</vt:lpstr>
      <vt:lpstr>Dynamic Programming and Memory</vt:lpstr>
      <vt:lpstr>Another Example – Binomial Coefficient</vt:lpstr>
      <vt:lpstr>Unwise Recursive Method for C(5,3)</vt:lpstr>
      <vt:lpstr>Wiser Method – No Recomputes</vt:lpstr>
      <vt:lpstr>Try DP! Recurrence Relation to Table</vt:lpstr>
      <vt:lpstr>DP Table = C(5,3)</vt:lpstr>
      <vt:lpstr>DP Table = C(5,3)</vt:lpstr>
      <vt:lpstr>DP Table = C(5,3)</vt:lpstr>
      <vt:lpstr>DP Table = C(5,3)</vt:lpstr>
      <vt:lpstr>DP Table = C(5,3)</vt:lpstr>
      <vt:lpstr>DP Table = C(5,3)</vt:lpstr>
      <vt:lpstr>Pascal’s Triangle</vt:lpstr>
      <vt:lpstr>Edit Distance</vt:lpstr>
      <vt:lpstr>Edit Distance</vt:lpstr>
      <vt:lpstr>Edit Distance</vt:lpstr>
      <vt:lpstr>Edit Distance</vt:lpstr>
      <vt:lpstr>Edit Distance</vt:lpstr>
      <vt:lpstr>Edit Distance</vt:lpstr>
      <vt:lpstr>DP approach to Edit Distance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Edit Distance Algorithm</vt:lpstr>
      <vt:lpstr>Edit Distance Example and DAG</vt:lpstr>
      <vt:lpstr>Space Requirements</vt:lpstr>
      <vt:lpstr>Gene Sequence Alignment</vt:lpstr>
      <vt:lpstr>Needleman-Wunsch Algorithm</vt:lpstr>
      <vt:lpstr>Gene Alignment Project</vt:lpstr>
      <vt:lpstr>Knapsack</vt:lpstr>
      <vt:lpstr>Knapsack Approaches</vt:lpstr>
      <vt:lpstr>Knapsack Approaches</vt:lpstr>
      <vt:lpstr>Knapsack with Repetition</vt:lpstr>
      <vt:lpstr>Knapsack with Repetition Algorithm</vt:lpstr>
      <vt:lpstr>Knapsack with Repetition Algorithm</vt:lpstr>
      <vt:lpstr>Recursion and Memoization</vt:lpstr>
      <vt:lpstr>Recursion and Memoization</vt:lpstr>
      <vt:lpstr>Knapsack without Repetition</vt:lpstr>
      <vt:lpstr>Knapsack without Repetition Example</vt:lpstr>
      <vt:lpstr>Knapsack without Repetition Example</vt:lpstr>
      <vt:lpstr>Knapsack without Repetition Example</vt:lpstr>
      <vt:lpstr>**Challenge** Finish table. What is complexity? Show how you know which items are in the sack</vt:lpstr>
      <vt:lpstr>**Challenge** Finish table. What is complexity? How do you know which items are in the sack?</vt:lpstr>
      <vt:lpstr>Chain Matrix Multiplication</vt:lpstr>
      <vt:lpstr>DP Solution</vt:lpstr>
      <vt:lpstr>Chain Matrix Multiply Algorithm</vt:lpstr>
      <vt:lpstr>Chain Matrix Multiply Algorithm</vt:lpstr>
      <vt:lpstr>PowerPoint Presentation</vt:lpstr>
      <vt:lpstr>Shortest Paths and DP</vt:lpstr>
      <vt:lpstr>Floyd-Warshall Algorithm</vt:lpstr>
      <vt:lpstr>Floyd-Warshall Algorithm</vt:lpstr>
      <vt:lpstr>Floyd's Example</vt:lpstr>
      <vt:lpstr>Floyd's Example – Directed Graph</vt:lpstr>
      <vt:lpstr>Floyd's Example – Directed Graph</vt:lpstr>
      <vt:lpstr>Floyd's Example – Directed Graph</vt:lpstr>
      <vt:lpstr>Floyd-Warshall Algorithm</vt:lpstr>
      <vt:lpstr>TSP – Travelling Salesman Problem</vt:lpstr>
      <vt:lpstr>TSP Solution</vt:lpstr>
      <vt:lpstr>TSP Algorithm</vt:lpstr>
      <vt:lpstr>TSP Algorithm</vt:lpstr>
      <vt:lpstr>PowerPoint Presentation</vt:lpstr>
      <vt:lpstr>PowerPoint Presentation</vt:lpstr>
      <vt:lpstr>PowerPoint Presentation</vt:lpstr>
      <vt:lpstr>PowerPoint Presentation</vt:lpstr>
      <vt:lpstr>Using Dynamic Programming</vt:lpstr>
      <vt:lpstr>Dynamic Programming Applications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Tony Martinez</cp:lastModifiedBy>
  <cp:revision>647</cp:revision>
  <cp:lastPrinted>2009-09-04T22:48:50Z</cp:lastPrinted>
  <dcterms:created xsi:type="dcterms:W3CDTF">2014-11-11T19:43:17Z</dcterms:created>
  <dcterms:modified xsi:type="dcterms:W3CDTF">2021-03-11T16:22:34Z</dcterms:modified>
</cp:coreProperties>
</file>