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aira SemiCondensed Light"/>
      <p:regular r:id="rId15"/>
      <p:bold r:id="rId16"/>
    </p:embeddedFont>
    <p:embeddedFont>
      <p:font typeface="Bebas Neue"/>
      <p:regular r:id="rId17"/>
    </p:embeddedFont>
    <p:embeddedFont>
      <p:font typeface="Saira Semi Condense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airaSemiCondensedLight-regular.fntdata"/><Relationship Id="rId14" Type="http://schemas.openxmlformats.org/officeDocument/2006/relationships/slide" Target="slides/slide10.xml"/><Relationship Id="rId17" Type="http://schemas.openxmlformats.org/officeDocument/2006/relationships/font" Target="fonts/BebasNeue-regular.fntdata"/><Relationship Id="rId16" Type="http://schemas.openxmlformats.org/officeDocument/2006/relationships/font" Target="fonts/SairaSemiCondensedLight-bold.fntdata"/><Relationship Id="rId5" Type="http://schemas.openxmlformats.org/officeDocument/2006/relationships/slide" Target="slides/slide1.xml"/><Relationship Id="rId19" Type="http://schemas.openxmlformats.org/officeDocument/2006/relationships/font" Target="fonts/SairaSemiCondensed-bold.fntdata"/><Relationship Id="rId6" Type="http://schemas.openxmlformats.org/officeDocument/2006/relationships/slide" Target="slides/slide2.xml"/><Relationship Id="rId18" Type="http://schemas.openxmlformats.org/officeDocument/2006/relationships/font" Target="fonts/Saira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of trust to library IPPROTO_TLS </a:t>
            </a:r>
            <a:r>
              <a:rPr lang="en"/>
              <a:t>rather than relying on the developer to make the app secure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186a40a66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c186a40a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0fcc40c81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0fcc40c8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shows an example of the high level concept explained in the previous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and the next shows an example of the high level concept explained in the previous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c186a40a6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c186a40a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pace">
  <p:cSld name="BLANK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303" name="Google Shape;303;p11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304" name="Google Shape;30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5" name="Google Shape;30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6" name="Google Shape;30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07" name="Google Shape;307;p11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09" name="Google Shape;30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0" name="Google Shape;31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1" name="Google Shape;311;p11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312" name="Google Shape;31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3" name="Google Shape;31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4" name="Google Shape;31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5" name="Google Shape;315;p11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17" name="Google Shape;317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18" name="Google Shape;318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9" name="Google Shape;319;p11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1" name="Google Shape;321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2" name="Google Shape;322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3" name="Google Shape;323;p11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324" name="Google Shape;324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26" name="Google Shape;326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27" name="Google Shape;327;p11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328" name="Google Shape;328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29" name="Google Shape;329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0" name="Google Shape;330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31" name="Google Shape;331;p11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ransparent">
  <p:cSld name="BLANK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 rot="-4661460">
            <a:off x="7816508" y="4287714"/>
            <a:ext cx="2637833" cy="1975778"/>
            <a:chOff x="4085850" y="470300"/>
            <a:chExt cx="4240900" cy="3176500"/>
          </a:xfrm>
        </p:grpSpPr>
        <p:sp>
          <p:nvSpPr>
            <p:cNvPr id="337" name="Google Shape;337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38" name="Google Shape;338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39" name="Google Shape;339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12"/>
          <p:cNvGrpSpPr/>
          <p:nvPr/>
        </p:nvGrpSpPr>
        <p:grpSpPr>
          <a:xfrm>
            <a:off x="1978517" y="-209551"/>
            <a:ext cx="2637416" cy="1975465"/>
            <a:chOff x="4085850" y="470300"/>
            <a:chExt cx="4240900" cy="3176500"/>
          </a:xfrm>
        </p:grpSpPr>
        <p:sp>
          <p:nvSpPr>
            <p:cNvPr id="342" name="Google Shape;34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3" name="Google Shape;34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4" name="Google Shape;34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5" name="Google Shape;345;p12"/>
          <p:cNvGrpSpPr/>
          <p:nvPr/>
        </p:nvGrpSpPr>
        <p:grpSpPr>
          <a:xfrm rot="3530893">
            <a:off x="-867553" y="-567950"/>
            <a:ext cx="2637307" cy="1975384"/>
            <a:chOff x="4085850" y="470300"/>
            <a:chExt cx="4240900" cy="3176500"/>
          </a:xfrm>
        </p:grpSpPr>
        <p:sp>
          <p:nvSpPr>
            <p:cNvPr id="346" name="Google Shape;34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47" name="Google Shape;34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48" name="Google Shape;34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49" name="Google Shape;349;p12"/>
          <p:cNvGrpSpPr/>
          <p:nvPr/>
        </p:nvGrpSpPr>
        <p:grpSpPr>
          <a:xfrm rot="-10493339">
            <a:off x="7284096" y="-834521"/>
            <a:ext cx="2637299" cy="1975378"/>
            <a:chOff x="4085850" y="470300"/>
            <a:chExt cx="4240900" cy="3176500"/>
          </a:xfrm>
        </p:grpSpPr>
        <p:sp>
          <p:nvSpPr>
            <p:cNvPr id="350" name="Google Shape;350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1" name="Google Shape;351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2" name="Google Shape;352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3" name="Google Shape;353;p12"/>
          <p:cNvGrpSpPr/>
          <p:nvPr/>
        </p:nvGrpSpPr>
        <p:grpSpPr>
          <a:xfrm rot="6702336">
            <a:off x="8065116" y="1066816"/>
            <a:ext cx="2637393" cy="1975448"/>
            <a:chOff x="4085850" y="470300"/>
            <a:chExt cx="4240900" cy="3176500"/>
          </a:xfrm>
        </p:grpSpPr>
        <p:sp>
          <p:nvSpPr>
            <p:cNvPr id="354" name="Google Shape;354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5" name="Google Shape;355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56" name="Google Shape;356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57" name="Google Shape;357;p12"/>
          <p:cNvGrpSpPr/>
          <p:nvPr/>
        </p:nvGrpSpPr>
        <p:grpSpPr>
          <a:xfrm rot="-6941989">
            <a:off x="-410654" y="2069230"/>
            <a:ext cx="2637507" cy="1975533"/>
            <a:chOff x="4085850" y="470300"/>
            <a:chExt cx="4240900" cy="3176500"/>
          </a:xfrm>
        </p:grpSpPr>
        <p:sp>
          <p:nvSpPr>
            <p:cNvPr id="358" name="Google Shape;358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59" name="Google Shape;359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0" name="Google Shape;360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1" name="Google Shape;361;p12"/>
          <p:cNvGrpSpPr/>
          <p:nvPr/>
        </p:nvGrpSpPr>
        <p:grpSpPr>
          <a:xfrm rot="-701362">
            <a:off x="2697828" y="3642187"/>
            <a:ext cx="2637407" cy="1975459"/>
            <a:chOff x="4085850" y="470300"/>
            <a:chExt cx="4240900" cy="3176500"/>
          </a:xfrm>
        </p:grpSpPr>
        <p:sp>
          <p:nvSpPr>
            <p:cNvPr id="362" name="Google Shape;362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3" name="Google Shape;363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4" name="Google Shape;364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365" name="Google Shape;365;p12"/>
          <p:cNvGrpSpPr/>
          <p:nvPr/>
        </p:nvGrpSpPr>
        <p:grpSpPr>
          <a:xfrm rot="2409637">
            <a:off x="4795059" y="4013143"/>
            <a:ext cx="2637524" cy="1975546"/>
            <a:chOff x="4085850" y="470300"/>
            <a:chExt cx="4240900" cy="3176500"/>
          </a:xfrm>
        </p:grpSpPr>
        <p:sp>
          <p:nvSpPr>
            <p:cNvPr id="366" name="Google Shape;366;p12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367" name="Google Shape;367;p12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368" name="Google Shape;368;p12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rgbClr val="FFE6F2">
                    <a:alpha val="22352"/>
                  </a:srgbClr>
                </a:gs>
                <a:gs pos="100000">
                  <a:srgbClr val="1D0216">
                    <a:alpha val="41960"/>
                  </a:srgbClr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indent="-419100" lvl="1" marL="914400" rtl="0" algn="ctr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indent="-419100" lvl="2" marL="13716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 algn="ctr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6" name="Google Shape;166;p6"/>
          <p:cNvSpPr txBox="1"/>
          <p:nvPr>
            <p:ph idx="2" type="body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 flipH="1" rot="4099279">
            <a:off x="7303640" y="-97022"/>
            <a:ext cx="3088249" cy="2313146"/>
            <a:chOff x="4085850" y="470300"/>
            <a:chExt cx="4240900" cy="3176500"/>
          </a:xfrm>
        </p:grpSpPr>
        <p:sp>
          <p:nvSpPr>
            <p:cNvPr id="170" name="Google Shape;17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3" name="Google Shape;173;p7"/>
          <p:cNvGrpSpPr/>
          <p:nvPr/>
        </p:nvGrpSpPr>
        <p:grpSpPr>
          <a:xfrm flipH="1" rot="-6331410">
            <a:off x="169580" y="3839610"/>
            <a:ext cx="2104339" cy="1576183"/>
            <a:chOff x="4085850" y="470300"/>
            <a:chExt cx="4240900" cy="3176500"/>
          </a:xfrm>
        </p:grpSpPr>
        <p:sp>
          <p:nvSpPr>
            <p:cNvPr id="174" name="Google Shape;17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77" name="Google Shape;177;p7"/>
          <p:cNvGrpSpPr/>
          <p:nvPr/>
        </p:nvGrpSpPr>
        <p:grpSpPr>
          <a:xfrm flipH="1" rot="10800000">
            <a:off x="5722503" y="1635512"/>
            <a:ext cx="3088223" cy="2313127"/>
            <a:chOff x="4085850" y="470300"/>
            <a:chExt cx="4240900" cy="3176500"/>
          </a:xfrm>
        </p:grpSpPr>
        <p:sp>
          <p:nvSpPr>
            <p:cNvPr id="178" name="Google Shape;178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1" name="Google Shape;181;p7"/>
          <p:cNvGrpSpPr/>
          <p:nvPr/>
        </p:nvGrpSpPr>
        <p:grpSpPr>
          <a:xfrm flipH="1" rot="-406948">
            <a:off x="6322227" y="4305780"/>
            <a:ext cx="3088207" cy="2313115"/>
            <a:chOff x="4085850" y="470300"/>
            <a:chExt cx="4240900" cy="3176500"/>
          </a:xfrm>
        </p:grpSpPr>
        <p:sp>
          <p:nvSpPr>
            <p:cNvPr id="182" name="Google Shape;182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5" name="Google Shape;185;p7"/>
          <p:cNvGrpSpPr/>
          <p:nvPr/>
        </p:nvGrpSpPr>
        <p:grpSpPr>
          <a:xfrm flipH="1" rot="-7096248">
            <a:off x="8586740" y="2353136"/>
            <a:ext cx="1592892" cy="1193101"/>
            <a:chOff x="4085850" y="470300"/>
            <a:chExt cx="4240900" cy="3176500"/>
          </a:xfrm>
        </p:grpSpPr>
        <p:sp>
          <p:nvSpPr>
            <p:cNvPr id="186" name="Google Shape;186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89" name="Google Shape;189;p7"/>
          <p:cNvGrpSpPr/>
          <p:nvPr/>
        </p:nvGrpSpPr>
        <p:grpSpPr>
          <a:xfrm flipH="1" rot="7359859">
            <a:off x="5102524" y="-1347618"/>
            <a:ext cx="3088057" cy="2313002"/>
            <a:chOff x="4085850" y="470300"/>
            <a:chExt cx="4240900" cy="3176500"/>
          </a:xfrm>
        </p:grpSpPr>
        <p:sp>
          <p:nvSpPr>
            <p:cNvPr id="190" name="Google Shape;190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193" name="Google Shape;193;p7"/>
          <p:cNvGrpSpPr/>
          <p:nvPr/>
        </p:nvGrpSpPr>
        <p:grpSpPr>
          <a:xfrm flipH="1" rot="-7945286">
            <a:off x="62935" y="-408743"/>
            <a:ext cx="1593060" cy="1193227"/>
            <a:chOff x="4085850" y="470300"/>
            <a:chExt cx="4240900" cy="3176500"/>
          </a:xfrm>
        </p:grpSpPr>
        <p:sp>
          <p:nvSpPr>
            <p:cNvPr id="194" name="Google Shape;194;p7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197" name="Google Shape;197;p7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1334450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9" name="Google Shape;199;p7"/>
          <p:cNvSpPr txBox="1"/>
          <p:nvPr>
            <p:ph idx="2" type="body"/>
          </p:nvPr>
        </p:nvSpPr>
        <p:spPr>
          <a:xfrm>
            <a:off x="3552414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0" name="Google Shape;200;p7"/>
          <p:cNvSpPr txBox="1"/>
          <p:nvPr>
            <p:ph idx="3" type="body"/>
          </p:nvPr>
        </p:nvSpPr>
        <p:spPr>
          <a:xfrm>
            <a:off x="5770377" y="1513150"/>
            <a:ext cx="2007000" cy="29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flipH="1" rot="10800000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3" name="Google Shape;233;p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818949" y="-1020715"/>
            <a:ext cx="10913372" cy="7622499"/>
            <a:chOff x="-818949" y="-1020715"/>
            <a:chExt cx="10913372" cy="7622499"/>
          </a:xfrm>
        </p:grpSpPr>
        <p:grpSp>
          <p:nvGrpSpPr>
            <p:cNvPr id="236" name="Google Shape;236;p9"/>
            <p:cNvGrpSpPr/>
            <p:nvPr/>
          </p:nvGrpSpPr>
          <p:grpSpPr>
            <a:xfrm rot="-4527684">
              <a:off x="8019650" y="4601602"/>
              <a:ext cx="2099905" cy="1572861"/>
              <a:chOff x="4085850" y="470300"/>
              <a:chExt cx="4240900" cy="31765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8" name="Google Shape;23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9" name="Google Shape;23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2661232" y="-763064"/>
              <a:ext cx="2099670" cy="1572685"/>
              <a:chOff x="4085850" y="470300"/>
              <a:chExt cx="4240900" cy="31765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2" name="Google Shape;24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3" name="Google Shape;24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4" name="Google Shape;244;p9"/>
            <p:cNvGrpSpPr/>
            <p:nvPr/>
          </p:nvGrpSpPr>
          <p:grpSpPr>
            <a:xfrm rot="-10392908">
              <a:off x="7794620" y="-644530"/>
              <a:ext cx="2099957" cy="1572900"/>
              <a:chOff x="4085850" y="470300"/>
              <a:chExt cx="4240900" cy="3176500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46" name="Google Shape;24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47" name="Google Shape;24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48" name="Google Shape;248;p9"/>
            <p:cNvGrpSpPr/>
            <p:nvPr/>
          </p:nvGrpSpPr>
          <p:grpSpPr>
            <a:xfrm rot="6700735">
              <a:off x="7794705" y="1370232"/>
              <a:ext cx="2099757" cy="1572751"/>
              <a:chOff x="4085850" y="470300"/>
              <a:chExt cx="4240900" cy="31765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0" name="Google Shape;250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1" name="Google Shape;251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2" name="Google Shape;252;p9"/>
            <p:cNvGrpSpPr/>
            <p:nvPr/>
          </p:nvGrpSpPr>
          <p:grpSpPr>
            <a:xfrm rot="-528359">
              <a:off x="2945437" y="4011777"/>
              <a:ext cx="2099824" cy="1572801"/>
              <a:chOff x="4085850" y="470300"/>
              <a:chExt cx="4240900" cy="31765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4" name="Google Shape;254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5" name="Google Shape;255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56" name="Google Shape;256;p9"/>
            <p:cNvGrpSpPr/>
            <p:nvPr/>
          </p:nvGrpSpPr>
          <p:grpSpPr>
            <a:xfrm rot="-6463940">
              <a:off x="-800051" y="2374509"/>
              <a:ext cx="2099769" cy="1572760"/>
              <a:chOff x="4085850" y="470300"/>
              <a:chExt cx="4240900" cy="3176500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8" name="Google Shape;258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59" name="Google Shape;259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0" name="Google Shape;260;p9"/>
            <p:cNvGrpSpPr/>
            <p:nvPr/>
          </p:nvGrpSpPr>
          <p:grpSpPr>
            <a:xfrm rot="3661376">
              <a:off x="414471" y="-507602"/>
              <a:ext cx="2100056" cy="1572975"/>
              <a:chOff x="4085850" y="470300"/>
              <a:chExt cx="4240900" cy="317650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2" name="Google Shape;262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3" name="Google Shape;263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64" name="Google Shape;264;p9"/>
            <p:cNvGrpSpPr/>
            <p:nvPr/>
          </p:nvGrpSpPr>
          <p:grpSpPr>
            <a:xfrm rot="2064540">
              <a:off x="4893687" y="4316027"/>
              <a:ext cx="2099825" cy="1572802"/>
              <a:chOff x="4085850" y="470300"/>
              <a:chExt cx="4240900" cy="31765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rect b="b" l="l" r="r" t="t"/>
                <a:pathLst>
                  <a:path extrusionOk="0" h="102388" w="83267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66" name="Google Shape;266;p9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rect b="b" l="l" r="r" t="t"/>
                <a:pathLst>
                  <a:path extrusionOk="0" h="127038" w="96008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7" name="Google Shape;267;p9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rect b="b" l="l" r="r" t="t"/>
                <a:pathLst>
                  <a:path extrusionOk="0" h="48392" w="169623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rect b="b" l="l" r="r" t="t"/>
              <a:pathLst>
                <a:path extrusionOk="0" h="102388" w="83267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rect b="b" l="l" r="r" t="t"/>
              <a:pathLst>
                <a:path extrusionOk="0" h="127038" w="96008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rect b="b" l="l" r="r" t="t"/>
              <a:pathLst>
                <a:path extrusionOk="0" h="48392" w="169623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⩥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⊳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 of TLS in the </a:t>
            </a:r>
            <a:r>
              <a:rPr lang="en">
                <a:solidFill>
                  <a:srgbClr val="FFFFFF"/>
                </a:solidFill>
              </a:rPr>
              <a:t>secure socket api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Presented by Cheyenne son and </a:t>
            </a:r>
            <a:r>
              <a:rPr lang="en" sz="1700">
                <a:solidFill>
                  <a:srgbClr val="FFFFFF"/>
                </a:solidFill>
              </a:rPr>
              <a:t>matthew</a:t>
            </a:r>
            <a:r>
              <a:rPr lang="en" sz="1700">
                <a:solidFill>
                  <a:srgbClr val="FFFFFF"/>
                </a:solidFill>
              </a:rPr>
              <a:t> christensen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2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22"/>
          <p:cNvSpPr txBox="1"/>
          <p:nvPr>
            <p:ph idx="4294967295" type="ctrTitle"/>
          </p:nvPr>
        </p:nvSpPr>
        <p:spPr>
          <a:xfrm>
            <a:off x="685800" y="1771638"/>
            <a:ext cx="41088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</a:t>
            </a:r>
            <a:r>
              <a:rPr lang="en" sz="12000"/>
              <a:t>!</a:t>
            </a:r>
            <a:endParaRPr sz="12000"/>
          </a:p>
        </p:txBody>
      </p:sp>
      <p:sp>
        <p:nvSpPr>
          <p:cNvPr id="478" name="Google Shape;478;p22"/>
          <p:cNvSpPr/>
          <p:nvPr/>
        </p:nvSpPr>
        <p:spPr>
          <a:xfrm>
            <a:off x="5481876" y="1403062"/>
            <a:ext cx="2569661" cy="233738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Any 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secure socket api</a:t>
            </a:r>
            <a:endParaRPr/>
          </a:p>
        </p:txBody>
      </p:sp>
      <p:sp>
        <p:nvSpPr>
          <p:cNvPr id="379" name="Google Shape;379;p14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0" name="Google Shape;380;p14"/>
          <p:cNvGrpSpPr/>
          <p:nvPr/>
        </p:nvGrpSpPr>
        <p:grpSpPr>
          <a:xfrm>
            <a:off x="1232350" y="3161543"/>
            <a:ext cx="6679421" cy="1905865"/>
            <a:chOff x="1442627" y="5710929"/>
            <a:chExt cx="594318" cy="590600"/>
          </a:xfrm>
        </p:grpSpPr>
        <p:sp>
          <p:nvSpPr>
            <p:cNvPr id="381" name="Google Shape;381;p14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14"/>
          <p:cNvSpPr txBox="1"/>
          <p:nvPr>
            <p:ph idx="1" type="body"/>
          </p:nvPr>
        </p:nvSpPr>
        <p:spPr>
          <a:xfrm>
            <a:off x="1334450" y="1513149"/>
            <a:ext cx="6475200" cy="13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Using TLS is hard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Symbols in libssl: 504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/>
              <a:t>Lines of code: 317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</a:endParaRPr>
          </a:p>
        </p:txBody>
      </p:sp>
      <p:pic>
        <p:nvPicPr>
          <p:cNvPr id="387" name="Google Shape;3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13" y="3609025"/>
            <a:ext cx="495576" cy="49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 txBox="1"/>
          <p:nvPr>
            <p:ph idx="1" type="body"/>
          </p:nvPr>
        </p:nvSpPr>
        <p:spPr>
          <a:xfrm>
            <a:off x="1418350" y="3238749"/>
            <a:ext cx="6475200" cy="13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int socket = socket(PF_INET, SOCK_STREAM, IPPROTO_TCP);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int socket = socket(PF_INET, SOCK_STREAM, </a:t>
            </a:r>
            <a:r>
              <a:rPr b="1" lang="en" sz="21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IPPROTO_TLS</a:t>
            </a:r>
            <a:r>
              <a:rPr lang="en" sz="2100">
                <a:solidFill>
                  <a:schemeClr val="lt1"/>
                </a:solidFill>
              </a:rPr>
              <a:t>);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15"/>
          <p:cNvGrpSpPr/>
          <p:nvPr/>
        </p:nvGrpSpPr>
        <p:grpSpPr>
          <a:xfrm>
            <a:off x="2349926" y="213543"/>
            <a:ext cx="5259934" cy="2754851"/>
            <a:chOff x="2349926" y="213543"/>
            <a:chExt cx="5259934" cy="2754851"/>
          </a:xfrm>
        </p:grpSpPr>
        <p:sp>
          <p:nvSpPr>
            <p:cNvPr id="394" name="Google Shape;394;p15"/>
            <p:cNvSpPr/>
            <p:nvPr/>
          </p:nvSpPr>
          <p:spPr>
            <a:xfrm>
              <a:off x="4239293" y="1522783"/>
              <a:ext cx="351417" cy="335544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15"/>
            <p:cNvGrpSpPr/>
            <p:nvPr/>
          </p:nvGrpSpPr>
          <p:grpSpPr>
            <a:xfrm>
              <a:off x="5021725" y="1462446"/>
              <a:ext cx="1505529" cy="1505948"/>
              <a:chOff x="6654650" y="3665275"/>
              <a:chExt cx="409100" cy="409125"/>
            </a:xfrm>
          </p:grpSpPr>
          <p:sp>
            <p:nvSpPr>
              <p:cNvPr id="396" name="Google Shape;396;p15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rect b="b" l="l" r="r" t="t"/>
                <a:pathLst>
                  <a:path extrusionOk="0" h="8476" w="8475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rect b="b" l="l" r="r" t="t"/>
                <a:pathLst>
                  <a:path extrusionOk="0" h="16365" w="16364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15"/>
            <p:cNvGrpSpPr/>
            <p:nvPr/>
          </p:nvGrpSpPr>
          <p:grpSpPr>
            <a:xfrm rot="5273114">
              <a:off x="2372312" y="236070"/>
              <a:ext cx="1237807" cy="1237751"/>
              <a:chOff x="450088" y="4231642"/>
              <a:chExt cx="551650" cy="551622"/>
            </a:xfrm>
          </p:grpSpPr>
          <p:sp>
            <p:nvSpPr>
              <p:cNvPr id="399" name="Google Shape;399;p15"/>
              <p:cNvSpPr/>
              <p:nvPr/>
            </p:nvSpPr>
            <p:spPr>
              <a:xfrm rot="-997806">
                <a:off x="504256" y="4285805"/>
                <a:ext cx="443313" cy="443295"/>
              </a:xfrm>
              <a:custGeom>
                <a:rect b="b" l="l" r="r" t="t"/>
                <a:pathLst>
                  <a:path extrusionOk="0" h="17733" w="17732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 rot="-997806">
                <a:off x="582972" y="4667594"/>
                <a:ext cx="73302" cy="73295"/>
              </a:xfrm>
              <a:custGeom>
                <a:rect b="b" l="l" r="r" t="t"/>
                <a:pathLst>
                  <a:path extrusionOk="0" h="2932" w="2932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 rot="-997806">
                <a:off x="646422" y="4696610"/>
                <a:ext cx="47026" cy="47022"/>
              </a:xfrm>
              <a:custGeom>
                <a:rect b="b" l="l" r="r" t="t"/>
                <a:pathLst>
                  <a:path extrusionOk="0" h="1881" w="1881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 rot="-997806">
                <a:off x="555242" y="4647367"/>
                <a:ext cx="47051" cy="47047"/>
              </a:xfrm>
              <a:custGeom>
                <a:rect b="b" l="l" r="r" t="t"/>
                <a:pathLst>
                  <a:path extrusionOk="0" h="1882" w="1882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3" name="Google Shape;403;p15"/>
            <p:cNvSpPr/>
            <p:nvPr/>
          </p:nvSpPr>
          <p:spPr>
            <a:xfrm rot="2466667">
              <a:off x="4777941" y="569718"/>
              <a:ext cx="488277" cy="466224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1609475">
              <a:off x="5598827" y="839314"/>
              <a:ext cx="351366" cy="335496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2926099">
              <a:off x="3747690" y="1763756"/>
              <a:ext cx="263140" cy="251254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1609616">
              <a:off x="7334461" y="1803434"/>
              <a:ext cx="237077" cy="226369"/>
            </a:xfrm>
            <a:custGeom>
              <a:rect b="b" l="l" r="r" t="t"/>
              <a:pathLst>
                <a:path extrusionOk="0" h="14460" w="15144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5"/>
          <p:cNvSpPr txBox="1"/>
          <p:nvPr>
            <p:ph idx="4294967295" type="ctrTitle"/>
          </p:nvPr>
        </p:nvSpPr>
        <p:spPr>
          <a:xfrm>
            <a:off x="1334450" y="839138"/>
            <a:ext cx="4676400" cy="2811900"/>
          </a:xfrm>
          <a:prstGeom prst="rect">
            <a:avLst/>
          </a:prstGeom>
          <a:effectLst>
            <a:outerShdw blurRad="242888" rotWithShape="0" algn="bl">
              <a:schemeClr val="lt1">
                <a:alpha val="73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The problem</a:t>
            </a:r>
            <a:endParaRPr sz="12000"/>
          </a:p>
        </p:txBody>
      </p:sp>
      <p:sp>
        <p:nvSpPr>
          <p:cNvPr id="408" name="Google Shape;408;p15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15"/>
          <p:cNvSpPr txBox="1"/>
          <p:nvPr>
            <p:ph idx="4294967295" type="subTitle"/>
          </p:nvPr>
        </p:nvSpPr>
        <p:spPr>
          <a:xfrm>
            <a:off x="1334450" y="3633563"/>
            <a:ext cx="4676400" cy="6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/>
              <a:t>How do we know the Secure Socket API actually makes your socket secure?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/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 process</a:t>
            </a:r>
            <a:endParaRPr/>
          </a:p>
        </p:txBody>
      </p: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6" name="Google Shape;416;p16"/>
          <p:cNvGrpSpPr/>
          <p:nvPr/>
        </p:nvGrpSpPr>
        <p:grpSpPr>
          <a:xfrm>
            <a:off x="5632317" y="1802043"/>
            <a:ext cx="3305700" cy="2563525"/>
            <a:chOff x="5632317" y="1189775"/>
            <a:chExt cx="3305700" cy="3483050"/>
          </a:xfrm>
        </p:grpSpPr>
        <p:sp>
          <p:nvSpPr>
            <p:cNvPr id="417" name="Google Shape;417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aira SemiCondensed Light"/>
                  <a:ea typeface="Saira SemiCondensed Light"/>
                  <a:cs typeface="Saira SemiCondensed Light"/>
                  <a:sym typeface="Saira SemiCondensed Light"/>
                </a:rPr>
                <a:t>Code</a:t>
              </a:r>
              <a:r>
                <a:rPr lang="en">
                  <a:solidFill>
                    <a:schemeClr val="dk1"/>
                  </a:solidFill>
                  <a:latin typeface="Saira SemiCondensed Light"/>
                  <a:ea typeface="Saira SemiCondensed Light"/>
                  <a:cs typeface="Saira SemiCondensed Light"/>
                  <a:sym typeface="Saira SemiCondensed Light"/>
                </a:rPr>
                <a:t> verification</a:t>
              </a:r>
              <a:endParaRPr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  <p:sp>
          <p:nvSpPr>
            <p:cNvPr id="418" name="Google Shape;418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Saira SemiCondensed Light"/>
                  <a:ea typeface="Saira SemiCondensed Light"/>
                  <a:cs typeface="Saira SemiCondensed Light"/>
                  <a:sym typeface="Saira SemiCondensed Light"/>
                </a:rPr>
                <a:t>Verify that the codebase implements the contracts.</a:t>
              </a:r>
              <a:endParaRPr sz="21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</p:grpSp>
      <p:grpSp>
        <p:nvGrpSpPr>
          <p:cNvPr id="419" name="Google Shape;419;p16"/>
          <p:cNvGrpSpPr/>
          <p:nvPr/>
        </p:nvGrpSpPr>
        <p:grpSpPr>
          <a:xfrm>
            <a:off x="0" y="1802200"/>
            <a:ext cx="3546900" cy="2563367"/>
            <a:chOff x="0" y="1189989"/>
            <a:chExt cx="3546900" cy="3482836"/>
          </a:xfrm>
        </p:grpSpPr>
        <p:sp>
          <p:nvSpPr>
            <p:cNvPr id="420" name="Google Shape;420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aira SemiCondensed Light"/>
                  <a:ea typeface="Saira SemiCondensed Light"/>
                  <a:cs typeface="Saira SemiCondensed Light"/>
                  <a:sym typeface="Saira SemiCondensed Light"/>
                </a:rPr>
                <a:t>Contracts</a:t>
              </a:r>
              <a:endParaRPr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  <p:sp>
          <p:nvSpPr>
            <p:cNvPr id="421" name="Google Shape;421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Saira SemiCondensed Light"/>
                  <a:ea typeface="Saira SemiCondensed Light"/>
                  <a:cs typeface="Saira SemiCondensed Light"/>
                  <a:sym typeface="Saira SemiCondensed Light"/>
                </a:rPr>
                <a:t>Determine what state changes are necessary to maintain security.</a:t>
              </a:r>
              <a:endParaRPr sz="21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</p:grpSp>
      <p:grpSp>
        <p:nvGrpSpPr>
          <p:cNvPr id="422" name="Google Shape;422;p16"/>
          <p:cNvGrpSpPr/>
          <p:nvPr/>
        </p:nvGrpSpPr>
        <p:grpSpPr>
          <a:xfrm>
            <a:off x="2944204" y="1802043"/>
            <a:ext cx="3305700" cy="2563525"/>
            <a:chOff x="2944204" y="1189775"/>
            <a:chExt cx="3305700" cy="3483050"/>
          </a:xfrm>
        </p:grpSpPr>
        <p:sp>
          <p:nvSpPr>
            <p:cNvPr id="423" name="Google Shape;423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aira SemiCondensed Light"/>
                  <a:ea typeface="Saira SemiCondensed Light"/>
                  <a:cs typeface="Saira SemiCondensed Light"/>
                  <a:sym typeface="Saira SemiCondensed Light"/>
                </a:rPr>
                <a:t>Dafny</a:t>
              </a:r>
              <a:endParaRPr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  <p:sp>
          <p:nvSpPr>
            <p:cNvPr id="424" name="Google Shape;424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Saira SemiCondensed Light"/>
                  <a:ea typeface="Saira SemiCondensed Light"/>
                  <a:cs typeface="Saira SemiCondensed Light"/>
                  <a:sym typeface="Saira SemiCondensed Light"/>
                </a:rPr>
                <a:t>Implement contracts and state changes in dafny code.</a:t>
              </a:r>
              <a:endParaRPr sz="21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17"/>
          <p:cNvSpPr/>
          <p:nvPr/>
        </p:nvSpPr>
        <p:spPr>
          <a:xfrm rot="5400000">
            <a:off x="42600" y="1584825"/>
            <a:ext cx="1362300" cy="14475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525" y="228550"/>
            <a:ext cx="626184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7"/>
          <p:cNvSpPr txBox="1"/>
          <p:nvPr>
            <p:ph idx="4294967295" type="ctrTitle"/>
          </p:nvPr>
        </p:nvSpPr>
        <p:spPr>
          <a:xfrm>
            <a:off x="-347900" y="2905950"/>
            <a:ext cx="3945300" cy="1896900"/>
          </a:xfrm>
          <a:prstGeom prst="rect">
            <a:avLst/>
          </a:prstGeom>
          <a:effectLst>
            <a:outerShdw blurRad="242888" rotWithShape="0" algn="bl">
              <a:schemeClr val="lt1">
                <a:alpha val="73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rgbClr val="FFFFFF"/>
                </a:solidFill>
              </a:rPr>
              <a:t>Certific</a:t>
            </a:r>
            <a:r>
              <a:rPr lang="en" sz="6800"/>
              <a:t>ate</a:t>
            </a:r>
            <a:r>
              <a:rPr lang="en" sz="6800"/>
              <a:t> Chain</a:t>
            </a:r>
            <a:endParaRPr sz="6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8" name="Google Shape;4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87325"/>
            <a:ext cx="8238404" cy="436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/>
          <p:nvPr/>
        </p:nvSpPr>
        <p:spPr>
          <a:xfrm>
            <a:off x="45562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Place your screenshot here</a:t>
            </a: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44" name="Google Shape;444;p19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5" name="Google Shape;445;p19"/>
          <p:cNvGrpSpPr/>
          <p:nvPr/>
        </p:nvGrpSpPr>
        <p:grpSpPr>
          <a:xfrm>
            <a:off x="442782" y="152500"/>
            <a:ext cx="8258443" cy="4838523"/>
            <a:chOff x="1177450" y="241631"/>
            <a:chExt cx="6173152" cy="3616776"/>
          </a:xfrm>
        </p:grpSpPr>
        <p:sp>
          <p:nvSpPr>
            <p:cNvPr id="446" name="Google Shape;446;p19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rotWithShape="0" algn="bl" dir="5400000" dist="95250">
                <a:schemeClr val="lt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0216">
                <a:alpha val="418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0" name="Google Shape;450;p19"/>
          <p:cNvPicPr preferRelativeResize="0"/>
          <p:nvPr/>
        </p:nvPicPr>
        <p:blipFill rotWithShape="1">
          <a:blip r:embed="rId3">
            <a:alphaModFix/>
          </a:blip>
          <a:srcRect b="0" l="10170" r="3496" t="0"/>
          <a:stretch/>
        </p:blipFill>
        <p:spPr>
          <a:xfrm>
            <a:off x="1356225" y="417800"/>
            <a:ext cx="6431550" cy="40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675" y="3598475"/>
            <a:ext cx="3554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/>
          <p:nvPr/>
        </p:nvSpPr>
        <p:spPr>
          <a:xfrm>
            <a:off x="45562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rPr>
              <a:t>Place your screenshot here</a:t>
            </a:r>
            <a:endParaRPr sz="1000">
              <a:solidFill>
                <a:schemeClr val="dk2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457" name="Google Shape;457;p20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8" name="Google Shape;458;p20"/>
          <p:cNvGrpSpPr/>
          <p:nvPr/>
        </p:nvGrpSpPr>
        <p:grpSpPr>
          <a:xfrm>
            <a:off x="442782" y="152500"/>
            <a:ext cx="8258443" cy="4838523"/>
            <a:chOff x="1177450" y="241631"/>
            <a:chExt cx="6173152" cy="3616776"/>
          </a:xfrm>
        </p:grpSpPr>
        <p:sp>
          <p:nvSpPr>
            <p:cNvPr id="459" name="Google Shape;459;p2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rotWithShape="0" algn="bl" dir="5400000" dist="95250">
                <a:schemeClr val="lt1">
                  <a:alpha val="64999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0216">
                <a:alpha val="418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3" name="Google Shape;463;p20"/>
          <p:cNvPicPr preferRelativeResize="0"/>
          <p:nvPr/>
        </p:nvPicPr>
        <p:blipFill rotWithShape="1">
          <a:blip r:embed="rId3">
            <a:alphaModFix/>
          </a:blip>
          <a:srcRect b="0" l="866" r="2831" t="0"/>
          <a:stretch/>
        </p:blipFill>
        <p:spPr>
          <a:xfrm>
            <a:off x="1319488" y="406350"/>
            <a:ext cx="6505025" cy="40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1"/>
          <p:cNvSpPr txBox="1"/>
          <p:nvPr>
            <p:ph type="title"/>
          </p:nvPr>
        </p:nvSpPr>
        <p:spPr>
          <a:xfrm>
            <a:off x="1203750" y="731875"/>
            <a:ext cx="6736500" cy="5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         and          What next?</a:t>
            </a:r>
            <a:endParaRPr/>
          </a:p>
        </p:txBody>
      </p:sp>
      <p:sp>
        <p:nvSpPr>
          <p:cNvPr id="469" name="Google Shape;469;p21"/>
          <p:cNvSpPr txBox="1"/>
          <p:nvPr>
            <p:ph idx="1" type="body"/>
          </p:nvPr>
        </p:nvSpPr>
        <p:spPr>
          <a:xfrm>
            <a:off x="700525" y="1502775"/>
            <a:ext cx="30255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The Secure Socket API is an </a:t>
            </a:r>
            <a:r>
              <a:rPr lang="en"/>
              <a:t>effective</a:t>
            </a:r>
            <a:r>
              <a:rPr lang="en"/>
              <a:t> way of </a:t>
            </a:r>
            <a:r>
              <a:rPr lang="en"/>
              <a:t>guaranteeing a secure TLS connection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Formal verification of meaningful (non-trivial) code is hard</a:t>
            </a:r>
            <a:endParaRPr/>
          </a:p>
        </p:txBody>
      </p:sp>
      <p:sp>
        <p:nvSpPr>
          <p:cNvPr id="470" name="Google Shape;470;p21"/>
          <p:cNvSpPr txBox="1"/>
          <p:nvPr>
            <p:ph idx="2" type="body"/>
          </p:nvPr>
        </p:nvSpPr>
        <p:spPr>
          <a:xfrm>
            <a:off x="5002875" y="1502775"/>
            <a:ext cx="3582000" cy="29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We lack formal verification that our model represents the codebase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⩥"/>
            </a:pPr>
            <a:r>
              <a:rPr lang="en"/>
              <a:t>Solution</a:t>
            </a:r>
            <a:r>
              <a:rPr lang="en"/>
              <a:t>: Integrate proof into the codebase</a:t>
            </a:r>
            <a:endParaRPr/>
          </a:p>
        </p:txBody>
      </p:sp>
      <p:sp>
        <p:nvSpPr>
          <p:cNvPr id="471" name="Google Shape;471;p21"/>
          <p:cNvSpPr txBox="1"/>
          <p:nvPr>
            <p:ph idx="12" type="sldNum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