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aira SemiCondensed Light"/>
      <p:regular r:id="rId19"/>
      <p:bold r:id="rId20"/>
    </p:embeddedFont>
    <p:embeddedFont>
      <p:font typeface="Bebas Neue"/>
      <p:regular r:id="rId21"/>
    </p:embeddedFont>
    <p:embeddedFont>
      <p:font typeface="Saira Semi Condense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Light-bold.fntdata"/><Relationship Id="rId11" Type="http://schemas.openxmlformats.org/officeDocument/2006/relationships/slide" Target="slides/slide7.xml"/><Relationship Id="rId22" Type="http://schemas.openxmlformats.org/officeDocument/2006/relationships/font" Target="fonts/SairaSemiCondensed-regular.fntdata"/><Relationship Id="rId10" Type="http://schemas.openxmlformats.org/officeDocument/2006/relationships/slide" Target="slides/slide6.xml"/><Relationship Id="rId21" Type="http://schemas.openxmlformats.org/officeDocument/2006/relationships/font" Target="fonts/BebasNeu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airaSemi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airaSemiCondensedLigh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186a40a66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186a40a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0fcc40c81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0fcc40c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shows an example of the high level concept explained in the previous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and the next shows an example of the high level concept explained in the previous slide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186a40a6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186a40a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8c57073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8c5707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8c570731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8c57073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trust to library IPPROTO_TLS </a:t>
            </a:r>
            <a:r>
              <a:rPr lang="en"/>
              <a:t>rather than relying on the developer to make the app secure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83d3b74e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83d3b7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83d3b74e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83d3b74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pace">
  <p:cSld name="BLANK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ransparent">
  <p:cSld name="BLANK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indent="-419100" lvl="1" marL="914400" rtl="0" algn="ctr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indent="-419100" lvl="2" marL="13716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flipH="1" rot="4099279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flipH="1" rot="-6331410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flipH="1" rot="10800000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flipH="1" rot="-406948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flipH="1" rot="-7096248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flipH="1" rot="7359859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flipH="1" rot="-7945286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9" name="Google Shape;199;p7"/>
          <p:cNvSpPr txBox="1"/>
          <p:nvPr>
            <p:ph idx="2" type="body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0" name="Google Shape;200;p7"/>
          <p:cNvSpPr txBox="1"/>
          <p:nvPr>
            <p:ph idx="3" type="body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flipH="1" rot="10800000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EHzRbOVBSRj3wBZjJUFxupRMz_-Uq5al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of TLS in the </a:t>
            </a:r>
            <a:r>
              <a:rPr lang="en">
                <a:solidFill>
                  <a:srgbClr val="FFFFFF"/>
                </a:solidFill>
              </a:rPr>
              <a:t>secure socket api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Presented </a:t>
            </a:r>
            <a:r>
              <a:rPr lang="en" sz="1700">
                <a:solidFill>
                  <a:srgbClr val="FFFFFF"/>
                </a:solidFill>
              </a:rPr>
              <a:t>matthew</a:t>
            </a:r>
            <a:r>
              <a:rPr lang="en" sz="1700">
                <a:solidFill>
                  <a:srgbClr val="FFFFFF"/>
                </a:solidFill>
              </a:rPr>
              <a:t> christensen					           March 5, 2022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74" name="Google Shape;374;p13" title="(Do not delete - part of the SRC 2022 Presentation that is hosted for LinkedIn) - SRC 2022 - Formal Verification of Correct TLS Implementation in the Secure Socket  - WAV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381500"/>
            <a:ext cx="4572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8" name="Google Shape;4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87325"/>
            <a:ext cx="8238404" cy="43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/>
          <p:nvPr/>
        </p:nvSpPr>
        <p:spPr>
          <a:xfrm>
            <a:off x="45562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Place your screenshot here</a:t>
            </a: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94" name="Google Shape;494;p23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5" name="Google Shape;495;p23"/>
          <p:cNvGrpSpPr/>
          <p:nvPr/>
        </p:nvGrpSpPr>
        <p:grpSpPr>
          <a:xfrm>
            <a:off x="442782" y="152500"/>
            <a:ext cx="8258443" cy="4838523"/>
            <a:chOff x="1177450" y="241631"/>
            <a:chExt cx="6173152" cy="3616776"/>
          </a:xfrm>
        </p:grpSpPr>
        <p:sp>
          <p:nvSpPr>
            <p:cNvPr id="496" name="Google Shape;496;p2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rotWithShape="0" algn="bl" dir="5400000" dist="95250">
                <a:schemeClr val="lt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0216">
                <a:alpha val="418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0" name="Google Shape;500;p23"/>
          <p:cNvPicPr preferRelativeResize="0"/>
          <p:nvPr/>
        </p:nvPicPr>
        <p:blipFill rotWithShape="1">
          <a:blip r:embed="rId3">
            <a:alphaModFix/>
          </a:blip>
          <a:srcRect b="0" l="10170" r="3496" t="0"/>
          <a:stretch/>
        </p:blipFill>
        <p:spPr>
          <a:xfrm>
            <a:off x="1356225" y="417800"/>
            <a:ext cx="6431550" cy="40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675" y="3598475"/>
            <a:ext cx="3554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3"/>
          <p:cNvSpPr/>
          <p:nvPr/>
        </p:nvSpPr>
        <p:spPr>
          <a:xfrm>
            <a:off x="1628150" y="1894575"/>
            <a:ext cx="155400" cy="82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 rot="10800000">
            <a:off x="6733550" y="1894575"/>
            <a:ext cx="155400" cy="82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848061" y="3305826"/>
            <a:ext cx="928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>
            <a:off x="45562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Place your screenshot here</a:t>
            </a: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510" name="Google Shape;510;p2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1" name="Google Shape;511;p24"/>
          <p:cNvGrpSpPr/>
          <p:nvPr/>
        </p:nvGrpSpPr>
        <p:grpSpPr>
          <a:xfrm>
            <a:off x="442782" y="152500"/>
            <a:ext cx="8258443" cy="4838523"/>
            <a:chOff x="1177450" y="241631"/>
            <a:chExt cx="6173152" cy="3616776"/>
          </a:xfrm>
        </p:grpSpPr>
        <p:sp>
          <p:nvSpPr>
            <p:cNvPr id="512" name="Google Shape;512;p2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rotWithShape="0" algn="bl" dir="5400000" dist="95250">
                <a:schemeClr val="lt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0216">
                <a:alpha val="418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6" name="Google Shape;516;p24"/>
          <p:cNvPicPr preferRelativeResize="0"/>
          <p:nvPr/>
        </p:nvPicPr>
        <p:blipFill rotWithShape="1">
          <a:blip r:embed="rId3">
            <a:alphaModFix/>
          </a:blip>
          <a:srcRect b="0" l="866" r="2831" t="0"/>
          <a:stretch/>
        </p:blipFill>
        <p:spPr>
          <a:xfrm>
            <a:off x="1319488" y="406350"/>
            <a:ext cx="6505025" cy="40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4"/>
          <p:cNvSpPr/>
          <p:nvPr/>
        </p:nvSpPr>
        <p:spPr>
          <a:xfrm>
            <a:off x="2313950" y="1435750"/>
            <a:ext cx="155400" cy="175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 rot="10800000">
            <a:off x="7647950" y="1435900"/>
            <a:ext cx="155400" cy="175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1591650" y="938675"/>
            <a:ext cx="928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1465011" y="3505651"/>
            <a:ext cx="928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"/>
          <p:cNvSpPr txBox="1"/>
          <p:nvPr>
            <p:ph type="title"/>
          </p:nvPr>
        </p:nvSpPr>
        <p:spPr>
          <a:xfrm>
            <a:off x="1203750" y="731875"/>
            <a:ext cx="69444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         and          What is next?</a:t>
            </a:r>
            <a:endParaRPr/>
          </a:p>
        </p:txBody>
      </p:sp>
      <p:sp>
        <p:nvSpPr>
          <p:cNvPr id="526" name="Google Shape;526;p25"/>
          <p:cNvSpPr txBox="1"/>
          <p:nvPr>
            <p:ph idx="1" type="body"/>
          </p:nvPr>
        </p:nvSpPr>
        <p:spPr>
          <a:xfrm>
            <a:off x="700525" y="1502775"/>
            <a:ext cx="3153000" cy="31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The Secure Socket API is an </a:t>
            </a:r>
            <a:r>
              <a:rPr lang="en"/>
              <a:t>effective</a:t>
            </a:r>
            <a:r>
              <a:rPr lang="en"/>
              <a:t> way of </a:t>
            </a:r>
            <a:r>
              <a:rPr lang="en"/>
              <a:t>guaranteeing a secure TLS connection (as far as it has been implemented validated)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Formal verification of meaningful (non-trivial) code is hard</a:t>
            </a:r>
            <a:endParaRPr/>
          </a:p>
        </p:txBody>
      </p:sp>
      <p:sp>
        <p:nvSpPr>
          <p:cNvPr id="527" name="Google Shape;527;p25"/>
          <p:cNvSpPr txBox="1"/>
          <p:nvPr>
            <p:ph idx="2" type="body"/>
          </p:nvPr>
        </p:nvSpPr>
        <p:spPr>
          <a:xfrm>
            <a:off x="5002875" y="1502775"/>
            <a:ext cx="35820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We lack formal verification that our model represents the codebase</a:t>
            </a:r>
            <a:endParaRPr sz="1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⊳"/>
            </a:pPr>
            <a:r>
              <a:rPr lang="en"/>
              <a:t>Solution</a:t>
            </a:r>
            <a:r>
              <a:rPr lang="en"/>
              <a:t>: Integrate proof into the codebase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We need more general tools for formal verification</a:t>
            </a:r>
            <a:endParaRPr/>
          </a:p>
        </p:txBody>
      </p:sp>
      <p:sp>
        <p:nvSpPr>
          <p:cNvPr id="528" name="Google Shape;528;p2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26"/>
          <p:cNvSpPr txBox="1"/>
          <p:nvPr>
            <p:ph idx="4294967295" type="ctrTitle"/>
          </p:nvPr>
        </p:nvSpPr>
        <p:spPr>
          <a:xfrm>
            <a:off x="685800" y="1771638"/>
            <a:ext cx="41088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</a:t>
            </a:r>
            <a:r>
              <a:rPr lang="en" sz="12000"/>
              <a:t>!</a:t>
            </a:r>
            <a:endParaRPr sz="12000"/>
          </a:p>
        </p:txBody>
      </p:sp>
      <p:sp>
        <p:nvSpPr>
          <p:cNvPr id="535" name="Google Shape;535;p26"/>
          <p:cNvSpPr/>
          <p:nvPr/>
        </p:nvSpPr>
        <p:spPr>
          <a:xfrm>
            <a:off x="5481876" y="1403062"/>
            <a:ext cx="2569661" cy="233738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Any 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14"/>
          <p:cNvSpPr txBox="1"/>
          <p:nvPr>
            <p:ph idx="1" type="body"/>
          </p:nvPr>
        </p:nvSpPr>
        <p:spPr>
          <a:xfrm>
            <a:off x="1991825" y="269520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“Program testing can be used to show the presence of bugs, but never to show their </a:t>
            </a:r>
            <a:r>
              <a:rPr b="1" lang="en">
                <a:latin typeface="Saira Semi Condensed"/>
                <a:ea typeface="Saira Semi Condensed"/>
                <a:cs typeface="Saira Semi Condensed"/>
                <a:sym typeface="Saira Semi Condensed"/>
              </a:rPr>
              <a:t>absence</a:t>
            </a:r>
            <a:r>
              <a:rPr lang="en"/>
              <a:t>!”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-Edsger W. Dijkstra</a:t>
            </a:r>
            <a:endParaRPr/>
          </a:p>
        </p:txBody>
      </p:sp>
      <p:sp>
        <p:nvSpPr>
          <p:cNvPr id="381" name="Google Shape;381;p14"/>
          <p:cNvSpPr txBox="1"/>
          <p:nvPr>
            <p:ph idx="4294967295" type="title"/>
          </p:nvPr>
        </p:nvSpPr>
        <p:spPr>
          <a:xfrm>
            <a:off x="1334450" y="11106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00775" cy="41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secure socket api</a:t>
            </a:r>
            <a:endParaRPr/>
          </a:p>
        </p:txBody>
      </p:sp>
      <p:sp>
        <p:nvSpPr>
          <p:cNvPr id="393" name="Google Shape;393;p1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4" name="Google Shape;394;p16"/>
          <p:cNvGrpSpPr/>
          <p:nvPr/>
        </p:nvGrpSpPr>
        <p:grpSpPr>
          <a:xfrm>
            <a:off x="1232350" y="3161543"/>
            <a:ext cx="6679421" cy="1905865"/>
            <a:chOff x="1442627" y="5710929"/>
            <a:chExt cx="594318" cy="590600"/>
          </a:xfrm>
        </p:grpSpPr>
        <p:sp>
          <p:nvSpPr>
            <p:cNvPr id="395" name="Google Shape;395;p16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6"/>
          <p:cNvSpPr txBox="1"/>
          <p:nvPr>
            <p:ph idx="1" type="body"/>
          </p:nvPr>
        </p:nvSpPr>
        <p:spPr>
          <a:xfrm>
            <a:off x="1334450" y="1513149"/>
            <a:ext cx="6475200" cy="13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Using TLS is hard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Symbols in libssl: 504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Lines of code: 317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</a:endParaRPr>
          </a:p>
        </p:txBody>
      </p:sp>
      <p:pic>
        <p:nvPicPr>
          <p:cNvPr id="401" name="Google Shape;4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13" y="3609025"/>
            <a:ext cx="495576" cy="49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6"/>
          <p:cNvSpPr txBox="1"/>
          <p:nvPr>
            <p:ph idx="1" type="body"/>
          </p:nvPr>
        </p:nvSpPr>
        <p:spPr>
          <a:xfrm>
            <a:off x="1418350" y="3238749"/>
            <a:ext cx="6475200" cy="13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int socket = socket(PF_INET, SOCK_STREAM, IPPROTO_TCP);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int socket = socket(PF_INET, SOCK_STREAM, </a:t>
            </a:r>
            <a:r>
              <a:rPr b="1" lang="en" sz="21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IPPROTO_TLS</a:t>
            </a:r>
            <a:r>
              <a:rPr lang="en" sz="2100">
                <a:solidFill>
                  <a:schemeClr val="lt1"/>
                </a:solidFill>
              </a:rPr>
              <a:t>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4893550" y="8564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60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Internet Research Lab</a:t>
            </a:r>
            <a:endParaRPr i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7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409" name="Google Shape;409;p17"/>
            <p:cNvSpPr/>
            <p:nvPr/>
          </p:nvSpPr>
          <p:spPr>
            <a:xfrm>
              <a:off x="4239293" y="1522783"/>
              <a:ext cx="351417" cy="33554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" name="Google Shape;410;p17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rect b="b" l="l" r="r" t="t"/>
                <a:pathLst>
                  <a:path extrusionOk="0" h="8476" w="8475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rect b="b" l="l" r="r" t="t"/>
                <a:pathLst>
                  <a:path extrusionOk="0" h="16365" w="16364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17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414" name="Google Shape;414;p17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rect b="b" l="l" r="r" t="t"/>
                <a:pathLst>
                  <a:path extrusionOk="0" h="17733" w="17732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rect b="b" l="l" r="r" t="t"/>
                <a:pathLst>
                  <a:path extrusionOk="0" h="2932" w="2932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rect b="b" l="l" r="r" t="t"/>
                <a:pathLst>
                  <a:path extrusionOk="0" h="1881" w="1881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rect b="b" l="l" r="r" t="t"/>
                <a:pathLst>
                  <a:path extrusionOk="0" h="1882" w="1882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17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17"/>
          <p:cNvSpPr txBox="1"/>
          <p:nvPr>
            <p:ph idx="4294967295" type="ctrTitle"/>
          </p:nvPr>
        </p:nvSpPr>
        <p:spPr>
          <a:xfrm>
            <a:off x="1334450" y="839138"/>
            <a:ext cx="4676400" cy="2811900"/>
          </a:xfrm>
          <a:prstGeom prst="rect">
            <a:avLst/>
          </a:prstGeom>
          <a:effectLst>
            <a:outerShdw blurRad="242888" rotWithShape="0" algn="bl">
              <a:schemeClr val="lt1">
                <a:alpha val="73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The problem</a:t>
            </a:r>
            <a:endParaRPr sz="12000"/>
          </a:p>
        </p:txBody>
      </p:sp>
      <p:sp>
        <p:nvSpPr>
          <p:cNvPr id="423" name="Google Shape;423;p1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17"/>
          <p:cNvSpPr txBox="1"/>
          <p:nvPr>
            <p:ph idx="4294967295" type="subTitle"/>
          </p:nvPr>
        </p:nvSpPr>
        <p:spPr>
          <a:xfrm>
            <a:off x="1334450" y="3633563"/>
            <a:ext cx="4676400" cy="6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How do we know the Secure Socket API actually makes your socket secure?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process</a:t>
            </a:r>
            <a:endParaRPr/>
          </a:p>
        </p:txBody>
      </p:sp>
      <p:sp>
        <p:nvSpPr>
          <p:cNvPr id="430" name="Google Shape;430;p18"/>
          <p:cNvSpPr txBox="1"/>
          <p:nvPr>
            <p:ph idx="12" type="sldNum"/>
          </p:nvPr>
        </p:nvSpPr>
        <p:spPr>
          <a:xfrm>
            <a:off x="93905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18"/>
          <p:cNvSpPr/>
          <p:nvPr/>
        </p:nvSpPr>
        <p:spPr>
          <a:xfrm>
            <a:off x="6668050" y="2106850"/>
            <a:ext cx="2476200" cy="492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Verification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6858325" y="2592800"/>
            <a:ext cx="19539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Verify that the model represents the codebase </a:t>
            </a: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accurately</a:t>
            </a: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.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1983400" y="2107000"/>
            <a:ext cx="2553300" cy="4923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Contracts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2103161" y="2592812"/>
            <a:ext cx="22362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Determine what is required to </a:t>
            </a: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guarantee</a:t>
            </a: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secure properties.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5" name="Google Shape;435;p18"/>
          <p:cNvSpPr/>
          <p:nvPr/>
        </p:nvSpPr>
        <p:spPr>
          <a:xfrm>
            <a:off x="4292425" y="2106850"/>
            <a:ext cx="2642100" cy="4923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Model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>
            <a:off x="4469549" y="2592812"/>
            <a:ext cx="22362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Model codebase in Dafny and overlay contracts onto model.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0" y="2106850"/>
            <a:ext cx="2236200" cy="492300"/>
          </a:xfrm>
          <a:prstGeom prst="homePlate">
            <a:avLst>
              <a:gd fmla="val 50000" name="adj"/>
            </a:avLst>
          </a:prstGeom>
          <a:solidFill>
            <a:srgbClr val="C59D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Properties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-30449" y="2592800"/>
            <a:ext cx="21144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Determine what properties are </a:t>
            </a: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required</a:t>
            </a:r>
            <a:r>
              <a:rPr lang="en" sz="15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 for a secure connection.</a:t>
            </a:r>
            <a:endParaRPr sz="1500"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769" y="2682920"/>
            <a:ext cx="1402305" cy="11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96" y="2682920"/>
            <a:ext cx="1402305" cy="11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5500" y="2682925"/>
            <a:ext cx="1402305" cy="112708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9"/>
          <p:cNvSpPr txBox="1"/>
          <p:nvPr>
            <p:ph idx="4294967295"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Weakest Precondition Calculus</a:t>
            </a:r>
            <a:endParaRPr/>
          </a:p>
        </p:txBody>
      </p:sp>
      <p:pic>
        <p:nvPicPr>
          <p:cNvPr id="448" name="Google Shape;4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300" y="2682925"/>
            <a:ext cx="1402305" cy="11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900" y="2682925"/>
            <a:ext cx="1402305" cy="112708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9"/>
          <p:cNvSpPr txBox="1"/>
          <p:nvPr/>
        </p:nvSpPr>
        <p:spPr>
          <a:xfrm rot="-5400000">
            <a:off x="1885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A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 rot="-5400000">
            <a:off x="8743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B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 rot="-5400000">
            <a:off x="23221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B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3" name="Google Shape;453;p19"/>
          <p:cNvSpPr txBox="1"/>
          <p:nvPr/>
        </p:nvSpPr>
        <p:spPr>
          <a:xfrm rot="-5400000">
            <a:off x="27031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C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4" name="Google Shape;454;p19"/>
          <p:cNvSpPr txBox="1"/>
          <p:nvPr/>
        </p:nvSpPr>
        <p:spPr>
          <a:xfrm rot="-5400000">
            <a:off x="39985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C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5" name="Google Shape;455;p19"/>
          <p:cNvSpPr txBox="1"/>
          <p:nvPr/>
        </p:nvSpPr>
        <p:spPr>
          <a:xfrm rot="-5400000">
            <a:off x="43795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D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6" name="Google Shape;456;p19"/>
          <p:cNvSpPr txBox="1"/>
          <p:nvPr/>
        </p:nvSpPr>
        <p:spPr>
          <a:xfrm rot="-5400000">
            <a:off x="5642675" y="3046925"/>
            <a:ext cx="11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D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7" name="Google Shape;457;p19"/>
          <p:cNvSpPr txBox="1"/>
          <p:nvPr/>
        </p:nvSpPr>
        <p:spPr>
          <a:xfrm rot="-5400000">
            <a:off x="60559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E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8" name="Google Shape;458;p19"/>
          <p:cNvSpPr txBox="1"/>
          <p:nvPr/>
        </p:nvSpPr>
        <p:spPr>
          <a:xfrm rot="-5400000">
            <a:off x="75037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Requires E 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9" name="Google Shape;459;p19"/>
          <p:cNvSpPr txBox="1"/>
          <p:nvPr/>
        </p:nvSpPr>
        <p:spPr>
          <a:xfrm rot="-5400000">
            <a:off x="7884725" y="3058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Ensures F</a:t>
            </a:r>
            <a:endParaRPr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0" name="Google Shape;460;p19"/>
          <p:cNvSpPr txBox="1"/>
          <p:nvPr>
            <p:ph idx="4294967295" type="body"/>
          </p:nvPr>
        </p:nvSpPr>
        <p:spPr>
          <a:xfrm>
            <a:off x="1334450" y="1513150"/>
            <a:ext cx="64752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600"/>
              </a:spcAft>
              <a:buSzPts val="2400"/>
              <a:buChar char="⩥"/>
            </a:pPr>
            <a:r>
              <a:rPr lang="en"/>
              <a:t>Problem: how to prove quality F?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461" name="Google Shape;461;p19"/>
          <p:cNvSpPr txBox="1"/>
          <p:nvPr>
            <p:ph idx="4294967295" type="body"/>
          </p:nvPr>
        </p:nvSpPr>
        <p:spPr>
          <a:xfrm>
            <a:off x="1334450" y="4332550"/>
            <a:ext cx="64752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Thus, given A we can prove F</a:t>
            </a:r>
            <a:endParaRPr sz="2100">
              <a:solidFill>
                <a:schemeClr val="accent6"/>
              </a:solidFill>
            </a:endParaRPr>
          </a:p>
        </p:txBody>
      </p:sp>
      <p:sp>
        <p:nvSpPr>
          <p:cNvPr id="462" name="Google Shape;462;p19"/>
          <p:cNvSpPr txBox="1"/>
          <p:nvPr/>
        </p:nvSpPr>
        <p:spPr>
          <a:xfrm>
            <a:off x="5695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1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3" name="Google Shape;463;p19"/>
          <p:cNvSpPr txBox="1"/>
          <p:nvPr/>
        </p:nvSpPr>
        <p:spPr>
          <a:xfrm>
            <a:off x="23983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2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40747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3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5" name="Google Shape;465;p19"/>
          <p:cNvSpPr txBox="1"/>
          <p:nvPr/>
        </p:nvSpPr>
        <p:spPr>
          <a:xfrm>
            <a:off x="57511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4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66" name="Google Shape;466;p19"/>
          <p:cNvSpPr txBox="1"/>
          <p:nvPr/>
        </p:nvSpPr>
        <p:spPr>
          <a:xfrm>
            <a:off x="7579925" y="22963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Function 5</a:t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/>
          <p:nvPr>
            <p:ph idx="4294967295" type="ctrTitle"/>
          </p:nvPr>
        </p:nvSpPr>
        <p:spPr>
          <a:xfrm>
            <a:off x="496250" y="243950"/>
            <a:ext cx="7896300" cy="1279800"/>
          </a:xfrm>
          <a:prstGeom prst="rect">
            <a:avLst/>
          </a:prstGeom>
          <a:effectLst>
            <a:outerShdw blurRad="242888" rotWithShape="0" algn="bl">
              <a:schemeClr val="lt1">
                <a:alpha val="73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Concrete Example</a:t>
            </a:r>
            <a:endParaRPr sz="9500"/>
          </a:p>
        </p:txBody>
      </p:sp>
      <p:sp>
        <p:nvSpPr>
          <p:cNvPr id="472" name="Google Shape;472;p2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150" y="2623325"/>
            <a:ext cx="7015624" cy="21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0"/>
          <p:cNvSpPr/>
          <p:nvPr/>
        </p:nvSpPr>
        <p:spPr>
          <a:xfrm rot="1545716">
            <a:off x="-54386" y="2429332"/>
            <a:ext cx="1588927" cy="7603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21"/>
          <p:cNvSpPr/>
          <p:nvPr/>
        </p:nvSpPr>
        <p:spPr>
          <a:xfrm rot="5400000">
            <a:off x="42600" y="1584825"/>
            <a:ext cx="1362300" cy="14475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525" y="228550"/>
            <a:ext cx="626184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1"/>
          <p:cNvSpPr txBox="1"/>
          <p:nvPr>
            <p:ph idx="4294967295" type="ctrTitle"/>
          </p:nvPr>
        </p:nvSpPr>
        <p:spPr>
          <a:xfrm>
            <a:off x="-347900" y="2905950"/>
            <a:ext cx="3945300" cy="1896900"/>
          </a:xfrm>
          <a:prstGeom prst="rect">
            <a:avLst/>
          </a:prstGeom>
          <a:effectLst>
            <a:outerShdw blurRad="242888" rotWithShape="0" algn="bl">
              <a:schemeClr val="lt1">
                <a:alpha val="73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rgbClr val="FFFFFF"/>
                </a:solidFill>
              </a:rPr>
              <a:t>Certific</a:t>
            </a:r>
            <a:r>
              <a:rPr lang="en" sz="6800"/>
              <a:t>ate</a:t>
            </a:r>
            <a:r>
              <a:rPr lang="en" sz="6800"/>
              <a:t> Chain</a:t>
            </a:r>
            <a:endParaRPr sz="6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