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5" r:id="rId1"/>
  </p:sldMasterIdLst>
  <p:sldIdLst>
    <p:sldId id="256" r:id="rId2"/>
    <p:sldId id="275" r:id="rId3"/>
    <p:sldId id="259" r:id="rId4"/>
    <p:sldId id="257" r:id="rId5"/>
    <p:sldId id="258" r:id="rId6"/>
    <p:sldId id="264" r:id="rId7"/>
    <p:sldId id="260" r:id="rId8"/>
    <p:sldId id="261" r:id="rId9"/>
    <p:sldId id="262" r:id="rId10"/>
    <p:sldId id="277" r:id="rId11"/>
    <p:sldId id="263" r:id="rId12"/>
    <p:sldId id="265" r:id="rId13"/>
    <p:sldId id="267" r:id="rId14"/>
    <p:sldId id="266" r:id="rId15"/>
    <p:sldId id="281" r:id="rId16"/>
    <p:sldId id="280" r:id="rId17"/>
    <p:sldId id="278" r:id="rId18"/>
    <p:sldId id="279" r:id="rId19"/>
    <p:sldId id="270" r:id="rId20"/>
    <p:sldId id="271" r:id="rId21"/>
    <p:sldId id="282" r:id="rId22"/>
    <p:sldId id="283" r:id="rId23"/>
    <p:sldId id="272" r:id="rId24"/>
    <p:sldId id="274" r:id="rId25"/>
    <p:sldId id="273" r:id="rId26"/>
    <p:sldId id="2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4" autoAdjust="0"/>
    <p:restoredTop sz="94660"/>
  </p:normalViewPr>
  <p:slideViewPr>
    <p:cSldViewPr snapToGrid="0">
      <p:cViewPr varScale="1">
        <p:scale>
          <a:sx n="128" d="100"/>
          <a:sy n="128" d="100"/>
        </p:scale>
        <p:origin x="3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84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85167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184974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565345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6139215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537787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2565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908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3591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6220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7265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412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662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7695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84057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2/8/21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5521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2/8/21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51394569"/>
      </p:ext>
    </p:extLst>
  </p:cSld>
  <p:clrMap bg1="dk1" tx1="lt1" bg2="dk2" tx2="lt2" accent1="accent1" accent2="accent2" accent3="accent3" accent4="accent4" accent5="accent5" accent6="accent6" hlink="hlink" folHlink="folHlink"/>
  <p:sldLayoutIdLst>
    <p:sldLayoutId id="2147484176" r:id="rId1"/>
    <p:sldLayoutId id="2147484177" r:id="rId2"/>
    <p:sldLayoutId id="2147484178" r:id="rId3"/>
    <p:sldLayoutId id="2147484179" r:id="rId4"/>
    <p:sldLayoutId id="2147484180" r:id="rId5"/>
    <p:sldLayoutId id="2147484181" r:id="rId6"/>
    <p:sldLayoutId id="2147484182" r:id="rId7"/>
    <p:sldLayoutId id="2147484183" r:id="rId8"/>
    <p:sldLayoutId id="2147484184" r:id="rId9"/>
    <p:sldLayoutId id="2147484185" r:id="rId10"/>
    <p:sldLayoutId id="2147484186" r:id="rId11"/>
    <p:sldLayoutId id="2147484187" r:id="rId12"/>
    <p:sldLayoutId id="2147484188" r:id="rId13"/>
    <p:sldLayoutId id="2147484189" r:id="rId14"/>
    <p:sldLayoutId id="2147484190" r:id="rId15"/>
    <p:sldLayoutId id="214748419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man7.org/linux/man-pages/man2/setpgid.2.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hyperlink" Target="https://linux.die.net/man/3/waitpid" TargetMode="External"/><Relationship Id="rId5" Type="http://schemas.openxmlformats.org/officeDocument/2006/relationships/image" Target="../media/image21.sv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man7.org/linux/man-pages/man2/kill.2.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linux.die.net/man/2/waitpid"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1D3197-4128-4154-88A5-23105696E8A1}"/>
              </a:ext>
            </a:extLst>
          </p:cNvPr>
          <p:cNvSpPr txBox="1"/>
          <p:nvPr/>
        </p:nvSpPr>
        <p:spPr>
          <a:xfrm>
            <a:off x="0" y="6488668"/>
            <a:ext cx="2047875" cy="369332"/>
          </a:xfrm>
          <a:prstGeom prst="rect">
            <a:avLst/>
          </a:prstGeom>
          <a:noFill/>
        </p:spPr>
        <p:txBody>
          <a:bodyPr wrap="square" rtlCol="0">
            <a:spAutoFit/>
          </a:bodyPr>
          <a:lstStyle/>
          <a:p>
            <a:r>
              <a:rPr lang="en-US" dirty="0"/>
              <a:t>by Ethan Hurst</a:t>
            </a:r>
          </a:p>
        </p:txBody>
      </p:sp>
      <p:sp>
        <p:nvSpPr>
          <p:cNvPr id="6" name="Title 1">
            <a:extLst>
              <a:ext uri="{FF2B5EF4-FFF2-40B4-BE49-F238E27FC236}">
                <a16:creationId xmlns:a16="http://schemas.microsoft.com/office/drawing/2014/main" id="{67329908-C8A3-4ACF-A540-93C250845A1C}"/>
              </a:ext>
            </a:extLst>
          </p:cNvPr>
          <p:cNvSpPr>
            <a:spLocks noGrp="1"/>
          </p:cNvSpPr>
          <p:nvPr>
            <p:ph type="ctrTitle"/>
          </p:nvPr>
        </p:nvSpPr>
        <p:spPr>
          <a:xfrm>
            <a:off x="1507067" y="2404534"/>
            <a:ext cx="7766936" cy="1646302"/>
          </a:xfrm>
        </p:spPr>
        <p:txBody>
          <a:bodyPr/>
          <a:lstStyle/>
          <a:p>
            <a:pPr algn="ctr"/>
            <a:r>
              <a:rPr lang="en-US" dirty="0">
                <a:solidFill>
                  <a:schemeClr val="tx1"/>
                </a:solidFill>
              </a:rPr>
              <a:t>Shell Lab 2</a:t>
            </a:r>
          </a:p>
        </p:txBody>
      </p:sp>
    </p:spTree>
    <p:extLst>
      <p:ext uri="{BB962C8B-B14F-4D97-AF65-F5344CB8AC3E}">
        <p14:creationId xmlns:p14="http://schemas.microsoft.com/office/powerpoint/2010/main" val="822458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DAF1-1FB6-4564-ABB7-ED85235309EF}"/>
              </a:ext>
            </a:extLst>
          </p:cNvPr>
          <p:cNvSpPr>
            <a:spLocks noGrp="1"/>
          </p:cNvSpPr>
          <p:nvPr>
            <p:ph type="title"/>
          </p:nvPr>
        </p:nvSpPr>
        <p:spPr/>
        <p:txBody>
          <a:bodyPr/>
          <a:lstStyle/>
          <a:p>
            <a:r>
              <a:rPr lang="en-US" dirty="0"/>
              <a:t>Step 2: Analyze the code you’re given</a:t>
            </a:r>
          </a:p>
        </p:txBody>
      </p:sp>
      <p:sp>
        <p:nvSpPr>
          <p:cNvPr id="15" name="Content Placeholder 15">
            <a:extLst>
              <a:ext uri="{FF2B5EF4-FFF2-40B4-BE49-F238E27FC236}">
                <a16:creationId xmlns:a16="http://schemas.microsoft.com/office/drawing/2014/main" id="{87F2C9CB-BB76-43BF-99C8-AD29E80F3212}"/>
              </a:ext>
            </a:extLst>
          </p:cNvPr>
          <p:cNvSpPr txBox="1">
            <a:spLocks/>
          </p:cNvSpPr>
          <p:nvPr/>
        </p:nvSpPr>
        <p:spPr>
          <a:xfrm>
            <a:off x="677334" y="5178618"/>
            <a:ext cx="5494357" cy="167938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All of functions to manage the job list have already been made for you!</a:t>
            </a:r>
          </a:p>
          <a:p>
            <a:r>
              <a:rPr lang="en-US" dirty="0"/>
              <a:t>All you have to know is when/where to use them</a:t>
            </a:r>
          </a:p>
        </p:txBody>
      </p:sp>
      <p:sp>
        <p:nvSpPr>
          <p:cNvPr id="17" name="Content Placeholder 15">
            <a:extLst>
              <a:ext uri="{FF2B5EF4-FFF2-40B4-BE49-F238E27FC236}">
                <a16:creationId xmlns:a16="http://schemas.microsoft.com/office/drawing/2014/main" id="{3AC7D64F-5E39-46AF-B50C-7A07C9679912}"/>
              </a:ext>
            </a:extLst>
          </p:cNvPr>
          <p:cNvSpPr txBox="1">
            <a:spLocks/>
          </p:cNvSpPr>
          <p:nvPr/>
        </p:nvSpPr>
        <p:spPr>
          <a:xfrm>
            <a:off x="4478318" y="1957163"/>
            <a:ext cx="5494357" cy="19576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Another major part of this lab is managing the job list</a:t>
            </a:r>
          </a:p>
          <a:p>
            <a:r>
              <a:rPr lang="en-US" dirty="0"/>
              <a:t>Each job is meant to keep track of a process started by the shell</a:t>
            </a:r>
          </a:p>
          <a:p>
            <a:pPr lvl="1"/>
            <a:r>
              <a:rPr lang="en-US" dirty="0"/>
              <a:t>Sometimes a job can represent a group of processes if the initial one has split</a:t>
            </a:r>
          </a:p>
        </p:txBody>
      </p:sp>
      <p:pic>
        <p:nvPicPr>
          <p:cNvPr id="7" name="Picture 6">
            <a:extLst>
              <a:ext uri="{FF2B5EF4-FFF2-40B4-BE49-F238E27FC236}">
                <a16:creationId xmlns:a16="http://schemas.microsoft.com/office/drawing/2014/main" id="{FFC8588E-06A5-4E9A-B0B9-A6C9255F6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835406"/>
            <a:ext cx="5363323" cy="1343212"/>
          </a:xfrm>
          <a:prstGeom prst="rect">
            <a:avLst/>
          </a:prstGeom>
        </p:spPr>
      </p:pic>
      <p:pic>
        <p:nvPicPr>
          <p:cNvPr id="9" name="Picture 8">
            <a:extLst>
              <a:ext uri="{FF2B5EF4-FFF2-40B4-BE49-F238E27FC236}">
                <a16:creationId xmlns:a16="http://schemas.microsoft.com/office/drawing/2014/main" id="{1BDD3D3B-E382-482F-91AE-7D3F3AFFA2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511" y="1957162"/>
            <a:ext cx="3658111" cy="1086002"/>
          </a:xfrm>
          <a:prstGeom prst="rect">
            <a:avLst/>
          </a:prstGeom>
        </p:spPr>
      </p:pic>
    </p:spTree>
    <p:extLst>
      <p:ext uri="{BB962C8B-B14F-4D97-AF65-F5344CB8AC3E}">
        <p14:creationId xmlns:p14="http://schemas.microsoft.com/office/powerpoint/2010/main" val="2704309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fade">
                                      <p:cBhvr>
                                        <p:cTn id="12" dur="5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animEffect transition="in" filter="fade">
                                      <p:cBhvr>
                                        <p:cTn id="17" dur="500"/>
                                        <p:tgtEl>
                                          <p:spTgt spid="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fade">
                                      <p:cBhvr>
                                        <p:cTn id="22" dur="500"/>
                                        <p:tgtEl>
                                          <p:spTgt spid="1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1" end="1"/>
                                            </p:txEl>
                                          </p:spTgt>
                                        </p:tgtEl>
                                        <p:attrNameLst>
                                          <p:attrName>style.visibility</p:attrName>
                                        </p:attrNameLst>
                                      </p:cBhvr>
                                      <p:to>
                                        <p:strVal val="visible"/>
                                      </p:to>
                                    </p:set>
                                    <p:animEffect transition="in" filter="fade">
                                      <p:cBhvr>
                                        <p:cTn id="2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3880773"/>
          </a:xfrm>
        </p:spPr>
        <p:txBody>
          <a:bodyPr/>
          <a:lstStyle/>
          <a:p>
            <a:r>
              <a:rPr lang="en-US" dirty="0"/>
              <a:t>In order to figure out what to do with our input, we first have to parse it into discrete arguments</a:t>
            </a:r>
          </a:p>
          <a:p>
            <a:r>
              <a:rPr lang="en-US" dirty="0" err="1"/>
              <a:t>parseline</a:t>
            </a:r>
            <a:r>
              <a:rPr lang="en-US" dirty="0"/>
              <a:t>() is a function that does all of this for you</a:t>
            </a:r>
          </a:p>
          <a:p>
            <a:r>
              <a:rPr lang="en-US" dirty="0"/>
              <a:t>All it needs is a buffer to modify, I suggest something like this:</a:t>
            </a:r>
          </a:p>
        </p:txBody>
      </p:sp>
      <p:pic>
        <p:nvPicPr>
          <p:cNvPr id="7" name="Picture 6">
            <a:extLst>
              <a:ext uri="{FF2B5EF4-FFF2-40B4-BE49-F238E27FC236}">
                <a16:creationId xmlns:a16="http://schemas.microsoft.com/office/drawing/2014/main" id="{C7B0D1C4-F828-4BCF-BAFC-6AEA2C23EA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521" y="3386532"/>
            <a:ext cx="6431551" cy="1504153"/>
          </a:xfrm>
          <a:prstGeom prst="rect">
            <a:avLst/>
          </a:prstGeom>
        </p:spPr>
      </p:pic>
      <p:pic>
        <p:nvPicPr>
          <p:cNvPr id="9" name="Picture 8">
            <a:extLst>
              <a:ext uri="{FF2B5EF4-FFF2-40B4-BE49-F238E27FC236}">
                <a16:creationId xmlns:a16="http://schemas.microsoft.com/office/drawing/2014/main" id="{F363E3F4-7624-4128-857E-2B04D997A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072" y="2604216"/>
            <a:ext cx="2491350" cy="323552"/>
          </a:xfrm>
          <a:prstGeom prst="rect">
            <a:avLst/>
          </a:prstGeom>
        </p:spPr>
      </p:pic>
      <p:sp>
        <p:nvSpPr>
          <p:cNvPr id="10" name="Rectangle 9">
            <a:extLst>
              <a:ext uri="{FF2B5EF4-FFF2-40B4-BE49-F238E27FC236}">
                <a16:creationId xmlns:a16="http://schemas.microsoft.com/office/drawing/2014/main" id="{57ED2134-814F-453E-81EE-11D734B285DF}"/>
              </a:ext>
            </a:extLst>
          </p:cNvPr>
          <p:cNvSpPr/>
          <p:nvPr/>
        </p:nvSpPr>
        <p:spPr>
          <a:xfrm>
            <a:off x="1158599" y="5545710"/>
            <a:ext cx="2426813"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“Raw input from command line”</a:t>
            </a:r>
          </a:p>
        </p:txBody>
      </p:sp>
      <p:sp>
        <p:nvSpPr>
          <p:cNvPr id="11" name="Rectangle 10">
            <a:extLst>
              <a:ext uri="{FF2B5EF4-FFF2-40B4-BE49-F238E27FC236}">
                <a16:creationId xmlns:a16="http://schemas.microsoft.com/office/drawing/2014/main" id="{859FC1F4-4A42-4D57-89DE-1FE492A27729}"/>
              </a:ext>
            </a:extLst>
          </p:cNvPr>
          <p:cNvSpPr/>
          <p:nvPr/>
        </p:nvSpPr>
        <p:spPr>
          <a:xfrm>
            <a:off x="6633412" y="5063032"/>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“Raw”</a:t>
            </a:r>
          </a:p>
        </p:txBody>
      </p:sp>
      <p:sp>
        <p:nvSpPr>
          <p:cNvPr id="13" name="Rectangle 12">
            <a:extLst>
              <a:ext uri="{FF2B5EF4-FFF2-40B4-BE49-F238E27FC236}">
                <a16:creationId xmlns:a16="http://schemas.microsoft.com/office/drawing/2014/main" id="{8D188467-D717-4603-9BB2-40E65BE5D56D}"/>
              </a:ext>
            </a:extLst>
          </p:cNvPr>
          <p:cNvSpPr/>
          <p:nvPr/>
        </p:nvSpPr>
        <p:spPr>
          <a:xfrm>
            <a:off x="6633411" y="5349449"/>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“input”</a:t>
            </a:r>
          </a:p>
        </p:txBody>
      </p:sp>
      <p:sp>
        <p:nvSpPr>
          <p:cNvPr id="14" name="Rectangle 13">
            <a:extLst>
              <a:ext uri="{FF2B5EF4-FFF2-40B4-BE49-F238E27FC236}">
                <a16:creationId xmlns:a16="http://schemas.microsoft.com/office/drawing/2014/main" id="{CA7B5727-29EA-4035-A824-4A7A121D747C}"/>
              </a:ext>
            </a:extLst>
          </p:cNvPr>
          <p:cNvSpPr/>
          <p:nvPr/>
        </p:nvSpPr>
        <p:spPr>
          <a:xfrm>
            <a:off x="6633410" y="5635866"/>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“from”</a:t>
            </a:r>
          </a:p>
        </p:txBody>
      </p:sp>
      <p:sp>
        <p:nvSpPr>
          <p:cNvPr id="15" name="Rectangle 14">
            <a:extLst>
              <a:ext uri="{FF2B5EF4-FFF2-40B4-BE49-F238E27FC236}">
                <a16:creationId xmlns:a16="http://schemas.microsoft.com/office/drawing/2014/main" id="{894F44D9-06DB-4A6F-8A52-4620113D49EB}"/>
              </a:ext>
            </a:extLst>
          </p:cNvPr>
          <p:cNvSpPr/>
          <p:nvPr/>
        </p:nvSpPr>
        <p:spPr>
          <a:xfrm>
            <a:off x="6633409" y="5922283"/>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“command”</a:t>
            </a:r>
          </a:p>
        </p:txBody>
      </p:sp>
      <p:sp>
        <p:nvSpPr>
          <p:cNvPr id="16" name="Rectangle 15">
            <a:extLst>
              <a:ext uri="{FF2B5EF4-FFF2-40B4-BE49-F238E27FC236}">
                <a16:creationId xmlns:a16="http://schemas.microsoft.com/office/drawing/2014/main" id="{B3EC3A25-FC6E-4836-B914-B4A35FB4A81E}"/>
              </a:ext>
            </a:extLst>
          </p:cNvPr>
          <p:cNvSpPr/>
          <p:nvPr/>
        </p:nvSpPr>
        <p:spPr>
          <a:xfrm>
            <a:off x="6633407" y="6204461"/>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“line”</a:t>
            </a:r>
          </a:p>
        </p:txBody>
      </p:sp>
      <p:sp>
        <p:nvSpPr>
          <p:cNvPr id="17" name="Rectangle 16">
            <a:extLst>
              <a:ext uri="{FF2B5EF4-FFF2-40B4-BE49-F238E27FC236}">
                <a16:creationId xmlns:a16="http://schemas.microsoft.com/office/drawing/2014/main" id="{FCB27F8A-76B3-413A-AEB5-5EAF60848C47}"/>
              </a:ext>
            </a:extLst>
          </p:cNvPr>
          <p:cNvSpPr/>
          <p:nvPr/>
        </p:nvSpPr>
        <p:spPr>
          <a:xfrm>
            <a:off x="6352675" y="5063032"/>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0</a:t>
            </a:r>
          </a:p>
        </p:txBody>
      </p:sp>
      <p:sp>
        <p:nvSpPr>
          <p:cNvPr id="18" name="Rectangle 17">
            <a:extLst>
              <a:ext uri="{FF2B5EF4-FFF2-40B4-BE49-F238E27FC236}">
                <a16:creationId xmlns:a16="http://schemas.microsoft.com/office/drawing/2014/main" id="{BBDDFC9B-66FE-4401-AAA1-0B2F013E3D12}"/>
              </a:ext>
            </a:extLst>
          </p:cNvPr>
          <p:cNvSpPr/>
          <p:nvPr/>
        </p:nvSpPr>
        <p:spPr>
          <a:xfrm>
            <a:off x="6352675" y="5349448"/>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19" name="Rectangle 18">
            <a:extLst>
              <a:ext uri="{FF2B5EF4-FFF2-40B4-BE49-F238E27FC236}">
                <a16:creationId xmlns:a16="http://schemas.microsoft.com/office/drawing/2014/main" id="{BDF953F2-797A-4301-9D66-50BFA3687A7C}"/>
              </a:ext>
            </a:extLst>
          </p:cNvPr>
          <p:cNvSpPr/>
          <p:nvPr/>
        </p:nvSpPr>
        <p:spPr>
          <a:xfrm>
            <a:off x="6352674" y="5635865"/>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sp>
        <p:nvSpPr>
          <p:cNvPr id="20" name="Rectangle 19">
            <a:extLst>
              <a:ext uri="{FF2B5EF4-FFF2-40B4-BE49-F238E27FC236}">
                <a16:creationId xmlns:a16="http://schemas.microsoft.com/office/drawing/2014/main" id="{4200A4F0-EFC6-42B1-9DB4-B06E233DA823}"/>
              </a:ext>
            </a:extLst>
          </p:cNvPr>
          <p:cNvSpPr/>
          <p:nvPr/>
        </p:nvSpPr>
        <p:spPr>
          <a:xfrm>
            <a:off x="6352671" y="5920164"/>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3</a:t>
            </a:r>
          </a:p>
        </p:txBody>
      </p:sp>
      <p:sp>
        <p:nvSpPr>
          <p:cNvPr id="21" name="Rectangle 20">
            <a:extLst>
              <a:ext uri="{FF2B5EF4-FFF2-40B4-BE49-F238E27FC236}">
                <a16:creationId xmlns:a16="http://schemas.microsoft.com/office/drawing/2014/main" id="{A9E36AC2-181F-4F3A-AE60-6F33FD81B507}"/>
              </a:ext>
            </a:extLst>
          </p:cNvPr>
          <p:cNvSpPr/>
          <p:nvPr/>
        </p:nvSpPr>
        <p:spPr>
          <a:xfrm>
            <a:off x="6352671" y="6204462"/>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4</a:t>
            </a:r>
          </a:p>
        </p:txBody>
      </p:sp>
      <p:sp>
        <p:nvSpPr>
          <p:cNvPr id="22" name="Arrow: Right 21">
            <a:extLst>
              <a:ext uri="{FF2B5EF4-FFF2-40B4-BE49-F238E27FC236}">
                <a16:creationId xmlns:a16="http://schemas.microsoft.com/office/drawing/2014/main" id="{E407EF46-2019-46B3-BA5C-FDF9C9DDB8A3}"/>
              </a:ext>
            </a:extLst>
          </p:cNvPr>
          <p:cNvSpPr/>
          <p:nvPr/>
        </p:nvSpPr>
        <p:spPr>
          <a:xfrm>
            <a:off x="3814009" y="5557949"/>
            <a:ext cx="2273971" cy="412312"/>
          </a:xfrm>
          <a:prstGeom prst="rightArrow">
            <a:avLst>
              <a:gd name="adj1" fmla="val 2847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itle 1">
            <a:extLst>
              <a:ext uri="{FF2B5EF4-FFF2-40B4-BE49-F238E27FC236}">
                <a16:creationId xmlns:a16="http://schemas.microsoft.com/office/drawing/2014/main" id="{4743BE3D-F95A-48F1-AF3D-7D43795C384A}"/>
              </a:ext>
            </a:extLst>
          </p:cNvPr>
          <p:cNvSpPr>
            <a:spLocks noGrp="1"/>
          </p:cNvSpPr>
          <p:nvPr>
            <p:ph type="title"/>
          </p:nvPr>
        </p:nvSpPr>
        <p:spPr>
          <a:xfrm>
            <a:off x="677334" y="609600"/>
            <a:ext cx="9409641" cy="682752"/>
          </a:xfrm>
        </p:spPr>
        <p:txBody>
          <a:bodyPr>
            <a:normAutofit fontScale="90000"/>
          </a:bodyPr>
          <a:lstStyle/>
          <a:p>
            <a:r>
              <a:rPr lang="en-US" dirty="0"/>
              <a:t>Step 3: Plan/code your eval/</a:t>
            </a:r>
            <a:r>
              <a:rPr lang="en-US" dirty="0" err="1"/>
              <a:t>builtin_cmd</a:t>
            </a:r>
            <a:r>
              <a:rPr lang="en-US" dirty="0"/>
              <a:t> function</a:t>
            </a:r>
          </a:p>
        </p:txBody>
      </p:sp>
    </p:spTree>
    <p:extLst>
      <p:ext uri="{BB962C8B-B14F-4D97-AF65-F5344CB8AC3E}">
        <p14:creationId xmlns:p14="http://schemas.microsoft.com/office/powerpoint/2010/main" val="1659412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EA65-94DA-444E-A035-31522C7C0BEF}"/>
              </a:ext>
            </a:extLst>
          </p:cNvPr>
          <p:cNvSpPr>
            <a:spLocks noGrp="1"/>
          </p:cNvSpPr>
          <p:nvPr>
            <p:ph type="title"/>
          </p:nvPr>
        </p:nvSpPr>
        <p:spPr>
          <a:xfrm>
            <a:off x="677334" y="609600"/>
            <a:ext cx="9409641" cy="682752"/>
          </a:xfrm>
        </p:spPr>
        <p:txBody>
          <a:bodyPr>
            <a:normAutofit fontScale="90000"/>
          </a:bodyPr>
          <a:lstStyle/>
          <a:p>
            <a:r>
              <a:rPr lang="en-US" dirty="0"/>
              <a:t>Step 3: Plan/code your eval/</a:t>
            </a:r>
            <a:r>
              <a:rPr lang="en-US" dirty="0" err="1"/>
              <a:t>builtin_cmd</a:t>
            </a:r>
            <a:r>
              <a:rPr lang="en-US" dirty="0"/>
              <a:t> function</a:t>
            </a:r>
          </a:p>
        </p:txBody>
      </p:sp>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3880773"/>
          </a:xfrm>
        </p:spPr>
        <p:txBody>
          <a:bodyPr/>
          <a:lstStyle/>
          <a:p>
            <a:r>
              <a:rPr lang="en-US" dirty="0"/>
              <a:t>Now that we have an array of discrete arguments, we can check whether or not the first element (</a:t>
            </a:r>
            <a:r>
              <a:rPr lang="en-US" dirty="0" err="1"/>
              <a:t>argv</a:t>
            </a:r>
            <a:r>
              <a:rPr lang="en-US" dirty="0"/>
              <a:t>[0]) is a built-in command (quit, jobs, </a:t>
            </a:r>
            <a:r>
              <a:rPr lang="en-US" dirty="0" err="1"/>
              <a:t>bg</a:t>
            </a:r>
            <a:r>
              <a:rPr lang="en-US" dirty="0"/>
              <a:t>, </a:t>
            </a:r>
            <a:r>
              <a:rPr lang="en-US" dirty="0" err="1"/>
              <a:t>fg</a:t>
            </a:r>
            <a:r>
              <a:rPr lang="en-US" dirty="0"/>
              <a:t>)</a:t>
            </a:r>
          </a:p>
          <a:p>
            <a:r>
              <a:rPr lang="en-US" dirty="0"/>
              <a:t>If it is a built-in command, it should be executed immediately, skipping over everything else</a:t>
            </a:r>
          </a:p>
        </p:txBody>
      </p:sp>
      <p:pic>
        <p:nvPicPr>
          <p:cNvPr id="23" name="Picture 22">
            <a:extLst>
              <a:ext uri="{FF2B5EF4-FFF2-40B4-BE49-F238E27FC236}">
                <a16:creationId xmlns:a16="http://schemas.microsoft.com/office/drawing/2014/main" id="{8F8D1F01-ABF7-4F58-8DF7-BDEE9A7211E3}"/>
              </a:ext>
            </a:extLst>
          </p:cNvPr>
          <p:cNvPicPr>
            <a:picLocks noChangeAspect="1"/>
          </p:cNvPicPr>
          <p:nvPr/>
        </p:nvPicPr>
        <p:blipFill>
          <a:blip r:embed="rId2"/>
          <a:stretch>
            <a:fillRect/>
          </a:stretch>
        </p:blipFill>
        <p:spPr>
          <a:xfrm>
            <a:off x="1088019" y="2764020"/>
            <a:ext cx="5721856" cy="1378760"/>
          </a:xfrm>
          <a:prstGeom prst="rect">
            <a:avLst/>
          </a:prstGeom>
        </p:spPr>
      </p:pic>
      <p:sp>
        <p:nvSpPr>
          <p:cNvPr id="24" name="Rectangle 23">
            <a:extLst>
              <a:ext uri="{FF2B5EF4-FFF2-40B4-BE49-F238E27FC236}">
                <a16:creationId xmlns:a16="http://schemas.microsoft.com/office/drawing/2014/main" id="{A71F2ED2-0F3C-45D1-BDAB-3CE62503E4C1}"/>
              </a:ext>
            </a:extLst>
          </p:cNvPr>
          <p:cNvSpPr/>
          <p:nvPr/>
        </p:nvSpPr>
        <p:spPr>
          <a:xfrm>
            <a:off x="1368760" y="4968570"/>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“quit”</a:t>
            </a:r>
          </a:p>
        </p:txBody>
      </p:sp>
      <p:sp>
        <p:nvSpPr>
          <p:cNvPr id="26" name="Rectangle 25">
            <a:extLst>
              <a:ext uri="{FF2B5EF4-FFF2-40B4-BE49-F238E27FC236}">
                <a16:creationId xmlns:a16="http://schemas.microsoft.com/office/drawing/2014/main" id="{F926346C-CA9B-4A03-B1E7-70A2C373CE4A}"/>
              </a:ext>
            </a:extLst>
          </p:cNvPr>
          <p:cNvSpPr/>
          <p:nvPr/>
        </p:nvSpPr>
        <p:spPr>
          <a:xfrm>
            <a:off x="1088023" y="4968570"/>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0</a:t>
            </a:r>
          </a:p>
        </p:txBody>
      </p:sp>
      <p:sp>
        <p:nvSpPr>
          <p:cNvPr id="28" name="Rectangle 27">
            <a:extLst>
              <a:ext uri="{FF2B5EF4-FFF2-40B4-BE49-F238E27FC236}">
                <a16:creationId xmlns:a16="http://schemas.microsoft.com/office/drawing/2014/main" id="{8722DABA-9072-4996-90C6-93BFBCB80CF0}"/>
              </a:ext>
            </a:extLst>
          </p:cNvPr>
          <p:cNvSpPr/>
          <p:nvPr/>
        </p:nvSpPr>
        <p:spPr>
          <a:xfrm>
            <a:off x="1368760" y="4212097"/>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r>
              <a:rPr lang="en-US" sz="1200" dirty="0" err="1"/>
              <a:t>myspin</a:t>
            </a:r>
            <a:r>
              <a:rPr lang="en-US" sz="1200" dirty="0"/>
              <a:t>”</a:t>
            </a:r>
          </a:p>
        </p:txBody>
      </p:sp>
      <p:sp>
        <p:nvSpPr>
          <p:cNvPr id="29" name="Rectangle 28">
            <a:extLst>
              <a:ext uri="{FF2B5EF4-FFF2-40B4-BE49-F238E27FC236}">
                <a16:creationId xmlns:a16="http://schemas.microsoft.com/office/drawing/2014/main" id="{B871FD15-30E3-40E3-9BCC-D23275855FE4}"/>
              </a:ext>
            </a:extLst>
          </p:cNvPr>
          <p:cNvSpPr/>
          <p:nvPr/>
        </p:nvSpPr>
        <p:spPr>
          <a:xfrm>
            <a:off x="1368759" y="4498514"/>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“20”</a:t>
            </a:r>
          </a:p>
        </p:txBody>
      </p:sp>
      <p:sp>
        <p:nvSpPr>
          <p:cNvPr id="30" name="Rectangle 29">
            <a:extLst>
              <a:ext uri="{FF2B5EF4-FFF2-40B4-BE49-F238E27FC236}">
                <a16:creationId xmlns:a16="http://schemas.microsoft.com/office/drawing/2014/main" id="{178F0C8F-D52F-42C3-A585-CE51A0D44877}"/>
              </a:ext>
            </a:extLst>
          </p:cNvPr>
          <p:cNvSpPr/>
          <p:nvPr/>
        </p:nvSpPr>
        <p:spPr>
          <a:xfrm>
            <a:off x="1088023" y="4212097"/>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0</a:t>
            </a:r>
          </a:p>
        </p:txBody>
      </p:sp>
      <p:sp>
        <p:nvSpPr>
          <p:cNvPr id="31" name="Rectangle 30">
            <a:extLst>
              <a:ext uri="{FF2B5EF4-FFF2-40B4-BE49-F238E27FC236}">
                <a16:creationId xmlns:a16="http://schemas.microsoft.com/office/drawing/2014/main" id="{E65A9BC5-2654-4FA0-823E-06C775C49BCA}"/>
              </a:ext>
            </a:extLst>
          </p:cNvPr>
          <p:cNvSpPr/>
          <p:nvPr/>
        </p:nvSpPr>
        <p:spPr>
          <a:xfrm>
            <a:off x="1088023" y="4498513"/>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6" name="Multiplication Sign 5">
            <a:extLst>
              <a:ext uri="{FF2B5EF4-FFF2-40B4-BE49-F238E27FC236}">
                <a16:creationId xmlns:a16="http://schemas.microsoft.com/office/drawing/2014/main" id="{0CE32CE4-0482-4C15-8DF6-2EC27A793737}"/>
              </a:ext>
            </a:extLst>
          </p:cNvPr>
          <p:cNvSpPr/>
          <p:nvPr/>
        </p:nvSpPr>
        <p:spPr>
          <a:xfrm>
            <a:off x="2421334" y="4142780"/>
            <a:ext cx="770313" cy="770313"/>
          </a:xfrm>
          <a:prstGeom prst="mathMultiply">
            <a:avLst>
              <a:gd name="adj1" fmla="val 9470"/>
            </a:avLst>
          </a:prstGeom>
          <a:solidFill>
            <a:srgbClr val="FF0000"/>
          </a:solidFill>
          <a:ln>
            <a:solidFill>
              <a:srgbClr val="C0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3" name="L-Shape 32">
            <a:extLst>
              <a:ext uri="{FF2B5EF4-FFF2-40B4-BE49-F238E27FC236}">
                <a16:creationId xmlns:a16="http://schemas.microsoft.com/office/drawing/2014/main" id="{DDBDAFFB-3CE3-4337-BBD9-4351B1B302EC}"/>
              </a:ext>
            </a:extLst>
          </p:cNvPr>
          <p:cNvSpPr/>
          <p:nvPr/>
        </p:nvSpPr>
        <p:spPr>
          <a:xfrm rot="2700000" flipH="1">
            <a:off x="2667924" y="4910836"/>
            <a:ext cx="234309" cy="455953"/>
          </a:xfrm>
          <a:prstGeom prst="corner">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B61E5547-9DAA-4B01-B4A6-96FB306143E0}"/>
              </a:ext>
            </a:extLst>
          </p:cNvPr>
          <p:cNvSpPr/>
          <p:nvPr/>
        </p:nvSpPr>
        <p:spPr>
          <a:xfrm>
            <a:off x="3428061" y="4905622"/>
            <a:ext cx="2273971" cy="412312"/>
          </a:xfrm>
          <a:prstGeom prst="rightArrow">
            <a:avLst>
              <a:gd name="adj1" fmla="val 2847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Right 34">
            <a:extLst>
              <a:ext uri="{FF2B5EF4-FFF2-40B4-BE49-F238E27FC236}">
                <a16:creationId xmlns:a16="http://schemas.microsoft.com/office/drawing/2014/main" id="{8F63BD6D-BBF4-4EBB-9560-8D04DA25335F}"/>
              </a:ext>
            </a:extLst>
          </p:cNvPr>
          <p:cNvSpPr/>
          <p:nvPr/>
        </p:nvSpPr>
        <p:spPr>
          <a:xfrm>
            <a:off x="3428057" y="4295522"/>
            <a:ext cx="2273971" cy="412312"/>
          </a:xfrm>
          <a:prstGeom prst="rightArrow">
            <a:avLst>
              <a:gd name="adj1" fmla="val 2847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a:extLst>
              <a:ext uri="{FF2B5EF4-FFF2-40B4-BE49-F238E27FC236}">
                <a16:creationId xmlns:a16="http://schemas.microsoft.com/office/drawing/2014/main" id="{2625EF62-5910-46C2-93B0-948C6D4697DE}"/>
              </a:ext>
            </a:extLst>
          </p:cNvPr>
          <p:cNvPicPr>
            <a:picLocks noChangeAspect="1"/>
          </p:cNvPicPr>
          <p:nvPr/>
        </p:nvPicPr>
        <p:blipFill rotWithShape="1">
          <a:blip r:embed="rId2"/>
          <a:srcRect l="4855" t="70043" r="81011" b="12647"/>
          <a:stretch/>
        </p:blipFill>
        <p:spPr>
          <a:xfrm>
            <a:off x="5820232" y="4353928"/>
            <a:ext cx="970548" cy="286416"/>
          </a:xfrm>
          <a:prstGeom prst="rect">
            <a:avLst/>
          </a:prstGeom>
        </p:spPr>
      </p:pic>
      <p:pic>
        <p:nvPicPr>
          <p:cNvPr id="37" name="Picture 36">
            <a:extLst>
              <a:ext uri="{FF2B5EF4-FFF2-40B4-BE49-F238E27FC236}">
                <a16:creationId xmlns:a16="http://schemas.microsoft.com/office/drawing/2014/main" id="{E0C3E6A3-99A3-40FB-961E-D821631CE22D}"/>
              </a:ext>
            </a:extLst>
          </p:cNvPr>
          <p:cNvPicPr>
            <a:picLocks noChangeAspect="1"/>
          </p:cNvPicPr>
          <p:nvPr/>
        </p:nvPicPr>
        <p:blipFill rotWithShape="1">
          <a:blip r:embed="rId3">
            <a:extLst>
              <a:ext uri="{28A0092B-C50C-407E-A947-70E740481C1C}">
                <a14:useLocalDpi xmlns:a14="http://schemas.microsoft.com/office/drawing/2010/main" val="0"/>
              </a:ext>
            </a:extLst>
          </a:blip>
          <a:srcRect l="5450" t="95904" r="83700" b="1735"/>
          <a:stretch/>
        </p:blipFill>
        <p:spPr>
          <a:xfrm>
            <a:off x="5938440" y="4996020"/>
            <a:ext cx="734137" cy="275952"/>
          </a:xfrm>
          <a:prstGeom prst="rect">
            <a:avLst/>
          </a:prstGeom>
        </p:spPr>
      </p:pic>
      <p:sp>
        <p:nvSpPr>
          <p:cNvPr id="38" name="Rectangle 37">
            <a:extLst>
              <a:ext uri="{FF2B5EF4-FFF2-40B4-BE49-F238E27FC236}">
                <a16:creationId xmlns:a16="http://schemas.microsoft.com/office/drawing/2014/main" id="{E44923DC-F9AF-42BB-82F1-EE1DC156A1EE}"/>
              </a:ext>
            </a:extLst>
          </p:cNvPr>
          <p:cNvSpPr/>
          <p:nvPr/>
        </p:nvSpPr>
        <p:spPr>
          <a:xfrm>
            <a:off x="1368756" y="5512505"/>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“jobs”</a:t>
            </a:r>
          </a:p>
        </p:txBody>
      </p:sp>
      <p:sp>
        <p:nvSpPr>
          <p:cNvPr id="39" name="Rectangle 38">
            <a:extLst>
              <a:ext uri="{FF2B5EF4-FFF2-40B4-BE49-F238E27FC236}">
                <a16:creationId xmlns:a16="http://schemas.microsoft.com/office/drawing/2014/main" id="{AC68635D-6BF9-45C5-954C-7CB346EC536E}"/>
              </a:ext>
            </a:extLst>
          </p:cNvPr>
          <p:cNvSpPr/>
          <p:nvPr/>
        </p:nvSpPr>
        <p:spPr>
          <a:xfrm>
            <a:off x="1088019" y="5512505"/>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0</a:t>
            </a:r>
          </a:p>
        </p:txBody>
      </p:sp>
      <p:sp>
        <p:nvSpPr>
          <p:cNvPr id="40" name="L-Shape 39">
            <a:extLst>
              <a:ext uri="{FF2B5EF4-FFF2-40B4-BE49-F238E27FC236}">
                <a16:creationId xmlns:a16="http://schemas.microsoft.com/office/drawing/2014/main" id="{576CB96D-058C-4CB4-8799-43BF01392548}"/>
              </a:ext>
            </a:extLst>
          </p:cNvPr>
          <p:cNvSpPr/>
          <p:nvPr/>
        </p:nvSpPr>
        <p:spPr>
          <a:xfrm rot="2700000" flipH="1">
            <a:off x="2667923" y="5428717"/>
            <a:ext cx="234309" cy="455953"/>
          </a:xfrm>
          <a:prstGeom prst="corner">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6E7D9CCE-F120-4E7B-854F-F3D406B8F04E}"/>
              </a:ext>
            </a:extLst>
          </p:cNvPr>
          <p:cNvSpPr/>
          <p:nvPr/>
        </p:nvSpPr>
        <p:spPr>
          <a:xfrm>
            <a:off x="3428057" y="5449557"/>
            <a:ext cx="2273971" cy="412312"/>
          </a:xfrm>
          <a:prstGeom prst="rightArrow">
            <a:avLst>
              <a:gd name="adj1" fmla="val 2847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43">
            <a:extLst>
              <a:ext uri="{FF2B5EF4-FFF2-40B4-BE49-F238E27FC236}">
                <a16:creationId xmlns:a16="http://schemas.microsoft.com/office/drawing/2014/main" id="{EF352BB4-7D6D-4570-8302-6204186165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0232" y="5449557"/>
            <a:ext cx="2674427" cy="340963"/>
          </a:xfrm>
          <a:prstGeom prst="rect">
            <a:avLst/>
          </a:prstGeom>
        </p:spPr>
      </p:pic>
      <p:sp>
        <p:nvSpPr>
          <p:cNvPr id="45" name="Rectangle 44">
            <a:extLst>
              <a:ext uri="{FF2B5EF4-FFF2-40B4-BE49-F238E27FC236}">
                <a16:creationId xmlns:a16="http://schemas.microsoft.com/office/drawing/2014/main" id="{23226551-8269-4F75-AF68-F6B3688F12E1}"/>
              </a:ext>
            </a:extLst>
          </p:cNvPr>
          <p:cNvSpPr/>
          <p:nvPr/>
        </p:nvSpPr>
        <p:spPr>
          <a:xfrm>
            <a:off x="1368756" y="5961983"/>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r>
              <a:rPr lang="en-US" sz="1200" dirty="0" err="1"/>
              <a:t>bg</a:t>
            </a:r>
            <a:r>
              <a:rPr lang="en-US" sz="1200" dirty="0"/>
              <a:t>”</a:t>
            </a:r>
          </a:p>
        </p:txBody>
      </p:sp>
      <p:sp>
        <p:nvSpPr>
          <p:cNvPr id="46" name="Rectangle 45">
            <a:extLst>
              <a:ext uri="{FF2B5EF4-FFF2-40B4-BE49-F238E27FC236}">
                <a16:creationId xmlns:a16="http://schemas.microsoft.com/office/drawing/2014/main" id="{7DE7F6C7-5342-44C4-9721-96D637A03A92}"/>
              </a:ext>
            </a:extLst>
          </p:cNvPr>
          <p:cNvSpPr/>
          <p:nvPr/>
        </p:nvSpPr>
        <p:spPr>
          <a:xfrm>
            <a:off x="1368755" y="6248400"/>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47" name="Rectangle 46">
            <a:extLst>
              <a:ext uri="{FF2B5EF4-FFF2-40B4-BE49-F238E27FC236}">
                <a16:creationId xmlns:a16="http://schemas.microsoft.com/office/drawing/2014/main" id="{776E1671-E2D9-4309-8370-10C9C4C52292}"/>
              </a:ext>
            </a:extLst>
          </p:cNvPr>
          <p:cNvSpPr/>
          <p:nvPr/>
        </p:nvSpPr>
        <p:spPr>
          <a:xfrm>
            <a:off x="1088019" y="5961983"/>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0</a:t>
            </a:r>
          </a:p>
        </p:txBody>
      </p:sp>
      <p:sp>
        <p:nvSpPr>
          <p:cNvPr id="48" name="Rectangle 47">
            <a:extLst>
              <a:ext uri="{FF2B5EF4-FFF2-40B4-BE49-F238E27FC236}">
                <a16:creationId xmlns:a16="http://schemas.microsoft.com/office/drawing/2014/main" id="{24191034-B3A2-42A8-B721-212B4E5B1ADB}"/>
              </a:ext>
            </a:extLst>
          </p:cNvPr>
          <p:cNvSpPr/>
          <p:nvPr/>
        </p:nvSpPr>
        <p:spPr>
          <a:xfrm>
            <a:off x="1088019" y="6248399"/>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49" name="L-Shape 48">
            <a:extLst>
              <a:ext uri="{FF2B5EF4-FFF2-40B4-BE49-F238E27FC236}">
                <a16:creationId xmlns:a16="http://schemas.microsoft.com/office/drawing/2014/main" id="{335291E2-E1D4-47F9-8B03-F2F70653AC96}"/>
              </a:ext>
            </a:extLst>
          </p:cNvPr>
          <p:cNvSpPr/>
          <p:nvPr/>
        </p:nvSpPr>
        <p:spPr>
          <a:xfrm rot="2700000" flipH="1">
            <a:off x="2689336" y="6002744"/>
            <a:ext cx="234309" cy="455953"/>
          </a:xfrm>
          <a:prstGeom prst="corner">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Right 49">
            <a:extLst>
              <a:ext uri="{FF2B5EF4-FFF2-40B4-BE49-F238E27FC236}">
                <a16:creationId xmlns:a16="http://schemas.microsoft.com/office/drawing/2014/main" id="{70D6DE37-2544-434F-8AF7-9B20F49F1CE1}"/>
              </a:ext>
            </a:extLst>
          </p:cNvPr>
          <p:cNvSpPr/>
          <p:nvPr/>
        </p:nvSpPr>
        <p:spPr>
          <a:xfrm>
            <a:off x="3416034" y="6042243"/>
            <a:ext cx="2273971" cy="412312"/>
          </a:xfrm>
          <a:prstGeom prst="rightArrow">
            <a:avLst>
              <a:gd name="adj1" fmla="val 2847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51">
            <a:extLst>
              <a:ext uri="{FF2B5EF4-FFF2-40B4-BE49-F238E27FC236}">
                <a16:creationId xmlns:a16="http://schemas.microsoft.com/office/drawing/2014/main" id="{5DE3A601-8B46-4D4A-8CE1-0558442D1F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0232" y="5794622"/>
            <a:ext cx="3018968" cy="873256"/>
          </a:xfrm>
          <a:prstGeom prst="rect">
            <a:avLst/>
          </a:prstGeom>
        </p:spPr>
      </p:pic>
      <p:sp>
        <p:nvSpPr>
          <p:cNvPr id="63" name="TextBox 62">
            <a:extLst>
              <a:ext uri="{FF2B5EF4-FFF2-40B4-BE49-F238E27FC236}">
                <a16:creationId xmlns:a16="http://schemas.microsoft.com/office/drawing/2014/main" id="{F68CDDDC-ED0B-4F85-97B7-068930279B0B}"/>
              </a:ext>
            </a:extLst>
          </p:cNvPr>
          <p:cNvSpPr txBox="1"/>
          <p:nvPr/>
        </p:nvSpPr>
        <p:spPr>
          <a:xfrm>
            <a:off x="7052184" y="6080009"/>
            <a:ext cx="2174193" cy="738664"/>
          </a:xfrm>
          <a:prstGeom prst="rect">
            <a:avLst/>
          </a:prstGeom>
          <a:noFill/>
        </p:spPr>
        <p:txBody>
          <a:bodyPr wrap="square" rtlCol="0">
            <a:spAutoFit/>
          </a:bodyPr>
          <a:lstStyle/>
          <a:p>
            <a:pPr algn="ctr"/>
            <a:r>
              <a:rPr lang="en-US" sz="1400" dirty="0"/>
              <a:t>Don’t worry about implementing </a:t>
            </a:r>
            <a:r>
              <a:rPr lang="en-US" sz="1400" dirty="0" err="1"/>
              <a:t>do_bgfg</a:t>
            </a:r>
            <a:r>
              <a:rPr lang="en-US" sz="1400" dirty="0"/>
              <a:t>() right now</a:t>
            </a:r>
          </a:p>
        </p:txBody>
      </p:sp>
    </p:spTree>
    <p:extLst>
      <p:ext uri="{BB962C8B-B14F-4D97-AF65-F5344CB8AC3E}">
        <p14:creationId xmlns:p14="http://schemas.microsoft.com/office/powerpoint/2010/main" val="3978951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EA65-94DA-444E-A035-31522C7C0BEF}"/>
              </a:ext>
            </a:extLst>
          </p:cNvPr>
          <p:cNvSpPr>
            <a:spLocks noGrp="1"/>
          </p:cNvSpPr>
          <p:nvPr>
            <p:ph type="title"/>
          </p:nvPr>
        </p:nvSpPr>
        <p:spPr>
          <a:xfrm>
            <a:off x="677334" y="609600"/>
            <a:ext cx="8596668" cy="682752"/>
          </a:xfrm>
        </p:spPr>
        <p:txBody>
          <a:bodyPr/>
          <a:lstStyle/>
          <a:p>
            <a:r>
              <a:rPr lang="en-US" dirty="0"/>
              <a:t>Test what you have!</a:t>
            </a:r>
          </a:p>
        </p:txBody>
      </p:sp>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1416512"/>
          </a:xfrm>
        </p:spPr>
        <p:txBody>
          <a:bodyPr>
            <a:normAutofit/>
          </a:bodyPr>
          <a:lstStyle/>
          <a:p>
            <a:r>
              <a:rPr lang="en-US" dirty="0"/>
              <a:t>With everything you have, you should be able to pass trace01 and trace02</a:t>
            </a:r>
          </a:p>
          <a:p>
            <a:r>
              <a:rPr lang="en-US" dirty="0"/>
              <a:t>Type	</a:t>
            </a:r>
            <a:r>
              <a:rPr lang="en-US" b="1" dirty="0">
                <a:latin typeface="Lucida Console" panose="020B0609040504020204" pitchFamily="49" charset="0"/>
              </a:rPr>
              <a:t>make</a:t>
            </a:r>
            <a:r>
              <a:rPr lang="en-US" dirty="0">
                <a:latin typeface="Lucida Console" panose="020B0609040504020204" pitchFamily="49" charset="0"/>
              </a:rPr>
              <a:t> </a:t>
            </a:r>
            <a:r>
              <a:rPr lang="en-US" dirty="0"/>
              <a:t>to compile your code, and then </a:t>
            </a:r>
            <a:r>
              <a:rPr lang="en-US" b="1" dirty="0">
                <a:latin typeface="Lucida Console" panose="020B0609040504020204" pitchFamily="49" charset="0"/>
              </a:rPr>
              <a:t>maketest01</a:t>
            </a:r>
            <a:r>
              <a:rPr lang="en-US" dirty="0"/>
              <a:t> to run trace01</a:t>
            </a:r>
          </a:p>
          <a:p>
            <a:pPr lvl="1"/>
            <a:r>
              <a:rPr lang="en-US" dirty="0"/>
              <a:t>Do the same for test02</a:t>
            </a:r>
          </a:p>
        </p:txBody>
      </p:sp>
      <p:pic>
        <p:nvPicPr>
          <p:cNvPr id="12" name="Picture 11">
            <a:extLst>
              <a:ext uri="{FF2B5EF4-FFF2-40B4-BE49-F238E27FC236}">
                <a16:creationId xmlns:a16="http://schemas.microsoft.com/office/drawing/2014/main" id="{2F33CDEF-C3E5-4E18-A452-58463547F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188" y="3429000"/>
            <a:ext cx="4153480" cy="2419688"/>
          </a:xfrm>
          <a:prstGeom prst="rect">
            <a:avLst/>
          </a:prstGeom>
        </p:spPr>
      </p:pic>
      <p:pic>
        <p:nvPicPr>
          <p:cNvPr id="14" name="Picture 13">
            <a:extLst>
              <a:ext uri="{FF2B5EF4-FFF2-40B4-BE49-F238E27FC236}">
                <a16:creationId xmlns:a16="http://schemas.microsoft.com/office/drawing/2014/main" id="{2A228D24-E7C0-4F31-A563-105B64782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7000" y="3429000"/>
            <a:ext cx="4163006" cy="2438740"/>
          </a:xfrm>
          <a:prstGeom prst="rect">
            <a:avLst/>
          </a:prstGeom>
        </p:spPr>
      </p:pic>
    </p:spTree>
    <p:extLst>
      <p:ext uri="{BB962C8B-B14F-4D97-AF65-F5344CB8AC3E}">
        <p14:creationId xmlns:p14="http://schemas.microsoft.com/office/powerpoint/2010/main" val="2764282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8565" y="1289259"/>
            <a:ext cx="8596668" cy="1150313"/>
          </a:xfrm>
        </p:spPr>
        <p:txBody>
          <a:bodyPr/>
          <a:lstStyle/>
          <a:p>
            <a:r>
              <a:rPr lang="en-US" dirty="0"/>
              <a:t>If the input isn’t a built-in command, then we need to spawn a new process that runs the specified program</a:t>
            </a:r>
          </a:p>
          <a:p>
            <a:r>
              <a:rPr lang="en-US" dirty="0"/>
              <a:t>You must also add a job to the job list that keeps track of the process</a:t>
            </a:r>
          </a:p>
        </p:txBody>
      </p:sp>
      <p:sp>
        <p:nvSpPr>
          <p:cNvPr id="4" name="Oval 3">
            <a:extLst>
              <a:ext uri="{FF2B5EF4-FFF2-40B4-BE49-F238E27FC236}">
                <a16:creationId xmlns:a16="http://schemas.microsoft.com/office/drawing/2014/main" id="{5E9758D3-A1B7-4291-928B-C79D75FE8CCF}"/>
              </a:ext>
            </a:extLst>
          </p:cNvPr>
          <p:cNvSpPr/>
          <p:nvPr/>
        </p:nvSpPr>
        <p:spPr>
          <a:xfrm>
            <a:off x="4479262" y="2936959"/>
            <a:ext cx="830178" cy="8301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fork()</a:t>
            </a:r>
          </a:p>
        </p:txBody>
      </p:sp>
      <p:sp>
        <p:nvSpPr>
          <p:cNvPr id="5" name="TextBox 4">
            <a:extLst>
              <a:ext uri="{FF2B5EF4-FFF2-40B4-BE49-F238E27FC236}">
                <a16:creationId xmlns:a16="http://schemas.microsoft.com/office/drawing/2014/main" id="{70251603-16B9-4058-AB8E-A561622C3165}"/>
              </a:ext>
            </a:extLst>
          </p:cNvPr>
          <p:cNvSpPr txBox="1"/>
          <p:nvPr/>
        </p:nvSpPr>
        <p:spPr>
          <a:xfrm>
            <a:off x="3963904" y="2587989"/>
            <a:ext cx="1860885" cy="369332"/>
          </a:xfrm>
          <a:prstGeom prst="rect">
            <a:avLst/>
          </a:prstGeom>
          <a:noFill/>
        </p:spPr>
        <p:txBody>
          <a:bodyPr wrap="square" rtlCol="0">
            <a:spAutoFit/>
          </a:bodyPr>
          <a:lstStyle/>
          <a:p>
            <a:pPr algn="ctr"/>
            <a:r>
              <a:rPr lang="en-US" dirty="0"/>
              <a:t>Parent Process</a:t>
            </a:r>
          </a:p>
        </p:txBody>
      </p:sp>
      <p:sp>
        <p:nvSpPr>
          <p:cNvPr id="42" name="TextBox 41">
            <a:extLst>
              <a:ext uri="{FF2B5EF4-FFF2-40B4-BE49-F238E27FC236}">
                <a16:creationId xmlns:a16="http://schemas.microsoft.com/office/drawing/2014/main" id="{6DCB2A56-69E0-451A-BA1D-2C3E39FA8E72}"/>
              </a:ext>
            </a:extLst>
          </p:cNvPr>
          <p:cNvSpPr txBox="1"/>
          <p:nvPr/>
        </p:nvSpPr>
        <p:spPr>
          <a:xfrm>
            <a:off x="6388267" y="2587989"/>
            <a:ext cx="1860885" cy="369332"/>
          </a:xfrm>
          <a:prstGeom prst="rect">
            <a:avLst/>
          </a:prstGeom>
          <a:noFill/>
        </p:spPr>
        <p:txBody>
          <a:bodyPr wrap="square" rtlCol="0">
            <a:spAutoFit/>
          </a:bodyPr>
          <a:lstStyle/>
          <a:p>
            <a:pPr algn="ctr"/>
            <a:r>
              <a:rPr lang="en-US" dirty="0"/>
              <a:t>Child Process</a:t>
            </a:r>
          </a:p>
        </p:txBody>
      </p:sp>
      <p:sp>
        <p:nvSpPr>
          <p:cNvPr id="43" name="Oval 42">
            <a:extLst>
              <a:ext uri="{FF2B5EF4-FFF2-40B4-BE49-F238E27FC236}">
                <a16:creationId xmlns:a16="http://schemas.microsoft.com/office/drawing/2014/main" id="{BDA48C27-8C94-4DC0-8E17-0AE649362A5C}"/>
              </a:ext>
            </a:extLst>
          </p:cNvPr>
          <p:cNvSpPr/>
          <p:nvPr/>
        </p:nvSpPr>
        <p:spPr>
          <a:xfrm>
            <a:off x="6750221" y="3683191"/>
            <a:ext cx="1136985" cy="8301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execve</a:t>
            </a:r>
            <a:r>
              <a:rPr lang="en-US" sz="1200" dirty="0"/>
              <a:t>()</a:t>
            </a:r>
          </a:p>
        </p:txBody>
      </p:sp>
      <p:sp>
        <p:nvSpPr>
          <p:cNvPr id="7" name="Rectangle 6">
            <a:extLst>
              <a:ext uri="{FF2B5EF4-FFF2-40B4-BE49-F238E27FC236}">
                <a16:creationId xmlns:a16="http://schemas.microsoft.com/office/drawing/2014/main" id="{21F4E20F-46BD-479F-B398-1A75C6C4B8B2}"/>
              </a:ext>
            </a:extLst>
          </p:cNvPr>
          <p:cNvSpPr/>
          <p:nvPr/>
        </p:nvSpPr>
        <p:spPr>
          <a:xfrm>
            <a:off x="4250159" y="4620113"/>
            <a:ext cx="1272342" cy="487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 to job list</a:t>
            </a:r>
          </a:p>
        </p:txBody>
      </p:sp>
      <p:sp>
        <p:nvSpPr>
          <p:cNvPr id="53" name="Rectangle 52">
            <a:extLst>
              <a:ext uri="{FF2B5EF4-FFF2-40B4-BE49-F238E27FC236}">
                <a16:creationId xmlns:a16="http://schemas.microsoft.com/office/drawing/2014/main" id="{ADA20C80-5BDE-476B-AE75-6F5FAF43BCD1}"/>
              </a:ext>
            </a:extLst>
          </p:cNvPr>
          <p:cNvSpPr/>
          <p:nvPr/>
        </p:nvSpPr>
        <p:spPr>
          <a:xfrm>
            <a:off x="6264442" y="4753798"/>
            <a:ext cx="2108539" cy="441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printf</a:t>
            </a:r>
            <a:r>
              <a:rPr lang="en-US" sz="1200" dirty="0">
                <a:solidFill>
                  <a:schemeClr val="tx1"/>
                </a:solidFill>
              </a:rPr>
              <a:t>(“%s: command not found\n”, </a:t>
            </a:r>
            <a:r>
              <a:rPr lang="en-US" sz="1200" dirty="0" err="1">
                <a:solidFill>
                  <a:schemeClr val="tx1"/>
                </a:solidFill>
              </a:rPr>
              <a:t>cmdline</a:t>
            </a:r>
            <a:r>
              <a:rPr lang="en-US" sz="1200" dirty="0">
                <a:solidFill>
                  <a:schemeClr val="tx1"/>
                </a:solidFill>
              </a:rPr>
              <a:t>)</a:t>
            </a:r>
          </a:p>
        </p:txBody>
      </p:sp>
      <p:sp>
        <p:nvSpPr>
          <p:cNvPr id="57" name="Rectangle 56">
            <a:extLst>
              <a:ext uri="{FF2B5EF4-FFF2-40B4-BE49-F238E27FC236}">
                <a16:creationId xmlns:a16="http://schemas.microsoft.com/office/drawing/2014/main" id="{327C7A0D-EC4F-41B9-9A44-AE633CAA8ECC}"/>
              </a:ext>
            </a:extLst>
          </p:cNvPr>
          <p:cNvSpPr/>
          <p:nvPr/>
        </p:nvSpPr>
        <p:spPr>
          <a:xfrm>
            <a:off x="4173911" y="3932948"/>
            <a:ext cx="1423238" cy="441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Set </a:t>
            </a:r>
            <a:r>
              <a:rPr lang="en-US" sz="1200" dirty="0" err="1"/>
              <a:t>pgid</a:t>
            </a:r>
            <a:r>
              <a:rPr lang="en-US" sz="1200" dirty="0"/>
              <a:t> of child to its </a:t>
            </a:r>
            <a:r>
              <a:rPr lang="en-US" sz="1200" dirty="0" err="1"/>
              <a:t>pid</a:t>
            </a:r>
            <a:endParaRPr lang="en-US" sz="1200" dirty="0"/>
          </a:p>
        </p:txBody>
      </p:sp>
      <p:sp>
        <p:nvSpPr>
          <p:cNvPr id="60" name="Rectangle 59">
            <a:extLst>
              <a:ext uri="{FF2B5EF4-FFF2-40B4-BE49-F238E27FC236}">
                <a16:creationId xmlns:a16="http://schemas.microsoft.com/office/drawing/2014/main" id="{629811C3-17E1-4D37-81BC-B86E80D42A42}"/>
              </a:ext>
            </a:extLst>
          </p:cNvPr>
          <p:cNvSpPr/>
          <p:nvPr/>
        </p:nvSpPr>
        <p:spPr>
          <a:xfrm>
            <a:off x="3714064" y="6252611"/>
            <a:ext cx="2342895"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Wait on the foreground process (next step) </a:t>
            </a:r>
          </a:p>
        </p:txBody>
      </p:sp>
      <p:cxnSp>
        <p:nvCxnSpPr>
          <p:cNvPr id="9" name="Straight Arrow Connector 8">
            <a:extLst>
              <a:ext uri="{FF2B5EF4-FFF2-40B4-BE49-F238E27FC236}">
                <a16:creationId xmlns:a16="http://schemas.microsoft.com/office/drawing/2014/main" id="{491BD243-FEB7-4082-BAFB-3D261CD26E26}"/>
              </a:ext>
            </a:extLst>
          </p:cNvPr>
          <p:cNvCxnSpPr>
            <a:cxnSpLocks/>
            <a:stCxn id="4" idx="4"/>
          </p:cNvCxnSpPr>
          <p:nvPr/>
        </p:nvCxnSpPr>
        <p:spPr>
          <a:xfrm>
            <a:off x="4894351" y="3767137"/>
            <a:ext cx="0" cy="171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689C01B-D8A2-4B2B-B88C-B02341B0DF07}"/>
              </a:ext>
            </a:extLst>
          </p:cNvPr>
          <p:cNvCxnSpPr>
            <a:cxnSpLocks/>
            <a:stCxn id="7" idx="2"/>
            <a:endCxn id="87" idx="0"/>
          </p:cNvCxnSpPr>
          <p:nvPr/>
        </p:nvCxnSpPr>
        <p:spPr>
          <a:xfrm flipH="1">
            <a:off x="4885530" y="5108012"/>
            <a:ext cx="800" cy="1753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4A1E6F6-FFEF-4932-B3B2-6A3B8D8DA25B}"/>
              </a:ext>
            </a:extLst>
          </p:cNvPr>
          <p:cNvCxnSpPr>
            <a:cxnSpLocks/>
            <a:stCxn id="87" idx="2"/>
            <a:endCxn id="60" idx="0"/>
          </p:cNvCxnSpPr>
          <p:nvPr/>
        </p:nvCxnSpPr>
        <p:spPr>
          <a:xfrm flipH="1">
            <a:off x="4885512" y="5998784"/>
            <a:ext cx="18" cy="2538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4A95DF9C-3383-4F1F-BF4A-79A11BD89ACB}"/>
              </a:ext>
            </a:extLst>
          </p:cNvPr>
          <p:cNvSpPr/>
          <p:nvPr/>
        </p:nvSpPr>
        <p:spPr>
          <a:xfrm>
            <a:off x="6484333" y="5484299"/>
            <a:ext cx="1668754" cy="340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Exit the child process</a:t>
            </a:r>
          </a:p>
        </p:txBody>
      </p:sp>
      <p:cxnSp>
        <p:nvCxnSpPr>
          <p:cNvPr id="14" name="Connector: Elbow 13">
            <a:extLst>
              <a:ext uri="{FF2B5EF4-FFF2-40B4-BE49-F238E27FC236}">
                <a16:creationId xmlns:a16="http://schemas.microsoft.com/office/drawing/2014/main" id="{3AD9F2DB-06A1-46AD-9686-49B75F43DC45}"/>
              </a:ext>
            </a:extLst>
          </p:cNvPr>
          <p:cNvCxnSpPr>
            <a:cxnSpLocks/>
            <a:stCxn id="4" idx="6"/>
            <a:endCxn id="43" idx="0"/>
          </p:cNvCxnSpPr>
          <p:nvPr/>
        </p:nvCxnSpPr>
        <p:spPr>
          <a:xfrm>
            <a:off x="5309440" y="3352048"/>
            <a:ext cx="2009274" cy="33114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08029A6-C237-48D5-BC96-86F277EF0FC7}"/>
              </a:ext>
            </a:extLst>
          </p:cNvPr>
          <p:cNvCxnSpPr>
            <a:cxnSpLocks/>
            <a:endCxn id="53" idx="0"/>
          </p:cNvCxnSpPr>
          <p:nvPr/>
        </p:nvCxnSpPr>
        <p:spPr>
          <a:xfrm>
            <a:off x="7318709" y="4513369"/>
            <a:ext cx="3" cy="2404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1A3FEE3-961D-424D-8DAA-3E7B2410FADF}"/>
              </a:ext>
            </a:extLst>
          </p:cNvPr>
          <p:cNvCxnSpPr>
            <a:cxnSpLocks/>
            <a:endCxn id="64" idx="0"/>
          </p:cNvCxnSpPr>
          <p:nvPr/>
        </p:nvCxnSpPr>
        <p:spPr>
          <a:xfrm>
            <a:off x="7318704" y="5199286"/>
            <a:ext cx="6" cy="2850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70141B87-7448-4465-B6CB-290921CFA893}"/>
              </a:ext>
            </a:extLst>
          </p:cNvPr>
          <p:cNvSpPr txBox="1"/>
          <p:nvPr/>
        </p:nvSpPr>
        <p:spPr>
          <a:xfrm>
            <a:off x="508414" y="4474563"/>
            <a:ext cx="3393536" cy="307777"/>
          </a:xfrm>
          <a:prstGeom prst="rect">
            <a:avLst/>
          </a:prstGeom>
          <a:noFill/>
        </p:spPr>
        <p:txBody>
          <a:bodyPr wrap="square" rtlCol="0">
            <a:spAutoFit/>
          </a:bodyPr>
          <a:lstStyle/>
          <a:p>
            <a:r>
              <a:rPr lang="en-US" sz="1400" dirty="0"/>
              <a:t>Another function already made for you!</a:t>
            </a:r>
          </a:p>
        </p:txBody>
      </p:sp>
      <p:sp>
        <p:nvSpPr>
          <p:cNvPr id="79" name="TextBox 78">
            <a:extLst>
              <a:ext uri="{FF2B5EF4-FFF2-40B4-BE49-F238E27FC236}">
                <a16:creationId xmlns:a16="http://schemas.microsoft.com/office/drawing/2014/main" id="{A1DB92F1-315E-4D84-98CA-FC3A36002AAB}"/>
              </a:ext>
            </a:extLst>
          </p:cNvPr>
          <p:cNvSpPr txBox="1"/>
          <p:nvPr/>
        </p:nvSpPr>
        <p:spPr>
          <a:xfrm>
            <a:off x="1087639" y="2990693"/>
            <a:ext cx="2633566" cy="1384995"/>
          </a:xfrm>
          <a:prstGeom prst="rect">
            <a:avLst/>
          </a:prstGeom>
          <a:noFill/>
        </p:spPr>
        <p:txBody>
          <a:bodyPr wrap="square" rtlCol="0">
            <a:spAutoFit/>
          </a:bodyPr>
          <a:lstStyle/>
          <a:p>
            <a:r>
              <a:rPr lang="en-US" sz="1200" dirty="0"/>
              <a:t>Make sure any sub-processes of the child all have the same group id. Otherwise we won’t be able to send signals to the child’s children</a:t>
            </a:r>
          </a:p>
          <a:p>
            <a:endParaRPr lang="en-US" sz="1200" dirty="0"/>
          </a:p>
          <a:p>
            <a:r>
              <a:rPr lang="en-US" sz="1200" dirty="0">
                <a:hlinkClick r:id="rId2"/>
              </a:rPr>
              <a:t>http://man7.org/linux/man-pages/man2/setpgid.2.html</a:t>
            </a:r>
            <a:endParaRPr lang="en-US" sz="1200" dirty="0"/>
          </a:p>
        </p:txBody>
      </p:sp>
      <p:sp>
        <p:nvSpPr>
          <p:cNvPr id="80" name="TextBox 79">
            <a:extLst>
              <a:ext uri="{FF2B5EF4-FFF2-40B4-BE49-F238E27FC236}">
                <a16:creationId xmlns:a16="http://schemas.microsoft.com/office/drawing/2014/main" id="{9EB93F47-3A8D-4270-A08A-57F8D9E3BE49}"/>
              </a:ext>
            </a:extLst>
          </p:cNvPr>
          <p:cNvSpPr txBox="1"/>
          <p:nvPr/>
        </p:nvSpPr>
        <p:spPr>
          <a:xfrm>
            <a:off x="8489333" y="4667956"/>
            <a:ext cx="1316765" cy="646331"/>
          </a:xfrm>
          <a:prstGeom prst="rect">
            <a:avLst/>
          </a:prstGeom>
          <a:noFill/>
        </p:spPr>
        <p:txBody>
          <a:bodyPr wrap="square" rtlCol="0">
            <a:spAutoFit/>
          </a:bodyPr>
          <a:lstStyle/>
          <a:p>
            <a:r>
              <a:rPr lang="en-US" sz="1200" dirty="0"/>
              <a:t>This part is only reached if </a:t>
            </a:r>
            <a:r>
              <a:rPr lang="en-US" sz="1200" dirty="0" err="1"/>
              <a:t>execve</a:t>
            </a:r>
            <a:r>
              <a:rPr lang="en-US" sz="1200" dirty="0"/>
              <a:t>() fails</a:t>
            </a:r>
          </a:p>
        </p:txBody>
      </p:sp>
      <p:sp>
        <p:nvSpPr>
          <p:cNvPr id="81" name="TextBox 80">
            <a:extLst>
              <a:ext uri="{FF2B5EF4-FFF2-40B4-BE49-F238E27FC236}">
                <a16:creationId xmlns:a16="http://schemas.microsoft.com/office/drawing/2014/main" id="{FB7EBF79-69DE-428F-8895-51901BF05A22}"/>
              </a:ext>
            </a:extLst>
          </p:cNvPr>
          <p:cNvSpPr txBox="1"/>
          <p:nvPr/>
        </p:nvSpPr>
        <p:spPr>
          <a:xfrm>
            <a:off x="1372843" y="5283334"/>
            <a:ext cx="2339658" cy="738664"/>
          </a:xfrm>
          <a:prstGeom prst="rect">
            <a:avLst/>
          </a:prstGeom>
          <a:noFill/>
        </p:spPr>
        <p:txBody>
          <a:bodyPr wrap="square" rtlCol="0">
            <a:spAutoFit/>
          </a:bodyPr>
          <a:lstStyle/>
          <a:p>
            <a:pPr algn="ctr"/>
            <a:r>
              <a:rPr lang="en-US" sz="1400" dirty="0">
                <a:solidFill>
                  <a:srgbClr val="FF0000"/>
                </a:solidFill>
              </a:rPr>
              <a:t>These strings need to be in your code, the test driver checks for them</a:t>
            </a:r>
          </a:p>
        </p:txBody>
      </p:sp>
      <p:sp>
        <p:nvSpPr>
          <p:cNvPr id="86" name="Title 1">
            <a:extLst>
              <a:ext uri="{FF2B5EF4-FFF2-40B4-BE49-F238E27FC236}">
                <a16:creationId xmlns:a16="http://schemas.microsoft.com/office/drawing/2014/main" id="{441D5ACC-3FC1-4419-893F-4DA5B13E87F6}"/>
              </a:ext>
            </a:extLst>
          </p:cNvPr>
          <p:cNvSpPr txBox="1">
            <a:spLocks/>
          </p:cNvSpPr>
          <p:nvPr/>
        </p:nvSpPr>
        <p:spPr>
          <a:xfrm>
            <a:off x="678565" y="607450"/>
            <a:ext cx="8885766" cy="682752"/>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Step 4: Finish your eval and child handler </a:t>
            </a:r>
          </a:p>
        </p:txBody>
      </p:sp>
      <p:sp>
        <p:nvSpPr>
          <p:cNvPr id="87" name="Rectangle 86">
            <a:extLst>
              <a:ext uri="{FF2B5EF4-FFF2-40B4-BE49-F238E27FC236}">
                <a16:creationId xmlns:a16="http://schemas.microsoft.com/office/drawing/2014/main" id="{E22D6B8D-10B3-49CB-B1B9-F5B3E28C26FC}"/>
              </a:ext>
            </a:extLst>
          </p:cNvPr>
          <p:cNvSpPr/>
          <p:nvPr/>
        </p:nvSpPr>
        <p:spPr>
          <a:xfrm>
            <a:off x="3714101" y="5283334"/>
            <a:ext cx="2342858" cy="715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If the job runs in background: </a:t>
            </a:r>
            <a:r>
              <a:rPr lang="en-US" sz="1200" dirty="0" err="1">
                <a:solidFill>
                  <a:schemeClr val="tx1"/>
                </a:solidFill>
              </a:rPr>
              <a:t>printf</a:t>
            </a:r>
            <a:r>
              <a:rPr lang="en-US" sz="1200" dirty="0">
                <a:solidFill>
                  <a:schemeClr val="tx1"/>
                </a:solidFill>
              </a:rPr>
              <a:t>(“[%d] (%d) %s\n”, </a:t>
            </a:r>
            <a:r>
              <a:rPr lang="en-US" sz="1200" dirty="0" err="1">
                <a:solidFill>
                  <a:schemeClr val="tx1"/>
                </a:solidFill>
              </a:rPr>
              <a:t>jid</a:t>
            </a:r>
            <a:r>
              <a:rPr lang="en-US" sz="1200" dirty="0">
                <a:solidFill>
                  <a:schemeClr val="tx1"/>
                </a:solidFill>
              </a:rPr>
              <a:t>, </a:t>
            </a:r>
            <a:r>
              <a:rPr lang="en-US" sz="1200" dirty="0" err="1">
                <a:solidFill>
                  <a:schemeClr val="tx1"/>
                </a:solidFill>
              </a:rPr>
              <a:t>pid</a:t>
            </a:r>
            <a:r>
              <a:rPr lang="en-US" sz="1200" dirty="0">
                <a:solidFill>
                  <a:schemeClr val="tx1"/>
                </a:solidFill>
              </a:rPr>
              <a:t>, </a:t>
            </a:r>
            <a:r>
              <a:rPr lang="en-US" sz="1200" dirty="0" err="1">
                <a:solidFill>
                  <a:schemeClr val="tx1"/>
                </a:solidFill>
              </a:rPr>
              <a:t>cmdline</a:t>
            </a:r>
            <a:r>
              <a:rPr lang="en-US" sz="1200" dirty="0">
                <a:solidFill>
                  <a:schemeClr val="tx1"/>
                </a:solidFill>
              </a:rPr>
              <a:t>)</a:t>
            </a:r>
          </a:p>
        </p:txBody>
      </p:sp>
      <p:pic>
        <p:nvPicPr>
          <p:cNvPr id="31" name="Picture 30">
            <a:extLst>
              <a:ext uri="{FF2B5EF4-FFF2-40B4-BE49-F238E27FC236}">
                <a16:creationId xmlns:a16="http://schemas.microsoft.com/office/drawing/2014/main" id="{C3495F3D-460B-4518-843C-521EC6E01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891" y="4770921"/>
            <a:ext cx="3603796" cy="199853"/>
          </a:xfrm>
          <a:prstGeom prst="rect">
            <a:avLst/>
          </a:prstGeom>
        </p:spPr>
      </p:pic>
      <p:cxnSp>
        <p:nvCxnSpPr>
          <p:cNvPr id="17" name="Straight Arrow Connector 16">
            <a:extLst>
              <a:ext uri="{FF2B5EF4-FFF2-40B4-BE49-F238E27FC236}">
                <a16:creationId xmlns:a16="http://schemas.microsoft.com/office/drawing/2014/main" id="{26CF1C5B-D1C1-4990-B5EB-D2DF2F2F8F91}"/>
              </a:ext>
            </a:extLst>
          </p:cNvPr>
          <p:cNvCxnSpPr>
            <a:stCxn id="57" idx="2"/>
            <a:endCxn id="7" idx="0"/>
          </p:cNvCxnSpPr>
          <p:nvPr/>
        </p:nvCxnSpPr>
        <p:spPr>
          <a:xfrm>
            <a:off x="4885530" y="4374625"/>
            <a:ext cx="800" cy="24548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2803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EA65-94DA-444E-A035-31522C7C0BEF}"/>
              </a:ext>
            </a:extLst>
          </p:cNvPr>
          <p:cNvSpPr>
            <a:spLocks noGrp="1"/>
          </p:cNvSpPr>
          <p:nvPr>
            <p:ph type="title"/>
          </p:nvPr>
        </p:nvSpPr>
        <p:spPr>
          <a:xfrm>
            <a:off x="677334" y="609600"/>
            <a:ext cx="8596668" cy="682752"/>
          </a:xfrm>
        </p:spPr>
        <p:txBody>
          <a:bodyPr/>
          <a:lstStyle/>
          <a:p>
            <a:r>
              <a:rPr lang="en-US" dirty="0"/>
              <a:t>Test what you have!</a:t>
            </a:r>
          </a:p>
        </p:txBody>
      </p:sp>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1416512"/>
          </a:xfrm>
        </p:spPr>
        <p:txBody>
          <a:bodyPr>
            <a:normAutofit/>
          </a:bodyPr>
          <a:lstStyle/>
          <a:p>
            <a:r>
              <a:rPr lang="en-US" dirty="0"/>
              <a:t>Type	</a:t>
            </a:r>
            <a:r>
              <a:rPr lang="en-US" b="1" dirty="0">
                <a:latin typeface="Lucida Console" panose="020B0609040504020204" pitchFamily="49" charset="0"/>
              </a:rPr>
              <a:t>maketest03</a:t>
            </a:r>
            <a:r>
              <a:rPr lang="en-US" dirty="0"/>
              <a:t> to run trace03</a:t>
            </a:r>
          </a:p>
          <a:p>
            <a:r>
              <a:rPr lang="en-US" dirty="0"/>
              <a:t>It’s not obvious, but the foreground command being run is /bin/echo</a:t>
            </a:r>
          </a:p>
        </p:txBody>
      </p:sp>
      <p:pic>
        <p:nvPicPr>
          <p:cNvPr id="5" name="Picture 4">
            <a:extLst>
              <a:ext uri="{FF2B5EF4-FFF2-40B4-BE49-F238E27FC236}">
                <a16:creationId xmlns:a16="http://schemas.microsoft.com/office/drawing/2014/main" id="{8624BDBB-88A8-4E9F-9FA6-6722E0312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738269"/>
            <a:ext cx="4124901" cy="2429214"/>
          </a:xfrm>
          <a:prstGeom prst="rect">
            <a:avLst/>
          </a:prstGeom>
        </p:spPr>
      </p:pic>
    </p:spTree>
    <p:extLst>
      <p:ext uri="{BB962C8B-B14F-4D97-AF65-F5344CB8AC3E}">
        <p14:creationId xmlns:p14="http://schemas.microsoft.com/office/powerpoint/2010/main" val="416965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803550" cy="3880773"/>
          </a:xfrm>
        </p:spPr>
        <p:txBody>
          <a:bodyPr/>
          <a:lstStyle/>
          <a:p>
            <a:r>
              <a:rPr lang="en-US" dirty="0"/>
              <a:t>At this point, you need to prevent the user from entering new commands until all of the previous one are finished</a:t>
            </a:r>
          </a:p>
          <a:p>
            <a:r>
              <a:rPr lang="en-US" dirty="0"/>
              <a:t>Here is an example of some commands that a user has entered</a:t>
            </a:r>
          </a:p>
          <a:p>
            <a:pPr lvl="1"/>
            <a:r>
              <a:rPr lang="en-US" dirty="0"/>
              <a:t>The </a:t>
            </a:r>
            <a:r>
              <a:rPr lang="en-US" dirty="0" err="1"/>
              <a:t>pid’s</a:t>
            </a:r>
            <a:r>
              <a:rPr lang="en-US" dirty="0"/>
              <a:t> and </a:t>
            </a:r>
            <a:r>
              <a:rPr lang="en-US" dirty="0" err="1"/>
              <a:t>pgid’s</a:t>
            </a:r>
            <a:r>
              <a:rPr lang="en-US" dirty="0"/>
              <a:t> are arbitrary, and will be different every time you run your program</a:t>
            </a:r>
          </a:p>
          <a:p>
            <a:endParaRPr lang="en-US" dirty="0"/>
          </a:p>
        </p:txBody>
      </p:sp>
      <p:sp>
        <p:nvSpPr>
          <p:cNvPr id="26" name="Title 1">
            <a:extLst>
              <a:ext uri="{FF2B5EF4-FFF2-40B4-BE49-F238E27FC236}">
                <a16:creationId xmlns:a16="http://schemas.microsoft.com/office/drawing/2014/main" id="{4743BE3D-F95A-48F1-AF3D-7D43795C384A}"/>
              </a:ext>
            </a:extLst>
          </p:cNvPr>
          <p:cNvSpPr>
            <a:spLocks noGrp="1"/>
          </p:cNvSpPr>
          <p:nvPr>
            <p:ph type="title"/>
          </p:nvPr>
        </p:nvSpPr>
        <p:spPr>
          <a:xfrm>
            <a:off x="677334" y="609600"/>
            <a:ext cx="9409641" cy="682752"/>
          </a:xfrm>
        </p:spPr>
        <p:txBody>
          <a:bodyPr>
            <a:normAutofit fontScale="90000"/>
          </a:bodyPr>
          <a:lstStyle/>
          <a:p>
            <a:r>
              <a:rPr lang="en-US" dirty="0"/>
              <a:t>Step 5: Add job, </a:t>
            </a:r>
            <a:r>
              <a:rPr lang="en-US" dirty="0" err="1"/>
              <a:t>waitfg</a:t>
            </a:r>
            <a:r>
              <a:rPr lang="en-US" dirty="0"/>
              <a:t>(), and </a:t>
            </a:r>
            <a:r>
              <a:rPr lang="en-US" dirty="0" err="1"/>
              <a:t>sigchld_handler</a:t>
            </a:r>
            <a:r>
              <a:rPr lang="en-US" dirty="0"/>
              <a:t>()</a:t>
            </a:r>
          </a:p>
        </p:txBody>
      </p:sp>
      <p:sp>
        <p:nvSpPr>
          <p:cNvPr id="2" name="TextBox 1">
            <a:extLst>
              <a:ext uri="{FF2B5EF4-FFF2-40B4-BE49-F238E27FC236}">
                <a16:creationId xmlns:a16="http://schemas.microsoft.com/office/drawing/2014/main" id="{680BB8A9-AF5E-4237-9E7F-E770007A2196}"/>
              </a:ext>
            </a:extLst>
          </p:cNvPr>
          <p:cNvSpPr txBox="1"/>
          <p:nvPr/>
        </p:nvSpPr>
        <p:spPr>
          <a:xfrm>
            <a:off x="4242135" y="3007918"/>
            <a:ext cx="1319464" cy="923330"/>
          </a:xfrm>
          <a:prstGeom prst="rect">
            <a:avLst/>
          </a:prstGeom>
          <a:noFill/>
        </p:spPr>
        <p:txBody>
          <a:bodyPr wrap="square" rtlCol="0" anchor="ctr">
            <a:spAutoFit/>
          </a:bodyPr>
          <a:lstStyle/>
          <a:p>
            <a:pPr algn="ctr"/>
            <a:r>
              <a:rPr lang="en-US" dirty="0" err="1"/>
              <a:t>tsh</a:t>
            </a:r>
            <a:r>
              <a:rPr lang="en-US" dirty="0"/>
              <a:t>&gt; cmd0</a:t>
            </a:r>
          </a:p>
          <a:p>
            <a:pPr algn="ctr"/>
            <a:r>
              <a:rPr lang="en-US" dirty="0" err="1"/>
              <a:t>tsh</a:t>
            </a:r>
            <a:r>
              <a:rPr lang="en-US" dirty="0"/>
              <a:t>&gt; cmd1</a:t>
            </a:r>
          </a:p>
          <a:p>
            <a:pPr algn="ctr"/>
            <a:r>
              <a:rPr lang="en-US" dirty="0" err="1"/>
              <a:t>tsh</a:t>
            </a:r>
            <a:r>
              <a:rPr lang="en-US" dirty="0"/>
              <a:t>&gt; cmd2</a:t>
            </a:r>
          </a:p>
        </p:txBody>
      </p:sp>
      <p:sp>
        <p:nvSpPr>
          <p:cNvPr id="4" name="Rectangle 3">
            <a:extLst>
              <a:ext uri="{FF2B5EF4-FFF2-40B4-BE49-F238E27FC236}">
                <a16:creationId xmlns:a16="http://schemas.microsoft.com/office/drawing/2014/main" id="{0EB3C4E6-439C-4197-836B-84A9F10BDC48}"/>
              </a:ext>
            </a:extLst>
          </p:cNvPr>
          <p:cNvSpPr/>
          <p:nvPr/>
        </p:nvSpPr>
        <p:spPr>
          <a:xfrm>
            <a:off x="3137869" y="4267504"/>
            <a:ext cx="1483895" cy="922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t>cmd0</a:t>
            </a:r>
          </a:p>
          <a:p>
            <a:r>
              <a:rPr lang="en-US" sz="1400" dirty="0" err="1"/>
              <a:t>pid</a:t>
            </a:r>
            <a:r>
              <a:rPr lang="en-US" sz="1400" dirty="0"/>
              <a:t>		1234</a:t>
            </a:r>
          </a:p>
          <a:p>
            <a:r>
              <a:rPr lang="en-US" sz="1400" dirty="0" err="1"/>
              <a:t>pgid</a:t>
            </a:r>
            <a:r>
              <a:rPr lang="en-US" sz="1400" dirty="0"/>
              <a:t>		1234</a:t>
            </a:r>
          </a:p>
        </p:txBody>
      </p:sp>
      <p:sp>
        <p:nvSpPr>
          <p:cNvPr id="6" name="Rectangle 5">
            <a:extLst>
              <a:ext uri="{FF2B5EF4-FFF2-40B4-BE49-F238E27FC236}">
                <a16:creationId xmlns:a16="http://schemas.microsoft.com/office/drawing/2014/main" id="{1C4CA5B4-4769-4603-8826-A4F2D8DFF68E}"/>
              </a:ext>
            </a:extLst>
          </p:cNvPr>
          <p:cNvSpPr/>
          <p:nvPr/>
        </p:nvSpPr>
        <p:spPr>
          <a:xfrm>
            <a:off x="5135111" y="4267504"/>
            <a:ext cx="1483895" cy="922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t>cmd1</a:t>
            </a:r>
          </a:p>
          <a:p>
            <a:r>
              <a:rPr lang="en-US" sz="1400" dirty="0" err="1"/>
              <a:t>pid</a:t>
            </a:r>
            <a:r>
              <a:rPr lang="en-US" sz="1400" dirty="0"/>
              <a:t>		5678</a:t>
            </a:r>
          </a:p>
          <a:p>
            <a:r>
              <a:rPr lang="en-US" sz="1400" dirty="0" err="1"/>
              <a:t>pgid</a:t>
            </a:r>
            <a:r>
              <a:rPr lang="en-US" sz="1400" dirty="0"/>
              <a:t>		5678</a:t>
            </a:r>
          </a:p>
        </p:txBody>
      </p:sp>
      <p:sp>
        <p:nvSpPr>
          <p:cNvPr id="7" name="Rectangle 6">
            <a:extLst>
              <a:ext uri="{FF2B5EF4-FFF2-40B4-BE49-F238E27FC236}">
                <a16:creationId xmlns:a16="http://schemas.microsoft.com/office/drawing/2014/main" id="{2BBEC389-094C-44DD-8B71-24D806E048FF}"/>
              </a:ext>
            </a:extLst>
          </p:cNvPr>
          <p:cNvSpPr/>
          <p:nvPr/>
        </p:nvSpPr>
        <p:spPr>
          <a:xfrm>
            <a:off x="7132353" y="4267504"/>
            <a:ext cx="1483895" cy="922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t>cmd2</a:t>
            </a:r>
          </a:p>
          <a:p>
            <a:r>
              <a:rPr lang="en-US" sz="1400" dirty="0" err="1"/>
              <a:t>pid</a:t>
            </a:r>
            <a:r>
              <a:rPr lang="en-US" sz="1400" dirty="0"/>
              <a:t>		9012</a:t>
            </a:r>
          </a:p>
          <a:p>
            <a:r>
              <a:rPr lang="en-US" sz="1400" dirty="0" err="1"/>
              <a:t>pgid</a:t>
            </a:r>
            <a:r>
              <a:rPr lang="en-US" sz="1400" dirty="0"/>
              <a:t>		9012</a:t>
            </a:r>
          </a:p>
        </p:txBody>
      </p:sp>
      <p:sp>
        <p:nvSpPr>
          <p:cNvPr id="22" name="TextBox 21">
            <a:extLst>
              <a:ext uri="{FF2B5EF4-FFF2-40B4-BE49-F238E27FC236}">
                <a16:creationId xmlns:a16="http://schemas.microsoft.com/office/drawing/2014/main" id="{B39EA6F0-59C7-4BD7-8FE7-5C7FC5376C43}"/>
              </a:ext>
            </a:extLst>
          </p:cNvPr>
          <p:cNvSpPr txBox="1"/>
          <p:nvPr/>
        </p:nvSpPr>
        <p:spPr>
          <a:xfrm>
            <a:off x="463556" y="6544391"/>
            <a:ext cx="3272589" cy="307777"/>
          </a:xfrm>
          <a:prstGeom prst="rect">
            <a:avLst/>
          </a:prstGeom>
          <a:noFill/>
        </p:spPr>
        <p:txBody>
          <a:bodyPr wrap="square" rtlCol="0">
            <a:spAutoFit/>
          </a:bodyPr>
          <a:lstStyle/>
          <a:p>
            <a:r>
              <a:rPr lang="en-US" sz="1400" dirty="0"/>
              <a:t>Use presentation mode!</a:t>
            </a:r>
          </a:p>
        </p:txBody>
      </p:sp>
      <p:sp>
        <p:nvSpPr>
          <p:cNvPr id="23" name="TextBox 22">
            <a:extLst>
              <a:ext uri="{FF2B5EF4-FFF2-40B4-BE49-F238E27FC236}">
                <a16:creationId xmlns:a16="http://schemas.microsoft.com/office/drawing/2014/main" id="{BB185231-9835-4B6D-913C-D2D29C11B11A}"/>
              </a:ext>
            </a:extLst>
          </p:cNvPr>
          <p:cNvSpPr txBox="1"/>
          <p:nvPr/>
        </p:nvSpPr>
        <p:spPr>
          <a:xfrm>
            <a:off x="3081920" y="5581545"/>
            <a:ext cx="3639893" cy="954107"/>
          </a:xfrm>
          <a:prstGeom prst="rect">
            <a:avLst/>
          </a:prstGeom>
          <a:noFill/>
        </p:spPr>
        <p:txBody>
          <a:bodyPr wrap="square" rtlCol="0">
            <a:spAutoFit/>
          </a:bodyPr>
          <a:lstStyle/>
          <a:p>
            <a:r>
              <a:rPr lang="en-US" sz="1400" dirty="0"/>
              <a:t>Right now, if you were to run multiple commands like this in your shell, all of the commands would execute at the same time.</a:t>
            </a:r>
          </a:p>
        </p:txBody>
      </p:sp>
      <p:sp>
        <p:nvSpPr>
          <p:cNvPr id="24" name="Rectangle 23">
            <a:extLst>
              <a:ext uri="{FF2B5EF4-FFF2-40B4-BE49-F238E27FC236}">
                <a16:creationId xmlns:a16="http://schemas.microsoft.com/office/drawing/2014/main" id="{49DFE46B-2CD9-4793-BC10-D1FE4D18CFD1}"/>
              </a:ext>
            </a:extLst>
          </p:cNvPr>
          <p:cNvSpPr/>
          <p:nvPr/>
        </p:nvSpPr>
        <p:spPr>
          <a:xfrm>
            <a:off x="3137869" y="4266606"/>
            <a:ext cx="1483895" cy="92242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u="sng" dirty="0"/>
              <a:t>cmd0</a:t>
            </a:r>
          </a:p>
          <a:p>
            <a:r>
              <a:rPr lang="en-US" sz="1400" dirty="0" err="1"/>
              <a:t>pid</a:t>
            </a:r>
            <a:r>
              <a:rPr lang="en-US" sz="1400" dirty="0"/>
              <a:t>		1234</a:t>
            </a:r>
          </a:p>
          <a:p>
            <a:r>
              <a:rPr lang="en-US" sz="1400" dirty="0" err="1"/>
              <a:t>pgid</a:t>
            </a:r>
            <a:r>
              <a:rPr lang="en-US" sz="1400" dirty="0"/>
              <a:t>		1234</a:t>
            </a:r>
          </a:p>
        </p:txBody>
      </p:sp>
      <p:sp>
        <p:nvSpPr>
          <p:cNvPr id="25" name="Rectangle 24">
            <a:extLst>
              <a:ext uri="{FF2B5EF4-FFF2-40B4-BE49-F238E27FC236}">
                <a16:creationId xmlns:a16="http://schemas.microsoft.com/office/drawing/2014/main" id="{A2AAD6F6-E8B6-46CE-971F-5DA63DF157DD}"/>
              </a:ext>
            </a:extLst>
          </p:cNvPr>
          <p:cNvSpPr/>
          <p:nvPr/>
        </p:nvSpPr>
        <p:spPr>
          <a:xfrm>
            <a:off x="5135111" y="4263842"/>
            <a:ext cx="1483895" cy="92242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u="sng" dirty="0"/>
              <a:t>cmd1</a:t>
            </a:r>
          </a:p>
          <a:p>
            <a:r>
              <a:rPr lang="en-US" sz="1400" dirty="0" err="1"/>
              <a:t>pid</a:t>
            </a:r>
            <a:r>
              <a:rPr lang="en-US" sz="1400" dirty="0"/>
              <a:t>		5678</a:t>
            </a:r>
          </a:p>
          <a:p>
            <a:r>
              <a:rPr lang="en-US" sz="1400" dirty="0" err="1"/>
              <a:t>pgid</a:t>
            </a:r>
            <a:r>
              <a:rPr lang="en-US" sz="1400" dirty="0"/>
              <a:t>		5678</a:t>
            </a:r>
          </a:p>
        </p:txBody>
      </p:sp>
      <p:sp>
        <p:nvSpPr>
          <p:cNvPr id="27" name="Rectangle 26">
            <a:extLst>
              <a:ext uri="{FF2B5EF4-FFF2-40B4-BE49-F238E27FC236}">
                <a16:creationId xmlns:a16="http://schemas.microsoft.com/office/drawing/2014/main" id="{67795EFC-78AE-4F50-B42A-C424AE641F1D}"/>
              </a:ext>
            </a:extLst>
          </p:cNvPr>
          <p:cNvSpPr/>
          <p:nvPr/>
        </p:nvSpPr>
        <p:spPr>
          <a:xfrm>
            <a:off x="7132353" y="4268109"/>
            <a:ext cx="1483895" cy="92242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u="sng" dirty="0"/>
              <a:t>cmd2</a:t>
            </a:r>
          </a:p>
          <a:p>
            <a:r>
              <a:rPr lang="en-US" sz="1400" dirty="0" err="1"/>
              <a:t>pid</a:t>
            </a:r>
            <a:r>
              <a:rPr lang="en-US" sz="1400" dirty="0"/>
              <a:t>		9012</a:t>
            </a:r>
          </a:p>
          <a:p>
            <a:r>
              <a:rPr lang="en-US" sz="1400" dirty="0" err="1"/>
              <a:t>pgid</a:t>
            </a:r>
            <a:r>
              <a:rPr lang="en-US" sz="1400" dirty="0"/>
              <a:t>		9012</a:t>
            </a:r>
          </a:p>
        </p:txBody>
      </p:sp>
      <p:sp>
        <p:nvSpPr>
          <p:cNvPr id="30" name="Rectangle 29">
            <a:extLst>
              <a:ext uri="{FF2B5EF4-FFF2-40B4-BE49-F238E27FC236}">
                <a16:creationId xmlns:a16="http://schemas.microsoft.com/office/drawing/2014/main" id="{FD7BFDBC-9652-4849-ACAC-CC99134301E6}"/>
              </a:ext>
            </a:extLst>
          </p:cNvPr>
          <p:cNvSpPr/>
          <p:nvPr/>
        </p:nvSpPr>
        <p:spPr>
          <a:xfrm>
            <a:off x="1140627" y="4267504"/>
            <a:ext cx="1483895" cy="922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t>Shell</a:t>
            </a:r>
          </a:p>
          <a:p>
            <a:r>
              <a:rPr lang="en-US" sz="1400" dirty="0" err="1"/>
              <a:t>pid</a:t>
            </a:r>
            <a:r>
              <a:rPr lang="en-US" sz="1400" dirty="0"/>
              <a:t>		4398</a:t>
            </a:r>
          </a:p>
          <a:p>
            <a:r>
              <a:rPr lang="en-US" sz="1400" dirty="0" err="1"/>
              <a:t>pgid</a:t>
            </a:r>
            <a:r>
              <a:rPr lang="en-US" sz="1400" dirty="0"/>
              <a:t>		2222</a:t>
            </a:r>
          </a:p>
        </p:txBody>
      </p:sp>
      <p:sp>
        <p:nvSpPr>
          <p:cNvPr id="35" name="Rectangle 34">
            <a:extLst>
              <a:ext uri="{FF2B5EF4-FFF2-40B4-BE49-F238E27FC236}">
                <a16:creationId xmlns:a16="http://schemas.microsoft.com/office/drawing/2014/main" id="{E9107E33-B747-476D-B535-4DEFA4B319F1}"/>
              </a:ext>
            </a:extLst>
          </p:cNvPr>
          <p:cNvSpPr/>
          <p:nvPr/>
        </p:nvSpPr>
        <p:spPr>
          <a:xfrm>
            <a:off x="1140626" y="4273163"/>
            <a:ext cx="1483895" cy="92242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u="sng" dirty="0"/>
              <a:t>Shell</a:t>
            </a:r>
          </a:p>
          <a:p>
            <a:r>
              <a:rPr lang="en-US" sz="1400" dirty="0" err="1"/>
              <a:t>pid</a:t>
            </a:r>
            <a:r>
              <a:rPr lang="en-US" sz="1400" dirty="0"/>
              <a:t>		4398</a:t>
            </a:r>
          </a:p>
          <a:p>
            <a:r>
              <a:rPr lang="en-US" sz="1400" dirty="0" err="1"/>
              <a:t>pgid</a:t>
            </a:r>
            <a:r>
              <a:rPr lang="en-US" sz="1400" dirty="0"/>
              <a:t>		2222</a:t>
            </a:r>
          </a:p>
        </p:txBody>
      </p:sp>
      <p:sp>
        <p:nvSpPr>
          <p:cNvPr id="36" name="TextBox 35">
            <a:extLst>
              <a:ext uri="{FF2B5EF4-FFF2-40B4-BE49-F238E27FC236}">
                <a16:creationId xmlns:a16="http://schemas.microsoft.com/office/drawing/2014/main" id="{3A82776C-F91C-4BE1-879C-A6ED2476549B}"/>
              </a:ext>
            </a:extLst>
          </p:cNvPr>
          <p:cNvSpPr txBox="1"/>
          <p:nvPr/>
        </p:nvSpPr>
        <p:spPr>
          <a:xfrm>
            <a:off x="1102158" y="5590284"/>
            <a:ext cx="3639893" cy="954107"/>
          </a:xfrm>
          <a:prstGeom prst="rect">
            <a:avLst/>
          </a:prstGeom>
          <a:noFill/>
        </p:spPr>
        <p:txBody>
          <a:bodyPr wrap="square" rtlCol="0">
            <a:spAutoFit/>
          </a:bodyPr>
          <a:lstStyle/>
          <a:p>
            <a:r>
              <a:rPr lang="en-US" sz="1400" dirty="0"/>
              <a:t>Because the shell is still running, the user is still able to enter new commands while the previous ones are still running. This is a problem! </a:t>
            </a:r>
          </a:p>
        </p:txBody>
      </p:sp>
      <p:sp>
        <p:nvSpPr>
          <p:cNvPr id="37" name="TextBox 36">
            <a:extLst>
              <a:ext uri="{FF2B5EF4-FFF2-40B4-BE49-F238E27FC236}">
                <a16:creationId xmlns:a16="http://schemas.microsoft.com/office/drawing/2014/main" id="{6655DF2A-6CB8-4B8C-B51B-95175157E0A9}"/>
              </a:ext>
            </a:extLst>
          </p:cNvPr>
          <p:cNvSpPr txBox="1"/>
          <p:nvPr/>
        </p:nvSpPr>
        <p:spPr>
          <a:xfrm>
            <a:off x="1102157" y="5590296"/>
            <a:ext cx="3639893" cy="523220"/>
          </a:xfrm>
          <a:prstGeom prst="rect">
            <a:avLst/>
          </a:prstGeom>
          <a:noFill/>
        </p:spPr>
        <p:txBody>
          <a:bodyPr wrap="square" rtlCol="0">
            <a:spAutoFit/>
          </a:bodyPr>
          <a:lstStyle/>
          <a:p>
            <a:r>
              <a:rPr lang="en-US" sz="1400" dirty="0"/>
              <a:t>We need a way to pause the shell until the last command has finished running</a:t>
            </a:r>
          </a:p>
        </p:txBody>
      </p:sp>
      <p:sp>
        <p:nvSpPr>
          <p:cNvPr id="38" name="Rectangle 37">
            <a:extLst>
              <a:ext uri="{FF2B5EF4-FFF2-40B4-BE49-F238E27FC236}">
                <a16:creationId xmlns:a16="http://schemas.microsoft.com/office/drawing/2014/main" id="{ADF285E3-4D4B-4CA3-886A-C389FE385750}"/>
              </a:ext>
            </a:extLst>
          </p:cNvPr>
          <p:cNvSpPr/>
          <p:nvPr/>
        </p:nvSpPr>
        <p:spPr>
          <a:xfrm>
            <a:off x="1140626" y="4273162"/>
            <a:ext cx="1483895" cy="9224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u="sng" dirty="0"/>
              <a:t>Shell</a:t>
            </a:r>
          </a:p>
          <a:p>
            <a:r>
              <a:rPr lang="en-US" sz="1400" dirty="0" err="1"/>
              <a:t>pid</a:t>
            </a:r>
            <a:r>
              <a:rPr lang="en-US" sz="1400" dirty="0"/>
              <a:t>		4398</a:t>
            </a:r>
          </a:p>
          <a:p>
            <a:r>
              <a:rPr lang="en-US" sz="1400" dirty="0" err="1"/>
              <a:t>pgid</a:t>
            </a:r>
            <a:r>
              <a:rPr lang="en-US" sz="1400" dirty="0"/>
              <a:t>		2222</a:t>
            </a:r>
          </a:p>
        </p:txBody>
      </p:sp>
      <p:sp>
        <p:nvSpPr>
          <p:cNvPr id="39" name="Rectangle 38">
            <a:extLst>
              <a:ext uri="{FF2B5EF4-FFF2-40B4-BE49-F238E27FC236}">
                <a16:creationId xmlns:a16="http://schemas.microsoft.com/office/drawing/2014/main" id="{BFBEF509-B379-4D62-A480-E3532AAC6102}"/>
              </a:ext>
            </a:extLst>
          </p:cNvPr>
          <p:cNvSpPr/>
          <p:nvPr/>
        </p:nvSpPr>
        <p:spPr>
          <a:xfrm>
            <a:off x="3137869" y="4269165"/>
            <a:ext cx="1483895" cy="92242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1400" b="1" u="sng" dirty="0"/>
              <a:t>cmd0</a:t>
            </a:r>
          </a:p>
          <a:p>
            <a:r>
              <a:rPr lang="en-US" sz="1400" dirty="0" err="1"/>
              <a:t>pid</a:t>
            </a:r>
            <a:r>
              <a:rPr lang="en-US" sz="1400" dirty="0"/>
              <a:t>		1234</a:t>
            </a:r>
          </a:p>
          <a:p>
            <a:r>
              <a:rPr lang="en-US" sz="1400" dirty="0" err="1"/>
              <a:t>pgid</a:t>
            </a:r>
            <a:r>
              <a:rPr lang="en-US" sz="1400" dirty="0"/>
              <a:t>		1234</a:t>
            </a:r>
          </a:p>
        </p:txBody>
      </p:sp>
      <p:sp>
        <p:nvSpPr>
          <p:cNvPr id="40" name="Rectangle 39">
            <a:extLst>
              <a:ext uri="{FF2B5EF4-FFF2-40B4-BE49-F238E27FC236}">
                <a16:creationId xmlns:a16="http://schemas.microsoft.com/office/drawing/2014/main" id="{ABB8AAE9-5A79-421C-8166-1188A0341354}"/>
              </a:ext>
            </a:extLst>
          </p:cNvPr>
          <p:cNvSpPr/>
          <p:nvPr/>
        </p:nvSpPr>
        <p:spPr>
          <a:xfrm>
            <a:off x="5135111" y="4263842"/>
            <a:ext cx="1483895" cy="92242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1400" b="1" u="sng" dirty="0"/>
              <a:t>cmd1</a:t>
            </a:r>
          </a:p>
          <a:p>
            <a:r>
              <a:rPr lang="en-US" sz="1400" dirty="0" err="1"/>
              <a:t>pid</a:t>
            </a:r>
            <a:r>
              <a:rPr lang="en-US" sz="1400" dirty="0"/>
              <a:t>		5678</a:t>
            </a:r>
          </a:p>
          <a:p>
            <a:r>
              <a:rPr lang="en-US" sz="1400" dirty="0" err="1"/>
              <a:t>pgid</a:t>
            </a:r>
            <a:r>
              <a:rPr lang="en-US" sz="1400" dirty="0"/>
              <a:t>		5678</a:t>
            </a:r>
          </a:p>
        </p:txBody>
      </p:sp>
      <p:sp>
        <p:nvSpPr>
          <p:cNvPr id="41" name="Rectangle 40">
            <a:extLst>
              <a:ext uri="{FF2B5EF4-FFF2-40B4-BE49-F238E27FC236}">
                <a16:creationId xmlns:a16="http://schemas.microsoft.com/office/drawing/2014/main" id="{ACB39DC6-2ECF-4495-80FE-6CA2CDACEF85}"/>
              </a:ext>
            </a:extLst>
          </p:cNvPr>
          <p:cNvSpPr/>
          <p:nvPr/>
        </p:nvSpPr>
        <p:spPr>
          <a:xfrm>
            <a:off x="7132353" y="4273162"/>
            <a:ext cx="1483895" cy="92242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1400" b="1" u="sng" dirty="0"/>
              <a:t>cmd2</a:t>
            </a:r>
          </a:p>
          <a:p>
            <a:r>
              <a:rPr lang="en-US" sz="1400" dirty="0" err="1"/>
              <a:t>pid</a:t>
            </a:r>
            <a:r>
              <a:rPr lang="en-US" sz="1400" dirty="0"/>
              <a:t>		9012</a:t>
            </a:r>
          </a:p>
          <a:p>
            <a:r>
              <a:rPr lang="en-US" sz="1400" dirty="0" err="1"/>
              <a:t>pgid</a:t>
            </a:r>
            <a:r>
              <a:rPr lang="en-US" sz="1400" dirty="0"/>
              <a:t>		9012</a:t>
            </a:r>
          </a:p>
        </p:txBody>
      </p:sp>
      <p:sp>
        <p:nvSpPr>
          <p:cNvPr id="42" name="TextBox 41">
            <a:extLst>
              <a:ext uri="{FF2B5EF4-FFF2-40B4-BE49-F238E27FC236}">
                <a16:creationId xmlns:a16="http://schemas.microsoft.com/office/drawing/2014/main" id="{14E1DAC8-1EEA-4A9E-B69D-D749950B448B}"/>
              </a:ext>
            </a:extLst>
          </p:cNvPr>
          <p:cNvSpPr txBox="1"/>
          <p:nvPr/>
        </p:nvSpPr>
        <p:spPr>
          <a:xfrm>
            <a:off x="1102157" y="5583607"/>
            <a:ext cx="3639893" cy="738664"/>
          </a:xfrm>
          <a:prstGeom prst="rect">
            <a:avLst/>
          </a:prstGeom>
          <a:noFill/>
        </p:spPr>
        <p:txBody>
          <a:bodyPr wrap="square" rtlCol="0">
            <a:spAutoFit/>
          </a:bodyPr>
          <a:lstStyle/>
          <a:p>
            <a:r>
              <a:rPr lang="en-US" sz="1400" dirty="0"/>
              <a:t>But how can you tell the shell to </a:t>
            </a:r>
            <a:r>
              <a:rPr lang="en-US" sz="1400" dirty="0" err="1"/>
              <a:t>unpause</a:t>
            </a:r>
            <a:r>
              <a:rPr lang="en-US" sz="1400" dirty="0"/>
              <a:t> after the last command if it’s running in a different process? With signals!</a:t>
            </a:r>
          </a:p>
        </p:txBody>
      </p:sp>
      <p:sp>
        <p:nvSpPr>
          <p:cNvPr id="8" name="TextBox 7">
            <a:extLst>
              <a:ext uri="{FF2B5EF4-FFF2-40B4-BE49-F238E27FC236}">
                <a16:creationId xmlns:a16="http://schemas.microsoft.com/office/drawing/2014/main" id="{18A8381C-1D43-496E-A6A2-C2F4D7462410}"/>
              </a:ext>
            </a:extLst>
          </p:cNvPr>
          <p:cNvSpPr txBox="1"/>
          <p:nvPr/>
        </p:nvSpPr>
        <p:spPr>
          <a:xfrm>
            <a:off x="7214568" y="3896185"/>
            <a:ext cx="1319464" cy="369332"/>
          </a:xfrm>
          <a:prstGeom prst="rect">
            <a:avLst/>
          </a:prstGeom>
          <a:noFill/>
        </p:spPr>
        <p:txBody>
          <a:bodyPr wrap="square" rtlCol="0">
            <a:spAutoFit/>
          </a:bodyPr>
          <a:lstStyle/>
          <a:p>
            <a:pPr algn="ctr"/>
            <a:r>
              <a:rPr lang="en-US" dirty="0"/>
              <a:t>Finished</a:t>
            </a:r>
          </a:p>
        </p:txBody>
      </p:sp>
      <p:sp>
        <p:nvSpPr>
          <p:cNvPr id="28" name="TextBox 27">
            <a:extLst>
              <a:ext uri="{FF2B5EF4-FFF2-40B4-BE49-F238E27FC236}">
                <a16:creationId xmlns:a16="http://schemas.microsoft.com/office/drawing/2014/main" id="{C7A2B524-06C6-46DA-8C27-5245F52D6131}"/>
              </a:ext>
            </a:extLst>
          </p:cNvPr>
          <p:cNvSpPr txBox="1"/>
          <p:nvPr/>
        </p:nvSpPr>
        <p:spPr>
          <a:xfrm>
            <a:off x="5220834" y="3896185"/>
            <a:ext cx="1319464" cy="369332"/>
          </a:xfrm>
          <a:prstGeom prst="rect">
            <a:avLst/>
          </a:prstGeom>
          <a:noFill/>
        </p:spPr>
        <p:txBody>
          <a:bodyPr wrap="square" rtlCol="0">
            <a:spAutoFit/>
          </a:bodyPr>
          <a:lstStyle/>
          <a:p>
            <a:pPr algn="ctr"/>
            <a:r>
              <a:rPr lang="en-US" dirty="0"/>
              <a:t>Finished</a:t>
            </a:r>
          </a:p>
        </p:txBody>
      </p:sp>
      <p:sp>
        <p:nvSpPr>
          <p:cNvPr id="29" name="TextBox 28">
            <a:extLst>
              <a:ext uri="{FF2B5EF4-FFF2-40B4-BE49-F238E27FC236}">
                <a16:creationId xmlns:a16="http://schemas.microsoft.com/office/drawing/2014/main" id="{8341E60D-ACDE-4E5B-B57F-C9060EC98224}"/>
              </a:ext>
            </a:extLst>
          </p:cNvPr>
          <p:cNvSpPr txBox="1"/>
          <p:nvPr/>
        </p:nvSpPr>
        <p:spPr>
          <a:xfrm>
            <a:off x="3264201" y="3905013"/>
            <a:ext cx="1319464" cy="369332"/>
          </a:xfrm>
          <a:prstGeom prst="rect">
            <a:avLst/>
          </a:prstGeom>
          <a:noFill/>
        </p:spPr>
        <p:txBody>
          <a:bodyPr wrap="square" rtlCol="0">
            <a:spAutoFit/>
          </a:bodyPr>
          <a:lstStyle/>
          <a:p>
            <a:pPr algn="ctr"/>
            <a:r>
              <a:rPr lang="en-US" dirty="0"/>
              <a:t>Finished</a:t>
            </a:r>
          </a:p>
        </p:txBody>
      </p:sp>
      <p:sp>
        <p:nvSpPr>
          <p:cNvPr id="31" name="TextBox 30">
            <a:extLst>
              <a:ext uri="{FF2B5EF4-FFF2-40B4-BE49-F238E27FC236}">
                <a16:creationId xmlns:a16="http://schemas.microsoft.com/office/drawing/2014/main" id="{D5F1A32C-169D-4302-955F-2B544E3E0153}"/>
              </a:ext>
            </a:extLst>
          </p:cNvPr>
          <p:cNvSpPr txBox="1"/>
          <p:nvPr/>
        </p:nvSpPr>
        <p:spPr>
          <a:xfrm>
            <a:off x="1217287" y="3896185"/>
            <a:ext cx="1319464" cy="369332"/>
          </a:xfrm>
          <a:prstGeom prst="rect">
            <a:avLst/>
          </a:prstGeom>
          <a:noFill/>
        </p:spPr>
        <p:txBody>
          <a:bodyPr wrap="square" rtlCol="0">
            <a:spAutoFit/>
          </a:bodyPr>
          <a:lstStyle/>
          <a:p>
            <a:pPr algn="ctr"/>
            <a:r>
              <a:rPr lang="en-US" dirty="0"/>
              <a:t>Waiting</a:t>
            </a:r>
          </a:p>
        </p:txBody>
      </p:sp>
      <p:sp>
        <p:nvSpPr>
          <p:cNvPr id="32" name="TextBox 31">
            <a:extLst>
              <a:ext uri="{FF2B5EF4-FFF2-40B4-BE49-F238E27FC236}">
                <a16:creationId xmlns:a16="http://schemas.microsoft.com/office/drawing/2014/main" id="{167EE6EE-FE73-4890-A204-780ADC446BFB}"/>
              </a:ext>
            </a:extLst>
          </p:cNvPr>
          <p:cNvSpPr txBox="1"/>
          <p:nvPr/>
        </p:nvSpPr>
        <p:spPr>
          <a:xfrm>
            <a:off x="7215334" y="3890756"/>
            <a:ext cx="1319464" cy="369332"/>
          </a:xfrm>
          <a:prstGeom prst="rect">
            <a:avLst/>
          </a:prstGeom>
          <a:noFill/>
        </p:spPr>
        <p:txBody>
          <a:bodyPr wrap="square" rtlCol="0">
            <a:spAutoFit/>
          </a:bodyPr>
          <a:lstStyle/>
          <a:p>
            <a:pPr algn="ctr"/>
            <a:r>
              <a:rPr lang="en-US" dirty="0"/>
              <a:t>Running</a:t>
            </a:r>
          </a:p>
        </p:txBody>
      </p:sp>
      <p:sp>
        <p:nvSpPr>
          <p:cNvPr id="33" name="TextBox 32">
            <a:extLst>
              <a:ext uri="{FF2B5EF4-FFF2-40B4-BE49-F238E27FC236}">
                <a16:creationId xmlns:a16="http://schemas.microsoft.com/office/drawing/2014/main" id="{4CE5A010-D37E-4C2D-A296-719A45EE2E91}"/>
              </a:ext>
            </a:extLst>
          </p:cNvPr>
          <p:cNvSpPr txBox="1"/>
          <p:nvPr/>
        </p:nvSpPr>
        <p:spPr>
          <a:xfrm>
            <a:off x="5221600" y="3890756"/>
            <a:ext cx="1319464" cy="369332"/>
          </a:xfrm>
          <a:prstGeom prst="rect">
            <a:avLst/>
          </a:prstGeom>
          <a:noFill/>
        </p:spPr>
        <p:txBody>
          <a:bodyPr wrap="square" rtlCol="0">
            <a:spAutoFit/>
          </a:bodyPr>
          <a:lstStyle/>
          <a:p>
            <a:pPr algn="ctr"/>
            <a:r>
              <a:rPr lang="en-US" dirty="0"/>
              <a:t>Running</a:t>
            </a:r>
          </a:p>
        </p:txBody>
      </p:sp>
      <p:sp>
        <p:nvSpPr>
          <p:cNvPr id="34" name="TextBox 33">
            <a:extLst>
              <a:ext uri="{FF2B5EF4-FFF2-40B4-BE49-F238E27FC236}">
                <a16:creationId xmlns:a16="http://schemas.microsoft.com/office/drawing/2014/main" id="{6354E92E-BDAE-4098-836D-624826F63959}"/>
              </a:ext>
            </a:extLst>
          </p:cNvPr>
          <p:cNvSpPr txBox="1"/>
          <p:nvPr/>
        </p:nvSpPr>
        <p:spPr>
          <a:xfrm>
            <a:off x="3264967" y="3899584"/>
            <a:ext cx="1319464" cy="369332"/>
          </a:xfrm>
          <a:prstGeom prst="rect">
            <a:avLst/>
          </a:prstGeom>
          <a:noFill/>
        </p:spPr>
        <p:txBody>
          <a:bodyPr wrap="square" rtlCol="0">
            <a:spAutoFit/>
          </a:bodyPr>
          <a:lstStyle/>
          <a:p>
            <a:pPr algn="ctr"/>
            <a:r>
              <a:rPr lang="en-US" dirty="0"/>
              <a:t>Running</a:t>
            </a:r>
          </a:p>
        </p:txBody>
      </p:sp>
      <p:sp>
        <p:nvSpPr>
          <p:cNvPr id="43" name="TextBox 42">
            <a:extLst>
              <a:ext uri="{FF2B5EF4-FFF2-40B4-BE49-F238E27FC236}">
                <a16:creationId xmlns:a16="http://schemas.microsoft.com/office/drawing/2014/main" id="{D4A48126-43EF-49F2-8EB2-D1B988053700}"/>
              </a:ext>
            </a:extLst>
          </p:cNvPr>
          <p:cNvSpPr txBox="1"/>
          <p:nvPr/>
        </p:nvSpPr>
        <p:spPr>
          <a:xfrm>
            <a:off x="1217287" y="3894198"/>
            <a:ext cx="1319464" cy="369332"/>
          </a:xfrm>
          <a:prstGeom prst="rect">
            <a:avLst/>
          </a:prstGeom>
          <a:noFill/>
        </p:spPr>
        <p:txBody>
          <a:bodyPr wrap="square" rtlCol="0">
            <a:spAutoFit/>
          </a:bodyPr>
          <a:lstStyle/>
          <a:p>
            <a:pPr algn="ctr"/>
            <a:r>
              <a:rPr lang="en-US" dirty="0"/>
              <a:t>Running</a:t>
            </a:r>
          </a:p>
        </p:txBody>
      </p:sp>
    </p:spTree>
    <p:extLst>
      <p:ext uri="{BB962C8B-B14F-4D97-AF65-F5344CB8AC3E}">
        <p14:creationId xmlns:p14="http://schemas.microsoft.com/office/powerpoint/2010/main" val="1595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animEffect transition="in" filter="fade">
                                      <p:cBhvr>
                                        <p:cTn id="9" dur="500"/>
                                        <p:tgtEl>
                                          <p:spTgt spid="27"/>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500"/>
                                        <p:tgtEl>
                                          <p:spTgt spid="43"/>
                                        </p:tgtEl>
                                      </p:cBhvr>
                                    </p:animEffect>
                                  </p:childTnLst>
                                </p:cTn>
                              </p:par>
                              <p:par>
                                <p:cTn id="31" presetID="10" presetClass="exit" presetSubtype="0" fill="hold" grpId="0" nodeType="with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4"/>
                                        </p:tgtEl>
                                      </p:cBhvr>
                                    </p:animEffect>
                                    <p:set>
                                      <p:cBhvr>
                                        <p:cTn id="39" dur="1" fill="hold">
                                          <p:stCondLst>
                                            <p:cond delay="499"/>
                                          </p:stCondLst>
                                        </p:cTn>
                                        <p:tgtEl>
                                          <p:spTgt spid="4"/>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500"/>
                                        <p:tgtEl>
                                          <p:spTgt spid="30"/>
                                        </p:tgtEl>
                                      </p:cBhvr>
                                    </p:animEffect>
                                    <p:set>
                                      <p:cBhvr>
                                        <p:cTn id="42" dur="1" fill="hold">
                                          <p:stCondLst>
                                            <p:cond delay="499"/>
                                          </p:stCondLst>
                                        </p:cTn>
                                        <p:tgtEl>
                                          <p:spTgt spid="3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2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0"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par>
                                <p:cTn id="59" presetID="10" presetClass="exit" presetSubtype="0" fill="hold" grpId="1" nodeType="withEffect">
                                  <p:stCondLst>
                                    <p:cond delay="0"/>
                                  </p:stCondLst>
                                  <p:childTnLst>
                                    <p:animEffect transition="out" filter="fade">
                                      <p:cBhvr>
                                        <p:cTn id="60" dur="500"/>
                                        <p:tgtEl>
                                          <p:spTgt spid="35"/>
                                        </p:tgtEl>
                                      </p:cBhvr>
                                    </p:animEffect>
                                    <p:set>
                                      <p:cBhvr>
                                        <p:cTn id="61" dur="1" fill="hold">
                                          <p:stCondLst>
                                            <p:cond delay="499"/>
                                          </p:stCondLst>
                                        </p:cTn>
                                        <p:tgtEl>
                                          <p:spTgt spid="35"/>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36"/>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43"/>
                                        </p:tgtEl>
                                      </p:cBhvr>
                                    </p:animEffect>
                                    <p:set>
                                      <p:cBhvr>
                                        <p:cTn id="66" dur="1" fill="hold">
                                          <p:stCondLst>
                                            <p:cond delay="499"/>
                                          </p:stCondLst>
                                        </p:cTn>
                                        <p:tgtEl>
                                          <p:spTgt spid="4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500"/>
                                        <p:tgtEl>
                                          <p:spTgt spid="4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fade">
                                      <p:cBhvr>
                                        <p:cTn id="74" dur="500"/>
                                        <p:tgtEl>
                                          <p:spTgt spid="4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500"/>
                                        <p:tgtEl>
                                          <p:spTgt spid="39"/>
                                        </p:tgtEl>
                                      </p:cBhvr>
                                    </p:animEffect>
                                  </p:childTnLst>
                                </p:cTn>
                              </p:par>
                              <p:par>
                                <p:cTn id="78" presetID="10" presetClass="entr" presetSubtype="0" fill="hold" grpId="2"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500"/>
                                        <p:tgtEl>
                                          <p:spTgt spid="35"/>
                                        </p:tgtEl>
                                      </p:cBhvr>
                                    </p:animEffect>
                                  </p:childTnLst>
                                </p:cTn>
                              </p:par>
                              <p:par>
                                <p:cTn id="81" presetID="1" presetClass="entr" presetSubtype="0"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par>
                                <p:cTn id="83" presetID="10" presetClass="entr" presetSubtype="0" fill="hold" grpId="0" nodeType="with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fade">
                                      <p:cBhvr>
                                        <p:cTn id="85" dur="500"/>
                                        <p:tgtEl>
                                          <p:spTgt spid="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500"/>
                                        <p:tgtEl>
                                          <p:spTgt spid="2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par>
                                <p:cTn id="92" presetID="10" presetClass="entr" presetSubtype="0" fill="hold" grpId="2" nodeType="with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fade">
                                      <p:cBhvr>
                                        <p:cTn id="94" dur="500"/>
                                        <p:tgtEl>
                                          <p:spTgt spid="43"/>
                                        </p:tgtEl>
                                      </p:cBhvr>
                                    </p:animEffect>
                                  </p:childTnLst>
                                </p:cTn>
                              </p:par>
                              <p:par>
                                <p:cTn id="95" presetID="10" presetClass="exit" presetSubtype="0" fill="hold" grpId="1" nodeType="withEffect">
                                  <p:stCondLst>
                                    <p:cond delay="0"/>
                                  </p:stCondLst>
                                  <p:childTnLst>
                                    <p:animEffect transition="out" filter="fade">
                                      <p:cBhvr>
                                        <p:cTn id="96" dur="500"/>
                                        <p:tgtEl>
                                          <p:spTgt spid="38"/>
                                        </p:tgtEl>
                                      </p:cBhvr>
                                    </p:animEffect>
                                    <p:set>
                                      <p:cBhvr>
                                        <p:cTn id="97" dur="1" fill="hold">
                                          <p:stCondLst>
                                            <p:cond delay="499"/>
                                          </p:stCondLst>
                                        </p:cTn>
                                        <p:tgtEl>
                                          <p:spTgt spid="38"/>
                                        </p:tgtEl>
                                        <p:attrNameLst>
                                          <p:attrName>style.visibility</p:attrName>
                                        </p:attrNameLst>
                                      </p:cBhvr>
                                      <p:to>
                                        <p:strVal val="hidden"/>
                                      </p:to>
                                    </p:set>
                                  </p:childTnLst>
                                </p:cTn>
                              </p:par>
                              <p:par>
                                <p:cTn id="98" presetID="1" presetClass="exit" presetSubtype="0" fill="hold" grpId="1" nodeType="withEffect">
                                  <p:stCondLst>
                                    <p:cond delay="0"/>
                                  </p:stCondLst>
                                  <p:childTnLst>
                                    <p:set>
                                      <p:cBhvr>
                                        <p:cTn id="99" dur="1" fill="hold">
                                          <p:stCondLst>
                                            <p:cond delay="0"/>
                                          </p:stCondLst>
                                        </p:cTn>
                                        <p:tgtEl>
                                          <p:spTgt spid="37"/>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27"/>
                                        </p:tgtEl>
                                      </p:cBhvr>
                                    </p:animEffect>
                                    <p:set>
                                      <p:cBhvr>
                                        <p:cTn id="102" dur="1" fill="hold">
                                          <p:stCondLst>
                                            <p:cond delay="499"/>
                                          </p:stCondLst>
                                        </p:cTn>
                                        <p:tgtEl>
                                          <p:spTgt spid="27"/>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25"/>
                                        </p:tgtEl>
                                      </p:cBhvr>
                                    </p:animEffect>
                                    <p:set>
                                      <p:cBhvr>
                                        <p:cTn id="105" dur="1" fill="hold">
                                          <p:stCondLst>
                                            <p:cond delay="499"/>
                                          </p:stCondLst>
                                        </p:cTn>
                                        <p:tgtEl>
                                          <p:spTgt spid="25"/>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24"/>
                                        </p:tgtEl>
                                      </p:cBhvr>
                                    </p:animEffect>
                                    <p:set>
                                      <p:cBhvr>
                                        <p:cTn id="108" dur="1" fill="hold">
                                          <p:stCondLst>
                                            <p:cond delay="499"/>
                                          </p:stCondLst>
                                        </p:cTn>
                                        <p:tgtEl>
                                          <p:spTgt spid="24"/>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32"/>
                                        </p:tgtEl>
                                      </p:cBhvr>
                                    </p:animEffect>
                                    <p:set>
                                      <p:cBhvr>
                                        <p:cTn id="111" dur="1" fill="hold">
                                          <p:stCondLst>
                                            <p:cond delay="499"/>
                                          </p:stCondLst>
                                        </p:cTn>
                                        <p:tgtEl>
                                          <p:spTgt spid="32"/>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33"/>
                                        </p:tgtEl>
                                      </p:cBhvr>
                                    </p:animEffect>
                                    <p:set>
                                      <p:cBhvr>
                                        <p:cTn id="114" dur="1" fill="hold">
                                          <p:stCondLst>
                                            <p:cond delay="499"/>
                                          </p:stCondLst>
                                        </p:cTn>
                                        <p:tgtEl>
                                          <p:spTgt spid="33"/>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34"/>
                                        </p:tgtEl>
                                      </p:cBhvr>
                                    </p:animEffect>
                                    <p:set>
                                      <p:cBhvr>
                                        <p:cTn id="117" dur="1" fill="hold">
                                          <p:stCondLst>
                                            <p:cond delay="499"/>
                                          </p:stCondLst>
                                        </p:cTn>
                                        <p:tgtEl>
                                          <p:spTgt spid="34"/>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31"/>
                                        </p:tgtEl>
                                      </p:cBhvr>
                                    </p:animEffect>
                                    <p:set>
                                      <p:cBhvr>
                                        <p:cTn id="120"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23" grpId="0"/>
      <p:bldP spid="23" grpId="1"/>
      <p:bldP spid="24" grpId="0" animBg="1"/>
      <p:bldP spid="24" grpId="1" animBg="1"/>
      <p:bldP spid="25" grpId="0" animBg="1"/>
      <p:bldP spid="25" grpId="1" animBg="1"/>
      <p:bldP spid="27" grpId="0" animBg="1"/>
      <p:bldP spid="27" grpId="1" animBg="1"/>
      <p:bldP spid="30" grpId="0" animBg="1"/>
      <p:bldP spid="35" grpId="0" animBg="1"/>
      <p:bldP spid="35" grpId="1" animBg="1"/>
      <p:bldP spid="35" grpId="2" animBg="1"/>
      <p:bldP spid="36" grpId="0"/>
      <p:bldP spid="36" grpId="1"/>
      <p:bldP spid="37" grpId="0"/>
      <p:bldP spid="37" grpId="1"/>
      <p:bldP spid="38" grpId="0" animBg="1"/>
      <p:bldP spid="38" grpId="1" animBg="1"/>
      <p:bldP spid="39" grpId="0" animBg="1"/>
      <p:bldP spid="40" grpId="0" animBg="1"/>
      <p:bldP spid="41" grpId="0" animBg="1"/>
      <p:bldP spid="42" grpId="0"/>
      <p:bldP spid="8" grpId="0"/>
      <p:bldP spid="28" grpId="0"/>
      <p:bldP spid="29" grpId="0"/>
      <p:bldP spid="31" grpId="0"/>
      <p:bldP spid="31" grpId="1"/>
      <p:bldP spid="32" grpId="0"/>
      <p:bldP spid="32" grpId="1"/>
      <p:bldP spid="33" grpId="0"/>
      <p:bldP spid="33" grpId="1"/>
      <p:bldP spid="34" grpId="0"/>
      <p:bldP spid="34" grpId="1"/>
      <p:bldP spid="43" grpId="0"/>
      <p:bldP spid="43" grpId="1"/>
      <p:bldP spid="43" grpId="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3880773"/>
          </a:xfrm>
        </p:spPr>
        <p:txBody>
          <a:bodyPr/>
          <a:lstStyle/>
          <a:p>
            <a:r>
              <a:rPr lang="en-US" dirty="0"/>
              <a:t>In this step, you will be implementing </a:t>
            </a:r>
            <a:r>
              <a:rPr lang="en-US" dirty="0" err="1"/>
              <a:t>waitfg</a:t>
            </a:r>
            <a:r>
              <a:rPr lang="en-US" dirty="0"/>
              <a:t>() and  </a:t>
            </a:r>
            <a:r>
              <a:rPr lang="en-US" dirty="0" err="1"/>
              <a:t>sigchld_handler</a:t>
            </a:r>
            <a:r>
              <a:rPr lang="en-US" dirty="0"/>
              <a:t>()</a:t>
            </a:r>
          </a:p>
          <a:p>
            <a:r>
              <a:rPr lang="en-US" dirty="0">
                <a:solidFill>
                  <a:schemeClr val="tx1"/>
                </a:solidFill>
              </a:rPr>
              <a:t>Immediately after your loop, you need to add a SINGLE job to the jobs list with the information from the LAST command (the state of the job comes from </a:t>
            </a:r>
            <a:r>
              <a:rPr lang="en-US" dirty="0" err="1">
                <a:solidFill>
                  <a:schemeClr val="tx1"/>
                </a:solidFill>
              </a:rPr>
              <a:t>parseline</a:t>
            </a:r>
            <a:r>
              <a:rPr lang="en-US" dirty="0">
                <a:solidFill>
                  <a:schemeClr val="tx1"/>
                </a:solidFill>
              </a:rPr>
              <a:t>())</a:t>
            </a:r>
          </a:p>
          <a:p>
            <a:pPr lvl="1"/>
            <a:r>
              <a:rPr lang="en-US" dirty="0" err="1">
                <a:solidFill>
                  <a:schemeClr val="tx1"/>
                </a:solidFill>
              </a:rPr>
              <a:t>addjob</a:t>
            </a:r>
            <a:r>
              <a:rPr lang="en-US" dirty="0">
                <a:solidFill>
                  <a:schemeClr val="tx1"/>
                </a:solidFill>
              </a:rPr>
              <a:t>() has already been implemented for you</a:t>
            </a:r>
          </a:p>
          <a:p>
            <a:r>
              <a:rPr lang="en-US" dirty="0">
                <a:solidFill>
                  <a:schemeClr val="tx1"/>
                </a:solidFill>
              </a:rPr>
              <a:t>Then you need to call </a:t>
            </a:r>
            <a:r>
              <a:rPr lang="en-US" dirty="0" err="1">
                <a:solidFill>
                  <a:schemeClr val="tx1"/>
                </a:solidFill>
              </a:rPr>
              <a:t>waitfg</a:t>
            </a:r>
            <a:r>
              <a:rPr lang="en-US" dirty="0">
                <a:solidFill>
                  <a:schemeClr val="tx1"/>
                </a:solidFill>
              </a:rPr>
              <a:t>() and pass it the process id of the LAST command in the pipe line</a:t>
            </a:r>
          </a:p>
          <a:p>
            <a:endParaRPr lang="en-US" dirty="0"/>
          </a:p>
        </p:txBody>
      </p:sp>
      <p:sp>
        <p:nvSpPr>
          <p:cNvPr id="26" name="Title 1">
            <a:extLst>
              <a:ext uri="{FF2B5EF4-FFF2-40B4-BE49-F238E27FC236}">
                <a16:creationId xmlns:a16="http://schemas.microsoft.com/office/drawing/2014/main" id="{4743BE3D-F95A-48F1-AF3D-7D43795C384A}"/>
              </a:ext>
            </a:extLst>
          </p:cNvPr>
          <p:cNvSpPr>
            <a:spLocks noGrp="1"/>
          </p:cNvSpPr>
          <p:nvPr>
            <p:ph type="title"/>
          </p:nvPr>
        </p:nvSpPr>
        <p:spPr>
          <a:xfrm>
            <a:off x="677334" y="609600"/>
            <a:ext cx="9409641" cy="682752"/>
          </a:xfrm>
        </p:spPr>
        <p:txBody>
          <a:bodyPr>
            <a:normAutofit fontScale="90000"/>
          </a:bodyPr>
          <a:lstStyle/>
          <a:p>
            <a:r>
              <a:rPr lang="en-US" dirty="0"/>
              <a:t>Step 5: Add job, </a:t>
            </a:r>
            <a:r>
              <a:rPr lang="en-US" dirty="0" err="1"/>
              <a:t>waitfg</a:t>
            </a:r>
            <a:r>
              <a:rPr lang="en-US" dirty="0"/>
              <a:t>(), and </a:t>
            </a:r>
            <a:r>
              <a:rPr lang="en-US" dirty="0" err="1"/>
              <a:t>sigchld_handler</a:t>
            </a:r>
            <a:r>
              <a:rPr lang="en-US" dirty="0"/>
              <a:t>()</a:t>
            </a:r>
          </a:p>
        </p:txBody>
      </p:sp>
      <p:pic>
        <p:nvPicPr>
          <p:cNvPr id="5" name="Picture 4">
            <a:extLst>
              <a:ext uri="{FF2B5EF4-FFF2-40B4-BE49-F238E27FC236}">
                <a16:creationId xmlns:a16="http://schemas.microsoft.com/office/drawing/2014/main" id="{65FA1673-3E31-4C48-88C4-F5A49525E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3872578"/>
            <a:ext cx="5506317" cy="1201775"/>
          </a:xfrm>
          <a:prstGeom prst="rect">
            <a:avLst/>
          </a:prstGeom>
        </p:spPr>
      </p:pic>
      <p:sp>
        <p:nvSpPr>
          <p:cNvPr id="9" name="Rectangle 8">
            <a:extLst>
              <a:ext uri="{FF2B5EF4-FFF2-40B4-BE49-F238E27FC236}">
                <a16:creationId xmlns:a16="http://schemas.microsoft.com/office/drawing/2014/main" id="{A5397E1D-23DF-4114-A7DC-22D2B43BBD82}"/>
              </a:ext>
            </a:extLst>
          </p:cNvPr>
          <p:cNvSpPr/>
          <p:nvPr/>
        </p:nvSpPr>
        <p:spPr>
          <a:xfrm>
            <a:off x="4607113" y="5310504"/>
            <a:ext cx="1698901"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 the </a:t>
            </a:r>
            <a:r>
              <a:rPr lang="en-US" sz="1200" dirty="0" err="1"/>
              <a:t>pid</a:t>
            </a:r>
            <a:r>
              <a:rPr lang="en-US" sz="1200" dirty="0"/>
              <a:t> the same as the foreground </a:t>
            </a:r>
            <a:r>
              <a:rPr lang="en-US" sz="1200" dirty="0" err="1"/>
              <a:t>pid</a:t>
            </a:r>
            <a:r>
              <a:rPr lang="en-US" sz="1200" dirty="0"/>
              <a:t>?</a:t>
            </a:r>
          </a:p>
        </p:txBody>
      </p:sp>
      <p:sp>
        <p:nvSpPr>
          <p:cNvPr id="10" name="Rectangle 9">
            <a:extLst>
              <a:ext uri="{FF2B5EF4-FFF2-40B4-BE49-F238E27FC236}">
                <a16:creationId xmlns:a16="http://schemas.microsoft.com/office/drawing/2014/main" id="{0B5D181E-B47A-43A2-B12B-657982F9A37B}"/>
              </a:ext>
            </a:extLst>
          </p:cNvPr>
          <p:cNvSpPr/>
          <p:nvPr/>
        </p:nvSpPr>
        <p:spPr>
          <a:xfrm>
            <a:off x="4607113" y="6206424"/>
            <a:ext cx="1698901"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Sleep for 1 second</a:t>
            </a:r>
          </a:p>
        </p:txBody>
      </p:sp>
      <p:sp>
        <p:nvSpPr>
          <p:cNvPr id="11" name="Rectangle 10">
            <a:extLst>
              <a:ext uri="{FF2B5EF4-FFF2-40B4-BE49-F238E27FC236}">
                <a16:creationId xmlns:a16="http://schemas.microsoft.com/office/drawing/2014/main" id="{B68DBD8A-DB54-4A46-A484-A9AEEF64A25B}"/>
              </a:ext>
            </a:extLst>
          </p:cNvPr>
          <p:cNvSpPr/>
          <p:nvPr/>
        </p:nvSpPr>
        <p:spPr>
          <a:xfrm>
            <a:off x="6991436" y="5310504"/>
            <a:ext cx="1698901"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a:t>
            </a:r>
          </a:p>
        </p:txBody>
      </p:sp>
      <p:cxnSp>
        <p:nvCxnSpPr>
          <p:cNvPr id="12" name="Straight Arrow Connector 11">
            <a:extLst>
              <a:ext uri="{FF2B5EF4-FFF2-40B4-BE49-F238E27FC236}">
                <a16:creationId xmlns:a16="http://schemas.microsoft.com/office/drawing/2014/main" id="{6EF974E2-8F32-4D3A-A040-F4D063D63631}"/>
              </a:ext>
            </a:extLst>
          </p:cNvPr>
          <p:cNvCxnSpPr>
            <a:cxnSpLocks/>
            <a:stCxn id="9" idx="2"/>
            <a:endCxn id="10" idx="0"/>
          </p:cNvCxnSpPr>
          <p:nvPr/>
        </p:nvCxnSpPr>
        <p:spPr>
          <a:xfrm>
            <a:off x="5456564" y="5747294"/>
            <a:ext cx="0" cy="45913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E9BFB66-B552-405C-9F23-A98A81DF9992}"/>
              </a:ext>
            </a:extLst>
          </p:cNvPr>
          <p:cNvCxnSpPr>
            <a:stCxn id="9" idx="3"/>
            <a:endCxn id="11" idx="1"/>
          </p:cNvCxnSpPr>
          <p:nvPr/>
        </p:nvCxnSpPr>
        <p:spPr>
          <a:xfrm>
            <a:off x="6306014" y="5528899"/>
            <a:ext cx="685422"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4643D2B8-69D6-4FF9-A36D-02ED6C366666}"/>
              </a:ext>
            </a:extLst>
          </p:cNvPr>
          <p:cNvCxnSpPr>
            <a:stCxn id="10" idx="1"/>
            <a:endCxn id="9" idx="1"/>
          </p:cNvCxnSpPr>
          <p:nvPr/>
        </p:nvCxnSpPr>
        <p:spPr>
          <a:xfrm rot="10800000">
            <a:off x="4607113" y="5528899"/>
            <a:ext cx="12700" cy="895920"/>
          </a:xfrm>
          <a:prstGeom prst="bentConnector3">
            <a:avLst>
              <a:gd name="adj1" fmla="val 1800000"/>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4CEF515-A62E-46D2-A6A5-13648D10D96B}"/>
              </a:ext>
            </a:extLst>
          </p:cNvPr>
          <p:cNvSpPr txBox="1"/>
          <p:nvPr/>
        </p:nvSpPr>
        <p:spPr>
          <a:xfrm>
            <a:off x="5456563" y="5747294"/>
            <a:ext cx="468727" cy="276999"/>
          </a:xfrm>
          <a:prstGeom prst="rect">
            <a:avLst/>
          </a:prstGeom>
          <a:noFill/>
        </p:spPr>
        <p:txBody>
          <a:bodyPr wrap="square" rtlCol="0">
            <a:spAutoFit/>
          </a:bodyPr>
          <a:lstStyle/>
          <a:p>
            <a:pPr algn="ctr"/>
            <a:r>
              <a:rPr lang="en-US" sz="1200" dirty="0"/>
              <a:t>Yes</a:t>
            </a:r>
          </a:p>
        </p:txBody>
      </p:sp>
      <p:sp>
        <p:nvSpPr>
          <p:cNvPr id="20" name="TextBox 19">
            <a:extLst>
              <a:ext uri="{FF2B5EF4-FFF2-40B4-BE49-F238E27FC236}">
                <a16:creationId xmlns:a16="http://schemas.microsoft.com/office/drawing/2014/main" id="{9C888BEA-3954-4809-9667-E225F6323017}"/>
              </a:ext>
            </a:extLst>
          </p:cNvPr>
          <p:cNvSpPr txBox="1"/>
          <p:nvPr/>
        </p:nvSpPr>
        <p:spPr>
          <a:xfrm>
            <a:off x="6414361" y="5255173"/>
            <a:ext cx="468727" cy="276999"/>
          </a:xfrm>
          <a:prstGeom prst="rect">
            <a:avLst/>
          </a:prstGeom>
          <a:noFill/>
        </p:spPr>
        <p:txBody>
          <a:bodyPr wrap="square" rtlCol="0">
            <a:spAutoFit/>
          </a:bodyPr>
          <a:lstStyle/>
          <a:p>
            <a:pPr algn="ctr"/>
            <a:r>
              <a:rPr lang="en-US" sz="1200" dirty="0"/>
              <a:t>No</a:t>
            </a:r>
          </a:p>
        </p:txBody>
      </p:sp>
      <p:pic>
        <p:nvPicPr>
          <p:cNvPr id="21" name="Picture 20">
            <a:extLst>
              <a:ext uri="{FF2B5EF4-FFF2-40B4-BE49-F238E27FC236}">
                <a16:creationId xmlns:a16="http://schemas.microsoft.com/office/drawing/2014/main" id="{BD039487-6AC8-49BA-89D2-B26E5CE948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2194" y="4806296"/>
            <a:ext cx="5369835" cy="355766"/>
          </a:xfrm>
          <a:prstGeom prst="rect">
            <a:avLst/>
          </a:prstGeom>
        </p:spPr>
      </p:pic>
    </p:spTree>
    <p:extLst>
      <p:ext uri="{BB962C8B-B14F-4D97-AF65-F5344CB8AC3E}">
        <p14:creationId xmlns:p14="http://schemas.microsoft.com/office/powerpoint/2010/main" val="2880834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3880773"/>
          </a:xfrm>
        </p:spPr>
        <p:txBody>
          <a:bodyPr/>
          <a:lstStyle/>
          <a:p>
            <a:r>
              <a:rPr lang="en-US" dirty="0"/>
              <a:t>The purpose of </a:t>
            </a:r>
            <a:r>
              <a:rPr lang="en-US" dirty="0" err="1"/>
              <a:t>sigchld_handler</a:t>
            </a:r>
            <a:r>
              <a:rPr lang="en-US" dirty="0"/>
              <a:t> is twofold:</a:t>
            </a:r>
          </a:p>
          <a:p>
            <a:pPr lvl="1"/>
            <a:r>
              <a:rPr lang="en-US" dirty="0"/>
              <a:t>It reaps child processes once they’ve terminated (becoming a zombie)</a:t>
            </a:r>
          </a:p>
          <a:p>
            <a:pPr lvl="1"/>
            <a:r>
              <a:rPr lang="en-US" dirty="0"/>
              <a:t>It removes completed jobs from the job list</a:t>
            </a:r>
          </a:p>
        </p:txBody>
      </p:sp>
      <p:sp>
        <p:nvSpPr>
          <p:cNvPr id="26" name="Title 1">
            <a:extLst>
              <a:ext uri="{FF2B5EF4-FFF2-40B4-BE49-F238E27FC236}">
                <a16:creationId xmlns:a16="http://schemas.microsoft.com/office/drawing/2014/main" id="{4743BE3D-F95A-48F1-AF3D-7D43795C384A}"/>
              </a:ext>
            </a:extLst>
          </p:cNvPr>
          <p:cNvSpPr>
            <a:spLocks noGrp="1"/>
          </p:cNvSpPr>
          <p:nvPr>
            <p:ph type="title"/>
          </p:nvPr>
        </p:nvSpPr>
        <p:spPr>
          <a:xfrm>
            <a:off x="677334" y="609600"/>
            <a:ext cx="9409641" cy="682752"/>
          </a:xfrm>
        </p:spPr>
        <p:txBody>
          <a:bodyPr>
            <a:normAutofit fontScale="90000"/>
          </a:bodyPr>
          <a:lstStyle/>
          <a:p>
            <a:r>
              <a:rPr lang="en-US" dirty="0"/>
              <a:t>Step 5: Add job, </a:t>
            </a:r>
            <a:r>
              <a:rPr lang="en-US" dirty="0" err="1"/>
              <a:t>waitfg</a:t>
            </a:r>
            <a:r>
              <a:rPr lang="en-US" dirty="0"/>
              <a:t>(), and </a:t>
            </a:r>
            <a:r>
              <a:rPr lang="en-US" dirty="0" err="1"/>
              <a:t>sigchld_handler</a:t>
            </a:r>
            <a:r>
              <a:rPr lang="en-US" dirty="0"/>
              <a:t>()</a:t>
            </a:r>
          </a:p>
        </p:txBody>
      </p:sp>
      <p:sp>
        <p:nvSpPr>
          <p:cNvPr id="5" name="TextBox 4">
            <a:extLst>
              <a:ext uri="{FF2B5EF4-FFF2-40B4-BE49-F238E27FC236}">
                <a16:creationId xmlns:a16="http://schemas.microsoft.com/office/drawing/2014/main" id="{82FAAA81-DA80-4901-A8FF-BACBCC911B6C}"/>
              </a:ext>
            </a:extLst>
          </p:cNvPr>
          <p:cNvSpPr txBox="1"/>
          <p:nvPr/>
        </p:nvSpPr>
        <p:spPr>
          <a:xfrm>
            <a:off x="463556" y="6544391"/>
            <a:ext cx="3272589" cy="307777"/>
          </a:xfrm>
          <a:prstGeom prst="rect">
            <a:avLst/>
          </a:prstGeom>
          <a:noFill/>
        </p:spPr>
        <p:txBody>
          <a:bodyPr wrap="square" rtlCol="0">
            <a:spAutoFit/>
          </a:bodyPr>
          <a:lstStyle/>
          <a:p>
            <a:r>
              <a:rPr lang="en-US" sz="1400" dirty="0"/>
              <a:t>Use presentation mode!</a:t>
            </a:r>
          </a:p>
        </p:txBody>
      </p:sp>
      <p:sp>
        <p:nvSpPr>
          <p:cNvPr id="6" name="TextBox 5">
            <a:extLst>
              <a:ext uri="{FF2B5EF4-FFF2-40B4-BE49-F238E27FC236}">
                <a16:creationId xmlns:a16="http://schemas.microsoft.com/office/drawing/2014/main" id="{462210D3-858F-40D2-9F46-A7B41380C05E}"/>
              </a:ext>
            </a:extLst>
          </p:cNvPr>
          <p:cNvSpPr txBox="1"/>
          <p:nvPr/>
        </p:nvSpPr>
        <p:spPr>
          <a:xfrm>
            <a:off x="8052074" y="1679330"/>
            <a:ext cx="1221928" cy="923330"/>
          </a:xfrm>
          <a:prstGeom prst="rect">
            <a:avLst/>
          </a:prstGeom>
          <a:noFill/>
        </p:spPr>
        <p:txBody>
          <a:bodyPr wrap="square" rtlCol="0">
            <a:spAutoFit/>
          </a:bodyPr>
          <a:lstStyle/>
          <a:p>
            <a:r>
              <a:rPr lang="en-US" dirty="0">
                <a:solidFill>
                  <a:schemeClr val="accent3"/>
                </a:solidFill>
              </a:rPr>
              <a:t>Running</a:t>
            </a:r>
          </a:p>
          <a:p>
            <a:r>
              <a:rPr lang="en-US" dirty="0">
                <a:solidFill>
                  <a:schemeClr val="accent4"/>
                </a:solidFill>
              </a:rPr>
              <a:t>Waiting</a:t>
            </a:r>
          </a:p>
          <a:p>
            <a:r>
              <a:rPr lang="en-US" dirty="0">
                <a:solidFill>
                  <a:schemeClr val="accent5"/>
                </a:solidFill>
              </a:rPr>
              <a:t>Finished</a:t>
            </a:r>
          </a:p>
        </p:txBody>
      </p:sp>
      <p:pic>
        <p:nvPicPr>
          <p:cNvPr id="7" name="Graphic 6" descr="Flag">
            <a:extLst>
              <a:ext uri="{FF2B5EF4-FFF2-40B4-BE49-F238E27FC236}">
                <a16:creationId xmlns:a16="http://schemas.microsoft.com/office/drawing/2014/main" id="{99B65B74-9EE2-4E6D-95E2-2B7AEB1A86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6145" y="4838786"/>
            <a:ext cx="570545" cy="570545"/>
          </a:xfrm>
          <a:prstGeom prst="rect">
            <a:avLst/>
          </a:prstGeom>
        </p:spPr>
      </p:pic>
      <p:sp>
        <p:nvSpPr>
          <p:cNvPr id="9" name="Rectangle 8">
            <a:extLst>
              <a:ext uri="{FF2B5EF4-FFF2-40B4-BE49-F238E27FC236}">
                <a16:creationId xmlns:a16="http://schemas.microsoft.com/office/drawing/2014/main" id="{A58BFBE2-F5C6-44DE-94D0-CD4B708A04E0}"/>
              </a:ext>
            </a:extLst>
          </p:cNvPr>
          <p:cNvSpPr/>
          <p:nvPr/>
        </p:nvSpPr>
        <p:spPr>
          <a:xfrm>
            <a:off x="1357900" y="5494308"/>
            <a:ext cx="1483895" cy="9224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b="1" u="sng" dirty="0"/>
              <a:t>Shell</a:t>
            </a:r>
          </a:p>
          <a:p>
            <a:pPr algn="ctr"/>
            <a:r>
              <a:rPr lang="en-US" sz="1400" dirty="0" err="1"/>
              <a:t>waitfg</a:t>
            </a:r>
            <a:r>
              <a:rPr lang="en-US" sz="1400" dirty="0"/>
              <a:t>()</a:t>
            </a:r>
          </a:p>
          <a:p>
            <a:pPr algn="ctr"/>
            <a:r>
              <a:rPr lang="en-US" sz="1200" dirty="0"/>
              <a:t>waiting on foreground job…</a:t>
            </a:r>
          </a:p>
        </p:txBody>
      </p:sp>
      <p:sp>
        <p:nvSpPr>
          <p:cNvPr id="10" name="Rectangle 9">
            <a:extLst>
              <a:ext uri="{FF2B5EF4-FFF2-40B4-BE49-F238E27FC236}">
                <a16:creationId xmlns:a16="http://schemas.microsoft.com/office/drawing/2014/main" id="{E03F133E-8B64-41F8-AFA7-8C4E1EAF80AD}"/>
              </a:ext>
            </a:extLst>
          </p:cNvPr>
          <p:cNvSpPr/>
          <p:nvPr/>
        </p:nvSpPr>
        <p:spPr>
          <a:xfrm>
            <a:off x="3833578" y="5495678"/>
            <a:ext cx="1483895" cy="9224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u="sng" dirty="0"/>
              <a:t>Shell</a:t>
            </a:r>
          </a:p>
          <a:p>
            <a:pPr algn="ctr"/>
            <a:endParaRPr lang="en-US" sz="1400" b="1" u="sng" dirty="0"/>
          </a:p>
          <a:p>
            <a:pPr algn="ctr"/>
            <a:r>
              <a:rPr lang="en-US" sz="1200" dirty="0" err="1"/>
              <a:t>sigchld_handler</a:t>
            </a:r>
            <a:r>
              <a:rPr lang="en-US" sz="1200" dirty="0"/>
              <a:t>()</a:t>
            </a:r>
          </a:p>
        </p:txBody>
      </p:sp>
      <p:sp>
        <p:nvSpPr>
          <p:cNvPr id="11" name="Rectangle 10">
            <a:extLst>
              <a:ext uri="{FF2B5EF4-FFF2-40B4-BE49-F238E27FC236}">
                <a16:creationId xmlns:a16="http://schemas.microsoft.com/office/drawing/2014/main" id="{579FB787-4005-4DFE-A704-3E9C633F46BD}"/>
              </a:ext>
            </a:extLst>
          </p:cNvPr>
          <p:cNvSpPr/>
          <p:nvPr/>
        </p:nvSpPr>
        <p:spPr>
          <a:xfrm>
            <a:off x="1357901" y="3802659"/>
            <a:ext cx="1483895" cy="9224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u="sng" dirty="0"/>
              <a:t>cmd0</a:t>
            </a:r>
          </a:p>
          <a:p>
            <a:r>
              <a:rPr lang="en-US" sz="1400" dirty="0" err="1"/>
              <a:t>pid</a:t>
            </a:r>
            <a:r>
              <a:rPr lang="en-US" sz="1400" dirty="0"/>
              <a:t>		1234</a:t>
            </a:r>
          </a:p>
          <a:p>
            <a:r>
              <a:rPr lang="en-US" sz="1400" dirty="0" err="1"/>
              <a:t>pgid</a:t>
            </a:r>
            <a:r>
              <a:rPr lang="en-US" sz="1400" dirty="0"/>
              <a:t>		1234</a:t>
            </a:r>
          </a:p>
          <a:p>
            <a:r>
              <a:rPr lang="en-US" sz="1400" dirty="0"/>
              <a:t>status	alive</a:t>
            </a:r>
          </a:p>
        </p:txBody>
      </p:sp>
      <p:sp>
        <p:nvSpPr>
          <p:cNvPr id="12" name="Rectangle 11">
            <a:extLst>
              <a:ext uri="{FF2B5EF4-FFF2-40B4-BE49-F238E27FC236}">
                <a16:creationId xmlns:a16="http://schemas.microsoft.com/office/drawing/2014/main" id="{B508A0AB-726B-47A4-8C27-4EA1FB703FD1}"/>
              </a:ext>
            </a:extLst>
          </p:cNvPr>
          <p:cNvSpPr/>
          <p:nvPr/>
        </p:nvSpPr>
        <p:spPr>
          <a:xfrm>
            <a:off x="3833578" y="3802659"/>
            <a:ext cx="1483895" cy="92242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sng" dirty="0"/>
              <a:t>cmd0</a:t>
            </a:r>
          </a:p>
          <a:p>
            <a:r>
              <a:rPr lang="en-US" sz="1400" dirty="0" err="1"/>
              <a:t>pid</a:t>
            </a:r>
            <a:r>
              <a:rPr lang="en-US" sz="1400" dirty="0"/>
              <a:t>		1234</a:t>
            </a:r>
          </a:p>
          <a:p>
            <a:r>
              <a:rPr lang="en-US" sz="1400" dirty="0" err="1"/>
              <a:t>pgid</a:t>
            </a:r>
            <a:r>
              <a:rPr lang="en-US" sz="1400" dirty="0"/>
              <a:t>		1234</a:t>
            </a:r>
          </a:p>
          <a:p>
            <a:r>
              <a:rPr lang="en-US" sz="1400" dirty="0"/>
              <a:t>status    zombie</a:t>
            </a:r>
          </a:p>
        </p:txBody>
      </p:sp>
      <p:cxnSp>
        <p:nvCxnSpPr>
          <p:cNvPr id="13" name="Straight Arrow Connector 12">
            <a:extLst>
              <a:ext uri="{FF2B5EF4-FFF2-40B4-BE49-F238E27FC236}">
                <a16:creationId xmlns:a16="http://schemas.microsoft.com/office/drawing/2014/main" id="{E6ADF6E0-15B1-46A2-9013-71BD99B193B6}"/>
              </a:ext>
            </a:extLst>
          </p:cNvPr>
          <p:cNvCxnSpPr>
            <a:stCxn id="11" idx="3"/>
            <a:endCxn id="12" idx="1"/>
          </p:cNvCxnSpPr>
          <p:nvPr/>
        </p:nvCxnSpPr>
        <p:spPr>
          <a:xfrm>
            <a:off x="2841796" y="4263870"/>
            <a:ext cx="99178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3B7C253-00CD-44C5-B06E-CD894FC2B365}"/>
              </a:ext>
            </a:extLst>
          </p:cNvPr>
          <p:cNvSpPr txBox="1"/>
          <p:nvPr/>
        </p:nvSpPr>
        <p:spPr>
          <a:xfrm>
            <a:off x="2644764" y="4936917"/>
            <a:ext cx="1091381" cy="369332"/>
          </a:xfrm>
          <a:prstGeom prst="rect">
            <a:avLst/>
          </a:prstGeom>
          <a:noFill/>
        </p:spPr>
        <p:txBody>
          <a:bodyPr wrap="square" rtlCol="0">
            <a:spAutoFit/>
          </a:bodyPr>
          <a:lstStyle/>
          <a:p>
            <a:r>
              <a:rPr lang="en-US" dirty="0"/>
              <a:t>SIGCHLD</a:t>
            </a:r>
          </a:p>
        </p:txBody>
      </p:sp>
      <p:sp>
        <p:nvSpPr>
          <p:cNvPr id="16" name="Rectangle 15">
            <a:extLst>
              <a:ext uri="{FF2B5EF4-FFF2-40B4-BE49-F238E27FC236}">
                <a16:creationId xmlns:a16="http://schemas.microsoft.com/office/drawing/2014/main" id="{58EB19D3-43B6-4AD5-AC8F-094217C42045}"/>
              </a:ext>
            </a:extLst>
          </p:cNvPr>
          <p:cNvSpPr/>
          <p:nvPr/>
        </p:nvSpPr>
        <p:spPr>
          <a:xfrm>
            <a:off x="1357901" y="2725453"/>
            <a:ext cx="1483895" cy="9224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u="sng" dirty="0"/>
              <a:t>cmd1</a:t>
            </a:r>
          </a:p>
          <a:p>
            <a:r>
              <a:rPr lang="en-US" sz="1400" dirty="0" err="1"/>
              <a:t>pid</a:t>
            </a:r>
            <a:r>
              <a:rPr lang="en-US" sz="1400" dirty="0"/>
              <a:t>		5678</a:t>
            </a:r>
          </a:p>
          <a:p>
            <a:r>
              <a:rPr lang="en-US" sz="1400" dirty="0" err="1"/>
              <a:t>pgid</a:t>
            </a:r>
            <a:r>
              <a:rPr lang="en-US" sz="1400" dirty="0"/>
              <a:t>		1234</a:t>
            </a:r>
          </a:p>
          <a:p>
            <a:r>
              <a:rPr lang="en-US" sz="1400" dirty="0"/>
              <a:t>status	alive</a:t>
            </a:r>
          </a:p>
        </p:txBody>
      </p:sp>
      <p:sp>
        <p:nvSpPr>
          <p:cNvPr id="17" name="Rectangle 16">
            <a:extLst>
              <a:ext uri="{FF2B5EF4-FFF2-40B4-BE49-F238E27FC236}">
                <a16:creationId xmlns:a16="http://schemas.microsoft.com/office/drawing/2014/main" id="{08BBDD8C-2949-4DD5-9978-124E432ED5F2}"/>
              </a:ext>
            </a:extLst>
          </p:cNvPr>
          <p:cNvSpPr/>
          <p:nvPr/>
        </p:nvSpPr>
        <p:spPr>
          <a:xfrm>
            <a:off x="3833578" y="2725453"/>
            <a:ext cx="1483895" cy="92242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sng" dirty="0"/>
              <a:t>cmd1</a:t>
            </a:r>
          </a:p>
          <a:p>
            <a:r>
              <a:rPr lang="en-US" sz="1400" dirty="0" err="1"/>
              <a:t>pid</a:t>
            </a:r>
            <a:r>
              <a:rPr lang="en-US" sz="1400" dirty="0"/>
              <a:t>		5678</a:t>
            </a:r>
          </a:p>
          <a:p>
            <a:r>
              <a:rPr lang="en-US" sz="1400" dirty="0" err="1"/>
              <a:t>pgid</a:t>
            </a:r>
            <a:r>
              <a:rPr lang="en-US" sz="1400" dirty="0"/>
              <a:t>		1234</a:t>
            </a:r>
          </a:p>
          <a:p>
            <a:r>
              <a:rPr lang="en-US" sz="1400" dirty="0"/>
              <a:t>status    zombie</a:t>
            </a:r>
          </a:p>
        </p:txBody>
      </p:sp>
      <p:cxnSp>
        <p:nvCxnSpPr>
          <p:cNvPr id="18" name="Straight Arrow Connector 17">
            <a:extLst>
              <a:ext uri="{FF2B5EF4-FFF2-40B4-BE49-F238E27FC236}">
                <a16:creationId xmlns:a16="http://schemas.microsoft.com/office/drawing/2014/main" id="{D6AB4E48-20F0-4139-87C2-6605A2A26374}"/>
              </a:ext>
            </a:extLst>
          </p:cNvPr>
          <p:cNvCxnSpPr>
            <a:stCxn id="16" idx="3"/>
            <a:endCxn id="17" idx="1"/>
          </p:cNvCxnSpPr>
          <p:nvPr/>
        </p:nvCxnSpPr>
        <p:spPr>
          <a:xfrm>
            <a:off x="2841796" y="3186664"/>
            <a:ext cx="99178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E439EF8-9A9C-4AD0-AB70-0DB2C1C96F32}"/>
              </a:ext>
            </a:extLst>
          </p:cNvPr>
          <p:cNvCxnSpPr>
            <a:cxnSpLocks/>
            <a:stCxn id="9" idx="3"/>
            <a:endCxn id="10" idx="1"/>
          </p:cNvCxnSpPr>
          <p:nvPr/>
        </p:nvCxnSpPr>
        <p:spPr>
          <a:xfrm>
            <a:off x="2841795" y="5955519"/>
            <a:ext cx="991783" cy="137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0F136F4-0D88-42F2-919F-7ED87F0C5118}"/>
              </a:ext>
            </a:extLst>
          </p:cNvPr>
          <p:cNvSpPr txBox="1"/>
          <p:nvPr/>
        </p:nvSpPr>
        <p:spPr>
          <a:xfrm>
            <a:off x="1779274" y="5627500"/>
            <a:ext cx="3116825" cy="738664"/>
          </a:xfrm>
          <a:prstGeom prst="rect">
            <a:avLst/>
          </a:prstGeom>
          <a:noFill/>
        </p:spPr>
        <p:txBody>
          <a:bodyPr wrap="square" rtlCol="0">
            <a:spAutoFit/>
          </a:bodyPr>
          <a:lstStyle/>
          <a:p>
            <a:r>
              <a:rPr lang="en-US" sz="1400" dirty="0"/>
              <a:t>When a child process terminates or stops, a SIGCHLD signal is sent to the kernel</a:t>
            </a:r>
          </a:p>
        </p:txBody>
      </p:sp>
      <p:sp>
        <p:nvSpPr>
          <p:cNvPr id="23" name="TextBox 22">
            <a:extLst>
              <a:ext uri="{FF2B5EF4-FFF2-40B4-BE49-F238E27FC236}">
                <a16:creationId xmlns:a16="http://schemas.microsoft.com/office/drawing/2014/main" id="{7627C19A-EE1C-4F28-9866-2753D83A3B59}"/>
              </a:ext>
            </a:extLst>
          </p:cNvPr>
          <p:cNvSpPr txBox="1"/>
          <p:nvPr/>
        </p:nvSpPr>
        <p:spPr>
          <a:xfrm>
            <a:off x="5381217" y="4560500"/>
            <a:ext cx="3536677" cy="1169551"/>
          </a:xfrm>
          <a:prstGeom prst="rect">
            <a:avLst/>
          </a:prstGeom>
          <a:noFill/>
        </p:spPr>
        <p:txBody>
          <a:bodyPr wrap="square" rtlCol="0">
            <a:spAutoFit/>
          </a:bodyPr>
          <a:lstStyle/>
          <a:p>
            <a:r>
              <a:rPr lang="en-US" sz="1400" dirty="0"/>
              <a:t>Since it has been specified in main() that you want to handle all SIGCHLD signals, your shell will immediately jump to the </a:t>
            </a:r>
            <a:r>
              <a:rPr lang="en-US" sz="1400" dirty="0" err="1"/>
              <a:t>sigchld_handler</a:t>
            </a:r>
            <a:r>
              <a:rPr lang="en-US" sz="1400" dirty="0"/>
              <a:t>() from where ever it is, and the signal will be consumed</a:t>
            </a:r>
          </a:p>
        </p:txBody>
      </p:sp>
      <p:pic>
        <p:nvPicPr>
          <p:cNvPr id="24" name="Picture 23">
            <a:extLst>
              <a:ext uri="{FF2B5EF4-FFF2-40B4-BE49-F238E27FC236}">
                <a16:creationId xmlns:a16="http://schemas.microsoft.com/office/drawing/2014/main" id="{D6AAC831-27A5-43D1-9EE7-A65EE818746B}"/>
              </a:ext>
            </a:extLst>
          </p:cNvPr>
          <p:cNvPicPr>
            <a:picLocks noChangeAspect="1"/>
          </p:cNvPicPr>
          <p:nvPr/>
        </p:nvPicPr>
        <p:blipFill rotWithShape="1">
          <a:blip r:embed="rId4">
            <a:extLst>
              <a:ext uri="{28A0092B-C50C-407E-A947-70E740481C1C}">
                <a14:useLocalDpi xmlns:a14="http://schemas.microsoft.com/office/drawing/2010/main" val="0"/>
              </a:ext>
            </a:extLst>
          </a:blip>
          <a:srcRect t="22367" r="49410" b="285"/>
          <a:stretch/>
        </p:blipFill>
        <p:spPr>
          <a:xfrm>
            <a:off x="5414967" y="5730051"/>
            <a:ext cx="2905694" cy="567918"/>
          </a:xfrm>
          <a:prstGeom prst="rect">
            <a:avLst/>
          </a:prstGeom>
        </p:spPr>
      </p:pic>
      <p:pic>
        <p:nvPicPr>
          <p:cNvPr id="27" name="Graphic 26" descr="Flag">
            <a:extLst>
              <a:ext uri="{FF2B5EF4-FFF2-40B4-BE49-F238E27FC236}">
                <a16:creationId xmlns:a16="http://schemas.microsoft.com/office/drawing/2014/main" id="{6841A84C-EA63-4095-AB3D-78417F87AA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3736145" y="4834342"/>
            <a:ext cx="570545" cy="570545"/>
          </a:xfrm>
          <a:prstGeom prst="rect">
            <a:avLst/>
          </a:prstGeom>
        </p:spPr>
      </p:pic>
      <p:sp>
        <p:nvSpPr>
          <p:cNvPr id="31" name="TextBox 30">
            <a:extLst>
              <a:ext uri="{FF2B5EF4-FFF2-40B4-BE49-F238E27FC236}">
                <a16:creationId xmlns:a16="http://schemas.microsoft.com/office/drawing/2014/main" id="{12C53DC6-F97C-4059-804F-F1AD234FDB41}"/>
              </a:ext>
            </a:extLst>
          </p:cNvPr>
          <p:cNvSpPr txBox="1"/>
          <p:nvPr/>
        </p:nvSpPr>
        <p:spPr>
          <a:xfrm>
            <a:off x="5415809" y="2708970"/>
            <a:ext cx="3536677" cy="3539430"/>
          </a:xfrm>
          <a:prstGeom prst="rect">
            <a:avLst/>
          </a:prstGeom>
          <a:noFill/>
        </p:spPr>
        <p:txBody>
          <a:bodyPr wrap="square" rtlCol="0">
            <a:spAutoFit/>
          </a:bodyPr>
          <a:lstStyle/>
          <a:p>
            <a:r>
              <a:rPr lang="en-US" sz="1400" dirty="0"/>
              <a:t>Inside </a:t>
            </a:r>
            <a:r>
              <a:rPr lang="en-US" sz="1400" dirty="0" err="1"/>
              <a:t>sigchld_handler</a:t>
            </a:r>
            <a:r>
              <a:rPr lang="en-US" sz="1400" dirty="0"/>
              <a:t>(), you want to reap the child process using </a:t>
            </a:r>
            <a:r>
              <a:rPr lang="en-US" sz="1400" dirty="0" err="1"/>
              <a:t>waitpid</a:t>
            </a:r>
            <a:r>
              <a:rPr lang="en-US" sz="1400" dirty="0"/>
              <a:t>():</a:t>
            </a:r>
            <a:br>
              <a:rPr lang="en-US" sz="1400" dirty="0"/>
            </a:br>
            <a:br>
              <a:rPr lang="en-US" sz="1400" dirty="0"/>
            </a:br>
            <a:r>
              <a:rPr lang="en-US" sz="1400" dirty="0">
                <a:hlinkClick r:id="rId6"/>
              </a:rPr>
              <a:t>https://linux.die.net/man/3/waitpid</a:t>
            </a:r>
            <a:endParaRPr lang="en-US" sz="1400" dirty="0"/>
          </a:p>
          <a:p>
            <a:endParaRPr lang="en-US" sz="1400" dirty="0"/>
          </a:p>
          <a:p>
            <a:r>
              <a:rPr lang="en-US" sz="1400" dirty="0"/>
              <a:t>You’ll want to use the following options for </a:t>
            </a:r>
            <a:r>
              <a:rPr lang="en-US" sz="1400" dirty="0" err="1"/>
              <a:t>waitpid</a:t>
            </a:r>
            <a:r>
              <a:rPr lang="en-US" sz="1400" dirty="0"/>
              <a:t>(): </a:t>
            </a:r>
          </a:p>
          <a:p>
            <a:endParaRPr lang="en-US" sz="1400" dirty="0"/>
          </a:p>
          <a:p>
            <a:pPr marL="285750" indent="-285750">
              <a:buFont typeface="Arial" panose="020B0604020202020204" pitchFamily="34" charset="0"/>
              <a:buChar char="•"/>
            </a:pPr>
            <a:r>
              <a:rPr lang="en-US" sz="1400" dirty="0" err="1"/>
              <a:t>pid</a:t>
            </a:r>
            <a:r>
              <a:rPr lang="en-US" sz="1400" dirty="0"/>
              <a:t> -1 means you want to wait for any child (effectively making </a:t>
            </a:r>
            <a:r>
              <a:rPr lang="en-US" sz="1400" dirty="0" err="1"/>
              <a:t>waitpid</a:t>
            </a:r>
            <a:r>
              <a:rPr lang="en-US" sz="1400" dirty="0"/>
              <a:t>() behave like wait()), </a:t>
            </a:r>
          </a:p>
          <a:p>
            <a:pPr marL="285750" indent="-285750">
              <a:buFont typeface="Arial" panose="020B0604020202020204" pitchFamily="34" charset="0"/>
              <a:buChar char="•"/>
            </a:pPr>
            <a:r>
              <a:rPr lang="en-US" sz="1400" dirty="0"/>
              <a:t>WNOHANG means </a:t>
            </a:r>
            <a:r>
              <a:rPr lang="en-US" sz="1400" dirty="0" err="1"/>
              <a:t>waitpid</a:t>
            </a:r>
            <a:r>
              <a:rPr lang="en-US" sz="1400" dirty="0"/>
              <a:t>() will return immediately instead of blocking, </a:t>
            </a:r>
          </a:p>
          <a:p>
            <a:pPr marL="285750" indent="-285750">
              <a:buFont typeface="Arial" panose="020B0604020202020204" pitchFamily="34" charset="0"/>
              <a:buChar char="•"/>
            </a:pPr>
            <a:r>
              <a:rPr lang="en-US" sz="1400" dirty="0"/>
              <a:t>and WUNTRACED means stopped processes will be reaped</a:t>
            </a:r>
          </a:p>
        </p:txBody>
      </p:sp>
      <p:pic>
        <p:nvPicPr>
          <p:cNvPr id="33" name="Picture 32">
            <a:extLst>
              <a:ext uri="{FF2B5EF4-FFF2-40B4-BE49-F238E27FC236}">
                <a16:creationId xmlns:a16="http://schemas.microsoft.com/office/drawing/2014/main" id="{95D8EF3A-B0DA-43D8-A245-67C8D4FD55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64692" y="3444206"/>
            <a:ext cx="4182059" cy="295316"/>
          </a:xfrm>
          <a:prstGeom prst="rect">
            <a:avLst/>
          </a:prstGeom>
        </p:spPr>
      </p:pic>
      <p:sp>
        <p:nvSpPr>
          <p:cNvPr id="34" name="TextBox 33">
            <a:extLst>
              <a:ext uri="{FF2B5EF4-FFF2-40B4-BE49-F238E27FC236}">
                <a16:creationId xmlns:a16="http://schemas.microsoft.com/office/drawing/2014/main" id="{886F5F35-ECA4-4FF7-BC9E-1D109384742C}"/>
              </a:ext>
            </a:extLst>
          </p:cNvPr>
          <p:cNvSpPr txBox="1"/>
          <p:nvPr/>
        </p:nvSpPr>
        <p:spPr>
          <a:xfrm>
            <a:off x="1218039" y="3751960"/>
            <a:ext cx="3536677" cy="954107"/>
          </a:xfrm>
          <a:prstGeom prst="rect">
            <a:avLst/>
          </a:prstGeom>
          <a:noFill/>
        </p:spPr>
        <p:txBody>
          <a:bodyPr wrap="square" rtlCol="0">
            <a:spAutoFit/>
          </a:bodyPr>
          <a:lstStyle/>
          <a:p>
            <a:r>
              <a:rPr lang="en-US" sz="1400" dirty="0"/>
              <a:t>Don’t forget to delete the job from the job list! This is how </a:t>
            </a:r>
            <a:r>
              <a:rPr lang="en-US" sz="1400" dirty="0" err="1"/>
              <a:t>waitfg</a:t>
            </a:r>
            <a:r>
              <a:rPr lang="en-US" sz="1400" dirty="0"/>
              <a:t>() will know that the current job is no longer in the foreground</a:t>
            </a:r>
          </a:p>
        </p:txBody>
      </p:sp>
      <p:sp>
        <p:nvSpPr>
          <p:cNvPr id="35" name="Rectangle 34">
            <a:extLst>
              <a:ext uri="{FF2B5EF4-FFF2-40B4-BE49-F238E27FC236}">
                <a16:creationId xmlns:a16="http://schemas.microsoft.com/office/drawing/2014/main" id="{3CA4565D-49B9-4913-8363-7C09D3B7CBD2}"/>
              </a:ext>
            </a:extLst>
          </p:cNvPr>
          <p:cNvSpPr/>
          <p:nvPr/>
        </p:nvSpPr>
        <p:spPr>
          <a:xfrm>
            <a:off x="3830736" y="5494308"/>
            <a:ext cx="1483895" cy="9224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b="1" u="sng" dirty="0"/>
              <a:t>Shell</a:t>
            </a:r>
          </a:p>
          <a:p>
            <a:pPr algn="ctr"/>
            <a:r>
              <a:rPr lang="en-US" sz="1400" dirty="0"/>
              <a:t>main()</a:t>
            </a:r>
          </a:p>
          <a:p>
            <a:pPr algn="ctr"/>
            <a:r>
              <a:rPr lang="en-US" sz="1200" dirty="0"/>
              <a:t>waiting for user input… </a:t>
            </a:r>
          </a:p>
        </p:txBody>
      </p:sp>
      <p:sp>
        <p:nvSpPr>
          <p:cNvPr id="40" name="TextBox 39">
            <a:extLst>
              <a:ext uri="{FF2B5EF4-FFF2-40B4-BE49-F238E27FC236}">
                <a16:creationId xmlns:a16="http://schemas.microsoft.com/office/drawing/2014/main" id="{35B33D8D-28B8-4135-8E4D-B3ACB468E4EC}"/>
              </a:ext>
            </a:extLst>
          </p:cNvPr>
          <p:cNvSpPr txBox="1"/>
          <p:nvPr/>
        </p:nvSpPr>
        <p:spPr>
          <a:xfrm>
            <a:off x="5384025" y="3777665"/>
            <a:ext cx="3684903" cy="1600438"/>
          </a:xfrm>
          <a:prstGeom prst="rect">
            <a:avLst/>
          </a:prstGeom>
          <a:noFill/>
        </p:spPr>
        <p:txBody>
          <a:bodyPr wrap="square" rtlCol="0">
            <a:spAutoFit/>
          </a:bodyPr>
          <a:lstStyle/>
          <a:p>
            <a:r>
              <a:rPr lang="en-US" sz="1400" dirty="0"/>
              <a:t>What happens when 2 child processes finish at the same time? Signals behave like flags until they are handled, thus SIGCHLD will only be signaled once. This means that your shell will only be interrupted once, and only one of the processes will be reaped. This is a problem!</a:t>
            </a:r>
          </a:p>
        </p:txBody>
      </p:sp>
      <p:sp>
        <p:nvSpPr>
          <p:cNvPr id="41" name="TextBox 40">
            <a:extLst>
              <a:ext uri="{FF2B5EF4-FFF2-40B4-BE49-F238E27FC236}">
                <a16:creationId xmlns:a16="http://schemas.microsoft.com/office/drawing/2014/main" id="{DF95CA6A-45AF-48DC-989C-E3AB0DCD9FA7}"/>
              </a:ext>
            </a:extLst>
          </p:cNvPr>
          <p:cNvSpPr txBox="1"/>
          <p:nvPr/>
        </p:nvSpPr>
        <p:spPr>
          <a:xfrm>
            <a:off x="1131849" y="3015735"/>
            <a:ext cx="4283118" cy="1600438"/>
          </a:xfrm>
          <a:prstGeom prst="rect">
            <a:avLst/>
          </a:prstGeom>
          <a:noFill/>
        </p:spPr>
        <p:txBody>
          <a:bodyPr wrap="square" rtlCol="0">
            <a:spAutoFit/>
          </a:bodyPr>
          <a:lstStyle/>
          <a:p>
            <a:r>
              <a:rPr lang="en-US" sz="1400" dirty="0"/>
              <a:t>Since there may be more than one child process waiting to be reaped when </a:t>
            </a:r>
            <a:r>
              <a:rPr lang="en-US" sz="1400" dirty="0" err="1"/>
              <a:t>sigchld_handler</a:t>
            </a:r>
            <a:r>
              <a:rPr lang="en-US" sz="1400" dirty="0"/>
              <a:t>() is called, you need to call </a:t>
            </a:r>
            <a:r>
              <a:rPr lang="en-US" sz="1400" dirty="0" err="1"/>
              <a:t>waitpid</a:t>
            </a:r>
            <a:r>
              <a:rPr lang="en-US" sz="1400" dirty="0"/>
              <a:t>() in a loop until it returns something less than 0. By reaping and deleting jobs in a loop, you ensure that all zombie processes are reaped and no jobs are left unaccounted for.</a:t>
            </a:r>
          </a:p>
        </p:txBody>
      </p:sp>
    </p:spTree>
    <p:extLst>
      <p:ext uri="{BB962C8B-B14F-4D97-AF65-F5344CB8AC3E}">
        <p14:creationId xmlns:p14="http://schemas.microsoft.com/office/powerpoint/2010/main" val="226382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11"/>
                                        </p:tgtEl>
                                      </p:cBhvr>
                                    </p:animEffect>
                                    <p:set>
                                      <p:cBhvr>
                                        <p:cTn id="33" dur="1" fill="hold">
                                          <p:stCondLst>
                                            <p:cond delay="499"/>
                                          </p:stCondLst>
                                        </p:cTn>
                                        <p:tgtEl>
                                          <p:spTgt spid="11"/>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par>
                                <p:cTn id="48" presetID="10" presetClass="exit" presetSubtype="0" fill="hold" grpId="1" nodeType="withEffect">
                                  <p:stCondLst>
                                    <p:cond delay="0"/>
                                  </p:stCondLst>
                                  <p:childTnLst>
                                    <p:animEffect transition="out" filter="fade">
                                      <p:cBhvr>
                                        <p:cTn id="49" dur="500"/>
                                        <p:tgtEl>
                                          <p:spTgt spid="23"/>
                                        </p:tgtEl>
                                      </p:cBhvr>
                                    </p:animEffect>
                                    <p:set>
                                      <p:cBhvr>
                                        <p:cTn id="50" dur="1" fill="hold">
                                          <p:stCondLst>
                                            <p:cond delay="499"/>
                                          </p:stCondLst>
                                        </p:cTn>
                                        <p:tgtEl>
                                          <p:spTgt spid="23"/>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24"/>
                                        </p:tgtEl>
                                      </p:cBhvr>
                                    </p:animEffect>
                                    <p:set>
                                      <p:cBhvr>
                                        <p:cTn id="53" dur="1" fill="hold">
                                          <p:stCondLst>
                                            <p:cond delay="499"/>
                                          </p:stCondLst>
                                        </p:cTn>
                                        <p:tgtEl>
                                          <p:spTgt spid="24"/>
                                        </p:tgtEl>
                                        <p:attrNameLst>
                                          <p:attrName>style.visibility</p:attrName>
                                        </p:attrNameLst>
                                      </p:cBhvr>
                                      <p:to>
                                        <p:strVal val="hidden"/>
                                      </p:to>
                                    </p:set>
                                  </p:childTnLst>
                                </p:cTn>
                              </p:par>
                              <p:par>
                                <p:cTn id="54" presetID="10" presetClass="exit" presetSubtype="0" fill="hold" grpId="0" nodeType="withEffect">
                                  <p:stCondLst>
                                    <p:cond delay="0"/>
                                  </p:stCondLst>
                                  <p:childTnLst>
                                    <p:animEffect transition="out" filter="fade">
                                      <p:cBhvr>
                                        <p:cTn id="55" dur="500"/>
                                        <p:tgtEl>
                                          <p:spTgt spid="12"/>
                                        </p:tgtEl>
                                      </p:cBhvr>
                                    </p:animEffect>
                                    <p:set>
                                      <p:cBhvr>
                                        <p:cTn id="56" dur="1" fill="hold">
                                          <p:stCondLst>
                                            <p:cond delay="499"/>
                                          </p:stCondLst>
                                        </p:cTn>
                                        <p:tgtEl>
                                          <p:spTgt spid="12"/>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0"/>
                                        </p:tgtEl>
                                      </p:cBhvr>
                                    </p:animEffect>
                                    <p:set>
                                      <p:cBhvr>
                                        <p:cTn id="59" dur="1" fill="hold">
                                          <p:stCondLst>
                                            <p:cond delay="499"/>
                                          </p:stCondLst>
                                        </p:cTn>
                                        <p:tgtEl>
                                          <p:spTgt spid="10"/>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fade">
                                      <p:cBhvr>
                                        <p:cTn id="64" dur="500"/>
                                        <p:tgtEl>
                                          <p:spTgt spid="7"/>
                                        </p:tgtEl>
                                      </p:cBhvr>
                                    </p:animEffect>
                                  </p:childTnLst>
                                </p:cTn>
                              </p:par>
                              <p:par>
                                <p:cTn id="65" presetID="10" presetClass="entr" presetSubtype="0" fill="hold"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par>
                                <p:cTn id="68" presetID="10" presetClass="entr" presetSubtype="0" fill="hold" grpId="1"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500"/>
                                        <p:tgtEl>
                                          <p:spTgt spid="11"/>
                                        </p:tgtEl>
                                      </p:cBhvr>
                                    </p:animEffect>
                                  </p:childTnLst>
                                </p:cTn>
                              </p:par>
                              <p:par>
                                <p:cTn id="71" presetID="10" presetClass="entr" presetSubtype="0" fill="hold" grpId="1" nodeType="with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500"/>
                                        <p:tgtEl>
                                          <p:spTgt spid="1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500"/>
                                        <p:tgtEl>
                                          <p:spTgt spid="17"/>
                                        </p:tgtEl>
                                      </p:cBhvr>
                                    </p:animEffect>
                                  </p:childTnLst>
                                </p:cTn>
                              </p:par>
                              <p:par>
                                <p:cTn id="77" presetID="10" presetClass="entr" presetSubtype="0" fill="hold" nodeType="with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500"/>
                                        <p:tgtEl>
                                          <p:spTgt spid="1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fade">
                                      <p:cBhvr>
                                        <p:cTn id="82" dur="500"/>
                                        <p:tgtEl>
                                          <p:spTgt spid="16"/>
                                        </p:tgtEl>
                                      </p:cBhvr>
                                    </p:animEffect>
                                  </p:childTnLst>
                                </p:cTn>
                              </p:par>
                              <p:par>
                                <p:cTn id="83" presetID="10" presetClass="entr" presetSubtype="0" fill="hold" grpId="2" nodeType="with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fade">
                                      <p:cBhvr>
                                        <p:cTn id="85" dur="500"/>
                                        <p:tgtEl>
                                          <p:spTgt spid="1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fade">
                                      <p:cBhvr>
                                        <p:cTn id="88" dur="500"/>
                                        <p:tgtEl>
                                          <p:spTgt spid="40"/>
                                        </p:tgtEl>
                                      </p:cBhvr>
                                    </p:animEffect>
                                  </p:childTnLst>
                                </p:cTn>
                              </p:par>
                              <p:par>
                                <p:cTn id="89" presetID="10" presetClass="exit" presetSubtype="0" fill="hold" nodeType="withEffect">
                                  <p:stCondLst>
                                    <p:cond delay="0"/>
                                  </p:stCondLst>
                                  <p:childTnLst>
                                    <p:animEffect transition="out" filter="fade">
                                      <p:cBhvr>
                                        <p:cTn id="90" dur="500"/>
                                        <p:tgtEl>
                                          <p:spTgt spid="27"/>
                                        </p:tgtEl>
                                      </p:cBhvr>
                                    </p:animEffect>
                                    <p:set>
                                      <p:cBhvr>
                                        <p:cTn id="91" dur="1" fill="hold">
                                          <p:stCondLst>
                                            <p:cond delay="499"/>
                                          </p:stCondLst>
                                        </p:cTn>
                                        <p:tgtEl>
                                          <p:spTgt spid="27"/>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31"/>
                                        </p:tgtEl>
                                      </p:cBhvr>
                                    </p:animEffect>
                                    <p:set>
                                      <p:cBhvr>
                                        <p:cTn id="94" dur="1" fill="hold">
                                          <p:stCondLst>
                                            <p:cond delay="499"/>
                                          </p:stCondLst>
                                        </p:cTn>
                                        <p:tgtEl>
                                          <p:spTgt spid="31"/>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33"/>
                                        </p:tgtEl>
                                      </p:cBhvr>
                                    </p:animEffect>
                                    <p:set>
                                      <p:cBhvr>
                                        <p:cTn id="97" dur="1" fill="hold">
                                          <p:stCondLst>
                                            <p:cond delay="499"/>
                                          </p:stCondLst>
                                        </p:cTn>
                                        <p:tgtEl>
                                          <p:spTgt spid="33"/>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34"/>
                                        </p:tgtEl>
                                      </p:cBhvr>
                                    </p:animEffect>
                                    <p:set>
                                      <p:cBhvr>
                                        <p:cTn id="100" dur="1" fill="hold">
                                          <p:stCondLst>
                                            <p:cond delay="499"/>
                                          </p:stCondLst>
                                        </p:cTn>
                                        <p:tgtEl>
                                          <p:spTgt spid="34"/>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35"/>
                                        </p:tgtEl>
                                      </p:cBhvr>
                                    </p:animEffect>
                                    <p:set>
                                      <p:cBhvr>
                                        <p:cTn id="103" dur="1" fill="hold">
                                          <p:stCondLst>
                                            <p:cond delay="499"/>
                                          </p:stCondLst>
                                        </p:cTn>
                                        <p:tgtEl>
                                          <p:spTgt spid="35"/>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41"/>
                                        </p:tgtEl>
                                        <p:attrNameLst>
                                          <p:attrName>style.visibility</p:attrName>
                                        </p:attrNameLst>
                                      </p:cBhvr>
                                      <p:to>
                                        <p:strVal val="visible"/>
                                      </p:to>
                                    </p:set>
                                    <p:animEffect transition="in" filter="fade">
                                      <p:cBhvr>
                                        <p:cTn id="108" dur="500"/>
                                        <p:tgtEl>
                                          <p:spTgt spid="41"/>
                                        </p:tgtEl>
                                      </p:cBhvr>
                                    </p:animEffect>
                                  </p:childTnLst>
                                </p:cTn>
                              </p:par>
                              <p:par>
                                <p:cTn id="109" presetID="10" presetClass="entr" presetSubtype="0" fill="hold" grpId="2" nodeType="withEffect">
                                  <p:stCondLst>
                                    <p:cond delay="0"/>
                                  </p:stCondLst>
                                  <p:childTnLst>
                                    <p:set>
                                      <p:cBhvr>
                                        <p:cTn id="110" dur="1" fill="hold">
                                          <p:stCondLst>
                                            <p:cond delay="0"/>
                                          </p:stCondLst>
                                        </p:cTn>
                                        <p:tgtEl>
                                          <p:spTgt spid="35"/>
                                        </p:tgtEl>
                                        <p:attrNameLst>
                                          <p:attrName>style.visibility</p:attrName>
                                        </p:attrNameLst>
                                      </p:cBhvr>
                                      <p:to>
                                        <p:strVal val="visible"/>
                                      </p:to>
                                    </p:set>
                                    <p:animEffect transition="in" filter="fade">
                                      <p:cBhvr>
                                        <p:cTn id="111" dur="500"/>
                                        <p:tgtEl>
                                          <p:spTgt spid="35"/>
                                        </p:tgtEl>
                                      </p:cBhvr>
                                    </p:animEffect>
                                  </p:childTnLst>
                                </p:cTn>
                              </p:par>
                              <p:par>
                                <p:cTn id="112" presetID="10" presetClass="entr" presetSubtype="0" fill="hold" nodeType="withEffect">
                                  <p:stCondLst>
                                    <p:cond delay="0"/>
                                  </p:stCondLst>
                                  <p:childTnLst>
                                    <p:set>
                                      <p:cBhvr>
                                        <p:cTn id="113" dur="1" fill="hold">
                                          <p:stCondLst>
                                            <p:cond delay="0"/>
                                          </p:stCondLst>
                                        </p:cTn>
                                        <p:tgtEl>
                                          <p:spTgt spid="27"/>
                                        </p:tgtEl>
                                        <p:attrNameLst>
                                          <p:attrName>style.visibility</p:attrName>
                                        </p:attrNameLst>
                                      </p:cBhvr>
                                      <p:to>
                                        <p:strVal val="visible"/>
                                      </p:to>
                                    </p:set>
                                    <p:animEffect transition="in" filter="fade">
                                      <p:cBhvr>
                                        <p:cTn id="114" dur="500"/>
                                        <p:tgtEl>
                                          <p:spTgt spid="27"/>
                                        </p:tgtEl>
                                      </p:cBhvr>
                                    </p:animEffect>
                                  </p:childTnLst>
                                </p:cTn>
                              </p:par>
                              <p:par>
                                <p:cTn id="115" presetID="10" presetClass="exit" presetSubtype="0" fill="hold" grpId="1" nodeType="withEffect">
                                  <p:stCondLst>
                                    <p:cond delay="0"/>
                                  </p:stCondLst>
                                  <p:childTnLst>
                                    <p:animEffect transition="out" filter="fade">
                                      <p:cBhvr>
                                        <p:cTn id="116" dur="500"/>
                                        <p:tgtEl>
                                          <p:spTgt spid="40"/>
                                        </p:tgtEl>
                                      </p:cBhvr>
                                    </p:animEffect>
                                    <p:set>
                                      <p:cBhvr>
                                        <p:cTn id="117" dur="1" fill="hold">
                                          <p:stCondLst>
                                            <p:cond delay="499"/>
                                          </p:stCondLst>
                                        </p:cTn>
                                        <p:tgtEl>
                                          <p:spTgt spid="40"/>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13"/>
                                        </p:tgtEl>
                                      </p:cBhvr>
                                    </p:animEffect>
                                    <p:set>
                                      <p:cBhvr>
                                        <p:cTn id="120" dur="1" fill="hold">
                                          <p:stCondLst>
                                            <p:cond delay="499"/>
                                          </p:stCondLst>
                                        </p:cTn>
                                        <p:tgtEl>
                                          <p:spTgt spid="13"/>
                                        </p:tgtEl>
                                        <p:attrNameLst>
                                          <p:attrName>style.visibility</p:attrName>
                                        </p:attrNameLst>
                                      </p:cBhvr>
                                      <p:to>
                                        <p:strVal val="hidden"/>
                                      </p:to>
                                    </p:set>
                                  </p:childTnLst>
                                </p:cTn>
                              </p:par>
                              <p:par>
                                <p:cTn id="121" presetID="10" presetClass="exit" presetSubtype="0" fill="hold" grpId="2" nodeType="withEffect">
                                  <p:stCondLst>
                                    <p:cond delay="0"/>
                                  </p:stCondLst>
                                  <p:childTnLst>
                                    <p:animEffect transition="out" filter="fade">
                                      <p:cBhvr>
                                        <p:cTn id="122" dur="500"/>
                                        <p:tgtEl>
                                          <p:spTgt spid="11"/>
                                        </p:tgtEl>
                                      </p:cBhvr>
                                    </p:animEffect>
                                    <p:set>
                                      <p:cBhvr>
                                        <p:cTn id="123" dur="1" fill="hold">
                                          <p:stCondLst>
                                            <p:cond delay="499"/>
                                          </p:stCondLst>
                                        </p:cTn>
                                        <p:tgtEl>
                                          <p:spTgt spid="11"/>
                                        </p:tgtEl>
                                        <p:attrNameLst>
                                          <p:attrName>style.visibility</p:attrName>
                                        </p:attrNameLst>
                                      </p:cBhvr>
                                      <p:to>
                                        <p:strVal val="hidden"/>
                                      </p:to>
                                    </p:set>
                                  </p:childTnLst>
                                </p:cTn>
                              </p:par>
                              <p:par>
                                <p:cTn id="124" presetID="10" presetClass="exit" presetSubtype="0" fill="hold" grpId="2" nodeType="withEffect">
                                  <p:stCondLst>
                                    <p:cond delay="0"/>
                                  </p:stCondLst>
                                  <p:childTnLst>
                                    <p:animEffect transition="out" filter="fade">
                                      <p:cBhvr>
                                        <p:cTn id="125" dur="500"/>
                                        <p:tgtEl>
                                          <p:spTgt spid="12"/>
                                        </p:tgtEl>
                                      </p:cBhvr>
                                    </p:animEffect>
                                    <p:set>
                                      <p:cBhvr>
                                        <p:cTn id="126" dur="1" fill="hold">
                                          <p:stCondLst>
                                            <p:cond delay="499"/>
                                          </p:stCondLst>
                                        </p:cTn>
                                        <p:tgtEl>
                                          <p:spTgt spid="12"/>
                                        </p:tgtEl>
                                        <p:attrNameLst>
                                          <p:attrName>style.visibility</p:attrName>
                                        </p:attrNameLst>
                                      </p:cBhvr>
                                      <p:to>
                                        <p:strVal val="hidden"/>
                                      </p:to>
                                    </p:set>
                                  </p:childTnLst>
                                </p:cTn>
                              </p:par>
                              <p:par>
                                <p:cTn id="127" presetID="10" presetClass="exit" presetSubtype="0" fill="hold" grpId="1" nodeType="withEffect">
                                  <p:stCondLst>
                                    <p:cond delay="0"/>
                                  </p:stCondLst>
                                  <p:childTnLst>
                                    <p:animEffect transition="out" filter="fade">
                                      <p:cBhvr>
                                        <p:cTn id="128" dur="500"/>
                                        <p:tgtEl>
                                          <p:spTgt spid="17"/>
                                        </p:tgtEl>
                                      </p:cBhvr>
                                    </p:animEffect>
                                    <p:set>
                                      <p:cBhvr>
                                        <p:cTn id="129" dur="1" fill="hold">
                                          <p:stCondLst>
                                            <p:cond delay="499"/>
                                          </p:stCondLst>
                                        </p:cTn>
                                        <p:tgtEl>
                                          <p:spTgt spid="17"/>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18"/>
                                        </p:tgtEl>
                                      </p:cBhvr>
                                    </p:animEffect>
                                    <p:set>
                                      <p:cBhvr>
                                        <p:cTn id="132" dur="1" fill="hold">
                                          <p:stCondLst>
                                            <p:cond delay="499"/>
                                          </p:stCondLst>
                                        </p:cTn>
                                        <p:tgtEl>
                                          <p:spTgt spid="18"/>
                                        </p:tgtEl>
                                        <p:attrNameLst>
                                          <p:attrName>style.visibility</p:attrName>
                                        </p:attrNameLst>
                                      </p:cBhvr>
                                      <p:to>
                                        <p:strVal val="hidden"/>
                                      </p:to>
                                    </p:set>
                                  </p:childTnLst>
                                </p:cTn>
                              </p:par>
                              <p:par>
                                <p:cTn id="133" presetID="10" presetClass="exit" presetSubtype="0" fill="hold" grpId="1" nodeType="withEffect">
                                  <p:stCondLst>
                                    <p:cond delay="0"/>
                                  </p:stCondLst>
                                  <p:childTnLst>
                                    <p:animEffect transition="out" filter="fade">
                                      <p:cBhvr>
                                        <p:cTn id="134" dur="500"/>
                                        <p:tgtEl>
                                          <p:spTgt spid="16"/>
                                        </p:tgtEl>
                                      </p:cBhvr>
                                    </p:animEffect>
                                    <p:set>
                                      <p:cBhvr>
                                        <p:cTn id="135" dur="1" fill="hold">
                                          <p:stCondLst>
                                            <p:cond delay="499"/>
                                          </p:stCondLst>
                                        </p:cTn>
                                        <p:tgtEl>
                                          <p:spTgt spid="16"/>
                                        </p:tgtEl>
                                        <p:attrNameLst>
                                          <p:attrName>style.visibility</p:attrName>
                                        </p:attrNameLst>
                                      </p:cBhvr>
                                      <p:to>
                                        <p:strVal val="hidden"/>
                                      </p:to>
                                    </p:set>
                                  </p:childTnLst>
                                </p:cTn>
                              </p:par>
                              <p:par>
                                <p:cTn id="136" presetID="10" presetClass="exit" presetSubtype="0" fill="hold" grpId="3" nodeType="withEffect">
                                  <p:stCondLst>
                                    <p:cond delay="0"/>
                                  </p:stCondLst>
                                  <p:childTnLst>
                                    <p:animEffect transition="out" filter="fade">
                                      <p:cBhvr>
                                        <p:cTn id="137" dur="500"/>
                                        <p:tgtEl>
                                          <p:spTgt spid="10"/>
                                        </p:tgtEl>
                                      </p:cBhvr>
                                    </p:animEffect>
                                    <p:set>
                                      <p:cBhvr>
                                        <p:cTn id="138" dur="1" fill="hold">
                                          <p:stCondLst>
                                            <p:cond delay="499"/>
                                          </p:stCondLst>
                                        </p:cTn>
                                        <p:tgtEl>
                                          <p:spTgt spid="10"/>
                                        </p:tgtEl>
                                        <p:attrNameLst>
                                          <p:attrName>style.visibility</p:attrName>
                                        </p:attrNameLst>
                                      </p:cBhvr>
                                      <p:to>
                                        <p:strVal val="hidden"/>
                                      </p:to>
                                    </p:set>
                                  </p:childTnLst>
                                </p:cTn>
                              </p:par>
                              <p:par>
                                <p:cTn id="139" presetID="10" presetClass="exit" presetSubtype="0" fill="hold" nodeType="withEffect">
                                  <p:stCondLst>
                                    <p:cond delay="0"/>
                                  </p:stCondLst>
                                  <p:childTnLst>
                                    <p:animEffect transition="out" filter="fade">
                                      <p:cBhvr>
                                        <p:cTn id="140" dur="500"/>
                                        <p:tgtEl>
                                          <p:spTgt spid="7"/>
                                        </p:tgtEl>
                                      </p:cBhvr>
                                    </p:animEffect>
                                    <p:set>
                                      <p:cBhvr>
                                        <p:cTn id="14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0" grpId="1" animBg="1"/>
      <p:bldP spid="10" grpId="2" animBg="1"/>
      <p:bldP spid="10" grpId="3" animBg="1"/>
      <p:bldP spid="11" grpId="0" animBg="1"/>
      <p:bldP spid="11" grpId="1" animBg="1"/>
      <p:bldP spid="11" grpId="2" animBg="1"/>
      <p:bldP spid="12" grpId="0" animBg="1"/>
      <p:bldP spid="12" grpId="1" animBg="1"/>
      <p:bldP spid="12" grpId="2" animBg="1"/>
      <p:bldP spid="16" grpId="0" animBg="1"/>
      <p:bldP spid="16" grpId="1" animBg="1"/>
      <p:bldP spid="17" grpId="0" animBg="1"/>
      <p:bldP spid="17" grpId="1" animBg="1"/>
      <p:bldP spid="21" grpId="0"/>
      <p:bldP spid="23" grpId="0"/>
      <p:bldP spid="23" grpId="1"/>
      <p:bldP spid="31" grpId="0"/>
      <p:bldP spid="31" grpId="1"/>
      <p:bldP spid="34" grpId="0"/>
      <p:bldP spid="34" grpId="1"/>
      <p:bldP spid="35" grpId="0" animBg="1"/>
      <p:bldP spid="35" grpId="1" animBg="1"/>
      <p:bldP spid="35" grpId="2" animBg="1"/>
      <p:bldP spid="40" grpId="0"/>
      <p:bldP spid="40" grpId="1"/>
      <p:bldP spid="4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EA65-94DA-444E-A035-31522C7C0BEF}"/>
              </a:ext>
            </a:extLst>
          </p:cNvPr>
          <p:cNvSpPr>
            <a:spLocks noGrp="1"/>
          </p:cNvSpPr>
          <p:nvPr>
            <p:ph type="title"/>
          </p:nvPr>
        </p:nvSpPr>
        <p:spPr>
          <a:xfrm>
            <a:off x="677334" y="609600"/>
            <a:ext cx="8596668" cy="682752"/>
          </a:xfrm>
        </p:spPr>
        <p:txBody>
          <a:bodyPr/>
          <a:lstStyle/>
          <a:p>
            <a:r>
              <a:rPr lang="en-US" dirty="0"/>
              <a:t>Test what you have!</a:t>
            </a:r>
          </a:p>
        </p:txBody>
      </p:sp>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1416512"/>
          </a:xfrm>
        </p:spPr>
        <p:txBody>
          <a:bodyPr>
            <a:normAutofit/>
          </a:bodyPr>
          <a:lstStyle/>
          <a:p>
            <a:r>
              <a:rPr lang="en-US" dirty="0"/>
              <a:t>Now that you can run foreground and background processes, you should be able to pass test01 through test05</a:t>
            </a:r>
          </a:p>
          <a:p>
            <a:r>
              <a:rPr lang="en-US" dirty="0"/>
              <a:t>Type 				 to run all tests at once</a:t>
            </a:r>
          </a:p>
        </p:txBody>
      </p:sp>
      <p:pic>
        <p:nvPicPr>
          <p:cNvPr id="5" name="Picture 4">
            <a:extLst>
              <a:ext uri="{FF2B5EF4-FFF2-40B4-BE49-F238E27FC236}">
                <a16:creationId xmlns:a16="http://schemas.microsoft.com/office/drawing/2014/main" id="{E90E6458-33C0-4A5A-916A-87D41B786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894" y="2254019"/>
            <a:ext cx="1502467" cy="270106"/>
          </a:xfrm>
          <a:prstGeom prst="rect">
            <a:avLst/>
          </a:prstGeom>
        </p:spPr>
      </p:pic>
      <p:pic>
        <p:nvPicPr>
          <p:cNvPr id="7" name="Picture 6">
            <a:extLst>
              <a:ext uri="{FF2B5EF4-FFF2-40B4-BE49-F238E27FC236}">
                <a16:creationId xmlns:a16="http://schemas.microsoft.com/office/drawing/2014/main" id="{239EE505-5C9C-4770-AB79-8543220969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428" y="3101386"/>
            <a:ext cx="4696480" cy="2419688"/>
          </a:xfrm>
          <a:prstGeom prst="rect">
            <a:avLst/>
          </a:prstGeom>
        </p:spPr>
      </p:pic>
    </p:spTree>
    <p:extLst>
      <p:ext uri="{BB962C8B-B14F-4D97-AF65-F5344CB8AC3E}">
        <p14:creationId xmlns:p14="http://schemas.microsoft.com/office/powerpoint/2010/main" val="4264782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7FA1-148B-437B-B617-5AF9664524BB}"/>
              </a:ext>
            </a:extLst>
          </p:cNvPr>
          <p:cNvSpPr>
            <a:spLocks noGrp="1"/>
          </p:cNvSpPr>
          <p:nvPr>
            <p:ph type="title"/>
          </p:nvPr>
        </p:nvSpPr>
        <p:spPr/>
        <p:txBody>
          <a:bodyPr>
            <a:normAutofit fontScale="90000"/>
          </a:bodyPr>
          <a:lstStyle/>
          <a:p>
            <a:r>
              <a:rPr lang="en-US" dirty="0"/>
              <a:t>This presentation is NOT a replacement for reading the specs! If you haven’t read them yet, GO READ THE SPECS!</a:t>
            </a:r>
          </a:p>
        </p:txBody>
      </p:sp>
    </p:spTree>
    <p:extLst>
      <p:ext uri="{BB962C8B-B14F-4D97-AF65-F5344CB8AC3E}">
        <p14:creationId xmlns:p14="http://schemas.microsoft.com/office/powerpoint/2010/main" val="3528916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F831B-0699-402C-91BC-3AC984406C6C}"/>
              </a:ext>
            </a:extLst>
          </p:cNvPr>
          <p:cNvSpPr>
            <a:spLocks noGrp="1"/>
          </p:cNvSpPr>
          <p:nvPr>
            <p:ph type="title"/>
          </p:nvPr>
        </p:nvSpPr>
        <p:spPr/>
        <p:txBody>
          <a:bodyPr/>
          <a:lstStyle/>
          <a:p>
            <a:r>
              <a:rPr lang="en-US" dirty="0"/>
              <a:t>Step 6: SIGINT and SIGTSTP handlers</a:t>
            </a:r>
          </a:p>
        </p:txBody>
      </p:sp>
      <p:sp>
        <p:nvSpPr>
          <p:cNvPr id="3" name="Content Placeholder 2">
            <a:extLst>
              <a:ext uri="{FF2B5EF4-FFF2-40B4-BE49-F238E27FC236}">
                <a16:creationId xmlns:a16="http://schemas.microsoft.com/office/drawing/2014/main" id="{36B6B394-0EBD-45BF-8284-94B4318AA8F6}"/>
              </a:ext>
            </a:extLst>
          </p:cNvPr>
          <p:cNvSpPr>
            <a:spLocks noGrp="1"/>
          </p:cNvSpPr>
          <p:nvPr>
            <p:ph idx="1"/>
          </p:nvPr>
        </p:nvSpPr>
        <p:spPr>
          <a:xfrm>
            <a:off x="677334" y="1277939"/>
            <a:ext cx="8596668" cy="3880773"/>
          </a:xfrm>
        </p:spPr>
        <p:txBody>
          <a:bodyPr/>
          <a:lstStyle/>
          <a:p>
            <a:r>
              <a:rPr lang="en-US" dirty="0"/>
              <a:t>By default, these 2 signals are sent to your shell, we want these 2 signals to be forwarded to the foreground process group</a:t>
            </a:r>
          </a:p>
          <a:p>
            <a:r>
              <a:rPr lang="en-US" dirty="0"/>
              <a:t>Use kill() to send signals inside your code </a:t>
            </a:r>
            <a:r>
              <a:rPr lang="en-US" dirty="0">
                <a:hlinkClick r:id="rId2"/>
              </a:rPr>
              <a:t>http://man7.org/linux/man-pages/man2/kill.2.html</a:t>
            </a:r>
            <a:endParaRPr lang="en-US" dirty="0"/>
          </a:p>
          <a:p>
            <a:pPr lvl="1"/>
            <a:r>
              <a:rPr lang="en-US" dirty="0"/>
              <a:t>Make sure you send the signal to -1*</a:t>
            </a:r>
            <a:r>
              <a:rPr lang="en-US" dirty="0" err="1"/>
              <a:t>pid</a:t>
            </a:r>
            <a:r>
              <a:rPr lang="en-US" dirty="0"/>
              <a:t> instead of </a:t>
            </a:r>
            <a:r>
              <a:rPr lang="en-US" dirty="0" err="1"/>
              <a:t>pid</a:t>
            </a:r>
            <a:r>
              <a:rPr lang="en-US" dirty="0"/>
              <a:t>, that way it goes to all the processes in that group</a:t>
            </a:r>
          </a:p>
        </p:txBody>
      </p:sp>
      <p:sp>
        <p:nvSpPr>
          <p:cNvPr id="4" name="Rectangle 3">
            <a:extLst>
              <a:ext uri="{FF2B5EF4-FFF2-40B4-BE49-F238E27FC236}">
                <a16:creationId xmlns:a16="http://schemas.microsoft.com/office/drawing/2014/main" id="{165C9BE5-8B5D-491E-A713-A337C8679BCF}"/>
              </a:ext>
            </a:extLst>
          </p:cNvPr>
          <p:cNvSpPr/>
          <p:nvPr/>
        </p:nvSpPr>
        <p:spPr>
          <a:xfrm>
            <a:off x="677334" y="3794709"/>
            <a:ext cx="1517823" cy="393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Get foreground </a:t>
            </a:r>
            <a:r>
              <a:rPr lang="en-US" sz="1200" dirty="0" err="1"/>
              <a:t>pid</a:t>
            </a:r>
            <a:endParaRPr lang="en-US" sz="1200" dirty="0"/>
          </a:p>
        </p:txBody>
      </p:sp>
      <p:sp>
        <p:nvSpPr>
          <p:cNvPr id="5" name="Rectangle 4">
            <a:extLst>
              <a:ext uri="{FF2B5EF4-FFF2-40B4-BE49-F238E27FC236}">
                <a16:creationId xmlns:a16="http://schemas.microsoft.com/office/drawing/2014/main" id="{FB7B980A-896A-4856-95C0-2E7114FB341A}"/>
              </a:ext>
            </a:extLst>
          </p:cNvPr>
          <p:cNvSpPr/>
          <p:nvPr/>
        </p:nvSpPr>
        <p:spPr>
          <a:xfrm>
            <a:off x="7557087" y="3794710"/>
            <a:ext cx="1517823" cy="393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Get foreground </a:t>
            </a:r>
            <a:r>
              <a:rPr lang="en-US" sz="1200" dirty="0" err="1"/>
              <a:t>pid</a:t>
            </a:r>
            <a:endParaRPr lang="en-US" sz="1200" dirty="0"/>
          </a:p>
        </p:txBody>
      </p:sp>
      <p:sp>
        <p:nvSpPr>
          <p:cNvPr id="6" name="Rectangle 5">
            <a:extLst>
              <a:ext uri="{FF2B5EF4-FFF2-40B4-BE49-F238E27FC236}">
                <a16:creationId xmlns:a16="http://schemas.microsoft.com/office/drawing/2014/main" id="{650F58CA-6B9D-413D-BDDB-3E3A33B456D6}"/>
              </a:ext>
            </a:extLst>
          </p:cNvPr>
          <p:cNvSpPr/>
          <p:nvPr/>
        </p:nvSpPr>
        <p:spPr>
          <a:xfrm>
            <a:off x="3207378" y="5496716"/>
            <a:ext cx="1517823" cy="393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Send SIGINT to -</a:t>
            </a:r>
            <a:r>
              <a:rPr lang="en-US" sz="1200" dirty="0" err="1"/>
              <a:t>pid</a:t>
            </a:r>
            <a:endParaRPr lang="en-US" sz="1200" dirty="0"/>
          </a:p>
        </p:txBody>
      </p:sp>
      <p:sp>
        <p:nvSpPr>
          <p:cNvPr id="7" name="Rectangle 6">
            <a:extLst>
              <a:ext uri="{FF2B5EF4-FFF2-40B4-BE49-F238E27FC236}">
                <a16:creationId xmlns:a16="http://schemas.microsoft.com/office/drawing/2014/main" id="{DA642677-A628-4734-9C6F-7957184F5EA9}"/>
              </a:ext>
            </a:extLst>
          </p:cNvPr>
          <p:cNvSpPr/>
          <p:nvPr/>
        </p:nvSpPr>
        <p:spPr>
          <a:xfrm>
            <a:off x="5137994" y="5496716"/>
            <a:ext cx="1651173" cy="393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Send SIGTSTP to -</a:t>
            </a:r>
            <a:r>
              <a:rPr lang="en-US" sz="1200" dirty="0" err="1"/>
              <a:t>pid</a:t>
            </a:r>
            <a:endParaRPr lang="en-US" sz="1200" dirty="0"/>
          </a:p>
        </p:txBody>
      </p:sp>
      <p:sp>
        <p:nvSpPr>
          <p:cNvPr id="10" name="TextBox 9">
            <a:extLst>
              <a:ext uri="{FF2B5EF4-FFF2-40B4-BE49-F238E27FC236}">
                <a16:creationId xmlns:a16="http://schemas.microsoft.com/office/drawing/2014/main" id="{F1BEEFE8-7639-4FC0-A3B2-0AC82AA97059}"/>
              </a:ext>
            </a:extLst>
          </p:cNvPr>
          <p:cNvSpPr txBox="1"/>
          <p:nvPr/>
        </p:nvSpPr>
        <p:spPr>
          <a:xfrm>
            <a:off x="355157" y="3270555"/>
            <a:ext cx="2162175" cy="369332"/>
          </a:xfrm>
          <a:prstGeom prst="rect">
            <a:avLst/>
          </a:prstGeom>
          <a:noFill/>
        </p:spPr>
        <p:txBody>
          <a:bodyPr wrap="square" rtlCol="0">
            <a:spAutoFit/>
          </a:bodyPr>
          <a:lstStyle/>
          <a:p>
            <a:pPr algn="ctr"/>
            <a:r>
              <a:rPr lang="en-US" dirty="0" err="1"/>
              <a:t>sigint_handler</a:t>
            </a:r>
            <a:endParaRPr lang="en-US" dirty="0"/>
          </a:p>
        </p:txBody>
      </p:sp>
      <p:sp>
        <p:nvSpPr>
          <p:cNvPr id="11" name="TextBox 10">
            <a:extLst>
              <a:ext uri="{FF2B5EF4-FFF2-40B4-BE49-F238E27FC236}">
                <a16:creationId xmlns:a16="http://schemas.microsoft.com/office/drawing/2014/main" id="{1840BB4E-CA75-4EDA-9D9F-8BF36BC2CB56}"/>
              </a:ext>
            </a:extLst>
          </p:cNvPr>
          <p:cNvSpPr txBox="1"/>
          <p:nvPr/>
        </p:nvSpPr>
        <p:spPr>
          <a:xfrm>
            <a:off x="7234910" y="3244334"/>
            <a:ext cx="2162175" cy="369332"/>
          </a:xfrm>
          <a:prstGeom prst="rect">
            <a:avLst/>
          </a:prstGeom>
          <a:noFill/>
        </p:spPr>
        <p:txBody>
          <a:bodyPr wrap="square" rtlCol="0">
            <a:spAutoFit/>
          </a:bodyPr>
          <a:lstStyle/>
          <a:p>
            <a:pPr algn="ctr"/>
            <a:r>
              <a:rPr lang="en-US" dirty="0" err="1"/>
              <a:t>sigstp_handler</a:t>
            </a:r>
            <a:endParaRPr lang="en-US" dirty="0"/>
          </a:p>
        </p:txBody>
      </p:sp>
      <p:sp>
        <p:nvSpPr>
          <p:cNvPr id="18" name="TextBox 17">
            <a:extLst>
              <a:ext uri="{FF2B5EF4-FFF2-40B4-BE49-F238E27FC236}">
                <a16:creationId xmlns:a16="http://schemas.microsoft.com/office/drawing/2014/main" id="{46D679E7-067D-4BE5-A8AF-58A9376617CA}"/>
              </a:ext>
            </a:extLst>
          </p:cNvPr>
          <p:cNvSpPr txBox="1"/>
          <p:nvPr/>
        </p:nvSpPr>
        <p:spPr>
          <a:xfrm>
            <a:off x="1587614" y="6228422"/>
            <a:ext cx="6642758" cy="369332"/>
          </a:xfrm>
          <a:prstGeom prst="rect">
            <a:avLst/>
          </a:prstGeom>
          <a:noFill/>
        </p:spPr>
        <p:txBody>
          <a:bodyPr wrap="square" rtlCol="0">
            <a:spAutoFit/>
          </a:bodyPr>
          <a:lstStyle/>
          <a:p>
            <a:pPr algn="ctr"/>
            <a:r>
              <a:rPr lang="en-US" dirty="0">
                <a:solidFill>
                  <a:srgbClr val="FF0000"/>
                </a:solidFill>
              </a:rPr>
              <a:t>Again, the test driver checks that these strings are printed</a:t>
            </a:r>
          </a:p>
        </p:txBody>
      </p:sp>
      <p:pic>
        <p:nvPicPr>
          <p:cNvPr id="20" name="Picture 19">
            <a:extLst>
              <a:ext uri="{FF2B5EF4-FFF2-40B4-BE49-F238E27FC236}">
                <a16:creationId xmlns:a16="http://schemas.microsoft.com/office/drawing/2014/main" id="{0AB8F6AE-2D5D-4C54-B10F-0F4E1731B8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9822" y="3820484"/>
            <a:ext cx="4591691" cy="304843"/>
          </a:xfrm>
          <a:prstGeom prst="rect">
            <a:avLst/>
          </a:prstGeom>
        </p:spPr>
      </p:pic>
      <p:cxnSp>
        <p:nvCxnSpPr>
          <p:cNvPr id="23" name="Connector: Elbow 22">
            <a:extLst>
              <a:ext uri="{FF2B5EF4-FFF2-40B4-BE49-F238E27FC236}">
                <a16:creationId xmlns:a16="http://schemas.microsoft.com/office/drawing/2014/main" id="{7E8913AD-82BA-4018-AB5C-7EA5A5F1A372}"/>
              </a:ext>
            </a:extLst>
          </p:cNvPr>
          <p:cNvCxnSpPr>
            <a:cxnSpLocks/>
            <a:stCxn id="4" idx="2"/>
            <a:endCxn id="6" idx="0"/>
          </p:cNvCxnSpPr>
          <p:nvPr/>
        </p:nvCxnSpPr>
        <p:spPr>
          <a:xfrm rot="16200000" flipH="1">
            <a:off x="2047115" y="3577541"/>
            <a:ext cx="1308306" cy="2530044"/>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6A06CB97-FB01-4E0C-AB7F-EE1507B63F69}"/>
              </a:ext>
            </a:extLst>
          </p:cNvPr>
          <p:cNvCxnSpPr>
            <a:cxnSpLocks/>
            <a:stCxn id="5" idx="2"/>
            <a:endCxn id="7" idx="0"/>
          </p:cNvCxnSpPr>
          <p:nvPr/>
        </p:nvCxnSpPr>
        <p:spPr>
          <a:xfrm rot="5400000">
            <a:off x="6485638" y="3666354"/>
            <a:ext cx="1308305" cy="2352418"/>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435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F831B-0699-402C-91BC-3AC984406C6C}"/>
              </a:ext>
            </a:extLst>
          </p:cNvPr>
          <p:cNvSpPr>
            <a:spLocks noGrp="1"/>
          </p:cNvSpPr>
          <p:nvPr>
            <p:ph type="title"/>
          </p:nvPr>
        </p:nvSpPr>
        <p:spPr/>
        <p:txBody>
          <a:bodyPr/>
          <a:lstStyle/>
          <a:p>
            <a:r>
              <a:rPr lang="en-US" dirty="0"/>
              <a:t>Step 6: Handle exited/signaled/stopped</a:t>
            </a:r>
          </a:p>
        </p:txBody>
      </p:sp>
      <p:sp>
        <p:nvSpPr>
          <p:cNvPr id="3" name="Content Placeholder 2">
            <a:extLst>
              <a:ext uri="{FF2B5EF4-FFF2-40B4-BE49-F238E27FC236}">
                <a16:creationId xmlns:a16="http://schemas.microsoft.com/office/drawing/2014/main" id="{36B6B394-0EBD-45BF-8284-94B4318AA8F6}"/>
              </a:ext>
            </a:extLst>
          </p:cNvPr>
          <p:cNvSpPr>
            <a:spLocks noGrp="1"/>
          </p:cNvSpPr>
          <p:nvPr>
            <p:ph idx="1"/>
          </p:nvPr>
        </p:nvSpPr>
        <p:spPr>
          <a:xfrm>
            <a:off x="677334" y="1277939"/>
            <a:ext cx="8596668" cy="3880773"/>
          </a:xfrm>
        </p:spPr>
        <p:txBody>
          <a:bodyPr/>
          <a:lstStyle/>
          <a:p>
            <a:r>
              <a:rPr lang="en-US" dirty="0"/>
              <a:t>Don’t forget to handle stopped vs signaled vs exited children inside your </a:t>
            </a:r>
            <a:r>
              <a:rPr lang="en-US" dirty="0" err="1"/>
              <a:t>sigchld_handler</a:t>
            </a:r>
            <a:r>
              <a:rPr lang="en-US" dirty="0"/>
              <a:t>()</a:t>
            </a:r>
          </a:p>
          <a:p>
            <a:r>
              <a:rPr lang="en-US" dirty="0"/>
              <a:t>Use the example at the bottom of the </a:t>
            </a:r>
            <a:r>
              <a:rPr lang="en-US" dirty="0" err="1"/>
              <a:t>waitpid</a:t>
            </a:r>
            <a:r>
              <a:rPr lang="en-US" dirty="0"/>
              <a:t>() man page as a guide: </a:t>
            </a:r>
            <a:r>
              <a:rPr lang="en-US" dirty="0">
                <a:hlinkClick r:id="rId2"/>
              </a:rPr>
              <a:t>https://linux.die.net/man/2/waitpid</a:t>
            </a:r>
            <a:endParaRPr lang="en-US" dirty="0"/>
          </a:p>
          <a:p>
            <a:endParaRPr lang="en-US" dirty="0"/>
          </a:p>
        </p:txBody>
      </p:sp>
    </p:spTree>
    <p:extLst>
      <p:ext uri="{BB962C8B-B14F-4D97-AF65-F5344CB8AC3E}">
        <p14:creationId xmlns:p14="http://schemas.microsoft.com/office/powerpoint/2010/main" val="324790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3880773"/>
          </a:xfrm>
        </p:spPr>
        <p:txBody>
          <a:bodyPr/>
          <a:lstStyle/>
          <a:p>
            <a:r>
              <a:rPr lang="en-US" dirty="0"/>
              <a:t>The two most critical times where you DO NOT want signal interrupts to happen are:</a:t>
            </a:r>
          </a:p>
          <a:p>
            <a:pPr lvl="1"/>
            <a:r>
              <a:rPr lang="en-US" dirty="0"/>
              <a:t>In the command evaluation loop</a:t>
            </a:r>
          </a:p>
          <a:p>
            <a:pPr lvl="1"/>
            <a:r>
              <a:rPr lang="en-US" dirty="0"/>
              <a:t>When adding/deleting jobs</a:t>
            </a:r>
          </a:p>
          <a:p>
            <a:r>
              <a:rPr lang="en-US" dirty="0"/>
              <a:t>Slides 38 – 39 in the Chapter 8 (2) – Signals ppt on Learning Suite are very helpful here!</a:t>
            </a:r>
          </a:p>
        </p:txBody>
      </p:sp>
      <p:sp>
        <p:nvSpPr>
          <p:cNvPr id="26" name="Title 1">
            <a:extLst>
              <a:ext uri="{FF2B5EF4-FFF2-40B4-BE49-F238E27FC236}">
                <a16:creationId xmlns:a16="http://schemas.microsoft.com/office/drawing/2014/main" id="{4743BE3D-F95A-48F1-AF3D-7D43795C384A}"/>
              </a:ext>
            </a:extLst>
          </p:cNvPr>
          <p:cNvSpPr>
            <a:spLocks noGrp="1"/>
          </p:cNvSpPr>
          <p:nvPr>
            <p:ph type="title"/>
          </p:nvPr>
        </p:nvSpPr>
        <p:spPr>
          <a:xfrm>
            <a:off x="677334" y="609600"/>
            <a:ext cx="9409641" cy="682752"/>
          </a:xfrm>
        </p:spPr>
        <p:txBody>
          <a:bodyPr>
            <a:normAutofit/>
          </a:bodyPr>
          <a:lstStyle/>
          <a:p>
            <a:r>
              <a:rPr lang="en-US" dirty="0"/>
              <a:t>Step 7: Block signals at critical times</a:t>
            </a:r>
          </a:p>
        </p:txBody>
      </p:sp>
      <p:sp>
        <p:nvSpPr>
          <p:cNvPr id="2" name="TextBox 1">
            <a:extLst>
              <a:ext uri="{FF2B5EF4-FFF2-40B4-BE49-F238E27FC236}">
                <a16:creationId xmlns:a16="http://schemas.microsoft.com/office/drawing/2014/main" id="{771BFE75-1D51-4CA3-B5A2-A61716ED6A0B}"/>
              </a:ext>
            </a:extLst>
          </p:cNvPr>
          <p:cNvSpPr txBox="1"/>
          <p:nvPr/>
        </p:nvSpPr>
        <p:spPr>
          <a:xfrm>
            <a:off x="2777165" y="3655814"/>
            <a:ext cx="4230624" cy="461665"/>
          </a:xfrm>
          <a:prstGeom prst="rect">
            <a:avLst/>
          </a:prstGeom>
          <a:noFill/>
        </p:spPr>
        <p:txBody>
          <a:bodyPr wrap="square" rtlCol="0">
            <a:spAutoFit/>
          </a:bodyPr>
          <a:lstStyle/>
          <a:p>
            <a:pPr algn="ctr"/>
            <a:r>
              <a:rPr lang="en-US" sz="2400" dirty="0"/>
              <a:t>What we </a:t>
            </a:r>
            <a:r>
              <a:rPr lang="en-US" sz="2400" b="1" dirty="0"/>
              <a:t>EXPECT</a:t>
            </a:r>
            <a:r>
              <a:rPr lang="en-US" sz="2400" dirty="0"/>
              <a:t> to happen:</a:t>
            </a:r>
          </a:p>
        </p:txBody>
      </p:sp>
      <p:sp>
        <p:nvSpPr>
          <p:cNvPr id="4" name="TextBox 3">
            <a:extLst>
              <a:ext uri="{FF2B5EF4-FFF2-40B4-BE49-F238E27FC236}">
                <a16:creationId xmlns:a16="http://schemas.microsoft.com/office/drawing/2014/main" id="{695402C8-FB3D-4246-B292-D8BCEBF4FD04}"/>
              </a:ext>
            </a:extLst>
          </p:cNvPr>
          <p:cNvSpPr txBox="1"/>
          <p:nvPr/>
        </p:nvSpPr>
        <p:spPr>
          <a:xfrm>
            <a:off x="463556" y="6544391"/>
            <a:ext cx="3272589" cy="307777"/>
          </a:xfrm>
          <a:prstGeom prst="rect">
            <a:avLst/>
          </a:prstGeom>
          <a:noFill/>
        </p:spPr>
        <p:txBody>
          <a:bodyPr wrap="square" rtlCol="0">
            <a:spAutoFit/>
          </a:bodyPr>
          <a:lstStyle/>
          <a:p>
            <a:r>
              <a:rPr lang="en-US" sz="1400" dirty="0"/>
              <a:t>Use presentation mode!</a:t>
            </a:r>
          </a:p>
        </p:txBody>
      </p:sp>
      <p:sp>
        <p:nvSpPr>
          <p:cNvPr id="5" name="TextBox 4">
            <a:extLst>
              <a:ext uri="{FF2B5EF4-FFF2-40B4-BE49-F238E27FC236}">
                <a16:creationId xmlns:a16="http://schemas.microsoft.com/office/drawing/2014/main" id="{A35A2F6B-F117-46B6-89E7-87C7296FCE7E}"/>
              </a:ext>
            </a:extLst>
          </p:cNvPr>
          <p:cNvSpPr txBox="1"/>
          <p:nvPr/>
        </p:nvSpPr>
        <p:spPr>
          <a:xfrm>
            <a:off x="1455845" y="4117479"/>
            <a:ext cx="1930822" cy="369332"/>
          </a:xfrm>
          <a:prstGeom prst="rect">
            <a:avLst/>
          </a:prstGeom>
          <a:noFill/>
        </p:spPr>
        <p:txBody>
          <a:bodyPr wrap="square" rtlCol="0">
            <a:spAutoFit/>
          </a:bodyPr>
          <a:lstStyle/>
          <a:p>
            <a:pPr algn="ctr"/>
            <a:r>
              <a:rPr lang="en-US" dirty="0"/>
              <a:t>Jobs Array</a:t>
            </a:r>
          </a:p>
        </p:txBody>
      </p:sp>
      <p:sp>
        <p:nvSpPr>
          <p:cNvPr id="14" name="Rectangle 13">
            <a:extLst>
              <a:ext uri="{FF2B5EF4-FFF2-40B4-BE49-F238E27FC236}">
                <a16:creationId xmlns:a16="http://schemas.microsoft.com/office/drawing/2014/main" id="{CE4E74A2-51DC-48D8-A19A-44F5DF258B5D}"/>
              </a:ext>
            </a:extLst>
          </p:cNvPr>
          <p:cNvSpPr/>
          <p:nvPr/>
        </p:nvSpPr>
        <p:spPr>
          <a:xfrm>
            <a:off x="1446273" y="4505478"/>
            <a:ext cx="1940393" cy="967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sp>
        <p:nvSpPr>
          <p:cNvPr id="7" name="TextBox 6">
            <a:extLst>
              <a:ext uri="{FF2B5EF4-FFF2-40B4-BE49-F238E27FC236}">
                <a16:creationId xmlns:a16="http://schemas.microsoft.com/office/drawing/2014/main" id="{8D376A29-E597-4758-95C2-CC3EC47A7634}"/>
              </a:ext>
            </a:extLst>
          </p:cNvPr>
          <p:cNvSpPr txBox="1"/>
          <p:nvPr/>
        </p:nvSpPr>
        <p:spPr>
          <a:xfrm>
            <a:off x="6096000" y="4322818"/>
            <a:ext cx="1930822" cy="369332"/>
          </a:xfrm>
          <a:prstGeom prst="rect">
            <a:avLst/>
          </a:prstGeom>
          <a:noFill/>
        </p:spPr>
        <p:txBody>
          <a:bodyPr wrap="square" rtlCol="0">
            <a:spAutoFit/>
          </a:bodyPr>
          <a:lstStyle/>
          <a:p>
            <a:pPr algn="ctr"/>
            <a:r>
              <a:rPr lang="en-US" dirty="0"/>
              <a:t>Command Line</a:t>
            </a:r>
          </a:p>
        </p:txBody>
      </p:sp>
      <p:sp>
        <p:nvSpPr>
          <p:cNvPr id="17" name="Rectangle 16">
            <a:extLst>
              <a:ext uri="{FF2B5EF4-FFF2-40B4-BE49-F238E27FC236}">
                <a16:creationId xmlns:a16="http://schemas.microsoft.com/office/drawing/2014/main" id="{C8201153-6A69-47D0-8C3B-47B81C9E95F5}"/>
              </a:ext>
            </a:extLst>
          </p:cNvPr>
          <p:cNvSpPr/>
          <p:nvPr/>
        </p:nvSpPr>
        <p:spPr>
          <a:xfrm>
            <a:off x="6042378" y="4730669"/>
            <a:ext cx="1930822" cy="517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tsh</a:t>
            </a:r>
            <a:r>
              <a:rPr lang="en-US" dirty="0">
                <a:solidFill>
                  <a:schemeClr val="tx1"/>
                </a:solidFill>
              </a:rPr>
              <a:t>&gt; ./</a:t>
            </a:r>
            <a:r>
              <a:rPr lang="en-US" dirty="0" err="1">
                <a:solidFill>
                  <a:schemeClr val="tx1"/>
                </a:solidFill>
              </a:rPr>
              <a:t>progam</a:t>
            </a:r>
            <a:endParaRPr lang="en-US" dirty="0">
              <a:solidFill>
                <a:schemeClr val="tx1"/>
              </a:solidFill>
            </a:endParaRPr>
          </a:p>
        </p:txBody>
      </p:sp>
      <p:sp>
        <p:nvSpPr>
          <p:cNvPr id="18" name="Rectangle 17">
            <a:extLst>
              <a:ext uri="{FF2B5EF4-FFF2-40B4-BE49-F238E27FC236}">
                <a16:creationId xmlns:a16="http://schemas.microsoft.com/office/drawing/2014/main" id="{E6671AAB-1241-4CF8-9A88-75BCE07C235C}"/>
              </a:ext>
            </a:extLst>
          </p:cNvPr>
          <p:cNvSpPr/>
          <p:nvPr/>
        </p:nvSpPr>
        <p:spPr>
          <a:xfrm>
            <a:off x="6319463" y="5574725"/>
            <a:ext cx="1483895" cy="9224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u="sng" dirty="0"/>
              <a:t>Shell</a:t>
            </a:r>
          </a:p>
          <a:p>
            <a:pPr algn="ctr"/>
            <a:r>
              <a:rPr lang="en-US" sz="1400" dirty="0"/>
              <a:t>eval()</a:t>
            </a:r>
          </a:p>
          <a:p>
            <a:pPr algn="ctr"/>
            <a:r>
              <a:rPr lang="en-US" sz="1200" dirty="0"/>
              <a:t>forking child processes…</a:t>
            </a:r>
          </a:p>
        </p:txBody>
      </p:sp>
      <p:sp>
        <p:nvSpPr>
          <p:cNvPr id="8" name="TextBox 7">
            <a:extLst>
              <a:ext uri="{FF2B5EF4-FFF2-40B4-BE49-F238E27FC236}">
                <a16:creationId xmlns:a16="http://schemas.microsoft.com/office/drawing/2014/main" id="{E61FF504-AB68-4744-AE9B-70892121FED9}"/>
              </a:ext>
            </a:extLst>
          </p:cNvPr>
          <p:cNvSpPr txBox="1"/>
          <p:nvPr/>
        </p:nvSpPr>
        <p:spPr>
          <a:xfrm>
            <a:off x="7803358" y="5573816"/>
            <a:ext cx="1221928" cy="923330"/>
          </a:xfrm>
          <a:prstGeom prst="rect">
            <a:avLst/>
          </a:prstGeom>
          <a:noFill/>
        </p:spPr>
        <p:txBody>
          <a:bodyPr wrap="square" rtlCol="0">
            <a:spAutoFit/>
          </a:bodyPr>
          <a:lstStyle/>
          <a:p>
            <a:r>
              <a:rPr lang="en-US" dirty="0">
                <a:solidFill>
                  <a:schemeClr val="accent3"/>
                </a:solidFill>
              </a:rPr>
              <a:t>Running</a:t>
            </a:r>
          </a:p>
          <a:p>
            <a:r>
              <a:rPr lang="en-US" dirty="0">
                <a:solidFill>
                  <a:schemeClr val="accent4"/>
                </a:solidFill>
              </a:rPr>
              <a:t>Waiting</a:t>
            </a:r>
          </a:p>
          <a:p>
            <a:r>
              <a:rPr lang="en-US" dirty="0">
                <a:solidFill>
                  <a:schemeClr val="accent5"/>
                </a:solidFill>
              </a:rPr>
              <a:t>Finished</a:t>
            </a:r>
          </a:p>
        </p:txBody>
      </p:sp>
      <p:sp>
        <p:nvSpPr>
          <p:cNvPr id="10" name="TextBox 9">
            <a:extLst>
              <a:ext uri="{FF2B5EF4-FFF2-40B4-BE49-F238E27FC236}">
                <a16:creationId xmlns:a16="http://schemas.microsoft.com/office/drawing/2014/main" id="{C0509C44-756C-4EA4-9E32-66621DE7B267}"/>
              </a:ext>
            </a:extLst>
          </p:cNvPr>
          <p:cNvSpPr txBox="1"/>
          <p:nvPr/>
        </p:nvSpPr>
        <p:spPr>
          <a:xfrm>
            <a:off x="1685784" y="5827497"/>
            <a:ext cx="1091381" cy="369332"/>
          </a:xfrm>
          <a:prstGeom prst="rect">
            <a:avLst/>
          </a:prstGeom>
          <a:noFill/>
        </p:spPr>
        <p:txBody>
          <a:bodyPr wrap="square" rtlCol="0">
            <a:spAutoFit/>
          </a:bodyPr>
          <a:lstStyle/>
          <a:p>
            <a:r>
              <a:rPr lang="en-US" dirty="0"/>
              <a:t>SIGCHLD</a:t>
            </a:r>
          </a:p>
        </p:txBody>
      </p:sp>
      <p:pic>
        <p:nvPicPr>
          <p:cNvPr id="23" name="Graphic 22" descr="Flag">
            <a:extLst>
              <a:ext uri="{FF2B5EF4-FFF2-40B4-BE49-F238E27FC236}">
                <a16:creationId xmlns:a16="http://schemas.microsoft.com/office/drawing/2014/main" id="{3446FCA7-CAA0-4A56-B1B9-991F78BB23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2777165" y="5750208"/>
            <a:ext cx="570545" cy="570545"/>
          </a:xfrm>
          <a:prstGeom prst="rect">
            <a:avLst/>
          </a:prstGeom>
        </p:spPr>
      </p:pic>
      <p:cxnSp>
        <p:nvCxnSpPr>
          <p:cNvPr id="13" name="Straight Arrow Connector 12">
            <a:extLst>
              <a:ext uri="{FF2B5EF4-FFF2-40B4-BE49-F238E27FC236}">
                <a16:creationId xmlns:a16="http://schemas.microsoft.com/office/drawing/2014/main" id="{5D863BC1-9224-4071-B554-B490D8105845}"/>
              </a:ext>
            </a:extLst>
          </p:cNvPr>
          <p:cNvCxnSpPr>
            <a:cxnSpLocks/>
            <a:stCxn id="17" idx="1"/>
            <a:endCxn id="14" idx="3"/>
          </p:cNvCxnSpPr>
          <p:nvPr/>
        </p:nvCxnSpPr>
        <p:spPr>
          <a:xfrm flipH="1">
            <a:off x="3386666" y="4989281"/>
            <a:ext cx="2655712" cy="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61F57A4-525F-4D5F-8D92-BC92DF5F4AA9}"/>
              </a:ext>
            </a:extLst>
          </p:cNvPr>
          <p:cNvSpPr txBox="1"/>
          <p:nvPr/>
        </p:nvSpPr>
        <p:spPr>
          <a:xfrm>
            <a:off x="3386667" y="5114475"/>
            <a:ext cx="2655711" cy="738664"/>
          </a:xfrm>
          <a:prstGeom prst="rect">
            <a:avLst/>
          </a:prstGeom>
          <a:noFill/>
        </p:spPr>
        <p:txBody>
          <a:bodyPr wrap="square" rtlCol="0">
            <a:spAutoFit/>
          </a:bodyPr>
          <a:lstStyle/>
          <a:p>
            <a:pPr algn="ctr"/>
            <a:r>
              <a:rPr lang="en-US" sz="1400" dirty="0"/>
              <a:t>A job is added to the job array with the PID of the child process executing ./</a:t>
            </a:r>
            <a:r>
              <a:rPr lang="en-US" sz="1400" dirty="0" err="1"/>
              <a:t>progam</a:t>
            </a:r>
            <a:endParaRPr lang="en-US" sz="1400" dirty="0"/>
          </a:p>
        </p:txBody>
      </p:sp>
      <p:sp>
        <p:nvSpPr>
          <p:cNvPr id="24" name="Rectangle 23">
            <a:extLst>
              <a:ext uri="{FF2B5EF4-FFF2-40B4-BE49-F238E27FC236}">
                <a16:creationId xmlns:a16="http://schemas.microsoft.com/office/drawing/2014/main" id="{FC9DD620-84F2-4F8A-8199-196A3E46CD64}"/>
              </a:ext>
            </a:extLst>
          </p:cNvPr>
          <p:cNvSpPr/>
          <p:nvPr/>
        </p:nvSpPr>
        <p:spPr>
          <a:xfrm>
            <a:off x="1446274" y="4512328"/>
            <a:ext cx="1940393" cy="967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JID		1</a:t>
            </a:r>
          </a:p>
          <a:p>
            <a:r>
              <a:rPr lang="en-US" sz="1400" dirty="0">
                <a:solidFill>
                  <a:schemeClr val="tx1"/>
                </a:solidFill>
              </a:rPr>
              <a:t>PID		1234</a:t>
            </a:r>
          </a:p>
          <a:p>
            <a:r>
              <a:rPr lang="en-US" sz="1400" dirty="0">
                <a:solidFill>
                  <a:schemeClr val="tx1"/>
                </a:solidFill>
              </a:rPr>
              <a:t>CMD		./program</a:t>
            </a:r>
          </a:p>
          <a:p>
            <a:r>
              <a:rPr lang="en-US" sz="1400" dirty="0">
                <a:solidFill>
                  <a:schemeClr val="tx1"/>
                </a:solidFill>
              </a:rPr>
              <a:t>STATUS	FG</a:t>
            </a:r>
          </a:p>
        </p:txBody>
      </p:sp>
      <p:sp>
        <p:nvSpPr>
          <p:cNvPr id="32" name="TextBox 31">
            <a:extLst>
              <a:ext uri="{FF2B5EF4-FFF2-40B4-BE49-F238E27FC236}">
                <a16:creationId xmlns:a16="http://schemas.microsoft.com/office/drawing/2014/main" id="{B2DFCA8C-543C-44B3-B77E-DE67BDFF0A7E}"/>
              </a:ext>
            </a:extLst>
          </p:cNvPr>
          <p:cNvSpPr txBox="1"/>
          <p:nvPr/>
        </p:nvSpPr>
        <p:spPr>
          <a:xfrm>
            <a:off x="3647812" y="5773871"/>
            <a:ext cx="2655711" cy="523220"/>
          </a:xfrm>
          <a:prstGeom prst="rect">
            <a:avLst/>
          </a:prstGeom>
          <a:noFill/>
        </p:spPr>
        <p:txBody>
          <a:bodyPr wrap="square" rtlCol="0">
            <a:spAutoFit/>
          </a:bodyPr>
          <a:lstStyle/>
          <a:p>
            <a:pPr algn="ctr"/>
            <a:r>
              <a:rPr lang="en-US" sz="1400" dirty="0"/>
              <a:t>The shell enters the </a:t>
            </a:r>
            <a:r>
              <a:rPr lang="en-US" sz="1400" dirty="0" err="1"/>
              <a:t>waitfg</a:t>
            </a:r>
            <a:r>
              <a:rPr lang="en-US" sz="1400" dirty="0"/>
              <a:t>() loop until interrupted</a:t>
            </a:r>
          </a:p>
        </p:txBody>
      </p:sp>
      <p:pic>
        <p:nvPicPr>
          <p:cNvPr id="27" name="Graphic 26" descr="Flag">
            <a:extLst>
              <a:ext uri="{FF2B5EF4-FFF2-40B4-BE49-F238E27FC236}">
                <a16:creationId xmlns:a16="http://schemas.microsoft.com/office/drawing/2014/main" id="{FEC6C678-621A-442E-851B-4E76CA3A5F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85135" y="5756227"/>
            <a:ext cx="570545" cy="570545"/>
          </a:xfrm>
          <a:prstGeom prst="rect">
            <a:avLst/>
          </a:prstGeom>
        </p:spPr>
      </p:pic>
      <p:sp>
        <p:nvSpPr>
          <p:cNvPr id="35" name="TextBox 34">
            <a:extLst>
              <a:ext uri="{FF2B5EF4-FFF2-40B4-BE49-F238E27FC236}">
                <a16:creationId xmlns:a16="http://schemas.microsoft.com/office/drawing/2014/main" id="{82096ACC-81E9-45A2-8BA8-6E365EC0149B}"/>
              </a:ext>
            </a:extLst>
          </p:cNvPr>
          <p:cNvSpPr txBox="1"/>
          <p:nvPr/>
        </p:nvSpPr>
        <p:spPr>
          <a:xfrm>
            <a:off x="3077844" y="5777261"/>
            <a:ext cx="2655711" cy="523220"/>
          </a:xfrm>
          <a:prstGeom prst="rect">
            <a:avLst/>
          </a:prstGeom>
          <a:noFill/>
        </p:spPr>
        <p:txBody>
          <a:bodyPr wrap="square" rtlCol="0">
            <a:spAutoFit/>
          </a:bodyPr>
          <a:lstStyle/>
          <a:p>
            <a:pPr algn="ctr"/>
            <a:r>
              <a:rPr lang="en-US" sz="1400" dirty="0"/>
              <a:t>SIGCHLD is signaled when ./program terminates</a:t>
            </a:r>
          </a:p>
        </p:txBody>
      </p:sp>
      <p:sp>
        <p:nvSpPr>
          <p:cNvPr id="34" name="Rectangle 33">
            <a:extLst>
              <a:ext uri="{FF2B5EF4-FFF2-40B4-BE49-F238E27FC236}">
                <a16:creationId xmlns:a16="http://schemas.microsoft.com/office/drawing/2014/main" id="{D8C0827D-779F-4C2B-8A1B-7D6718525903}"/>
              </a:ext>
            </a:extLst>
          </p:cNvPr>
          <p:cNvSpPr/>
          <p:nvPr/>
        </p:nvSpPr>
        <p:spPr>
          <a:xfrm>
            <a:off x="6319462" y="5574725"/>
            <a:ext cx="1483895" cy="9224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b="1" u="sng" dirty="0"/>
              <a:t>Shell</a:t>
            </a:r>
          </a:p>
          <a:p>
            <a:pPr algn="ctr"/>
            <a:r>
              <a:rPr lang="en-US" sz="1400" dirty="0" err="1"/>
              <a:t>waitfg</a:t>
            </a:r>
            <a:r>
              <a:rPr lang="en-US" sz="1400" dirty="0"/>
              <a:t>()</a:t>
            </a:r>
          </a:p>
          <a:p>
            <a:pPr algn="ctr"/>
            <a:r>
              <a:rPr lang="en-US" sz="1200" dirty="0"/>
              <a:t>waiting for foreground job…</a:t>
            </a:r>
          </a:p>
        </p:txBody>
      </p:sp>
      <p:sp>
        <p:nvSpPr>
          <p:cNvPr id="38" name="Rectangle 37">
            <a:extLst>
              <a:ext uri="{FF2B5EF4-FFF2-40B4-BE49-F238E27FC236}">
                <a16:creationId xmlns:a16="http://schemas.microsoft.com/office/drawing/2014/main" id="{1D67E03D-C0E7-4332-AC63-B4323031669E}"/>
              </a:ext>
            </a:extLst>
          </p:cNvPr>
          <p:cNvSpPr/>
          <p:nvPr/>
        </p:nvSpPr>
        <p:spPr>
          <a:xfrm>
            <a:off x="6319461" y="5574725"/>
            <a:ext cx="1483895" cy="9224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u="sng" dirty="0"/>
              <a:t>Shell</a:t>
            </a:r>
          </a:p>
          <a:p>
            <a:pPr algn="ctr"/>
            <a:r>
              <a:rPr lang="en-US" sz="1200" dirty="0" err="1"/>
              <a:t>sigchld_handler</a:t>
            </a:r>
            <a:r>
              <a:rPr lang="en-US" sz="1200" dirty="0"/>
              <a:t>()</a:t>
            </a:r>
          </a:p>
          <a:p>
            <a:pPr algn="ctr"/>
            <a:r>
              <a:rPr lang="en-US" sz="1200" dirty="0"/>
              <a:t>reaping children…</a:t>
            </a:r>
          </a:p>
        </p:txBody>
      </p:sp>
      <p:sp>
        <p:nvSpPr>
          <p:cNvPr id="39" name="TextBox 38">
            <a:extLst>
              <a:ext uri="{FF2B5EF4-FFF2-40B4-BE49-F238E27FC236}">
                <a16:creationId xmlns:a16="http://schemas.microsoft.com/office/drawing/2014/main" id="{0CF68E7C-4142-40E4-8422-8F94C43DB0D3}"/>
              </a:ext>
            </a:extLst>
          </p:cNvPr>
          <p:cNvSpPr txBox="1"/>
          <p:nvPr/>
        </p:nvSpPr>
        <p:spPr>
          <a:xfrm>
            <a:off x="3355680" y="4613950"/>
            <a:ext cx="2686698" cy="738664"/>
          </a:xfrm>
          <a:prstGeom prst="rect">
            <a:avLst/>
          </a:prstGeom>
          <a:noFill/>
        </p:spPr>
        <p:txBody>
          <a:bodyPr wrap="square" rtlCol="0">
            <a:spAutoFit/>
          </a:bodyPr>
          <a:lstStyle/>
          <a:p>
            <a:pPr algn="ctr"/>
            <a:r>
              <a:rPr lang="en-US" sz="1400" dirty="0"/>
              <a:t>The job with the corresponding PID is deleted and removed from the jobs array</a:t>
            </a:r>
          </a:p>
        </p:txBody>
      </p:sp>
      <p:sp>
        <p:nvSpPr>
          <p:cNvPr id="40" name="TextBox 39">
            <a:extLst>
              <a:ext uri="{FF2B5EF4-FFF2-40B4-BE49-F238E27FC236}">
                <a16:creationId xmlns:a16="http://schemas.microsoft.com/office/drawing/2014/main" id="{92208F98-EFEC-4EFC-BC0E-20B3478AE965}"/>
              </a:ext>
            </a:extLst>
          </p:cNvPr>
          <p:cNvSpPr txBox="1"/>
          <p:nvPr/>
        </p:nvSpPr>
        <p:spPr>
          <a:xfrm>
            <a:off x="7930509" y="4754431"/>
            <a:ext cx="2112432" cy="523220"/>
          </a:xfrm>
          <a:prstGeom prst="rect">
            <a:avLst/>
          </a:prstGeom>
          <a:noFill/>
        </p:spPr>
        <p:txBody>
          <a:bodyPr wrap="square" rtlCol="0">
            <a:spAutoFit/>
          </a:bodyPr>
          <a:lstStyle/>
          <a:p>
            <a:pPr algn="ctr"/>
            <a:r>
              <a:rPr lang="en-US" sz="1400" dirty="0"/>
              <a:t>The user can now enter a new command</a:t>
            </a:r>
          </a:p>
        </p:txBody>
      </p:sp>
      <p:sp>
        <p:nvSpPr>
          <p:cNvPr id="37" name="Rectangle 36">
            <a:extLst>
              <a:ext uri="{FF2B5EF4-FFF2-40B4-BE49-F238E27FC236}">
                <a16:creationId xmlns:a16="http://schemas.microsoft.com/office/drawing/2014/main" id="{90A5B941-A7BC-47EE-8F7F-1C11944A48FD}"/>
              </a:ext>
            </a:extLst>
          </p:cNvPr>
          <p:cNvSpPr/>
          <p:nvPr/>
        </p:nvSpPr>
        <p:spPr>
          <a:xfrm>
            <a:off x="6051949" y="4724670"/>
            <a:ext cx="1930822" cy="517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tsh</a:t>
            </a:r>
            <a:r>
              <a:rPr lang="en-US" dirty="0">
                <a:solidFill>
                  <a:schemeClr val="tx1"/>
                </a:solidFill>
              </a:rPr>
              <a:t>&gt;			</a:t>
            </a:r>
          </a:p>
        </p:txBody>
      </p:sp>
      <p:sp>
        <p:nvSpPr>
          <p:cNvPr id="43" name="TextBox 42">
            <a:extLst>
              <a:ext uri="{FF2B5EF4-FFF2-40B4-BE49-F238E27FC236}">
                <a16:creationId xmlns:a16="http://schemas.microsoft.com/office/drawing/2014/main" id="{81AC6FA7-3B62-4D08-AA7F-7E5BF7F2D6EB}"/>
              </a:ext>
            </a:extLst>
          </p:cNvPr>
          <p:cNvSpPr txBox="1"/>
          <p:nvPr/>
        </p:nvSpPr>
        <p:spPr>
          <a:xfrm>
            <a:off x="2785135" y="3660664"/>
            <a:ext cx="4371457" cy="461665"/>
          </a:xfrm>
          <a:prstGeom prst="rect">
            <a:avLst/>
          </a:prstGeom>
          <a:noFill/>
        </p:spPr>
        <p:txBody>
          <a:bodyPr wrap="square" rtlCol="0">
            <a:spAutoFit/>
          </a:bodyPr>
          <a:lstStyle/>
          <a:p>
            <a:pPr algn="ctr"/>
            <a:r>
              <a:rPr lang="en-US" sz="2400" dirty="0"/>
              <a:t>What </a:t>
            </a:r>
            <a:r>
              <a:rPr lang="en-US" sz="2400" b="1" dirty="0"/>
              <a:t>COULD</a:t>
            </a:r>
            <a:r>
              <a:rPr lang="en-US" sz="2400" dirty="0"/>
              <a:t> happen instead:</a:t>
            </a:r>
          </a:p>
        </p:txBody>
      </p:sp>
      <p:sp>
        <p:nvSpPr>
          <p:cNvPr id="44" name="Rectangle 43">
            <a:extLst>
              <a:ext uri="{FF2B5EF4-FFF2-40B4-BE49-F238E27FC236}">
                <a16:creationId xmlns:a16="http://schemas.microsoft.com/office/drawing/2014/main" id="{17A2F3BD-BB4B-4A61-AE12-58C7403FB976}"/>
              </a:ext>
            </a:extLst>
          </p:cNvPr>
          <p:cNvSpPr/>
          <p:nvPr/>
        </p:nvSpPr>
        <p:spPr>
          <a:xfrm>
            <a:off x="6319461" y="5574725"/>
            <a:ext cx="1483895" cy="9224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b="1" u="sng" dirty="0"/>
              <a:t>Shell</a:t>
            </a:r>
          </a:p>
          <a:p>
            <a:pPr algn="ctr"/>
            <a:r>
              <a:rPr lang="en-US" sz="1400" dirty="0"/>
              <a:t>main()</a:t>
            </a:r>
          </a:p>
          <a:p>
            <a:pPr algn="ctr"/>
            <a:r>
              <a:rPr lang="en-US" sz="1200" dirty="0"/>
              <a:t>waiting for user input… </a:t>
            </a:r>
          </a:p>
        </p:txBody>
      </p:sp>
      <p:sp>
        <p:nvSpPr>
          <p:cNvPr id="45" name="TextBox 44">
            <a:extLst>
              <a:ext uri="{FF2B5EF4-FFF2-40B4-BE49-F238E27FC236}">
                <a16:creationId xmlns:a16="http://schemas.microsoft.com/office/drawing/2014/main" id="{E26EE3BE-E069-4AD4-A61D-60A17C2A8E41}"/>
              </a:ext>
            </a:extLst>
          </p:cNvPr>
          <p:cNvSpPr txBox="1"/>
          <p:nvPr/>
        </p:nvSpPr>
        <p:spPr>
          <a:xfrm>
            <a:off x="3716669" y="5753599"/>
            <a:ext cx="2644443" cy="523220"/>
          </a:xfrm>
          <a:prstGeom prst="rect">
            <a:avLst/>
          </a:prstGeom>
          <a:noFill/>
        </p:spPr>
        <p:txBody>
          <a:bodyPr wrap="square" rtlCol="0">
            <a:spAutoFit/>
          </a:bodyPr>
          <a:lstStyle/>
          <a:p>
            <a:pPr algn="ctr"/>
            <a:r>
              <a:rPr lang="en-US" sz="1400" dirty="0"/>
              <a:t>The shell forks a child process to exec ./program</a:t>
            </a:r>
          </a:p>
        </p:txBody>
      </p:sp>
      <p:sp>
        <p:nvSpPr>
          <p:cNvPr id="46" name="TextBox 45">
            <a:extLst>
              <a:ext uri="{FF2B5EF4-FFF2-40B4-BE49-F238E27FC236}">
                <a16:creationId xmlns:a16="http://schemas.microsoft.com/office/drawing/2014/main" id="{74397ADA-501E-4E93-8E73-474A904FFD0F}"/>
              </a:ext>
            </a:extLst>
          </p:cNvPr>
          <p:cNvSpPr txBox="1"/>
          <p:nvPr/>
        </p:nvSpPr>
        <p:spPr>
          <a:xfrm>
            <a:off x="3209334" y="5661816"/>
            <a:ext cx="2866415" cy="738664"/>
          </a:xfrm>
          <a:prstGeom prst="rect">
            <a:avLst/>
          </a:prstGeom>
          <a:noFill/>
        </p:spPr>
        <p:txBody>
          <a:bodyPr wrap="square" rtlCol="0">
            <a:spAutoFit/>
          </a:bodyPr>
          <a:lstStyle/>
          <a:p>
            <a:pPr algn="ctr"/>
            <a:r>
              <a:rPr lang="en-US" sz="1400" dirty="0"/>
              <a:t>BEFORE a job can be add to the jobs array, ./program terminates and signals SIGCHLD</a:t>
            </a:r>
          </a:p>
        </p:txBody>
      </p:sp>
      <p:sp>
        <p:nvSpPr>
          <p:cNvPr id="47" name="TextBox 46">
            <a:extLst>
              <a:ext uri="{FF2B5EF4-FFF2-40B4-BE49-F238E27FC236}">
                <a16:creationId xmlns:a16="http://schemas.microsoft.com/office/drawing/2014/main" id="{E12BF162-EEDC-4EBF-8E53-4545C25D0AD6}"/>
              </a:ext>
            </a:extLst>
          </p:cNvPr>
          <p:cNvSpPr txBox="1"/>
          <p:nvPr/>
        </p:nvSpPr>
        <p:spPr>
          <a:xfrm>
            <a:off x="3293247" y="4608033"/>
            <a:ext cx="2825833" cy="738664"/>
          </a:xfrm>
          <a:prstGeom prst="rect">
            <a:avLst/>
          </a:prstGeom>
          <a:noFill/>
        </p:spPr>
        <p:txBody>
          <a:bodyPr wrap="square" rtlCol="0">
            <a:spAutoFit/>
          </a:bodyPr>
          <a:lstStyle/>
          <a:p>
            <a:pPr algn="ctr"/>
            <a:r>
              <a:rPr lang="en-US" sz="1400" dirty="0"/>
              <a:t>The job is NOT removed from the jobs array (because it hasn’t been added in the first place)</a:t>
            </a:r>
          </a:p>
        </p:txBody>
      </p:sp>
      <p:sp>
        <p:nvSpPr>
          <p:cNvPr id="49" name="TextBox 48">
            <a:extLst>
              <a:ext uri="{FF2B5EF4-FFF2-40B4-BE49-F238E27FC236}">
                <a16:creationId xmlns:a16="http://schemas.microsoft.com/office/drawing/2014/main" id="{ADB44B24-7846-4ADD-869E-EFD9EEA7EF40}"/>
              </a:ext>
            </a:extLst>
          </p:cNvPr>
          <p:cNvSpPr txBox="1"/>
          <p:nvPr/>
        </p:nvSpPr>
        <p:spPr>
          <a:xfrm>
            <a:off x="3436753" y="5319665"/>
            <a:ext cx="2876091" cy="1384995"/>
          </a:xfrm>
          <a:prstGeom prst="rect">
            <a:avLst/>
          </a:prstGeom>
          <a:noFill/>
        </p:spPr>
        <p:txBody>
          <a:bodyPr wrap="square" rtlCol="0">
            <a:spAutoFit/>
          </a:bodyPr>
          <a:lstStyle/>
          <a:p>
            <a:pPr algn="ctr"/>
            <a:r>
              <a:rPr lang="en-US" sz="1400" dirty="0"/>
              <a:t>The shell now waits forever because the SIGCHLD for the foreground process terminating has already been sent, thus the </a:t>
            </a:r>
            <a:r>
              <a:rPr lang="en-US" sz="1400" dirty="0" err="1"/>
              <a:t>waitfg</a:t>
            </a:r>
            <a:r>
              <a:rPr lang="en-US" sz="1400" dirty="0"/>
              <a:t>() loop will never be interrupted</a:t>
            </a:r>
          </a:p>
        </p:txBody>
      </p:sp>
    </p:spTree>
    <p:extLst>
      <p:ext uri="{BB962C8B-B14F-4D97-AF65-F5344CB8AC3E}">
        <p14:creationId xmlns:p14="http://schemas.microsoft.com/office/powerpoint/2010/main" val="119521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22"/>
                                        </p:tgtEl>
                                      </p:cBhvr>
                                    </p:animEffect>
                                    <p:set>
                                      <p:cBhvr>
                                        <p:cTn id="21" dur="1" fill="hold">
                                          <p:stCondLst>
                                            <p:cond delay="499"/>
                                          </p:stCondLst>
                                        </p:cTn>
                                        <p:tgtEl>
                                          <p:spTgt spid="22"/>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par>
                          <p:cTn id="29" fill="hold">
                            <p:stCondLst>
                              <p:cond delay="1000"/>
                            </p:stCondLst>
                            <p:childTnLst>
                              <p:par>
                                <p:cTn id="30" presetID="1" presetClass="exit"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3"/>
                                        </p:tgtEl>
                                      </p:cBhvr>
                                    </p:animEffect>
                                    <p:set>
                                      <p:cBhvr>
                                        <p:cTn id="36" dur="1" fill="hold">
                                          <p:stCondLst>
                                            <p:cond delay="499"/>
                                          </p:stCondLst>
                                        </p:cTn>
                                        <p:tgtEl>
                                          <p:spTgt spid="23"/>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32"/>
                                        </p:tgtEl>
                                      </p:cBhvr>
                                    </p:animEffect>
                                    <p:set>
                                      <p:cBhvr>
                                        <p:cTn id="39" dur="1" fill="hold">
                                          <p:stCondLst>
                                            <p:cond delay="499"/>
                                          </p:stCondLst>
                                        </p:cTn>
                                        <p:tgtEl>
                                          <p:spTgt spid="32"/>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childTnLst>
                          </p:cTn>
                        </p:par>
                        <p:par>
                          <p:cTn id="50" fill="hold">
                            <p:stCondLst>
                              <p:cond delay="1000"/>
                            </p:stCondLst>
                            <p:childTnLst>
                              <p:par>
                                <p:cTn id="51" presetID="1" presetClass="exit" presetSubtype="0" fill="hold" grpId="1" nodeType="afterEffect">
                                  <p:stCondLst>
                                    <p:cond delay="0"/>
                                  </p:stCondLst>
                                  <p:childTnLst>
                                    <p:set>
                                      <p:cBhvr>
                                        <p:cTn id="52" dur="1" fill="hold">
                                          <p:stCondLst>
                                            <p:cond delay="0"/>
                                          </p:stCondLst>
                                        </p:cTn>
                                        <p:tgtEl>
                                          <p:spTgt spid="3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24"/>
                                        </p:tgtEl>
                                      </p:cBhvr>
                                    </p:animEffect>
                                    <p:set>
                                      <p:cBhvr>
                                        <p:cTn id="57" dur="1" fill="hold">
                                          <p:stCondLst>
                                            <p:cond delay="499"/>
                                          </p:stCondLst>
                                        </p:cTn>
                                        <p:tgtEl>
                                          <p:spTgt spid="24"/>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35"/>
                                        </p:tgtEl>
                                      </p:cBhvr>
                                    </p:animEffect>
                                    <p:set>
                                      <p:cBhvr>
                                        <p:cTn id="60" dur="1" fill="hold">
                                          <p:stCondLst>
                                            <p:cond delay="499"/>
                                          </p:stCondLst>
                                        </p:cTn>
                                        <p:tgtEl>
                                          <p:spTgt spid="35"/>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7"/>
                                        </p:tgtEl>
                                      </p:cBhvr>
                                    </p:animEffect>
                                    <p:set>
                                      <p:cBhvr>
                                        <p:cTn id="63" dur="1" fill="hold">
                                          <p:stCondLst>
                                            <p:cond delay="499"/>
                                          </p:stCondLst>
                                        </p:cTn>
                                        <p:tgtEl>
                                          <p:spTgt spid="27"/>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500"/>
                                        <p:tgtEl>
                                          <p:spTgt spid="39"/>
                                        </p:tgtEl>
                                      </p:cBhvr>
                                    </p:animEffec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500"/>
                                        <p:tgtEl>
                                          <p:spTgt spid="2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fade">
                                      <p:cBhvr>
                                        <p:cTn id="75" dur="500"/>
                                        <p:tgtEl>
                                          <p:spTgt spid="40"/>
                                        </p:tgtEl>
                                      </p:cBhvr>
                                    </p:animEffect>
                                  </p:childTnLst>
                                </p:cTn>
                              </p:par>
                              <p:par>
                                <p:cTn id="76" presetID="10" presetClass="exit" presetSubtype="0" fill="hold" grpId="1" nodeType="withEffect">
                                  <p:stCondLst>
                                    <p:cond delay="0"/>
                                  </p:stCondLst>
                                  <p:childTnLst>
                                    <p:animEffect transition="out" filter="fade">
                                      <p:cBhvr>
                                        <p:cTn id="77" dur="500"/>
                                        <p:tgtEl>
                                          <p:spTgt spid="39"/>
                                        </p:tgtEl>
                                      </p:cBhvr>
                                    </p:animEffect>
                                    <p:set>
                                      <p:cBhvr>
                                        <p:cTn id="78" dur="1" fill="hold">
                                          <p:stCondLst>
                                            <p:cond delay="499"/>
                                          </p:stCondLst>
                                        </p:cTn>
                                        <p:tgtEl>
                                          <p:spTgt spid="39"/>
                                        </p:tgtEl>
                                        <p:attrNameLst>
                                          <p:attrName>style.visibility</p:attrName>
                                        </p:attrNameLst>
                                      </p:cBhvr>
                                      <p:to>
                                        <p:strVal val="hidden"/>
                                      </p:to>
                                    </p:set>
                                  </p:childTnLst>
                                </p:cTn>
                              </p:par>
                              <p:par>
                                <p:cTn id="79" presetID="10"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fade">
                                      <p:cBhvr>
                                        <p:cTn id="81" dur="500"/>
                                        <p:tgtEl>
                                          <p:spTgt spid="3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fade">
                                      <p:cBhvr>
                                        <p:cTn id="84" dur="500"/>
                                        <p:tgtEl>
                                          <p:spTgt spid="44"/>
                                        </p:tgtEl>
                                      </p:cBhvr>
                                    </p:animEffect>
                                  </p:childTnLst>
                                </p:cTn>
                              </p:par>
                            </p:childTnLst>
                          </p:cTn>
                        </p:par>
                        <p:par>
                          <p:cTn id="85" fill="hold">
                            <p:stCondLst>
                              <p:cond delay="500"/>
                            </p:stCondLst>
                            <p:childTnLst>
                              <p:par>
                                <p:cTn id="86" presetID="1" presetClass="exit" presetSubtype="0" fill="hold" grpId="0" nodeType="afterEffect">
                                  <p:stCondLst>
                                    <p:cond delay="0"/>
                                  </p:stCondLst>
                                  <p:childTnLst>
                                    <p:set>
                                      <p:cBhvr>
                                        <p:cTn id="87" dur="1" fill="hold">
                                          <p:stCondLst>
                                            <p:cond delay="0"/>
                                          </p:stCondLst>
                                        </p:cTn>
                                        <p:tgtEl>
                                          <p:spTgt spid="17"/>
                                        </p:tgtEl>
                                        <p:attrNameLst>
                                          <p:attrName>style.visibility</p:attrName>
                                        </p:attrNameLst>
                                      </p:cBhvr>
                                      <p:to>
                                        <p:strVal val="hidden"/>
                                      </p:to>
                                    </p:set>
                                  </p:childTnLst>
                                </p:cTn>
                              </p:par>
                            </p:childTnLst>
                          </p:cTn>
                        </p:par>
                        <p:par>
                          <p:cTn id="88" fill="hold">
                            <p:stCondLst>
                              <p:cond delay="500"/>
                            </p:stCondLst>
                            <p:childTnLst>
                              <p:par>
                                <p:cTn id="89" presetID="1" presetClass="exit" presetSubtype="0" fill="hold" grpId="1" nodeType="afterEffect">
                                  <p:stCondLst>
                                    <p:cond delay="0"/>
                                  </p:stCondLst>
                                  <p:childTnLst>
                                    <p:set>
                                      <p:cBhvr>
                                        <p:cTn id="90" dur="1" fill="hold">
                                          <p:stCondLst>
                                            <p:cond delay="0"/>
                                          </p:stCondLst>
                                        </p:cTn>
                                        <p:tgtEl>
                                          <p:spTgt spid="38"/>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40"/>
                                        </p:tgtEl>
                                      </p:cBhvr>
                                    </p:animEffect>
                                    <p:set>
                                      <p:cBhvr>
                                        <p:cTn id="95" dur="1" fill="hold">
                                          <p:stCondLst>
                                            <p:cond delay="499"/>
                                          </p:stCondLst>
                                        </p:cTn>
                                        <p:tgtEl>
                                          <p:spTgt spid="40"/>
                                        </p:tgtEl>
                                        <p:attrNameLst>
                                          <p:attrName>style.visibility</p:attrName>
                                        </p:attrNameLst>
                                      </p:cBhvr>
                                      <p:to>
                                        <p:strVal val="hidden"/>
                                      </p:to>
                                    </p:set>
                                  </p:childTnLst>
                                </p:cTn>
                              </p:par>
                              <p:par>
                                <p:cTn id="96" presetID="10" presetClass="exit" presetSubtype="0" fill="hold" grpId="0" nodeType="withEffect">
                                  <p:stCondLst>
                                    <p:cond delay="0"/>
                                  </p:stCondLst>
                                  <p:childTnLst>
                                    <p:animEffect transition="out" filter="fade">
                                      <p:cBhvr>
                                        <p:cTn id="97" dur="500"/>
                                        <p:tgtEl>
                                          <p:spTgt spid="2"/>
                                        </p:tgtEl>
                                      </p:cBhvr>
                                    </p:animEffect>
                                    <p:set>
                                      <p:cBhvr>
                                        <p:cTn id="98" dur="1" fill="hold">
                                          <p:stCondLst>
                                            <p:cond delay="499"/>
                                          </p:stCondLst>
                                        </p:cTn>
                                        <p:tgtEl>
                                          <p:spTgt spid="2"/>
                                        </p:tgtEl>
                                        <p:attrNameLst>
                                          <p:attrName>style.visibility</p:attrName>
                                        </p:attrNameLst>
                                      </p:cBhvr>
                                      <p:to>
                                        <p:strVal val="hidden"/>
                                      </p:to>
                                    </p:set>
                                  </p:childTnLst>
                                </p:cTn>
                              </p:par>
                              <p:par>
                                <p:cTn id="99" presetID="1" presetClass="entr" presetSubtype="0" fill="hold" grpId="1" nodeType="withEffect">
                                  <p:stCondLst>
                                    <p:cond delay="0"/>
                                  </p:stCondLst>
                                  <p:childTnLst>
                                    <p:set>
                                      <p:cBhvr>
                                        <p:cTn id="100" dur="1" fill="hold">
                                          <p:stCondLst>
                                            <p:cond delay="0"/>
                                          </p:stCondLst>
                                        </p:cTn>
                                        <p:tgtEl>
                                          <p:spTgt spid="17"/>
                                        </p:tgtEl>
                                        <p:attrNameLst>
                                          <p:attrName>style.visibility</p:attrName>
                                        </p:attrNameLst>
                                      </p:cBhvr>
                                      <p:to>
                                        <p:strVal val="visible"/>
                                      </p:to>
                                    </p:set>
                                  </p:childTnLst>
                                </p:cTn>
                              </p:par>
                              <p:par>
                                <p:cTn id="101" presetID="1" presetClass="entr" presetSubtype="0" fill="hold" grpId="1" nodeType="withEffect">
                                  <p:stCondLst>
                                    <p:cond delay="0"/>
                                  </p:stCondLst>
                                  <p:childTnLst>
                                    <p:set>
                                      <p:cBhvr>
                                        <p:cTn id="102" dur="1" fill="hold">
                                          <p:stCondLst>
                                            <p:cond delay="0"/>
                                          </p:stCondLst>
                                        </p:cTn>
                                        <p:tgtEl>
                                          <p:spTgt spid="18"/>
                                        </p:tgtEl>
                                        <p:attrNameLst>
                                          <p:attrName>style.visibility</p:attrName>
                                        </p:attrNameLst>
                                      </p:cBhvr>
                                      <p:to>
                                        <p:strVal val="visible"/>
                                      </p:to>
                                    </p:set>
                                  </p:childTnLst>
                                </p:cTn>
                              </p:par>
                              <p:par>
                                <p:cTn id="103" presetID="10" presetClass="exit" presetSubtype="0" fill="hold" grpId="1" nodeType="withEffect">
                                  <p:stCondLst>
                                    <p:cond delay="0"/>
                                  </p:stCondLst>
                                  <p:childTnLst>
                                    <p:animEffect transition="out" filter="fade">
                                      <p:cBhvr>
                                        <p:cTn id="104" dur="500"/>
                                        <p:tgtEl>
                                          <p:spTgt spid="37"/>
                                        </p:tgtEl>
                                      </p:cBhvr>
                                    </p:animEffect>
                                    <p:set>
                                      <p:cBhvr>
                                        <p:cTn id="105" dur="1" fill="hold">
                                          <p:stCondLst>
                                            <p:cond delay="499"/>
                                          </p:stCondLst>
                                        </p:cTn>
                                        <p:tgtEl>
                                          <p:spTgt spid="37"/>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44"/>
                                        </p:tgtEl>
                                      </p:cBhvr>
                                    </p:animEffect>
                                    <p:set>
                                      <p:cBhvr>
                                        <p:cTn id="108" dur="1" fill="hold">
                                          <p:stCondLst>
                                            <p:cond delay="499"/>
                                          </p:stCondLst>
                                        </p:cTn>
                                        <p:tgtEl>
                                          <p:spTgt spid="44"/>
                                        </p:tgtEl>
                                        <p:attrNameLst>
                                          <p:attrName>style.visibility</p:attrName>
                                        </p:attrNameLst>
                                      </p:cBhvr>
                                      <p:to>
                                        <p:strVal val="hidden"/>
                                      </p:to>
                                    </p:set>
                                  </p:childTnLst>
                                </p:cTn>
                              </p:par>
                            </p:childTnLst>
                          </p:cTn>
                        </p:par>
                        <p:par>
                          <p:cTn id="109" fill="hold">
                            <p:stCondLst>
                              <p:cond delay="500"/>
                            </p:stCondLst>
                            <p:childTnLst>
                              <p:par>
                                <p:cTn id="110" presetID="10" presetClass="entr" presetSubtype="0" fill="hold" grpId="1" nodeType="afterEffect">
                                  <p:stCondLst>
                                    <p:cond delay="0"/>
                                  </p:stCondLst>
                                  <p:childTnLst>
                                    <p:set>
                                      <p:cBhvr>
                                        <p:cTn id="111" dur="1" fill="hold">
                                          <p:stCondLst>
                                            <p:cond delay="0"/>
                                          </p:stCondLst>
                                        </p:cTn>
                                        <p:tgtEl>
                                          <p:spTgt spid="43"/>
                                        </p:tgtEl>
                                        <p:attrNameLst>
                                          <p:attrName>style.visibility</p:attrName>
                                        </p:attrNameLst>
                                      </p:cBhvr>
                                      <p:to>
                                        <p:strVal val="visible"/>
                                      </p:to>
                                    </p:set>
                                    <p:animEffect transition="in" filter="fade">
                                      <p:cBhvr>
                                        <p:cTn id="112" dur="500"/>
                                        <p:tgtEl>
                                          <p:spTgt spid="43"/>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5"/>
                                        </p:tgtEl>
                                        <p:attrNameLst>
                                          <p:attrName>style.visibility</p:attrName>
                                        </p:attrNameLst>
                                      </p:cBhvr>
                                      <p:to>
                                        <p:strVal val="visible"/>
                                      </p:to>
                                    </p:set>
                                    <p:animEffect transition="in" filter="fade">
                                      <p:cBhvr>
                                        <p:cTn id="117" dur="500"/>
                                        <p:tgtEl>
                                          <p:spTgt spid="45"/>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xit" presetSubtype="0" fill="hold" grpId="1" nodeType="clickEffect">
                                  <p:stCondLst>
                                    <p:cond delay="0"/>
                                  </p:stCondLst>
                                  <p:childTnLst>
                                    <p:animEffect transition="out" filter="fade">
                                      <p:cBhvr>
                                        <p:cTn id="121" dur="500"/>
                                        <p:tgtEl>
                                          <p:spTgt spid="45"/>
                                        </p:tgtEl>
                                      </p:cBhvr>
                                    </p:animEffect>
                                    <p:set>
                                      <p:cBhvr>
                                        <p:cTn id="122" dur="1" fill="hold">
                                          <p:stCondLst>
                                            <p:cond delay="499"/>
                                          </p:stCondLst>
                                        </p:cTn>
                                        <p:tgtEl>
                                          <p:spTgt spid="45"/>
                                        </p:tgtEl>
                                        <p:attrNameLst>
                                          <p:attrName>style.visibility</p:attrName>
                                        </p:attrNameLst>
                                      </p:cBhvr>
                                      <p:to>
                                        <p:strVal val="hidden"/>
                                      </p:to>
                                    </p:set>
                                  </p:childTnLst>
                                </p:cTn>
                              </p:par>
                              <p:par>
                                <p:cTn id="123" presetID="10" presetClass="exit" presetSubtype="0" fill="hold" nodeType="withEffect">
                                  <p:stCondLst>
                                    <p:cond delay="0"/>
                                  </p:stCondLst>
                                  <p:childTnLst>
                                    <p:animEffect transition="out" filter="fade">
                                      <p:cBhvr>
                                        <p:cTn id="124" dur="500"/>
                                        <p:tgtEl>
                                          <p:spTgt spid="23"/>
                                        </p:tgtEl>
                                      </p:cBhvr>
                                    </p:animEffect>
                                    <p:set>
                                      <p:cBhvr>
                                        <p:cTn id="125" dur="1" fill="hold">
                                          <p:stCondLst>
                                            <p:cond delay="499"/>
                                          </p:stCondLst>
                                        </p:cTn>
                                        <p:tgtEl>
                                          <p:spTgt spid="23"/>
                                        </p:tgtEl>
                                        <p:attrNameLst>
                                          <p:attrName>style.visibility</p:attrName>
                                        </p:attrNameLst>
                                      </p:cBhvr>
                                      <p:to>
                                        <p:strVal val="hidden"/>
                                      </p:to>
                                    </p:set>
                                  </p:childTnLst>
                                </p:cTn>
                              </p:par>
                              <p:par>
                                <p:cTn id="126" presetID="10" presetClass="entr" presetSubtype="0" fill="hold" grpId="2" nodeType="withEffect">
                                  <p:stCondLst>
                                    <p:cond delay="0"/>
                                  </p:stCondLst>
                                  <p:childTnLst>
                                    <p:set>
                                      <p:cBhvr>
                                        <p:cTn id="127" dur="1" fill="hold">
                                          <p:stCondLst>
                                            <p:cond delay="0"/>
                                          </p:stCondLst>
                                        </p:cTn>
                                        <p:tgtEl>
                                          <p:spTgt spid="38"/>
                                        </p:tgtEl>
                                        <p:attrNameLst>
                                          <p:attrName>style.visibility</p:attrName>
                                        </p:attrNameLst>
                                      </p:cBhvr>
                                      <p:to>
                                        <p:strVal val="visible"/>
                                      </p:to>
                                    </p:set>
                                    <p:animEffect transition="in" filter="fade">
                                      <p:cBhvr>
                                        <p:cTn id="128" dur="500"/>
                                        <p:tgtEl>
                                          <p:spTgt spid="38"/>
                                        </p:tgtEl>
                                      </p:cBhvr>
                                    </p:animEffect>
                                  </p:childTnLst>
                                </p:cTn>
                              </p:par>
                            </p:childTnLst>
                          </p:cTn>
                        </p:par>
                        <p:par>
                          <p:cTn id="129" fill="hold">
                            <p:stCondLst>
                              <p:cond delay="500"/>
                            </p:stCondLst>
                            <p:childTnLst>
                              <p:par>
                                <p:cTn id="130" presetID="10" presetClass="entr" presetSubtype="0" fill="hold" grpId="0" nodeType="afterEffect">
                                  <p:stCondLst>
                                    <p:cond delay="0"/>
                                  </p:stCondLst>
                                  <p:childTnLst>
                                    <p:set>
                                      <p:cBhvr>
                                        <p:cTn id="131" dur="1" fill="hold">
                                          <p:stCondLst>
                                            <p:cond delay="0"/>
                                          </p:stCondLst>
                                        </p:cTn>
                                        <p:tgtEl>
                                          <p:spTgt spid="46"/>
                                        </p:tgtEl>
                                        <p:attrNameLst>
                                          <p:attrName>style.visibility</p:attrName>
                                        </p:attrNameLst>
                                      </p:cBhvr>
                                      <p:to>
                                        <p:strVal val="visible"/>
                                      </p:to>
                                    </p:set>
                                    <p:animEffect transition="in" filter="fade">
                                      <p:cBhvr>
                                        <p:cTn id="132" dur="500"/>
                                        <p:tgtEl>
                                          <p:spTgt spid="46"/>
                                        </p:tgtEl>
                                      </p:cBhvr>
                                    </p:animEffect>
                                  </p:childTnLst>
                                </p:cTn>
                              </p:par>
                              <p:par>
                                <p:cTn id="133" presetID="10" presetClass="entr" presetSubtype="0" fill="hold" nodeType="withEffect">
                                  <p:stCondLst>
                                    <p:cond delay="0"/>
                                  </p:stCondLst>
                                  <p:childTnLst>
                                    <p:set>
                                      <p:cBhvr>
                                        <p:cTn id="134" dur="1" fill="hold">
                                          <p:stCondLst>
                                            <p:cond delay="0"/>
                                          </p:stCondLst>
                                        </p:cTn>
                                        <p:tgtEl>
                                          <p:spTgt spid="27"/>
                                        </p:tgtEl>
                                        <p:attrNameLst>
                                          <p:attrName>style.visibility</p:attrName>
                                        </p:attrNameLst>
                                      </p:cBhvr>
                                      <p:to>
                                        <p:strVal val="visible"/>
                                      </p:to>
                                    </p:set>
                                    <p:animEffect transition="in" filter="fade">
                                      <p:cBhvr>
                                        <p:cTn id="135" dur="500"/>
                                        <p:tgtEl>
                                          <p:spTgt spid="27"/>
                                        </p:tgtEl>
                                      </p:cBhvr>
                                    </p:animEffect>
                                  </p:childTnLst>
                                </p:cTn>
                              </p:par>
                              <p:par>
                                <p:cTn id="136" presetID="1" presetClass="exit" presetSubtype="0" fill="hold" grpId="2" nodeType="withEffect">
                                  <p:stCondLst>
                                    <p:cond delay="0"/>
                                  </p:stCondLst>
                                  <p:childTnLst>
                                    <p:set>
                                      <p:cBhvr>
                                        <p:cTn id="137" dur="1" fill="hold">
                                          <p:stCondLst>
                                            <p:cond delay="0"/>
                                          </p:stCondLst>
                                        </p:cTn>
                                        <p:tgtEl>
                                          <p:spTgt spid="18"/>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10" presetClass="exit" presetSubtype="0" fill="hold" grpId="1" nodeType="clickEffect">
                                  <p:stCondLst>
                                    <p:cond delay="0"/>
                                  </p:stCondLst>
                                  <p:childTnLst>
                                    <p:animEffect transition="out" filter="fade">
                                      <p:cBhvr>
                                        <p:cTn id="141" dur="500"/>
                                        <p:tgtEl>
                                          <p:spTgt spid="46"/>
                                        </p:tgtEl>
                                      </p:cBhvr>
                                    </p:animEffect>
                                    <p:set>
                                      <p:cBhvr>
                                        <p:cTn id="142" dur="1" fill="hold">
                                          <p:stCondLst>
                                            <p:cond delay="499"/>
                                          </p:stCondLst>
                                        </p:cTn>
                                        <p:tgtEl>
                                          <p:spTgt spid="46"/>
                                        </p:tgtEl>
                                        <p:attrNameLst>
                                          <p:attrName>style.visibility</p:attrName>
                                        </p:attrNameLst>
                                      </p:cBhvr>
                                      <p:to>
                                        <p:strVal val="hidden"/>
                                      </p:to>
                                    </p:set>
                                  </p:childTnLst>
                                </p:cTn>
                              </p:par>
                              <p:par>
                                <p:cTn id="143" presetID="10" presetClass="exit" presetSubtype="0" fill="hold" nodeType="withEffect">
                                  <p:stCondLst>
                                    <p:cond delay="0"/>
                                  </p:stCondLst>
                                  <p:childTnLst>
                                    <p:animEffect transition="out" filter="fade">
                                      <p:cBhvr>
                                        <p:cTn id="144" dur="500"/>
                                        <p:tgtEl>
                                          <p:spTgt spid="27"/>
                                        </p:tgtEl>
                                      </p:cBhvr>
                                    </p:animEffect>
                                    <p:set>
                                      <p:cBhvr>
                                        <p:cTn id="145" dur="1" fill="hold">
                                          <p:stCondLst>
                                            <p:cond delay="499"/>
                                          </p:stCondLst>
                                        </p:cTn>
                                        <p:tgtEl>
                                          <p:spTgt spid="27"/>
                                        </p:tgtEl>
                                        <p:attrNameLst>
                                          <p:attrName>style.visibility</p:attrName>
                                        </p:attrNameLst>
                                      </p:cBhvr>
                                      <p:to>
                                        <p:strVal val="hidden"/>
                                      </p:to>
                                    </p:set>
                                  </p:childTnLst>
                                </p:cTn>
                              </p:par>
                              <p:par>
                                <p:cTn id="146" presetID="10" presetClass="exit" presetSubtype="0" fill="hold" grpId="2" nodeType="withEffect">
                                  <p:stCondLst>
                                    <p:cond delay="0"/>
                                  </p:stCondLst>
                                  <p:childTnLst>
                                    <p:animEffect transition="out" filter="fade">
                                      <p:cBhvr>
                                        <p:cTn id="147" dur="500"/>
                                        <p:tgtEl>
                                          <p:spTgt spid="46"/>
                                        </p:tgtEl>
                                      </p:cBhvr>
                                    </p:animEffect>
                                    <p:set>
                                      <p:cBhvr>
                                        <p:cTn id="148" dur="1" fill="hold">
                                          <p:stCondLst>
                                            <p:cond delay="499"/>
                                          </p:stCondLst>
                                        </p:cTn>
                                        <p:tgtEl>
                                          <p:spTgt spid="46"/>
                                        </p:tgtEl>
                                        <p:attrNameLst>
                                          <p:attrName>style.visibility</p:attrName>
                                        </p:attrNameLst>
                                      </p:cBhvr>
                                      <p:to>
                                        <p:strVal val="hidden"/>
                                      </p:to>
                                    </p:set>
                                  </p:childTnLst>
                                </p:cTn>
                              </p:par>
                            </p:childTnLst>
                          </p:cTn>
                        </p:par>
                        <p:par>
                          <p:cTn id="149" fill="hold">
                            <p:stCondLst>
                              <p:cond delay="500"/>
                            </p:stCondLst>
                            <p:childTnLst>
                              <p:par>
                                <p:cTn id="150" presetID="10" presetClass="entr" presetSubtype="0" fill="hold" nodeType="afterEffect">
                                  <p:stCondLst>
                                    <p:cond delay="0"/>
                                  </p:stCondLst>
                                  <p:childTnLst>
                                    <p:set>
                                      <p:cBhvr>
                                        <p:cTn id="151" dur="1" fill="hold">
                                          <p:stCondLst>
                                            <p:cond delay="0"/>
                                          </p:stCondLst>
                                        </p:cTn>
                                        <p:tgtEl>
                                          <p:spTgt spid="23"/>
                                        </p:tgtEl>
                                        <p:attrNameLst>
                                          <p:attrName>style.visibility</p:attrName>
                                        </p:attrNameLst>
                                      </p:cBhvr>
                                      <p:to>
                                        <p:strVal val="visible"/>
                                      </p:to>
                                    </p:set>
                                    <p:animEffect transition="in" filter="fade">
                                      <p:cBhvr>
                                        <p:cTn id="152" dur="500"/>
                                        <p:tgtEl>
                                          <p:spTgt spid="23"/>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47"/>
                                        </p:tgtEl>
                                        <p:attrNameLst>
                                          <p:attrName>style.visibility</p:attrName>
                                        </p:attrNameLst>
                                      </p:cBhvr>
                                      <p:to>
                                        <p:strVal val="visible"/>
                                      </p:to>
                                    </p:set>
                                    <p:animEffect transition="in" filter="fade">
                                      <p:cBhvr>
                                        <p:cTn id="155" dur="500"/>
                                        <p:tgtEl>
                                          <p:spTgt spid="47"/>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xit" presetSubtype="0" fill="hold" grpId="1" nodeType="clickEffect">
                                  <p:stCondLst>
                                    <p:cond delay="0"/>
                                  </p:stCondLst>
                                  <p:childTnLst>
                                    <p:animEffect transition="out" filter="fade">
                                      <p:cBhvr>
                                        <p:cTn id="159" dur="500"/>
                                        <p:tgtEl>
                                          <p:spTgt spid="47"/>
                                        </p:tgtEl>
                                      </p:cBhvr>
                                    </p:animEffect>
                                    <p:set>
                                      <p:cBhvr>
                                        <p:cTn id="160" dur="1" fill="hold">
                                          <p:stCondLst>
                                            <p:cond delay="499"/>
                                          </p:stCondLst>
                                        </p:cTn>
                                        <p:tgtEl>
                                          <p:spTgt spid="47"/>
                                        </p:tgtEl>
                                        <p:attrNameLst>
                                          <p:attrName>style.visibility</p:attrName>
                                        </p:attrNameLst>
                                      </p:cBhvr>
                                      <p:to>
                                        <p:strVal val="hidden"/>
                                      </p:to>
                                    </p:set>
                                  </p:childTnLst>
                                </p:cTn>
                              </p:par>
                              <p:par>
                                <p:cTn id="161" presetID="1" presetClass="entr" presetSubtype="0" fill="hold" grpId="3" nodeType="withEffect">
                                  <p:stCondLst>
                                    <p:cond delay="0"/>
                                  </p:stCondLst>
                                  <p:childTnLst>
                                    <p:set>
                                      <p:cBhvr>
                                        <p:cTn id="162" dur="1" fill="hold">
                                          <p:stCondLst>
                                            <p:cond delay="0"/>
                                          </p:stCondLst>
                                        </p:cTn>
                                        <p:tgtEl>
                                          <p:spTgt spid="18"/>
                                        </p:tgtEl>
                                        <p:attrNameLst>
                                          <p:attrName>style.visibility</p:attrName>
                                        </p:attrNameLst>
                                      </p:cBhvr>
                                      <p:to>
                                        <p:strVal val="visible"/>
                                      </p:to>
                                    </p:set>
                                  </p:childTnLst>
                                </p:cTn>
                              </p:par>
                              <p:par>
                                <p:cTn id="163" presetID="10" presetClass="exit" presetSubtype="0" fill="hold" grpId="3" nodeType="withEffect">
                                  <p:stCondLst>
                                    <p:cond delay="0"/>
                                  </p:stCondLst>
                                  <p:childTnLst>
                                    <p:animEffect transition="out" filter="fade">
                                      <p:cBhvr>
                                        <p:cTn id="164" dur="500"/>
                                        <p:tgtEl>
                                          <p:spTgt spid="38"/>
                                        </p:tgtEl>
                                      </p:cBhvr>
                                    </p:animEffect>
                                    <p:set>
                                      <p:cBhvr>
                                        <p:cTn id="165" dur="1" fill="hold">
                                          <p:stCondLst>
                                            <p:cond delay="499"/>
                                          </p:stCondLst>
                                        </p:cTn>
                                        <p:tgtEl>
                                          <p:spTgt spid="38"/>
                                        </p:tgtEl>
                                        <p:attrNameLst>
                                          <p:attrName>style.visibility</p:attrName>
                                        </p:attrNameLst>
                                      </p:cBhvr>
                                      <p:to>
                                        <p:strVal val="hidden"/>
                                      </p:to>
                                    </p:set>
                                  </p:childTnLst>
                                </p:cTn>
                              </p:par>
                            </p:childTnLst>
                          </p:cTn>
                        </p:par>
                        <p:par>
                          <p:cTn id="166" fill="hold">
                            <p:stCondLst>
                              <p:cond delay="500"/>
                            </p:stCondLst>
                            <p:childTnLst>
                              <p:par>
                                <p:cTn id="167" presetID="10" presetClass="entr" presetSubtype="0" fill="hold" grpId="2" nodeType="afterEffect">
                                  <p:stCondLst>
                                    <p:cond delay="0"/>
                                  </p:stCondLst>
                                  <p:childTnLst>
                                    <p:set>
                                      <p:cBhvr>
                                        <p:cTn id="168" dur="1" fill="hold">
                                          <p:stCondLst>
                                            <p:cond delay="0"/>
                                          </p:stCondLst>
                                        </p:cTn>
                                        <p:tgtEl>
                                          <p:spTgt spid="24"/>
                                        </p:tgtEl>
                                        <p:attrNameLst>
                                          <p:attrName>style.visibility</p:attrName>
                                        </p:attrNameLst>
                                      </p:cBhvr>
                                      <p:to>
                                        <p:strVal val="visible"/>
                                      </p:to>
                                    </p:set>
                                    <p:animEffect transition="in" filter="fade">
                                      <p:cBhvr>
                                        <p:cTn id="169" dur="500"/>
                                        <p:tgtEl>
                                          <p:spTgt spid="24"/>
                                        </p:tgtEl>
                                      </p:cBhvr>
                                    </p:animEffect>
                                  </p:childTnLst>
                                </p:cTn>
                              </p:par>
                              <p:par>
                                <p:cTn id="170" presetID="10" presetClass="entr" presetSubtype="0" fill="hold" nodeType="withEffect">
                                  <p:stCondLst>
                                    <p:cond delay="0"/>
                                  </p:stCondLst>
                                  <p:childTnLst>
                                    <p:set>
                                      <p:cBhvr>
                                        <p:cTn id="171" dur="1" fill="hold">
                                          <p:stCondLst>
                                            <p:cond delay="0"/>
                                          </p:stCondLst>
                                        </p:cTn>
                                        <p:tgtEl>
                                          <p:spTgt spid="13"/>
                                        </p:tgtEl>
                                        <p:attrNameLst>
                                          <p:attrName>style.visibility</p:attrName>
                                        </p:attrNameLst>
                                      </p:cBhvr>
                                      <p:to>
                                        <p:strVal val="visible"/>
                                      </p:to>
                                    </p:set>
                                    <p:animEffect transition="in" filter="fade">
                                      <p:cBhvr>
                                        <p:cTn id="172" dur="500"/>
                                        <p:tgtEl>
                                          <p:spTgt spid="13"/>
                                        </p:tgtEl>
                                      </p:cBhvr>
                                    </p:animEffect>
                                  </p:childTnLst>
                                </p:cTn>
                              </p:par>
                              <p:par>
                                <p:cTn id="173" presetID="10" presetClass="entr" presetSubtype="0" fill="hold" grpId="2" nodeType="withEffect">
                                  <p:stCondLst>
                                    <p:cond delay="0"/>
                                  </p:stCondLst>
                                  <p:childTnLst>
                                    <p:set>
                                      <p:cBhvr>
                                        <p:cTn id="174" dur="1" fill="hold">
                                          <p:stCondLst>
                                            <p:cond delay="0"/>
                                          </p:stCondLst>
                                        </p:cTn>
                                        <p:tgtEl>
                                          <p:spTgt spid="22"/>
                                        </p:tgtEl>
                                        <p:attrNameLst>
                                          <p:attrName>style.visibility</p:attrName>
                                        </p:attrNameLst>
                                      </p:cBhvr>
                                      <p:to>
                                        <p:strVal val="visible"/>
                                      </p:to>
                                    </p:set>
                                    <p:animEffect transition="in" filter="fade">
                                      <p:cBhvr>
                                        <p:cTn id="175" dur="500"/>
                                        <p:tgtEl>
                                          <p:spTgt spid="22"/>
                                        </p:tgtEl>
                                      </p:cBhvr>
                                    </p:animEffect>
                                  </p:childTnLst>
                                </p:cTn>
                              </p:par>
                            </p:childTnLst>
                          </p:cTn>
                        </p:par>
                      </p:childTnLst>
                    </p:cTn>
                  </p:par>
                  <p:par>
                    <p:cTn id="176" fill="hold">
                      <p:stCondLst>
                        <p:cond delay="indefinite"/>
                      </p:stCondLst>
                      <p:childTnLst>
                        <p:par>
                          <p:cTn id="177" fill="hold">
                            <p:stCondLst>
                              <p:cond delay="0"/>
                            </p:stCondLst>
                            <p:childTnLst>
                              <p:par>
                                <p:cTn id="178" presetID="10" presetClass="exit" presetSubtype="0" fill="hold" nodeType="clickEffect">
                                  <p:stCondLst>
                                    <p:cond delay="0"/>
                                  </p:stCondLst>
                                  <p:childTnLst>
                                    <p:animEffect transition="out" filter="fade">
                                      <p:cBhvr>
                                        <p:cTn id="179" dur="500"/>
                                        <p:tgtEl>
                                          <p:spTgt spid="13"/>
                                        </p:tgtEl>
                                      </p:cBhvr>
                                    </p:animEffect>
                                    <p:set>
                                      <p:cBhvr>
                                        <p:cTn id="180" dur="1" fill="hold">
                                          <p:stCondLst>
                                            <p:cond delay="499"/>
                                          </p:stCondLst>
                                        </p:cTn>
                                        <p:tgtEl>
                                          <p:spTgt spid="13"/>
                                        </p:tgtEl>
                                        <p:attrNameLst>
                                          <p:attrName>style.visibility</p:attrName>
                                        </p:attrNameLst>
                                      </p:cBhvr>
                                      <p:to>
                                        <p:strVal val="hidden"/>
                                      </p:to>
                                    </p:set>
                                  </p:childTnLst>
                                </p:cTn>
                              </p:par>
                              <p:par>
                                <p:cTn id="181" presetID="10" presetClass="exit" presetSubtype="0" fill="hold" grpId="3" nodeType="withEffect">
                                  <p:stCondLst>
                                    <p:cond delay="0"/>
                                  </p:stCondLst>
                                  <p:childTnLst>
                                    <p:animEffect transition="out" filter="fade">
                                      <p:cBhvr>
                                        <p:cTn id="182" dur="500"/>
                                        <p:tgtEl>
                                          <p:spTgt spid="22"/>
                                        </p:tgtEl>
                                      </p:cBhvr>
                                    </p:animEffect>
                                    <p:set>
                                      <p:cBhvr>
                                        <p:cTn id="183" dur="1" fill="hold">
                                          <p:stCondLst>
                                            <p:cond delay="499"/>
                                          </p:stCondLst>
                                        </p:cTn>
                                        <p:tgtEl>
                                          <p:spTgt spid="22"/>
                                        </p:tgtEl>
                                        <p:attrNameLst>
                                          <p:attrName>style.visibility</p:attrName>
                                        </p:attrNameLst>
                                      </p:cBhvr>
                                      <p:to>
                                        <p:strVal val="hidden"/>
                                      </p:to>
                                    </p:set>
                                  </p:childTnLst>
                                </p:cTn>
                              </p:par>
                              <p:par>
                                <p:cTn id="184" presetID="10" presetClass="entr" presetSubtype="0" fill="hold" grpId="2" nodeType="withEffect">
                                  <p:stCondLst>
                                    <p:cond delay="0"/>
                                  </p:stCondLst>
                                  <p:childTnLst>
                                    <p:set>
                                      <p:cBhvr>
                                        <p:cTn id="185" dur="1" fill="hold">
                                          <p:stCondLst>
                                            <p:cond delay="0"/>
                                          </p:stCondLst>
                                        </p:cTn>
                                        <p:tgtEl>
                                          <p:spTgt spid="34"/>
                                        </p:tgtEl>
                                        <p:attrNameLst>
                                          <p:attrName>style.visibility</p:attrName>
                                        </p:attrNameLst>
                                      </p:cBhvr>
                                      <p:to>
                                        <p:strVal val="visible"/>
                                      </p:to>
                                    </p:set>
                                    <p:animEffect transition="in" filter="fade">
                                      <p:cBhvr>
                                        <p:cTn id="186" dur="500"/>
                                        <p:tgtEl>
                                          <p:spTgt spid="34"/>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49"/>
                                        </p:tgtEl>
                                        <p:attrNameLst>
                                          <p:attrName>style.visibility</p:attrName>
                                        </p:attrNameLst>
                                      </p:cBhvr>
                                      <p:to>
                                        <p:strVal val="visible"/>
                                      </p:to>
                                    </p:set>
                                    <p:animEffect transition="in" filter="fade">
                                      <p:cBhvr>
                                        <p:cTn id="189" dur="500"/>
                                        <p:tgtEl>
                                          <p:spTgt spid="49"/>
                                        </p:tgtEl>
                                      </p:cBhvr>
                                    </p:animEffect>
                                  </p:childTnLst>
                                </p:cTn>
                              </p:par>
                            </p:childTnLst>
                          </p:cTn>
                        </p:par>
                        <p:par>
                          <p:cTn id="190" fill="hold">
                            <p:stCondLst>
                              <p:cond delay="500"/>
                            </p:stCondLst>
                            <p:childTnLst>
                              <p:par>
                                <p:cTn id="191" presetID="1" presetClass="exit" presetSubtype="0" fill="hold" grpId="4" nodeType="afterEffect">
                                  <p:stCondLst>
                                    <p:cond delay="0"/>
                                  </p:stCondLst>
                                  <p:childTnLst>
                                    <p:set>
                                      <p:cBhvr>
                                        <p:cTn id="192"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animBg="1"/>
      <p:bldP spid="17" grpId="1" animBg="1"/>
      <p:bldP spid="18" grpId="0" animBg="1"/>
      <p:bldP spid="18" grpId="1" animBg="1"/>
      <p:bldP spid="18" grpId="2" animBg="1"/>
      <p:bldP spid="18" grpId="3" animBg="1"/>
      <p:bldP spid="18" grpId="4" animBg="1"/>
      <p:bldP spid="22" grpId="0"/>
      <p:bldP spid="22" grpId="1"/>
      <p:bldP spid="22" grpId="2"/>
      <p:bldP spid="22" grpId="3"/>
      <p:bldP spid="24" grpId="0" animBg="1"/>
      <p:bldP spid="24" grpId="1" animBg="1"/>
      <p:bldP spid="24" grpId="2" animBg="1"/>
      <p:bldP spid="32" grpId="0"/>
      <p:bldP spid="32" grpId="1"/>
      <p:bldP spid="35" grpId="0"/>
      <p:bldP spid="35" grpId="1"/>
      <p:bldP spid="34" grpId="0" animBg="1"/>
      <p:bldP spid="34" grpId="1" animBg="1"/>
      <p:bldP spid="34" grpId="2" animBg="1"/>
      <p:bldP spid="38" grpId="0" animBg="1"/>
      <p:bldP spid="38" grpId="1" animBg="1"/>
      <p:bldP spid="38" grpId="2" animBg="1"/>
      <p:bldP spid="38" grpId="3" animBg="1"/>
      <p:bldP spid="39" grpId="0"/>
      <p:bldP spid="39" grpId="1"/>
      <p:bldP spid="40" grpId="0"/>
      <p:bldP spid="40" grpId="1"/>
      <p:bldP spid="37" grpId="0" animBg="1"/>
      <p:bldP spid="37" grpId="1" animBg="1"/>
      <p:bldP spid="43" grpId="1"/>
      <p:bldP spid="44" grpId="0" animBg="1"/>
      <p:bldP spid="44" grpId="1" animBg="1"/>
      <p:bldP spid="45" grpId="0"/>
      <p:bldP spid="45" grpId="1"/>
      <p:bldP spid="46" grpId="0"/>
      <p:bldP spid="46" grpId="1"/>
      <p:bldP spid="46" grpId="2"/>
      <p:bldP spid="47" grpId="0"/>
      <p:bldP spid="47" grpId="1"/>
      <p:bldP spid="4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EA65-94DA-444E-A035-31522C7C0BEF}"/>
              </a:ext>
            </a:extLst>
          </p:cNvPr>
          <p:cNvSpPr>
            <a:spLocks noGrp="1"/>
          </p:cNvSpPr>
          <p:nvPr>
            <p:ph type="title"/>
          </p:nvPr>
        </p:nvSpPr>
        <p:spPr>
          <a:xfrm>
            <a:off x="677334" y="609600"/>
            <a:ext cx="8596668" cy="682752"/>
          </a:xfrm>
        </p:spPr>
        <p:txBody>
          <a:bodyPr/>
          <a:lstStyle/>
          <a:p>
            <a:r>
              <a:rPr lang="en-US" dirty="0"/>
              <a:t>Test what you have!</a:t>
            </a:r>
          </a:p>
        </p:txBody>
      </p:sp>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1416512"/>
          </a:xfrm>
        </p:spPr>
        <p:txBody>
          <a:bodyPr>
            <a:normAutofit/>
          </a:bodyPr>
          <a:lstStyle/>
          <a:p>
            <a:r>
              <a:rPr lang="en-US" dirty="0"/>
              <a:t>With SIGINT and SIGTSTP handlers, you should be able to pass all tests up to test08 and test11/test12</a:t>
            </a:r>
          </a:p>
        </p:txBody>
      </p:sp>
      <p:pic>
        <p:nvPicPr>
          <p:cNvPr id="6" name="Picture 5">
            <a:extLst>
              <a:ext uri="{FF2B5EF4-FFF2-40B4-BE49-F238E27FC236}">
                <a16:creationId xmlns:a16="http://schemas.microsoft.com/office/drawing/2014/main" id="{55A930B1-DAC7-484B-94F5-0C452905E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647" y="2389222"/>
            <a:ext cx="3621854" cy="2465787"/>
          </a:xfrm>
          <a:prstGeom prst="rect">
            <a:avLst/>
          </a:prstGeom>
        </p:spPr>
      </p:pic>
      <p:pic>
        <p:nvPicPr>
          <p:cNvPr id="11" name="Picture 10">
            <a:extLst>
              <a:ext uri="{FF2B5EF4-FFF2-40B4-BE49-F238E27FC236}">
                <a16:creationId xmlns:a16="http://schemas.microsoft.com/office/drawing/2014/main" id="{C31575A5-659D-4DB0-85E4-CE013835DF88}"/>
              </a:ext>
            </a:extLst>
          </p:cNvPr>
          <p:cNvPicPr>
            <a:picLocks noChangeAspect="1"/>
          </p:cNvPicPr>
          <p:nvPr/>
        </p:nvPicPr>
        <p:blipFill rotWithShape="1">
          <a:blip r:embed="rId3">
            <a:extLst>
              <a:ext uri="{28A0092B-C50C-407E-A947-70E740481C1C}">
                <a14:useLocalDpi xmlns:a14="http://schemas.microsoft.com/office/drawing/2010/main" val="0"/>
              </a:ext>
            </a:extLst>
          </a:blip>
          <a:srcRect t="54018"/>
          <a:stretch/>
        </p:blipFill>
        <p:spPr>
          <a:xfrm>
            <a:off x="4298331" y="2192961"/>
            <a:ext cx="5535880" cy="1902789"/>
          </a:xfrm>
          <a:prstGeom prst="rect">
            <a:avLst/>
          </a:prstGeom>
        </p:spPr>
      </p:pic>
      <p:pic>
        <p:nvPicPr>
          <p:cNvPr id="13" name="Picture 12">
            <a:extLst>
              <a:ext uri="{FF2B5EF4-FFF2-40B4-BE49-F238E27FC236}">
                <a16:creationId xmlns:a16="http://schemas.microsoft.com/office/drawing/2014/main" id="{3AC8A98C-60E7-44C3-9077-FA84CF60D6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2506" y="4610100"/>
            <a:ext cx="5203864" cy="2134623"/>
          </a:xfrm>
          <a:prstGeom prst="rect">
            <a:avLst/>
          </a:prstGeom>
        </p:spPr>
      </p:pic>
    </p:spTree>
    <p:extLst>
      <p:ext uri="{BB962C8B-B14F-4D97-AF65-F5344CB8AC3E}">
        <p14:creationId xmlns:p14="http://schemas.microsoft.com/office/powerpoint/2010/main" val="2184244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40529-49DB-44FA-969E-6FFC3A0AC6A7}"/>
              </a:ext>
            </a:extLst>
          </p:cNvPr>
          <p:cNvSpPr>
            <a:spLocks noGrp="1"/>
          </p:cNvSpPr>
          <p:nvPr>
            <p:ph type="title"/>
          </p:nvPr>
        </p:nvSpPr>
        <p:spPr/>
        <p:txBody>
          <a:bodyPr/>
          <a:lstStyle/>
          <a:p>
            <a:r>
              <a:rPr lang="en-US" dirty="0"/>
              <a:t>Step 8: </a:t>
            </a:r>
            <a:r>
              <a:rPr lang="en-US" dirty="0" err="1"/>
              <a:t>bg</a:t>
            </a:r>
            <a:r>
              <a:rPr lang="en-US" dirty="0"/>
              <a:t> and </a:t>
            </a:r>
            <a:r>
              <a:rPr lang="en-US" dirty="0" err="1"/>
              <a:t>fg</a:t>
            </a:r>
            <a:r>
              <a:rPr lang="en-US" dirty="0"/>
              <a:t> commands </a:t>
            </a:r>
          </a:p>
        </p:txBody>
      </p:sp>
      <p:sp>
        <p:nvSpPr>
          <p:cNvPr id="3" name="Content Placeholder 2">
            <a:extLst>
              <a:ext uri="{FF2B5EF4-FFF2-40B4-BE49-F238E27FC236}">
                <a16:creationId xmlns:a16="http://schemas.microsoft.com/office/drawing/2014/main" id="{0B6916F7-38D1-4883-AB5E-EC52D0087302}"/>
              </a:ext>
            </a:extLst>
          </p:cNvPr>
          <p:cNvSpPr>
            <a:spLocks noGrp="1"/>
          </p:cNvSpPr>
          <p:nvPr>
            <p:ph idx="1"/>
          </p:nvPr>
        </p:nvSpPr>
        <p:spPr>
          <a:xfrm>
            <a:off x="677334" y="1270000"/>
            <a:ext cx="8596668" cy="4384842"/>
          </a:xfrm>
        </p:spPr>
        <p:txBody>
          <a:bodyPr>
            <a:normAutofit/>
          </a:bodyPr>
          <a:lstStyle/>
          <a:p>
            <a:r>
              <a:rPr lang="en-US" dirty="0"/>
              <a:t>This will probably be the trickiest part of the lab as it requires a lot of job management and error handling</a:t>
            </a:r>
          </a:p>
          <a:p>
            <a:r>
              <a:rPr lang="en-US" dirty="0" err="1"/>
              <a:t>bg</a:t>
            </a:r>
            <a:r>
              <a:rPr lang="en-US" dirty="0"/>
              <a:t> moves a process to the background and </a:t>
            </a:r>
            <a:r>
              <a:rPr lang="en-US" dirty="0" err="1"/>
              <a:t>fg</a:t>
            </a:r>
            <a:r>
              <a:rPr lang="en-US" dirty="0"/>
              <a:t> moves it to the foreground</a:t>
            </a:r>
          </a:p>
          <a:p>
            <a:r>
              <a:rPr lang="en-US" dirty="0"/>
              <a:t>Processes can be identified by either job id (JID) or process id (PID)</a:t>
            </a:r>
          </a:p>
        </p:txBody>
      </p:sp>
      <p:sp>
        <p:nvSpPr>
          <p:cNvPr id="5" name="Rectangle 4">
            <a:extLst>
              <a:ext uri="{FF2B5EF4-FFF2-40B4-BE49-F238E27FC236}">
                <a16:creationId xmlns:a16="http://schemas.microsoft.com/office/drawing/2014/main" id="{59692951-8703-4A93-A616-1A0F0E1EC183}"/>
              </a:ext>
            </a:extLst>
          </p:cNvPr>
          <p:cNvSpPr/>
          <p:nvPr/>
        </p:nvSpPr>
        <p:spPr>
          <a:xfrm>
            <a:off x="1093114" y="3525385"/>
            <a:ext cx="1930823" cy="967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JID 		1</a:t>
            </a:r>
          </a:p>
          <a:p>
            <a:r>
              <a:rPr lang="en-US" sz="1200" dirty="0">
                <a:solidFill>
                  <a:schemeClr val="tx1"/>
                </a:solidFill>
              </a:rPr>
              <a:t>PID 		1234</a:t>
            </a:r>
          </a:p>
          <a:p>
            <a:r>
              <a:rPr lang="en-US" sz="1200" dirty="0">
                <a:solidFill>
                  <a:schemeClr val="tx1"/>
                </a:solidFill>
              </a:rPr>
              <a:t>CMD 		./</a:t>
            </a:r>
            <a:r>
              <a:rPr lang="en-US" sz="1200" dirty="0" err="1">
                <a:solidFill>
                  <a:schemeClr val="tx1"/>
                </a:solidFill>
              </a:rPr>
              <a:t>myspin</a:t>
            </a:r>
            <a:r>
              <a:rPr lang="en-US" sz="1200" dirty="0">
                <a:solidFill>
                  <a:schemeClr val="tx1"/>
                </a:solidFill>
              </a:rPr>
              <a:t> 20</a:t>
            </a:r>
          </a:p>
          <a:p>
            <a:r>
              <a:rPr lang="en-US" sz="1200" dirty="0">
                <a:solidFill>
                  <a:schemeClr val="tx1"/>
                </a:solidFill>
              </a:rPr>
              <a:t>STATUS 	BG</a:t>
            </a:r>
          </a:p>
        </p:txBody>
      </p:sp>
      <p:sp>
        <p:nvSpPr>
          <p:cNvPr id="7" name="Rectangle 6">
            <a:extLst>
              <a:ext uri="{FF2B5EF4-FFF2-40B4-BE49-F238E27FC236}">
                <a16:creationId xmlns:a16="http://schemas.microsoft.com/office/drawing/2014/main" id="{04CE1929-7314-47F1-A3A4-F348BA564E0E}"/>
              </a:ext>
            </a:extLst>
          </p:cNvPr>
          <p:cNvSpPr/>
          <p:nvPr/>
        </p:nvSpPr>
        <p:spPr>
          <a:xfrm>
            <a:off x="1093115" y="4492992"/>
            <a:ext cx="1930822" cy="967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JID 		2</a:t>
            </a:r>
          </a:p>
          <a:p>
            <a:r>
              <a:rPr lang="en-US" sz="1200" dirty="0">
                <a:solidFill>
                  <a:schemeClr val="tx1"/>
                </a:solidFill>
              </a:rPr>
              <a:t>PID 		5678</a:t>
            </a:r>
          </a:p>
          <a:p>
            <a:r>
              <a:rPr lang="en-US" sz="1200" dirty="0">
                <a:solidFill>
                  <a:schemeClr val="tx1"/>
                </a:solidFill>
              </a:rPr>
              <a:t>CMD 		/bin/cat</a:t>
            </a:r>
          </a:p>
          <a:p>
            <a:r>
              <a:rPr lang="en-US" sz="1200" dirty="0">
                <a:solidFill>
                  <a:schemeClr val="tx1"/>
                </a:solidFill>
              </a:rPr>
              <a:t>STATUS 	BG</a:t>
            </a:r>
          </a:p>
        </p:txBody>
      </p:sp>
      <p:sp>
        <p:nvSpPr>
          <p:cNvPr id="9" name="Rectangle 8">
            <a:extLst>
              <a:ext uri="{FF2B5EF4-FFF2-40B4-BE49-F238E27FC236}">
                <a16:creationId xmlns:a16="http://schemas.microsoft.com/office/drawing/2014/main" id="{B3D05F8F-1198-4DE9-AF1F-85DCE49FE248}"/>
              </a:ext>
            </a:extLst>
          </p:cNvPr>
          <p:cNvSpPr/>
          <p:nvPr/>
        </p:nvSpPr>
        <p:spPr>
          <a:xfrm>
            <a:off x="1093114" y="5460599"/>
            <a:ext cx="1930822" cy="9676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200" dirty="0">
                <a:solidFill>
                  <a:schemeClr val="tx1"/>
                </a:solidFill>
              </a:rPr>
              <a:t>JID 		3</a:t>
            </a:r>
          </a:p>
          <a:p>
            <a:r>
              <a:rPr lang="en-US" sz="1200" dirty="0">
                <a:solidFill>
                  <a:schemeClr val="tx1"/>
                </a:solidFill>
              </a:rPr>
              <a:t>PID 		9012</a:t>
            </a:r>
          </a:p>
          <a:p>
            <a:r>
              <a:rPr lang="en-US" sz="1200" dirty="0">
                <a:solidFill>
                  <a:schemeClr val="tx1"/>
                </a:solidFill>
              </a:rPr>
              <a:t>CMD 		./</a:t>
            </a:r>
            <a:r>
              <a:rPr lang="en-US" sz="1200" dirty="0" err="1">
                <a:solidFill>
                  <a:schemeClr val="tx1"/>
                </a:solidFill>
              </a:rPr>
              <a:t>myspin</a:t>
            </a:r>
            <a:r>
              <a:rPr lang="en-US" sz="1200" dirty="0">
                <a:solidFill>
                  <a:schemeClr val="tx1"/>
                </a:solidFill>
              </a:rPr>
              <a:t> 5</a:t>
            </a:r>
          </a:p>
          <a:p>
            <a:r>
              <a:rPr lang="en-US" sz="1200" dirty="0">
                <a:solidFill>
                  <a:schemeClr val="tx1"/>
                </a:solidFill>
              </a:rPr>
              <a:t>STATUS 	ST</a:t>
            </a:r>
          </a:p>
        </p:txBody>
      </p:sp>
      <p:sp>
        <p:nvSpPr>
          <p:cNvPr id="11" name="TextBox 10">
            <a:extLst>
              <a:ext uri="{FF2B5EF4-FFF2-40B4-BE49-F238E27FC236}">
                <a16:creationId xmlns:a16="http://schemas.microsoft.com/office/drawing/2014/main" id="{D245A1E1-E69E-4BCD-A82B-D94804AECA4D}"/>
              </a:ext>
            </a:extLst>
          </p:cNvPr>
          <p:cNvSpPr txBox="1"/>
          <p:nvPr/>
        </p:nvSpPr>
        <p:spPr>
          <a:xfrm>
            <a:off x="1093114" y="3156053"/>
            <a:ext cx="1930822" cy="369332"/>
          </a:xfrm>
          <a:prstGeom prst="rect">
            <a:avLst/>
          </a:prstGeom>
          <a:noFill/>
        </p:spPr>
        <p:txBody>
          <a:bodyPr wrap="square" rtlCol="0">
            <a:spAutoFit/>
          </a:bodyPr>
          <a:lstStyle/>
          <a:p>
            <a:pPr algn="ctr"/>
            <a:r>
              <a:rPr lang="en-US" dirty="0"/>
              <a:t>Jobs Array</a:t>
            </a:r>
          </a:p>
        </p:txBody>
      </p:sp>
      <p:sp>
        <p:nvSpPr>
          <p:cNvPr id="15" name="Rectangle 14">
            <a:extLst>
              <a:ext uri="{FF2B5EF4-FFF2-40B4-BE49-F238E27FC236}">
                <a16:creationId xmlns:a16="http://schemas.microsoft.com/office/drawing/2014/main" id="{916ED4E2-126D-413E-908E-9E0C75B97060}"/>
              </a:ext>
            </a:extLst>
          </p:cNvPr>
          <p:cNvSpPr/>
          <p:nvPr/>
        </p:nvSpPr>
        <p:spPr>
          <a:xfrm>
            <a:off x="5223662" y="3522711"/>
            <a:ext cx="1930822" cy="517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tsh</a:t>
            </a:r>
            <a:r>
              <a:rPr lang="en-US" dirty="0">
                <a:solidFill>
                  <a:schemeClr val="tx1"/>
                </a:solidFill>
              </a:rPr>
              <a:t>&gt; </a:t>
            </a:r>
            <a:r>
              <a:rPr lang="en-US" dirty="0" err="1">
                <a:solidFill>
                  <a:schemeClr val="tx1"/>
                </a:solidFill>
              </a:rPr>
              <a:t>fg</a:t>
            </a:r>
            <a:r>
              <a:rPr lang="en-US" dirty="0">
                <a:solidFill>
                  <a:schemeClr val="tx1"/>
                </a:solidFill>
              </a:rPr>
              <a:t> %1</a:t>
            </a:r>
          </a:p>
        </p:txBody>
      </p:sp>
      <p:sp>
        <p:nvSpPr>
          <p:cNvPr id="17" name="TextBox 16">
            <a:extLst>
              <a:ext uri="{FF2B5EF4-FFF2-40B4-BE49-F238E27FC236}">
                <a16:creationId xmlns:a16="http://schemas.microsoft.com/office/drawing/2014/main" id="{EFEACE56-383E-44F8-ADD5-62548CC94AB1}"/>
              </a:ext>
            </a:extLst>
          </p:cNvPr>
          <p:cNvSpPr txBox="1"/>
          <p:nvPr/>
        </p:nvSpPr>
        <p:spPr>
          <a:xfrm>
            <a:off x="5223662" y="3156053"/>
            <a:ext cx="1930822" cy="369332"/>
          </a:xfrm>
          <a:prstGeom prst="rect">
            <a:avLst/>
          </a:prstGeom>
          <a:noFill/>
        </p:spPr>
        <p:txBody>
          <a:bodyPr wrap="square" rtlCol="0">
            <a:spAutoFit/>
          </a:bodyPr>
          <a:lstStyle/>
          <a:p>
            <a:pPr algn="ctr"/>
            <a:r>
              <a:rPr lang="en-US" dirty="0"/>
              <a:t>Command line</a:t>
            </a:r>
          </a:p>
        </p:txBody>
      </p:sp>
      <p:sp>
        <p:nvSpPr>
          <p:cNvPr id="19" name="TextBox 18">
            <a:extLst>
              <a:ext uri="{FF2B5EF4-FFF2-40B4-BE49-F238E27FC236}">
                <a16:creationId xmlns:a16="http://schemas.microsoft.com/office/drawing/2014/main" id="{63BE6CDF-C43E-4984-AEAF-105B1F8F89EE}"/>
              </a:ext>
            </a:extLst>
          </p:cNvPr>
          <p:cNvSpPr txBox="1"/>
          <p:nvPr/>
        </p:nvSpPr>
        <p:spPr>
          <a:xfrm>
            <a:off x="5223662" y="4031327"/>
            <a:ext cx="1930822" cy="461665"/>
          </a:xfrm>
          <a:prstGeom prst="rect">
            <a:avLst/>
          </a:prstGeom>
          <a:noFill/>
        </p:spPr>
        <p:txBody>
          <a:bodyPr wrap="square" rtlCol="0">
            <a:spAutoFit/>
          </a:bodyPr>
          <a:lstStyle/>
          <a:p>
            <a:pPr algn="ctr"/>
            <a:r>
              <a:rPr lang="en-US" sz="1200" dirty="0"/>
              <a:t>This means move JOB 1 to the foreground</a:t>
            </a:r>
          </a:p>
        </p:txBody>
      </p:sp>
      <p:cxnSp>
        <p:nvCxnSpPr>
          <p:cNvPr id="21" name="Connector: Elbow 20">
            <a:extLst>
              <a:ext uri="{FF2B5EF4-FFF2-40B4-BE49-F238E27FC236}">
                <a16:creationId xmlns:a16="http://schemas.microsoft.com/office/drawing/2014/main" id="{44215B09-206A-4089-A626-61D8D7E95515}"/>
              </a:ext>
            </a:extLst>
          </p:cNvPr>
          <p:cNvCxnSpPr>
            <a:stCxn id="19" idx="1"/>
            <a:endCxn id="5" idx="3"/>
          </p:cNvCxnSpPr>
          <p:nvPr/>
        </p:nvCxnSpPr>
        <p:spPr>
          <a:xfrm rot="10800000">
            <a:off x="3023938" y="4009190"/>
            <a:ext cx="2199725" cy="252971"/>
          </a:xfrm>
          <a:prstGeom prst="bentConnector3">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4970EF3-7CD7-4A82-8084-D43D81F603B3}"/>
              </a:ext>
            </a:extLst>
          </p:cNvPr>
          <p:cNvSpPr/>
          <p:nvPr/>
        </p:nvSpPr>
        <p:spPr>
          <a:xfrm>
            <a:off x="1096313" y="3518876"/>
            <a:ext cx="1930823" cy="9676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dirty="0">
                <a:solidFill>
                  <a:schemeClr val="tx1"/>
                </a:solidFill>
              </a:rPr>
              <a:t>JID 		1</a:t>
            </a:r>
          </a:p>
          <a:p>
            <a:r>
              <a:rPr lang="en-US" sz="1200" dirty="0">
                <a:solidFill>
                  <a:schemeClr val="tx1"/>
                </a:solidFill>
              </a:rPr>
              <a:t>PID 		1234</a:t>
            </a:r>
          </a:p>
          <a:p>
            <a:r>
              <a:rPr lang="en-US" sz="1200" dirty="0">
                <a:solidFill>
                  <a:schemeClr val="tx1"/>
                </a:solidFill>
              </a:rPr>
              <a:t>CMD 		./</a:t>
            </a:r>
            <a:r>
              <a:rPr lang="en-US" sz="1200" dirty="0" err="1">
                <a:solidFill>
                  <a:schemeClr val="tx1"/>
                </a:solidFill>
              </a:rPr>
              <a:t>myspin</a:t>
            </a:r>
            <a:r>
              <a:rPr lang="en-US" sz="1200" dirty="0">
                <a:solidFill>
                  <a:schemeClr val="tx1"/>
                </a:solidFill>
              </a:rPr>
              <a:t> 20</a:t>
            </a:r>
          </a:p>
          <a:p>
            <a:r>
              <a:rPr lang="en-US" sz="1200" dirty="0">
                <a:solidFill>
                  <a:schemeClr val="tx1"/>
                </a:solidFill>
              </a:rPr>
              <a:t>STATUS 	FG</a:t>
            </a:r>
          </a:p>
        </p:txBody>
      </p:sp>
      <p:sp>
        <p:nvSpPr>
          <p:cNvPr id="25" name="Rectangle 24">
            <a:extLst>
              <a:ext uri="{FF2B5EF4-FFF2-40B4-BE49-F238E27FC236}">
                <a16:creationId xmlns:a16="http://schemas.microsoft.com/office/drawing/2014/main" id="{44A901DC-7127-49A9-8527-2D46C6BACE7B}"/>
              </a:ext>
            </a:extLst>
          </p:cNvPr>
          <p:cNvSpPr/>
          <p:nvPr/>
        </p:nvSpPr>
        <p:spPr>
          <a:xfrm>
            <a:off x="5223661" y="3523935"/>
            <a:ext cx="1930822" cy="517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tsh</a:t>
            </a:r>
            <a:r>
              <a:rPr lang="en-US" dirty="0">
                <a:solidFill>
                  <a:schemeClr val="tx1"/>
                </a:solidFill>
              </a:rPr>
              <a:t>&gt; </a:t>
            </a:r>
            <a:r>
              <a:rPr lang="en-US" dirty="0" err="1">
                <a:solidFill>
                  <a:schemeClr val="tx1"/>
                </a:solidFill>
              </a:rPr>
              <a:t>fg</a:t>
            </a:r>
            <a:r>
              <a:rPr lang="en-US" dirty="0">
                <a:solidFill>
                  <a:schemeClr val="tx1"/>
                </a:solidFill>
              </a:rPr>
              <a:t> 5678</a:t>
            </a:r>
          </a:p>
        </p:txBody>
      </p:sp>
      <p:sp>
        <p:nvSpPr>
          <p:cNvPr id="26" name="TextBox 25">
            <a:extLst>
              <a:ext uri="{FF2B5EF4-FFF2-40B4-BE49-F238E27FC236}">
                <a16:creationId xmlns:a16="http://schemas.microsoft.com/office/drawing/2014/main" id="{6D2C4497-B318-43DC-9F24-A0E35E98569C}"/>
              </a:ext>
            </a:extLst>
          </p:cNvPr>
          <p:cNvSpPr txBox="1"/>
          <p:nvPr/>
        </p:nvSpPr>
        <p:spPr>
          <a:xfrm>
            <a:off x="5042670" y="4039935"/>
            <a:ext cx="2289607" cy="461665"/>
          </a:xfrm>
          <a:prstGeom prst="rect">
            <a:avLst/>
          </a:prstGeom>
          <a:noFill/>
        </p:spPr>
        <p:txBody>
          <a:bodyPr wrap="square" rtlCol="0">
            <a:spAutoFit/>
          </a:bodyPr>
          <a:lstStyle/>
          <a:p>
            <a:pPr algn="ctr"/>
            <a:r>
              <a:rPr lang="en-US" sz="1200" dirty="0"/>
              <a:t>This means move PROCESS 5678 to the foreground</a:t>
            </a:r>
          </a:p>
        </p:txBody>
      </p:sp>
      <p:cxnSp>
        <p:nvCxnSpPr>
          <p:cNvPr id="28" name="Connector: Elbow 27">
            <a:extLst>
              <a:ext uri="{FF2B5EF4-FFF2-40B4-BE49-F238E27FC236}">
                <a16:creationId xmlns:a16="http://schemas.microsoft.com/office/drawing/2014/main" id="{C25BAD7B-FE61-4A64-8CF3-FF1D3B7E1B00}"/>
              </a:ext>
            </a:extLst>
          </p:cNvPr>
          <p:cNvCxnSpPr>
            <a:stCxn id="26" idx="1"/>
            <a:endCxn id="7" idx="3"/>
          </p:cNvCxnSpPr>
          <p:nvPr/>
        </p:nvCxnSpPr>
        <p:spPr>
          <a:xfrm rot="10800000" flipV="1">
            <a:off x="3023938" y="4270768"/>
            <a:ext cx="2018733" cy="706028"/>
          </a:xfrm>
          <a:prstGeom prst="bentConnector3">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B8B2C9F-FDC1-44D1-9CC7-2D6C2C5DD063}"/>
              </a:ext>
            </a:extLst>
          </p:cNvPr>
          <p:cNvSpPr/>
          <p:nvPr/>
        </p:nvSpPr>
        <p:spPr>
          <a:xfrm>
            <a:off x="1096315" y="4489904"/>
            <a:ext cx="1930822" cy="9676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dirty="0">
                <a:solidFill>
                  <a:schemeClr val="tx1"/>
                </a:solidFill>
              </a:rPr>
              <a:t>JID		2</a:t>
            </a:r>
          </a:p>
          <a:p>
            <a:r>
              <a:rPr lang="en-US" sz="1200" dirty="0">
                <a:solidFill>
                  <a:schemeClr val="tx1"/>
                </a:solidFill>
              </a:rPr>
              <a:t>PID 		5678</a:t>
            </a:r>
          </a:p>
          <a:p>
            <a:r>
              <a:rPr lang="en-US" sz="1200" dirty="0">
                <a:solidFill>
                  <a:schemeClr val="tx1"/>
                </a:solidFill>
              </a:rPr>
              <a:t>CMD 		/bin/cat</a:t>
            </a:r>
          </a:p>
          <a:p>
            <a:r>
              <a:rPr lang="en-US" sz="1200" dirty="0">
                <a:solidFill>
                  <a:schemeClr val="tx1"/>
                </a:solidFill>
              </a:rPr>
              <a:t>STATUS 	FG</a:t>
            </a:r>
          </a:p>
        </p:txBody>
      </p:sp>
      <p:sp>
        <p:nvSpPr>
          <p:cNvPr id="32" name="Rectangle 31">
            <a:extLst>
              <a:ext uri="{FF2B5EF4-FFF2-40B4-BE49-F238E27FC236}">
                <a16:creationId xmlns:a16="http://schemas.microsoft.com/office/drawing/2014/main" id="{FE6FA0C5-F6C7-4D83-8D33-990131BB0474}"/>
              </a:ext>
            </a:extLst>
          </p:cNvPr>
          <p:cNvSpPr/>
          <p:nvPr/>
        </p:nvSpPr>
        <p:spPr>
          <a:xfrm>
            <a:off x="5223661" y="3519744"/>
            <a:ext cx="1930822" cy="517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tsh</a:t>
            </a:r>
            <a:r>
              <a:rPr lang="en-US" dirty="0">
                <a:solidFill>
                  <a:schemeClr val="tx1"/>
                </a:solidFill>
              </a:rPr>
              <a:t>&gt; </a:t>
            </a:r>
            <a:r>
              <a:rPr lang="en-US" dirty="0" err="1">
                <a:solidFill>
                  <a:schemeClr val="tx1"/>
                </a:solidFill>
              </a:rPr>
              <a:t>bg</a:t>
            </a:r>
            <a:r>
              <a:rPr lang="en-US" dirty="0">
                <a:solidFill>
                  <a:schemeClr val="tx1"/>
                </a:solidFill>
              </a:rPr>
              <a:t> %3</a:t>
            </a:r>
          </a:p>
        </p:txBody>
      </p:sp>
      <p:sp>
        <p:nvSpPr>
          <p:cNvPr id="33" name="TextBox 32">
            <a:extLst>
              <a:ext uri="{FF2B5EF4-FFF2-40B4-BE49-F238E27FC236}">
                <a16:creationId xmlns:a16="http://schemas.microsoft.com/office/drawing/2014/main" id="{B23518E6-126D-4B2C-9331-E444012F1D9D}"/>
              </a:ext>
            </a:extLst>
          </p:cNvPr>
          <p:cNvSpPr txBox="1"/>
          <p:nvPr/>
        </p:nvSpPr>
        <p:spPr>
          <a:xfrm>
            <a:off x="4951196" y="4045283"/>
            <a:ext cx="2289607" cy="830997"/>
          </a:xfrm>
          <a:prstGeom prst="rect">
            <a:avLst/>
          </a:prstGeom>
          <a:noFill/>
        </p:spPr>
        <p:txBody>
          <a:bodyPr wrap="square" rtlCol="0">
            <a:spAutoFit/>
          </a:bodyPr>
          <a:lstStyle/>
          <a:p>
            <a:pPr algn="ctr"/>
            <a:r>
              <a:rPr lang="en-US" sz="1200" dirty="0"/>
              <a:t>This means move JOB 3 to the background. Remember to send a SIGCONT signal to the process in order to resume it!</a:t>
            </a:r>
          </a:p>
        </p:txBody>
      </p:sp>
      <p:sp>
        <p:nvSpPr>
          <p:cNvPr id="35" name="Rectangle 34">
            <a:extLst>
              <a:ext uri="{FF2B5EF4-FFF2-40B4-BE49-F238E27FC236}">
                <a16:creationId xmlns:a16="http://schemas.microsoft.com/office/drawing/2014/main" id="{372B123A-84E1-4D2E-B3CA-44D7831633B7}"/>
              </a:ext>
            </a:extLst>
          </p:cNvPr>
          <p:cNvSpPr/>
          <p:nvPr/>
        </p:nvSpPr>
        <p:spPr>
          <a:xfrm>
            <a:off x="1093109" y="5457509"/>
            <a:ext cx="1930822" cy="967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JID 		3</a:t>
            </a:r>
          </a:p>
          <a:p>
            <a:r>
              <a:rPr lang="en-US" sz="1200" dirty="0">
                <a:solidFill>
                  <a:schemeClr val="tx1"/>
                </a:solidFill>
              </a:rPr>
              <a:t>PID 		9012</a:t>
            </a:r>
          </a:p>
          <a:p>
            <a:r>
              <a:rPr lang="en-US" sz="1200" dirty="0">
                <a:solidFill>
                  <a:schemeClr val="tx1"/>
                </a:solidFill>
              </a:rPr>
              <a:t>CMD 		./</a:t>
            </a:r>
            <a:r>
              <a:rPr lang="en-US" sz="1200" dirty="0" err="1">
                <a:solidFill>
                  <a:schemeClr val="tx1"/>
                </a:solidFill>
              </a:rPr>
              <a:t>myspin</a:t>
            </a:r>
            <a:r>
              <a:rPr lang="en-US" sz="1200" dirty="0">
                <a:solidFill>
                  <a:schemeClr val="tx1"/>
                </a:solidFill>
              </a:rPr>
              <a:t> 5</a:t>
            </a:r>
          </a:p>
          <a:p>
            <a:r>
              <a:rPr lang="en-US" sz="1200" dirty="0">
                <a:solidFill>
                  <a:schemeClr val="tx1"/>
                </a:solidFill>
              </a:rPr>
              <a:t>STATUS 	BG</a:t>
            </a:r>
          </a:p>
        </p:txBody>
      </p:sp>
      <p:cxnSp>
        <p:nvCxnSpPr>
          <p:cNvPr id="37" name="Connector: Elbow 36">
            <a:extLst>
              <a:ext uri="{FF2B5EF4-FFF2-40B4-BE49-F238E27FC236}">
                <a16:creationId xmlns:a16="http://schemas.microsoft.com/office/drawing/2014/main" id="{81A1EB2B-8758-432A-981A-7BCD842AB141}"/>
              </a:ext>
            </a:extLst>
          </p:cNvPr>
          <p:cNvCxnSpPr>
            <a:stCxn id="33" idx="1"/>
            <a:endCxn id="35" idx="3"/>
          </p:cNvCxnSpPr>
          <p:nvPr/>
        </p:nvCxnSpPr>
        <p:spPr>
          <a:xfrm rot="10800000" flipV="1">
            <a:off x="3023932" y="4460781"/>
            <a:ext cx="1927265" cy="1480531"/>
          </a:xfrm>
          <a:prstGeom prst="bentConnector3">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B3F564F-6DF9-4F90-AA40-75E96DB98B8F}"/>
              </a:ext>
            </a:extLst>
          </p:cNvPr>
          <p:cNvSpPr txBox="1"/>
          <p:nvPr/>
        </p:nvSpPr>
        <p:spPr>
          <a:xfrm>
            <a:off x="4640425" y="4033572"/>
            <a:ext cx="3220177" cy="1015663"/>
          </a:xfrm>
          <a:prstGeom prst="rect">
            <a:avLst/>
          </a:prstGeom>
          <a:noFill/>
        </p:spPr>
        <p:txBody>
          <a:bodyPr wrap="square" rtlCol="0">
            <a:spAutoFit/>
          </a:bodyPr>
          <a:lstStyle/>
          <a:p>
            <a:pPr algn="ctr"/>
            <a:r>
              <a:rPr lang="en-US" sz="1200" dirty="0"/>
              <a:t>HINT: use the function </a:t>
            </a:r>
            <a:r>
              <a:rPr lang="en-US" sz="1200" dirty="0" err="1"/>
              <a:t>strstr</a:t>
            </a:r>
            <a:r>
              <a:rPr lang="en-US" sz="1200" dirty="0"/>
              <a:t>() to determine if there is a “%” character in the command line. If yes, then the rest is a JID, if no, then it is a PID. Be sure to check that there is a number after the “%” though!</a:t>
            </a:r>
          </a:p>
        </p:txBody>
      </p:sp>
      <p:pic>
        <p:nvPicPr>
          <p:cNvPr id="46" name="Picture 45">
            <a:extLst>
              <a:ext uri="{FF2B5EF4-FFF2-40B4-BE49-F238E27FC236}">
                <a16:creationId xmlns:a16="http://schemas.microsoft.com/office/drawing/2014/main" id="{F870672E-CF42-4955-9D27-45C235EBF9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8984" y="6053986"/>
            <a:ext cx="3947766" cy="348634"/>
          </a:xfrm>
          <a:prstGeom prst="rect">
            <a:avLst/>
          </a:prstGeom>
        </p:spPr>
      </p:pic>
      <p:sp>
        <p:nvSpPr>
          <p:cNvPr id="47" name="TextBox 46">
            <a:extLst>
              <a:ext uri="{FF2B5EF4-FFF2-40B4-BE49-F238E27FC236}">
                <a16:creationId xmlns:a16="http://schemas.microsoft.com/office/drawing/2014/main" id="{D6029F20-9745-450B-BD22-B6A834710A06}"/>
              </a:ext>
            </a:extLst>
          </p:cNvPr>
          <p:cNvSpPr txBox="1"/>
          <p:nvPr/>
        </p:nvSpPr>
        <p:spPr>
          <a:xfrm>
            <a:off x="4578984" y="4829599"/>
            <a:ext cx="3220177" cy="1200329"/>
          </a:xfrm>
          <a:prstGeom prst="rect">
            <a:avLst/>
          </a:prstGeom>
          <a:noFill/>
        </p:spPr>
        <p:txBody>
          <a:bodyPr wrap="square" rtlCol="0">
            <a:spAutoFit/>
          </a:bodyPr>
          <a:lstStyle/>
          <a:p>
            <a:pPr algn="ctr"/>
            <a:r>
              <a:rPr lang="en-US" sz="1200" dirty="0"/>
              <a:t>Use </a:t>
            </a:r>
            <a:r>
              <a:rPr lang="en-US" sz="1200" dirty="0" err="1"/>
              <a:t>getjobjid</a:t>
            </a:r>
            <a:r>
              <a:rPr lang="en-US" sz="1200" dirty="0"/>
              <a:t>() to find the job struct by its JID. Remember that this function returns a pointer to the job itself (rather than a copy of the object, as in other languages), so you can directly edit the job instead of deleting then adding the job!</a:t>
            </a:r>
          </a:p>
        </p:txBody>
      </p:sp>
      <p:sp>
        <p:nvSpPr>
          <p:cNvPr id="48" name="TextBox 47">
            <a:extLst>
              <a:ext uri="{FF2B5EF4-FFF2-40B4-BE49-F238E27FC236}">
                <a16:creationId xmlns:a16="http://schemas.microsoft.com/office/drawing/2014/main" id="{C4B51CC0-D416-42CB-B18F-D2F005EEEE88}"/>
              </a:ext>
            </a:extLst>
          </p:cNvPr>
          <p:cNvSpPr txBox="1"/>
          <p:nvPr/>
        </p:nvSpPr>
        <p:spPr>
          <a:xfrm>
            <a:off x="4578984" y="4052674"/>
            <a:ext cx="3220177" cy="830997"/>
          </a:xfrm>
          <a:prstGeom prst="rect">
            <a:avLst/>
          </a:prstGeom>
          <a:noFill/>
        </p:spPr>
        <p:txBody>
          <a:bodyPr wrap="square" rtlCol="0">
            <a:spAutoFit/>
          </a:bodyPr>
          <a:lstStyle/>
          <a:p>
            <a:pPr algn="ctr"/>
            <a:r>
              <a:rPr lang="en-US" sz="1200" dirty="0"/>
              <a:t>REMEMBER! Only one job can be in the foreground at a time! Make sure you are calling </a:t>
            </a:r>
            <a:r>
              <a:rPr lang="en-US" sz="1200" dirty="0" err="1"/>
              <a:t>waitfg</a:t>
            </a:r>
            <a:r>
              <a:rPr lang="en-US" sz="1200" dirty="0"/>
              <a:t>() either before or after </a:t>
            </a:r>
            <a:r>
              <a:rPr lang="en-US" sz="1200" dirty="0" err="1"/>
              <a:t>dobgfg</a:t>
            </a:r>
            <a:r>
              <a:rPr lang="en-US" sz="1200" dirty="0"/>
              <a:t>() returns</a:t>
            </a:r>
          </a:p>
        </p:txBody>
      </p:sp>
      <p:sp>
        <p:nvSpPr>
          <p:cNvPr id="49" name="Multiplication Sign 48">
            <a:extLst>
              <a:ext uri="{FF2B5EF4-FFF2-40B4-BE49-F238E27FC236}">
                <a16:creationId xmlns:a16="http://schemas.microsoft.com/office/drawing/2014/main" id="{BE32FCAB-F900-4C93-B7BF-F8D0C48E6B17}"/>
              </a:ext>
            </a:extLst>
          </p:cNvPr>
          <p:cNvSpPr/>
          <p:nvPr/>
        </p:nvSpPr>
        <p:spPr>
          <a:xfrm>
            <a:off x="147496" y="2575456"/>
            <a:ext cx="3822053" cy="3822053"/>
          </a:xfrm>
          <a:prstGeom prst="mathMultiply">
            <a:avLst>
              <a:gd name="adj1" fmla="val 9759"/>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B41A8F10-B536-431F-9936-9B26E7D9924D}"/>
              </a:ext>
            </a:extLst>
          </p:cNvPr>
          <p:cNvSpPr/>
          <p:nvPr/>
        </p:nvSpPr>
        <p:spPr>
          <a:xfrm>
            <a:off x="5220462" y="3525385"/>
            <a:ext cx="1930822" cy="517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tsh</a:t>
            </a:r>
            <a:r>
              <a:rPr lang="en-US" sz="1400" dirty="0">
                <a:solidFill>
                  <a:schemeClr val="tx1"/>
                </a:solidFill>
              </a:rPr>
              <a:t>&gt; </a:t>
            </a:r>
            <a:r>
              <a:rPr lang="en-US" sz="1400" dirty="0" err="1">
                <a:solidFill>
                  <a:schemeClr val="tx1"/>
                </a:solidFill>
              </a:rPr>
              <a:t>fg</a:t>
            </a:r>
            <a:r>
              <a:rPr lang="en-US" sz="1400" dirty="0">
                <a:solidFill>
                  <a:schemeClr val="tx1"/>
                </a:solidFill>
              </a:rPr>
              <a:t> %1</a:t>
            </a:r>
          </a:p>
          <a:p>
            <a:pPr algn="ctr"/>
            <a:r>
              <a:rPr lang="en-US" sz="1400" dirty="0" err="1">
                <a:solidFill>
                  <a:schemeClr val="tx1"/>
                </a:solidFill>
              </a:rPr>
              <a:t>tsh</a:t>
            </a:r>
            <a:r>
              <a:rPr lang="en-US" sz="1400" dirty="0">
                <a:solidFill>
                  <a:schemeClr val="tx1"/>
                </a:solidFill>
              </a:rPr>
              <a:t>&gt; </a:t>
            </a:r>
            <a:r>
              <a:rPr lang="en-US" sz="1400" dirty="0" err="1">
                <a:solidFill>
                  <a:schemeClr val="tx1"/>
                </a:solidFill>
              </a:rPr>
              <a:t>fg</a:t>
            </a:r>
            <a:r>
              <a:rPr lang="en-US" sz="1400" dirty="0">
                <a:solidFill>
                  <a:schemeClr val="tx1"/>
                </a:solidFill>
              </a:rPr>
              <a:t> %2</a:t>
            </a:r>
          </a:p>
        </p:txBody>
      </p:sp>
      <p:sp>
        <p:nvSpPr>
          <p:cNvPr id="52" name="TextBox 51">
            <a:extLst>
              <a:ext uri="{FF2B5EF4-FFF2-40B4-BE49-F238E27FC236}">
                <a16:creationId xmlns:a16="http://schemas.microsoft.com/office/drawing/2014/main" id="{3F3D9701-0DEE-4906-B5D2-316D69200F95}"/>
              </a:ext>
            </a:extLst>
          </p:cNvPr>
          <p:cNvSpPr txBox="1"/>
          <p:nvPr/>
        </p:nvSpPr>
        <p:spPr>
          <a:xfrm>
            <a:off x="463556" y="6544391"/>
            <a:ext cx="3272589" cy="307777"/>
          </a:xfrm>
          <a:prstGeom prst="rect">
            <a:avLst/>
          </a:prstGeom>
          <a:noFill/>
        </p:spPr>
        <p:txBody>
          <a:bodyPr wrap="square" rtlCol="0">
            <a:spAutoFit/>
          </a:bodyPr>
          <a:lstStyle/>
          <a:p>
            <a:r>
              <a:rPr lang="en-US" sz="1400" dirty="0"/>
              <a:t>Use presentation mode!</a:t>
            </a:r>
          </a:p>
        </p:txBody>
      </p:sp>
    </p:spTree>
    <p:extLst>
      <p:ext uri="{BB962C8B-B14F-4D97-AF65-F5344CB8AC3E}">
        <p14:creationId xmlns:p14="http://schemas.microsoft.com/office/powerpoint/2010/main" val="342253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par>
                          <p:cTn id="15" fill="hold">
                            <p:stCondLst>
                              <p:cond delay="1500"/>
                            </p:stCondLst>
                            <p:childTnLst>
                              <p:par>
                                <p:cTn id="16" presetID="1" presetClass="exit"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hidden"/>
                                      </p:to>
                                    </p:se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500"/>
                                        <p:tgtEl>
                                          <p:spTgt spid="4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par>
                          <p:cTn id="29" fill="hold">
                            <p:stCondLst>
                              <p:cond delay="0"/>
                            </p:stCondLst>
                            <p:childTnLst>
                              <p:par>
                                <p:cTn id="30" presetID="10" presetClass="exit" presetSubtype="0" fill="hold" grpId="1" nodeType="afterEffect">
                                  <p:stCondLst>
                                    <p:cond delay="0"/>
                                  </p:stCondLst>
                                  <p:childTnLst>
                                    <p:animEffect transition="out" filter="fade">
                                      <p:cBhvr>
                                        <p:cTn id="31" dur="500"/>
                                        <p:tgtEl>
                                          <p:spTgt spid="19"/>
                                        </p:tgtEl>
                                      </p:cBhvr>
                                    </p:animEffect>
                                    <p:set>
                                      <p:cBhvr>
                                        <p:cTn id="32" dur="1" fill="hold">
                                          <p:stCondLst>
                                            <p:cond delay="499"/>
                                          </p:stCondLst>
                                        </p:cTn>
                                        <p:tgtEl>
                                          <p:spTgt spid="19"/>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1"/>
                                        </p:tgtEl>
                                      </p:cBhvr>
                                    </p:animEffect>
                                    <p:set>
                                      <p:cBhvr>
                                        <p:cTn id="35" dur="1" fill="hold">
                                          <p:stCondLst>
                                            <p:cond delay="499"/>
                                          </p:stCondLst>
                                        </p:cTn>
                                        <p:tgtEl>
                                          <p:spTgt spid="21"/>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23"/>
                                        </p:tgtEl>
                                      </p:cBhvr>
                                    </p:animEffect>
                                    <p:set>
                                      <p:cBhvr>
                                        <p:cTn id="38" dur="1" fill="hold">
                                          <p:stCondLst>
                                            <p:cond delay="499"/>
                                          </p:stCondLst>
                                        </p:cTn>
                                        <p:tgtEl>
                                          <p:spTgt spid="23"/>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46"/>
                                        </p:tgtEl>
                                      </p:cBhvr>
                                    </p:animEffect>
                                    <p:set>
                                      <p:cBhvr>
                                        <p:cTn id="41" dur="1" fill="hold">
                                          <p:stCondLst>
                                            <p:cond delay="499"/>
                                          </p:stCondLst>
                                        </p:cTn>
                                        <p:tgtEl>
                                          <p:spTgt spid="46"/>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47"/>
                                        </p:tgtEl>
                                      </p:cBhvr>
                                    </p:animEffect>
                                    <p:set>
                                      <p:cBhvr>
                                        <p:cTn id="44" dur="1" fill="hold">
                                          <p:stCondLst>
                                            <p:cond delay="499"/>
                                          </p:stCondLst>
                                        </p:cTn>
                                        <p:tgtEl>
                                          <p:spTgt spid="47"/>
                                        </p:tgtEl>
                                        <p:attrNameLst>
                                          <p:attrName>style.visibility</p:attrName>
                                        </p:attrNameLst>
                                      </p:cBhvr>
                                      <p:to>
                                        <p:strVal val="hidden"/>
                                      </p:to>
                                    </p:se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par>
                                <p:cTn id="54" presetID="10" presetClass="entr" presetSubtype="0"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childTnLst>
                          </p:cTn>
                        </p:par>
                        <p:par>
                          <p:cTn id="57" fill="hold">
                            <p:stCondLst>
                              <p:cond delay="500"/>
                            </p:stCondLst>
                            <p:childTnLst>
                              <p:par>
                                <p:cTn id="58" presetID="10" presetClass="entr" presetSubtype="0" fill="hold" grpId="0" nodeType="afterEffect">
                                  <p:stCondLst>
                                    <p:cond delay="50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childTnLst>
                          </p:cTn>
                        </p:par>
                        <p:par>
                          <p:cTn id="61" fill="hold">
                            <p:stCondLst>
                              <p:cond delay="1500"/>
                            </p:stCondLst>
                            <p:childTnLst>
                              <p:par>
                                <p:cTn id="62" presetID="1" presetClass="exit" presetSubtype="0" fill="hold" grpId="0" nodeType="afterEffect">
                                  <p:stCondLst>
                                    <p:cond delay="0"/>
                                  </p:stCondLst>
                                  <p:childTnLst>
                                    <p:set>
                                      <p:cBhvr>
                                        <p:cTn id="63" dur="1" fill="hold">
                                          <p:stCondLst>
                                            <p:cond delay="0"/>
                                          </p:stCondLst>
                                        </p:cTn>
                                        <p:tgtEl>
                                          <p:spTgt spid="7"/>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1" nodeType="clickEffect">
                                  <p:stCondLst>
                                    <p:cond delay="0"/>
                                  </p:stCondLst>
                                  <p:childTnLst>
                                    <p:set>
                                      <p:cBhvr>
                                        <p:cTn id="67" dur="1" fill="hold">
                                          <p:stCondLst>
                                            <p:cond delay="0"/>
                                          </p:stCondLst>
                                        </p:cTn>
                                        <p:tgtEl>
                                          <p:spTgt spid="7"/>
                                        </p:tgtEl>
                                        <p:attrNameLst>
                                          <p:attrName>style.visibility</p:attrName>
                                        </p:attrNameLst>
                                      </p:cBhvr>
                                      <p:to>
                                        <p:strVal val="visible"/>
                                      </p:to>
                                    </p:set>
                                  </p:childTnLst>
                                </p:cTn>
                              </p:par>
                            </p:childTnLst>
                          </p:cTn>
                        </p:par>
                        <p:par>
                          <p:cTn id="68" fill="hold">
                            <p:stCondLst>
                              <p:cond delay="0"/>
                            </p:stCondLst>
                            <p:childTnLst>
                              <p:par>
                                <p:cTn id="69" presetID="10" presetClass="exit" presetSubtype="0" fill="hold" grpId="1" nodeType="afterEffect">
                                  <p:stCondLst>
                                    <p:cond delay="0"/>
                                  </p:stCondLst>
                                  <p:childTnLst>
                                    <p:animEffect transition="out" filter="fade">
                                      <p:cBhvr>
                                        <p:cTn id="70" dur="500"/>
                                        <p:tgtEl>
                                          <p:spTgt spid="26"/>
                                        </p:tgtEl>
                                      </p:cBhvr>
                                    </p:animEffect>
                                    <p:set>
                                      <p:cBhvr>
                                        <p:cTn id="71" dur="1" fill="hold">
                                          <p:stCondLst>
                                            <p:cond delay="499"/>
                                          </p:stCondLst>
                                        </p:cTn>
                                        <p:tgtEl>
                                          <p:spTgt spid="26"/>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28"/>
                                        </p:tgtEl>
                                      </p:cBhvr>
                                    </p:animEffect>
                                    <p:set>
                                      <p:cBhvr>
                                        <p:cTn id="74" dur="1" fill="hold">
                                          <p:stCondLst>
                                            <p:cond delay="499"/>
                                          </p:stCondLst>
                                        </p:cTn>
                                        <p:tgtEl>
                                          <p:spTgt spid="28"/>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31"/>
                                        </p:tgtEl>
                                      </p:cBhvr>
                                    </p:animEffect>
                                    <p:set>
                                      <p:cBhvr>
                                        <p:cTn id="77" dur="1" fill="hold">
                                          <p:stCondLst>
                                            <p:cond delay="499"/>
                                          </p:stCondLst>
                                        </p:cTn>
                                        <p:tgtEl>
                                          <p:spTgt spid="31"/>
                                        </p:tgtEl>
                                        <p:attrNameLst>
                                          <p:attrName>style.visibility</p:attrName>
                                        </p:attrNameLst>
                                      </p:cBhvr>
                                      <p:to>
                                        <p:strVal val="hidden"/>
                                      </p:to>
                                    </p:set>
                                  </p:childTnLst>
                                </p:cTn>
                              </p:par>
                            </p:childTnLst>
                          </p:cTn>
                        </p:par>
                        <p:par>
                          <p:cTn id="78" fill="hold">
                            <p:stCondLst>
                              <p:cond delay="500"/>
                            </p:stCondLst>
                            <p:childTnLst>
                              <p:par>
                                <p:cTn id="79" presetID="10" presetClass="entr" presetSubtype="0" fill="hold" grpId="0"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500"/>
                                        <p:tgtEl>
                                          <p:spTgt spid="3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500"/>
                                        <p:tgtEl>
                                          <p:spTgt spid="33"/>
                                        </p:tgtEl>
                                      </p:cBhvr>
                                    </p:animEffect>
                                  </p:childTnLst>
                                </p:cTn>
                              </p:par>
                              <p:par>
                                <p:cTn id="87" presetID="10" presetClass="entr" presetSubtype="0" fill="hold" nodeType="withEffect">
                                  <p:stCondLst>
                                    <p:cond delay="0"/>
                                  </p:stCondLst>
                                  <p:childTnLst>
                                    <p:set>
                                      <p:cBhvr>
                                        <p:cTn id="88" dur="1" fill="hold">
                                          <p:stCondLst>
                                            <p:cond delay="0"/>
                                          </p:stCondLst>
                                        </p:cTn>
                                        <p:tgtEl>
                                          <p:spTgt spid="37"/>
                                        </p:tgtEl>
                                        <p:attrNameLst>
                                          <p:attrName>style.visibility</p:attrName>
                                        </p:attrNameLst>
                                      </p:cBhvr>
                                      <p:to>
                                        <p:strVal val="visible"/>
                                      </p:to>
                                    </p:set>
                                    <p:animEffect transition="in" filter="fade">
                                      <p:cBhvr>
                                        <p:cTn id="89" dur="500"/>
                                        <p:tgtEl>
                                          <p:spTgt spid="37"/>
                                        </p:tgtEl>
                                      </p:cBhvr>
                                    </p:animEffect>
                                  </p:childTnLst>
                                </p:cTn>
                              </p:par>
                            </p:childTnLst>
                          </p:cTn>
                        </p:par>
                        <p:par>
                          <p:cTn id="90" fill="hold">
                            <p:stCondLst>
                              <p:cond delay="500"/>
                            </p:stCondLst>
                            <p:childTnLst>
                              <p:par>
                                <p:cTn id="91" presetID="10" presetClass="entr" presetSubtype="0" fill="hold" grpId="0" nodeType="afterEffect">
                                  <p:stCondLst>
                                    <p:cond delay="500"/>
                                  </p:stCondLst>
                                  <p:childTnLst>
                                    <p:set>
                                      <p:cBhvr>
                                        <p:cTn id="92" dur="1" fill="hold">
                                          <p:stCondLst>
                                            <p:cond delay="0"/>
                                          </p:stCondLst>
                                        </p:cTn>
                                        <p:tgtEl>
                                          <p:spTgt spid="35"/>
                                        </p:tgtEl>
                                        <p:attrNameLst>
                                          <p:attrName>style.visibility</p:attrName>
                                        </p:attrNameLst>
                                      </p:cBhvr>
                                      <p:to>
                                        <p:strVal val="visible"/>
                                      </p:to>
                                    </p:set>
                                    <p:animEffect transition="in" filter="fade">
                                      <p:cBhvr>
                                        <p:cTn id="93" dur="500"/>
                                        <p:tgtEl>
                                          <p:spTgt spid="35"/>
                                        </p:tgtEl>
                                      </p:cBhvr>
                                    </p:animEffect>
                                  </p:childTnLst>
                                </p:cTn>
                              </p:par>
                            </p:childTnLst>
                          </p:cTn>
                        </p:par>
                        <p:par>
                          <p:cTn id="94" fill="hold">
                            <p:stCondLst>
                              <p:cond delay="1500"/>
                            </p:stCondLst>
                            <p:childTnLst>
                              <p:par>
                                <p:cTn id="95" presetID="1" presetClass="exit" presetSubtype="0" fill="hold" grpId="0" nodeType="afterEffect">
                                  <p:stCondLst>
                                    <p:cond delay="0"/>
                                  </p:stCondLst>
                                  <p:childTnLst>
                                    <p:set>
                                      <p:cBhvr>
                                        <p:cTn id="96" dur="1" fill="hold">
                                          <p:stCondLst>
                                            <p:cond delay="0"/>
                                          </p:stCondLst>
                                        </p:cTn>
                                        <p:tgtEl>
                                          <p:spTgt spid="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1" nodeType="clickEffect">
                                  <p:stCondLst>
                                    <p:cond delay="0"/>
                                  </p:stCondLst>
                                  <p:childTnLst>
                                    <p:set>
                                      <p:cBhvr>
                                        <p:cTn id="100" dur="1" fill="hold">
                                          <p:stCondLst>
                                            <p:cond delay="0"/>
                                          </p:stCondLst>
                                        </p:cTn>
                                        <p:tgtEl>
                                          <p:spTgt spid="9"/>
                                        </p:tgtEl>
                                        <p:attrNameLst>
                                          <p:attrName>style.visibility</p:attrName>
                                        </p:attrNameLst>
                                      </p:cBhvr>
                                      <p:to>
                                        <p:strVal val="visible"/>
                                      </p:to>
                                    </p:set>
                                  </p:childTnLst>
                                </p:cTn>
                              </p:par>
                            </p:childTnLst>
                          </p:cTn>
                        </p:par>
                        <p:par>
                          <p:cTn id="101" fill="hold">
                            <p:stCondLst>
                              <p:cond delay="0"/>
                            </p:stCondLst>
                            <p:childTnLst>
                              <p:par>
                                <p:cTn id="102" presetID="10" presetClass="exit" presetSubtype="0" fill="hold" grpId="1" nodeType="afterEffect">
                                  <p:stCondLst>
                                    <p:cond delay="0"/>
                                  </p:stCondLst>
                                  <p:childTnLst>
                                    <p:animEffect transition="out" filter="fade">
                                      <p:cBhvr>
                                        <p:cTn id="103" dur="500"/>
                                        <p:tgtEl>
                                          <p:spTgt spid="33"/>
                                        </p:tgtEl>
                                      </p:cBhvr>
                                    </p:animEffect>
                                    <p:set>
                                      <p:cBhvr>
                                        <p:cTn id="104" dur="1" fill="hold">
                                          <p:stCondLst>
                                            <p:cond delay="499"/>
                                          </p:stCondLst>
                                        </p:cTn>
                                        <p:tgtEl>
                                          <p:spTgt spid="33"/>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37"/>
                                        </p:tgtEl>
                                      </p:cBhvr>
                                    </p:animEffect>
                                    <p:set>
                                      <p:cBhvr>
                                        <p:cTn id="107" dur="1" fill="hold">
                                          <p:stCondLst>
                                            <p:cond delay="499"/>
                                          </p:stCondLst>
                                        </p:cTn>
                                        <p:tgtEl>
                                          <p:spTgt spid="37"/>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35"/>
                                        </p:tgtEl>
                                      </p:cBhvr>
                                    </p:animEffect>
                                    <p:set>
                                      <p:cBhvr>
                                        <p:cTn id="110" dur="1" fill="hold">
                                          <p:stCondLst>
                                            <p:cond delay="499"/>
                                          </p:stCondLst>
                                        </p:cTn>
                                        <p:tgtEl>
                                          <p:spTgt spid="35"/>
                                        </p:tgtEl>
                                        <p:attrNameLst>
                                          <p:attrName>style.visibility</p:attrName>
                                        </p:attrNameLst>
                                      </p:cBhvr>
                                      <p:to>
                                        <p:strVal val="hidden"/>
                                      </p:to>
                                    </p:set>
                                  </p:childTnLst>
                                </p:cTn>
                              </p:par>
                              <p:par>
                                <p:cTn id="111" presetID="10" presetClass="entr" presetSubtype="0" fill="hold" grpId="0" nodeType="withEffect">
                                  <p:stCondLst>
                                    <p:cond delay="0"/>
                                  </p:stCondLst>
                                  <p:childTnLst>
                                    <p:set>
                                      <p:cBhvr>
                                        <p:cTn id="112" dur="1" fill="hold">
                                          <p:stCondLst>
                                            <p:cond delay="0"/>
                                          </p:stCondLst>
                                        </p:cTn>
                                        <p:tgtEl>
                                          <p:spTgt spid="50"/>
                                        </p:tgtEl>
                                        <p:attrNameLst>
                                          <p:attrName>style.visibility</p:attrName>
                                        </p:attrNameLst>
                                      </p:cBhvr>
                                      <p:to>
                                        <p:strVal val="visible"/>
                                      </p:to>
                                    </p:set>
                                    <p:animEffect transition="in" filter="fade">
                                      <p:cBhvr>
                                        <p:cTn id="113" dur="500"/>
                                        <p:tgtEl>
                                          <p:spTgt spid="50"/>
                                        </p:tgtEl>
                                      </p:cBhvr>
                                    </p:animEffect>
                                  </p:childTnLst>
                                </p:cTn>
                              </p:par>
                              <p:par>
                                <p:cTn id="114" presetID="10" presetClass="entr" presetSubtype="0" fill="hold" grpId="2" nodeType="withEffect">
                                  <p:stCondLst>
                                    <p:cond delay="0"/>
                                  </p:stCondLst>
                                  <p:childTnLst>
                                    <p:set>
                                      <p:cBhvr>
                                        <p:cTn id="115" dur="1" fill="hold">
                                          <p:stCondLst>
                                            <p:cond delay="0"/>
                                          </p:stCondLst>
                                        </p:cTn>
                                        <p:tgtEl>
                                          <p:spTgt spid="23"/>
                                        </p:tgtEl>
                                        <p:attrNameLst>
                                          <p:attrName>style.visibility</p:attrName>
                                        </p:attrNameLst>
                                      </p:cBhvr>
                                      <p:to>
                                        <p:strVal val="visible"/>
                                      </p:to>
                                    </p:set>
                                    <p:animEffect transition="in" filter="fade">
                                      <p:cBhvr>
                                        <p:cTn id="116" dur="500"/>
                                        <p:tgtEl>
                                          <p:spTgt spid="23"/>
                                        </p:tgtEl>
                                      </p:cBhvr>
                                    </p:animEffect>
                                  </p:childTnLst>
                                </p:cTn>
                              </p:par>
                              <p:par>
                                <p:cTn id="117" presetID="10" presetClass="entr" presetSubtype="0" fill="hold" grpId="2" nodeType="withEffect">
                                  <p:stCondLst>
                                    <p:cond delay="0"/>
                                  </p:stCondLst>
                                  <p:childTnLst>
                                    <p:set>
                                      <p:cBhvr>
                                        <p:cTn id="118" dur="1" fill="hold">
                                          <p:stCondLst>
                                            <p:cond delay="0"/>
                                          </p:stCondLst>
                                        </p:cTn>
                                        <p:tgtEl>
                                          <p:spTgt spid="31"/>
                                        </p:tgtEl>
                                        <p:attrNameLst>
                                          <p:attrName>style.visibility</p:attrName>
                                        </p:attrNameLst>
                                      </p:cBhvr>
                                      <p:to>
                                        <p:strVal val="visible"/>
                                      </p:to>
                                    </p:set>
                                    <p:animEffect transition="in" filter="fade">
                                      <p:cBhvr>
                                        <p:cTn id="119" dur="500"/>
                                        <p:tgtEl>
                                          <p:spTgt spid="31"/>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48"/>
                                        </p:tgtEl>
                                        <p:attrNameLst>
                                          <p:attrName>style.visibility</p:attrName>
                                        </p:attrNameLst>
                                      </p:cBhvr>
                                      <p:to>
                                        <p:strVal val="visible"/>
                                      </p:to>
                                    </p:set>
                                    <p:animEffect transition="in" filter="fade">
                                      <p:cBhvr>
                                        <p:cTn id="122" dur="500"/>
                                        <p:tgtEl>
                                          <p:spTgt spid="48"/>
                                        </p:tgtEl>
                                      </p:cBhvr>
                                    </p:animEffect>
                                  </p:childTnLst>
                                </p:cTn>
                              </p:par>
                            </p:childTnLst>
                          </p:cTn>
                        </p:par>
                        <p:par>
                          <p:cTn id="123" fill="hold">
                            <p:stCondLst>
                              <p:cond delay="500"/>
                            </p:stCondLst>
                            <p:childTnLst>
                              <p:par>
                                <p:cTn id="124" presetID="1" presetClass="exit" presetSubtype="0" fill="hold" grpId="1" nodeType="afterEffect">
                                  <p:stCondLst>
                                    <p:cond delay="0"/>
                                  </p:stCondLst>
                                  <p:childTnLst>
                                    <p:set>
                                      <p:cBhvr>
                                        <p:cTn id="125" dur="1" fill="hold">
                                          <p:stCondLst>
                                            <p:cond delay="0"/>
                                          </p:stCondLst>
                                        </p:cTn>
                                        <p:tgtEl>
                                          <p:spTgt spid="32"/>
                                        </p:tgtEl>
                                        <p:attrNameLst>
                                          <p:attrName>style.visibility</p:attrName>
                                        </p:attrNameLst>
                                      </p:cBhvr>
                                      <p:to>
                                        <p:strVal val="hidden"/>
                                      </p:to>
                                    </p:set>
                                  </p:childTnLst>
                                </p:cTn>
                              </p:par>
                            </p:childTnLst>
                          </p:cTn>
                        </p:par>
                        <p:par>
                          <p:cTn id="126" fill="hold">
                            <p:stCondLst>
                              <p:cond delay="500"/>
                            </p:stCondLst>
                            <p:childTnLst>
                              <p:par>
                                <p:cTn id="127" presetID="10" presetClass="entr" presetSubtype="0" fill="hold" grpId="0" nodeType="afterEffect">
                                  <p:stCondLst>
                                    <p:cond delay="1000"/>
                                  </p:stCondLst>
                                  <p:childTnLst>
                                    <p:set>
                                      <p:cBhvr>
                                        <p:cTn id="128" dur="1" fill="hold">
                                          <p:stCondLst>
                                            <p:cond delay="0"/>
                                          </p:stCondLst>
                                        </p:cTn>
                                        <p:tgtEl>
                                          <p:spTgt spid="49"/>
                                        </p:tgtEl>
                                        <p:attrNameLst>
                                          <p:attrName>style.visibility</p:attrName>
                                        </p:attrNameLst>
                                      </p:cBhvr>
                                      <p:to>
                                        <p:strVal val="visible"/>
                                      </p:to>
                                    </p:set>
                                    <p:animEffect transition="in" filter="fade">
                                      <p:cBhvr>
                                        <p:cTn id="129" dur="500"/>
                                        <p:tgtEl>
                                          <p:spTgt spid="49"/>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xit" presetSubtype="0" fill="hold" grpId="1" nodeType="clickEffect">
                                  <p:stCondLst>
                                    <p:cond delay="0"/>
                                  </p:stCondLst>
                                  <p:childTnLst>
                                    <p:animEffect transition="out" filter="fade">
                                      <p:cBhvr>
                                        <p:cTn id="133" dur="500"/>
                                        <p:tgtEl>
                                          <p:spTgt spid="48"/>
                                        </p:tgtEl>
                                      </p:cBhvr>
                                    </p:animEffect>
                                    <p:set>
                                      <p:cBhvr>
                                        <p:cTn id="134" dur="1" fill="hold">
                                          <p:stCondLst>
                                            <p:cond delay="499"/>
                                          </p:stCondLst>
                                        </p:cTn>
                                        <p:tgtEl>
                                          <p:spTgt spid="48"/>
                                        </p:tgtEl>
                                        <p:attrNameLst>
                                          <p:attrName>style.visibility</p:attrName>
                                        </p:attrNameLst>
                                      </p:cBhvr>
                                      <p:to>
                                        <p:strVal val="hidden"/>
                                      </p:to>
                                    </p:set>
                                  </p:childTnLst>
                                </p:cTn>
                              </p:par>
                              <p:par>
                                <p:cTn id="135" presetID="10" presetClass="exit" presetSubtype="0" fill="hold" grpId="3" nodeType="withEffect">
                                  <p:stCondLst>
                                    <p:cond delay="0"/>
                                  </p:stCondLst>
                                  <p:childTnLst>
                                    <p:animEffect transition="out" filter="fade">
                                      <p:cBhvr>
                                        <p:cTn id="136" dur="500"/>
                                        <p:tgtEl>
                                          <p:spTgt spid="23"/>
                                        </p:tgtEl>
                                      </p:cBhvr>
                                    </p:animEffect>
                                    <p:set>
                                      <p:cBhvr>
                                        <p:cTn id="137" dur="1" fill="hold">
                                          <p:stCondLst>
                                            <p:cond delay="499"/>
                                          </p:stCondLst>
                                        </p:cTn>
                                        <p:tgtEl>
                                          <p:spTgt spid="23"/>
                                        </p:tgtEl>
                                        <p:attrNameLst>
                                          <p:attrName>style.visibility</p:attrName>
                                        </p:attrNameLst>
                                      </p:cBhvr>
                                      <p:to>
                                        <p:strVal val="hidden"/>
                                      </p:to>
                                    </p:set>
                                  </p:childTnLst>
                                </p:cTn>
                              </p:par>
                              <p:par>
                                <p:cTn id="138" presetID="10" presetClass="exit" presetSubtype="0" fill="hold" grpId="3" nodeType="withEffect">
                                  <p:stCondLst>
                                    <p:cond delay="0"/>
                                  </p:stCondLst>
                                  <p:childTnLst>
                                    <p:animEffect transition="out" filter="fade">
                                      <p:cBhvr>
                                        <p:cTn id="139" dur="500"/>
                                        <p:tgtEl>
                                          <p:spTgt spid="31"/>
                                        </p:tgtEl>
                                      </p:cBhvr>
                                    </p:animEffect>
                                    <p:set>
                                      <p:cBhvr>
                                        <p:cTn id="140" dur="1" fill="hold">
                                          <p:stCondLst>
                                            <p:cond delay="499"/>
                                          </p:stCondLst>
                                        </p:cTn>
                                        <p:tgtEl>
                                          <p:spTgt spid="31"/>
                                        </p:tgtEl>
                                        <p:attrNameLst>
                                          <p:attrName>style.visibility</p:attrName>
                                        </p:attrNameLst>
                                      </p:cBhvr>
                                      <p:to>
                                        <p:strVal val="hidden"/>
                                      </p:to>
                                    </p:set>
                                  </p:childTnLst>
                                </p:cTn>
                              </p:par>
                              <p:par>
                                <p:cTn id="141" presetID="10" presetClass="exit" presetSubtype="0" fill="hold" grpId="1" nodeType="withEffect">
                                  <p:stCondLst>
                                    <p:cond delay="0"/>
                                  </p:stCondLst>
                                  <p:childTnLst>
                                    <p:animEffect transition="out" filter="fade">
                                      <p:cBhvr>
                                        <p:cTn id="142" dur="500"/>
                                        <p:tgtEl>
                                          <p:spTgt spid="49"/>
                                        </p:tgtEl>
                                      </p:cBhvr>
                                    </p:animEffect>
                                    <p:set>
                                      <p:cBhvr>
                                        <p:cTn id="143" dur="1" fill="hold">
                                          <p:stCondLst>
                                            <p:cond delay="499"/>
                                          </p:stCondLst>
                                        </p:cTn>
                                        <p:tgtEl>
                                          <p:spTgt spid="49"/>
                                        </p:tgtEl>
                                        <p:attrNameLst>
                                          <p:attrName>style.visibility</p:attrName>
                                        </p:attrNameLst>
                                      </p:cBhvr>
                                      <p:to>
                                        <p:strVal val="hidden"/>
                                      </p:to>
                                    </p:set>
                                  </p:childTnLst>
                                </p:cTn>
                              </p:par>
                            </p:childTnLst>
                          </p:cTn>
                        </p:par>
                        <p:par>
                          <p:cTn id="144" fill="hold">
                            <p:stCondLst>
                              <p:cond delay="500"/>
                            </p:stCondLst>
                            <p:childTnLst>
                              <p:par>
                                <p:cTn id="145" presetID="10" presetClass="entr" presetSubtype="0" fill="hold" grpId="0" nodeType="afterEffect">
                                  <p:stCondLst>
                                    <p:cond delay="0"/>
                                  </p:stCondLst>
                                  <p:childTnLst>
                                    <p:set>
                                      <p:cBhvr>
                                        <p:cTn id="146" dur="1" fill="hold">
                                          <p:stCondLst>
                                            <p:cond delay="0"/>
                                          </p:stCondLst>
                                        </p:cTn>
                                        <p:tgtEl>
                                          <p:spTgt spid="44"/>
                                        </p:tgtEl>
                                        <p:attrNameLst>
                                          <p:attrName>style.visibility</p:attrName>
                                        </p:attrNameLst>
                                      </p:cBhvr>
                                      <p:to>
                                        <p:strVal val="visible"/>
                                      </p:to>
                                    </p:set>
                                    <p:animEffect transition="in" filter="fade">
                                      <p:cBhvr>
                                        <p:cTn id="14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9" grpId="0" animBg="1"/>
      <p:bldP spid="9" grpId="1" animBg="1"/>
      <p:bldP spid="19" grpId="0"/>
      <p:bldP spid="19" grpId="1"/>
      <p:bldP spid="23" grpId="0" animBg="1"/>
      <p:bldP spid="23" grpId="1" animBg="1"/>
      <p:bldP spid="23" grpId="2" animBg="1"/>
      <p:bldP spid="23" grpId="3" animBg="1"/>
      <p:bldP spid="25" grpId="0" animBg="1"/>
      <p:bldP spid="26" grpId="0"/>
      <p:bldP spid="26" grpId="1"/>
      <p:bldP spid="31" grpId="0" animBg="1"/>
      <p:bldP spid="31" grpId="1" animBg="1"/>
      <p:bldP spid="31" grpId="2" animBg="1"/>
      <p:bldP spid="31" grpId="3" animBg="1"/>
      <p:bldP spid="32" grpId="0" animBg="1"/>
      <p:bldP spid="32" grpId="1" animBg="1"/>
      <p:bldP spid="33" grpId="0"/>
      <p:bldP spid="33" grpId="1"/>
      <p:bldP spid="35" grpId="0" animBg="1"/>
      <p:bldP spid="35" grpId="1" animBg="1"/>
      <p:bldP spid="44" grpId="0"/>
      <p:bldP spid="47" grpId="0"/>
      <p:bldP spid="47" grpId="1"/>
      <p:bldP spid="48" grpId="0"/>
      <p:bldP spid="48" grpId="1"/>
      <p:bldP spid="49" grpId="0" animBg="1"/>
      <p:bldP spid="49" grpId="1" animBg="1"/>
      <p:bldP spid="5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40529-49DB-44FA-969E-6FFC3A0AC6A7}"/>
              </a:ext>
            </a:extLst>
          </p:cNvPr>
          <p:cNvSpPr>
            <a:spLocks noGrp="1"/>
          </p:cNvSpPr>
          <p:nvPr>
            <p:ph type="title"/>
          </p:nvPr>
        </p:nvSpPr>
        <p:spPr/>
        <p:txBody>
          <a:bodyPr/>
          <a:lstStyle/>
          <a:p>
            <a:r>
              <a:rPr lang="en-US" dirty="0"/>
              <a:t>Step 8: </a:t>
            </a:r>
            <a:r>
              <a:rPr lang="en-US" dirty="0" err="1"/>
              <a:t>bg</a:t>
            </a:r>
            <a:r>
              <a:rPr lang="en-US" dirty="0"/>
              <a:t> and </a:t>
            </a:r>
            <a:r>
              <a:rPr lang="en-US" dirty="0" err="1"/>
              <a:t>fg</a:t>
            </a:r>
            <a:r>
              <a:rPr lang="en-US" dirty="0"/>
              <a:t> commands </a:t>
            </a:r>
          </a:p>
        </p:txBody>
      </p:sp>
      <p:sp>
        <p:nvSpPr>
          <p:cNvPr id="3" name="Content Placeholder 2">
            <a:extLst>
              <a:ext uri="{FF2B5EF4-FFF2-40B4-BE49-F238E27FC236}">
                <a16:creationId xmlns:a16="http://schemas.microsoft.com/office/drawing/2014/main" id="{0B6916F7-38D1-4883-AB5E-EC52D0087302}"/>
              </a:ext>
            </a:extLst>
          </p:cNvPr>
          <p:cNvSpPr>
            <a:spLocks noGrp="1"/>
          </p:cNvSpPr>
          <p:nvPr>
            <p:ph idx="1"/>
          </p:nvPr>
        </p:nvSpPr>
        <p:spPr>
          <a:xfrm>
            <a:off x="677334" y="1270000"/>
            <a:ext cx="8596668" cy="840898"/>
          </a:xfrm>
        </p:spPr>
        <p:txBody>
          <a:bodyPr>
            <a:normAutofit/>
          </a:bodyPr>
          <a:lstStyle/>
          <a:p>
            <a:r>
              <a:rPr lang="en-US" dirty="0"/>
              <a:t>These situations require specific print statements in order to pass the auto grader</a:t>
            </a:r>
          </a:p>
        </p:txBody>
      </p:sp>
      <p:sp>
        <p:nvSpPr>
          <p:cNvPr id="5" name="Rectangle 4">
            <a:extLst>
              <a:ext uri="{FF2B5EF4-FFF2-40B4-BE49-F238E27FC236}">
                <a16:creationId xmlns:a16="http://schemas.microsoft.com/office/drawing/2014/main" id="{DC8A619C-8142-4153-9D0C-BF6AC63AE906}"/>
              </a:ext>
            </a:extLst>
          </p:cNvPr>
          <p:cNvSpPr/>
          <p:nvPr/>
        </p:nvSpPr>
        <p:spPr>
          <a:xfrm>
            <a:off x="1067124" y="2775466"/>
            <a:ext cx="4562475"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printf</a:t>
            </a:r>
            <a:r>
              <a:rPr lang="en-US" sz="1200" dirty="0">
                <a:solidFill>
                  <a:schemeClr val="tx1"/>
                </a:solidFill>
              </a:rPr>
              <a:t>("%s command requires PID or %%job id argument\n", </a:t>
            </a:r>
            <a:r>
              <a:rPr lang="en-US" sz="1200" dirty="0" err="1">
                <a:solidFill>
                  <a:schemeClr val="tx1"/>
                </a:solidFill>
              </a:rPr>
              <a:t>cmd</a:t>
            </a:r>
            <a:r>
              <a:rPr lang="en-US" sz="1200" dirty="0">
                <a:solidFill>
                  <a:schemeClr val="tx1"/>
                </a:solidFill>
              </a:rPr>
              <a:t>)</a:t>
            </a:r>
          </a:p>
        </p:txBody>
      </p:sp>
      <p:sp>
        <p:nvSpPr>
          <p:cNvPr id="9" name="Rectangle 8">
            <a:extLst>
              <a:ext uri="{FF2B5EF4-FFF2-40B4-BE49-F238E27FC236}">
                <a16:creationId xmlns:a16="http://schemas.microsoft.com/office/drawing/2014/main" id="{9FD4FD0A-57A5-4132-8DBD-71124FF34FD6}"/>
              </a:ext>
            </a:extLst>
          </p:cNvPr>
          <p:cNvSpPr/>
          <p:nvPr/>
        </p:nvSpPr>
        <p:spPr>
          <a:xfrm>
            <a:off x="1067124" y="3506748"/>
            <a:ext cx="4013373"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printf</a:t>
            </a:r>
            <a:r>
              <a:rPr lang="en-US" sz="1200" dirty="0">
                <a:solidFill>
                  <a:schemeClr val="tx1"/>
                </a:solidFill>
              </a:rPr>
              <a:t>("%s: argument must be a PID or %%job id\n", </a:t>
            </a:r>
            <a:r>
              <a:rPr lang="en-US" sz="1200" dirty="0" err="1">
                <a:solidFill>
                  <a:schemeClr val="tx1"/>
                </a:solidFill>
              </a:rPr>
              <a:t>cmd</a:t>
            </a:r>
            <a:r>
              <a:rPr lang="en-US" sz="1200" dirty="0">
                <a:solidFill>
                  <a:schemeClr val="tx1"/>
                </a:solidFill>
              </a:rPr>
              <a:t>)</a:t>
            </a:r>
          </a:p>
        </p:txBody>
      </p:sp>
      <p:sp>
        <p:nvSpPr>
          <p:cNvPr id="11" name="Rectangle 10">
            <a:extLst>
              <a:ext uri="{FF2B5EF4-FFF2-40B4-BE49-F238E27FC236}">
                <a16:creationId xmlns:a16="http://schemas.microsoft.com/office/drawing/2014/main" id="{594736A8-58F1-42C0-B86F-7728368EA0F2}"/>
              </a:ext>
            </a:extLst>
          </p:cNvPr>
          <p:cNvSpPr/>
          <p:nvPr/>
        </p:nvSpPr>
        <p:spPr>
          <a:xfrm>
            <a:off x="1067125" y="4253575"/>
            <a:ext cx="2822743"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 </a:t>
            </a:r>
            <a:r>
              <a:rPr lang="en-US" sz="1200" dirty="0" err="1">
                <a:solidFill>
                  <a:schemeClr val="tx1"/>
                </a:solidFill>
              </a:rPr>
              <a:t>printf</a:t>
            </a:r>
            <a:r>
              <a:rPr lang="en-US" sz="1200" dirty="0">
                <a:solidFill>
                  <a:schemeClr val="tx1"/>
                </a:solidFill>
              </a:rPr>
              <a:t>("(%d): No such process\n", </a:t>
            </a:r>
            <a:r>
              <a:rPr lang="en-US" sz="1200" dirty="0" err="1">
                <a:solidFill>
                  <a:schemeClr val="tx1"/>
                </a:solidFill>
              </a:rPr>
              <a:t>pid</a:t>
            </a:r>
            <a:r>
              <a:rPr lang="en-US" sz="1200" dirty="0">
                <a:solidFill>
                  <a:schemeClr val="tx1"/>
                </a:solidFill>
              </a:rPr>
              <a:t>)</a:t>
            </a:r>
          </a:p>
        </p:txBody>
      </p:sp>
      <p:sp>
        <p:nvSpPr>
          <p:cNvPr id="13" name="Rectangle 12">
            <a:extLst>
              <a:ext uri="{FF2B5EF4-FFF2-40B4-BE49-F238E27FC236}">
                <a16:creationId xmlns:a16="http://schemas.microsoft.com/office/drawing/2014/main" id="{B42CC3FE-CB1E-4A89-8C71-A9F906BD6B05}"/>
              </a:ext>
            </a:extLst>
          </p:cNvPr>
          <p:cNvSpPr/>
          <p:nvPr/>
        </p:nvSpPr>
        <p:spPr>
          <a:xfrm>
            <a:off x="1067124" y="4982118"/>
            <a:ext cx="2984676"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printf</a:t>
            </a:r>
            <a:r>
              <a:rPr lang="en-US" sz="1200" dirty="0">
                <a:solidFill>
                  <a:schemeClr val="tx1"/>
                </a:solidFill>
              </a:rPr>
              <a:t>("[%d] (%d) %s\n", </a:t>
            </a:r>
            <a:r>
              <a:rPr lang="en-US" sz="1200" dirty="0" err="1">
                <a:solidFill>
                  <a:schemeClr val="tx1"/>
                </a:solidFill>
              </a:rPr>
              <a:t>jid</a:t>
            </a:r>
            <a:r>
              <a:rPr lang="en-US" sz="1200" dirty="0">
                <a:solidFill>
                  <a:schemeClr val="tx1"/>
                </a:solidFill>
              </a:rPr>
              <a:t>, </a:t>
            </a:r>
            <a:r>
              <a:rPr lang="en-US" sz="1200" dirty="0" err="1">
                <a:solidFill>
                  <a:schemeClr val="tx1"/>
                </a:solidFill>
              </a:rPr>
              <a:t>pid</a:t>
            </a:r>
            <a:r>
              <a:rPr lang="en-US" sz="1200" dirty="0">
                <a:solidFill>
                  <a:schemeClr val="tx1"/>
                </a:solidFill>
              </a:rPr>
              <a:t>, </a:t>
            </a:r>
            <a:r>
              <a:rPr lang="en-US" sz="1200" dirty="0" err="1">
                <a:solidFill>
                  <a:schemeClr val="tx1"/>
                </a:solidFill>
              </a:rPr>
              <a:t>cmdline</a:t>
            </a:r>
            <a:r>
              <a:rPr lang="en-US" sz="1200" dirty="0">
                <a:solidFill>
                  <a:schemeClr val="tx1"/>
                </a:solidFill>
              </a:rPr>
              <a:t>)</a:t>
            </a:r>
          </a:p>
        </p:txBody>
      </p:sp>
      <p:sp>
        <p:nvSpPr>
          <p:cNvPr id="36" name="Rectangle 35">
            <a:extLst>
              <a:ext uri="{FF2B5EF4-FFF2-40B4-BE49-F238E27FC236}">
                <a16:creationId xmlns:a16="http://schemas.microsoft.com/office/drawing/2014/main" id="{E2B0AB0A-18FB-44C9-9F0F-FD33EF7F6DA0}"/>
              </a:ext>
            </a:extLst>
          </p:cNvPr>
          <p:cNvSpPr/>
          <p:nvPr/>
        </p:nvSpPr>
        <p:spPr>
          <a:xfrm>
            <a:off x="4218227" y="4250836"/>
            <a:ext cx="2822741"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 </a:t>
            </a:r>
            <a:r>
              <a:rPr lang="en-US" sz="1200" dirty="0" err="1">
                <a:solidFill>
                  <a:schemeClr val="tx1"/>
                </a:solidFill>
              </a:rPr>
              <a:t>printf</a:t>
            </a:r>
            <a:r>
              <a:rPr lang="en-US" sz="1200" dirty="0">
                <a:solidFill>
                  <a:schemeClr val="tx1"/>
                </a:solidFill>
              </a:rPr>
              <a:t>("(%d): No such job\n", </a:t>
            </a:r>
            <a:r>
              <a:rPr lang="en-US" sz="1200" dirty="0" err="1">
                <a:solidFill>
                  <a:schemeClr val="tx1"/>
                </a:solidFill>
              </a:rPr>
              <a:t>jid</a:t>
            </a:r>
            <a:r>
              <a:rPr lang="en-US" sz="1200" dirty="0">
                <a:solidFill>
                  <a:schemeClr val="tx1"/>
                </a:solidFill>
              </a:rPr>
              <a:t>)</a:t>
            </a:r>
          </a:p>
        </p:txBody>
      </p:sp>
      <p:sp>
        <p:nvSpPr>
          <p:cNvPr id="6" name="TextBox 5">
            <a:extLst>
              <a:ext uri="{FF2B5EF4-FFF2-40B4-BE49-F238E27FC236}">
                <a16:creationId xmlns:a16="http://schemas.microsoft.com/office/drawing/2014/main" id="{F9E78D7D-78CB-4B08-94CA-B20664A69F39}"/>
              </a:ext>
            </a:extLst>
          </p:cNvPr>
          <p:cNvSpPr txBox="1"/>
          <p:nvPr/>
        </p:nvSpPr>
        <p:spPr>
          <a:xfrm>
            <a:off x="1067124" y="2406134"/>
            <a:ext cx="4562474" cy="369332"/>
          </a:xfrm>
          <a:prstGeom prst="rect">
            <a:avLst/>
          </a:prstGeom>
          <a:noFill/>
        </p:spPr>
        <p:txBody>
          <a:bodyPr wrap="square" rtlCol="0">
            <a:spAutoFit/>
          </a:bodyPr>
          <a:lstStyle/>
          <a:p>
            <a:r>
              <a:rPr lang="en-US" dirty="0"/>
              <a:t>If the user doesn’t specify a PID or JID</a:t>
            </a:r>
          </a:p>
        </p:txBody>
      </p:sp>
      <p:sp>
        <p:nvSpPr>
          <p:cNvPr id="37" name="TextBox 36">
            <a:extLst>
              <a:ext uri="{FF2B5EF4-FFF2-40B4-BE49-F238E27FC236}">
                <a16:creationId xmlns:a16="http://schemas.microsoft.com/office/drawing/2014/main" id="{B02174BD-3695-4202-B315-08D5BCD15054}"/>
              </a:ext>
            </a:extLst>
          </p:cNvPr>
          <p:cNvSpPr txBox="1"/>
          <p:nvPr/>
        </p:nvSpPr>
        <p:spPr>
          <a:xfrm>
            <a:off x="1067124" y="3137416"/>
            <a:ext cx="3839832" cy="369332"/>
          </a:xfrm>
          <a:prstGeom prst="rect">
            <a:avLst/>
          </a:prstGeom>
          <a:noFill/>
        </p:spPr>
        <p:txBody>
          <a:bodyPr wrap="square" rtlCol="0">
            <a:spAutoFit/>
          </a:bodyPr>
          <a:lstStyle/>
          <a:p>
            <a:r>
              <a:rPr lang="en-US" dirty="0"/>
              <a:t>If the 2</a:t>
            </a:r>
            <a:r>
              <a:rPr lang="en-US" baseline="30000" dirty="0"/>
              <a:t>nd</a:t>
            </a:r>
            <a:r>
              <a:rPr lang="en-US" dirty="0"/>
              <a:t> argument isn’t a number</a:t>
            </a:r>
          </a:p>
        </p:txBody>
      </p:sp>
      <p:sp>
        <p:nvSpPr>
          <p:cNvPr id="38" name="TextBox 37">
            <a:extLst>
              <a:ext uri="{FF2B5EF4-FFF2-40B4-BE49-F238E27FC236}">
                <a16:creationId xmlns:a16="http://schemas.microsoft.com/office/drawing/2014/main" id="{2694C545-8A5B-4D79-9B9E-56BFDD5EA6B6}"/>
              </a:ext>
            </a:extLst>
          </p:cNvPr>
          <p:cNvSpPr txBox="1"/>
          <p:nvPr/>
        </p:nvSpPr>
        <p:spPr>
          <a:xfrm>
            <a:off x="1067124" y="4620168"/>
            <a:ext cx="4845996" cy="369332"/>
          </a:xfrm>
          <a:prstGeom prst="rect">
            <a:avLst/>
          </a:prstGeom>
          <a:noFill/>
        </p:spPr>
        <p:txBody>
          <a:bodyPr wrap="square" rtlCol="0">
            <a:spAutoFit/>
          </a:bodyPr>
          <a:lstStyle/>
          <a:p>
            <a:r>
              <a:rPr lang="en-US" dirty="0"/>
              <a:t>If the process was started in the background</a:t>
            </a:r>
          </a:p>
        </p:txBody>
      </p:sp>
      <p:sp>
        <p:nvSpPr>
          <p:cNvPr id="39" name="TextBox 38">
            <a:extLst>
              <a:ext uri="{FF2B5EF4-FFF2-40B4-BE49-F238E27FC236}">
                <a16:creationId xmlns:a16="http://schemas.microsoft.com/office/drawing/2014/main" id="{09159CEF-79FF-4EC6-BFEE-2855BF971F82}"/>
              </a:ext>
            </a:extLst>
          </p:cNvPr>
          <p:cNvSpPr txBox="1"/>
          <p:nvPr/>
        </p:nvSpPr>
        <p:spPr>
          <a:xfrm>
            <a:off x="1067124" y="3884243"/>
            <a:ext cx="3839832" cy="369332"/>
          </a:xfrm>
          <a:prstGeom prst="rect">
            <a:avLst/>
          </a:prstGeom>
          <a:noFill/>
        </p:spPr>
        <p:txBody>
          <a:bodyPr wrap="square" rtlCol="0">
            <a:spAutoFit/>
          </a:bodyPr>
          <a:lstStyle/>
          <a:p>
            <a:r>
              <a:rPr lang="en-US" dirty="0"/>
              <a:t>If the PID or JID doesn’t exist</a:t>
            </a:r>
          </a:p>
        </p:txBody>
      </p:sp>
    </p:spTree>
    <p:extLst>
      <p:ext uri="{BB962C8B-B14F-4D97-AF65-F5344CB8AC3E}">
        <p14:creationId xmlns:p14="http://schemas.microsoft.com/office/powerpoint/2010/main" val="972334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EA65-94DA-444E-A035-31522C7C0BEF}"/>
              </a:ext>
            </a:extLst>
          </p:cNvPr>
          <p:cNvSpPr>
            <a:spLocks noGrp="1"/>
          </p:cNvSpPr>
          <p:nvPr>
            <p:ph type="title"/>
          </p:nvPr>
        </p:nvSpPr>
        <p:spPr>
          <a:xfrm>
            <a:off x="677334" y="609600"/>
            <a:ext cx="8596668" cy="682752"/>
          </a:xfrm>
        </p:spPr>
        <p:txBody>
          <a:bodyPr/>
          <a:lstStyle/>
          <a:p>
            <a:r>
              <a:rPr lang="en-US" dirty="0"/>
              <a:t>Test what you have!</a:t>
            </a:r>
          </a:p>
        </p:txBody>
      </p:sp>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1416512"/>
          </a:xfrm>
        </p:spPr>
        <p:txBody>
          <a:bodyPr>
            <a:normAutofit/>
          </a:bodyPr>
          <a:lstStyle/>
          <a:p>
            <a:r>
              <a:rPr lang="en-US" dirty="0"/>
              <a:t>That’s everything! If you did everything right you should be able to pass all tests</a:t>
            </a:r>
          </a:p>
          <a:p>
            <a:r>
              <a:rPr lang="en-US" dirty="0"/>
              <a:t>Submit just your </a:t>
            </a:r>
            <a:r>
              <a:rPr lang="en-US" dirty="0" err="1"/>
              <a:t>tsh.c</a:t>
            </a:r>
            <a:r>
              <a:rPr lang="en-US" dirty="0"/>
              <a:t> file to learning suite</a:t>
            </a:r>
          </a:p>
        </p:txBody>
      </p:sp>
      <p:pic>
        <p:nvPicPr>
          <p:cNvPr id="5" name="Picture 4">
            <a:extLst>
              <a:ext uri="{FF2B5EF4-FFF2-40B4-BE49-F238E27FC236}">
                <a16:creationId xmlns:a16="http://schemas.microsoft.com/office/drawing/2014/main" id="{AE25236B-BE5E-45AD-8742-BD76954C0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0861" y="2686050"/>
            <a:ext cx="1435139" cy="3996046"/>
          </a:xfrm>
          <a:prstGeom prst="rect">
            <a:avLst/>
          </a:prstGeom>
        </p:spPr>
      </p:pic>
    </p:spTree>
    <p:extLst>
      <p:ext uri="{BB962C8B-B14F-4D97-AF65-F5344CB8AC3E}">
        <p14:creationId xmlns:p14="http://schemas.microsoft.com/office/powerpoint/2010/main" val="405822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9496-F888-4F4D-A32D-1EC3059749A5}"/>
              </a:ext>
            </a:extLst>
          </p:cNvPr>
          <p:cNvSpPr>
            <a:spLocks noGrp="1"/>
          </p:cNvSpPr>
          <p:nvPr>
            <p:ph type="title"/>
          </p:nvPr>
        </p:nvSpPr>
        <p:spPr>
          <a:xfrm>
            <a:off x="677334" y="609600"/>
            <a:ext cx="8596668" cy="752475"/>
          </a:xfrm>
        </p:spPr>
        <p:txBody>
          <a:bodyPr anchor="ctr"/>
          <a:lstStyle/>
          <a:p>
            <a:r>
              <a:rPr lang="en-US" dirty="0"/>
              <a:t>What is exactly is a tiny shell?</a:t>
            </a:r>
          </a:p>
        </p:txBody>
      </p:sp>
      <p:pic>
        <p:nvPicPr>
          <p:cNvPr id="5" name="Content Placeholder 4">
            <a:extLst>
              <a:ext uri="{FF2B5EF4-FFF2-40B4-BE49-F238E27FC236}">
                <a16:creationId xmlns:a16="http://schemas.microsoft.com/office/drawing/2014/main" id="{1E22EA35-2B68-4E00-BB70-C053230622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488613"/>
            <a:ext cx="3446991" cy="2585243"/>
          </a:xfrm>
        </p:spPr>
      </p:pic>
      <p:sp>
        <p:nvSpPr>
          <p:cNvPr id="6" name="Content Placeholder 2">
            <a:extLst>
              <a:ext uri="{FF2B5EF4-FFF2-40B4-BE49-F238E27FC236}">
                <a16:creationId xmlns:a16="http://schemas.microsoft.com/office/drawing/2014/main" id="{8E8A1A32-FEC6-401A-9BA4-C95E9A6D0619}"/>
              </a:ext>
            </a:extLst>
          </p:cNvPr>
          <p:cNvSpPr txBox="1">
            <a:spLocks/>
          </p:cNvSpPr>
          <p:nvPr/>
        </p:nvSpPr>
        <p:spPr>
          <a:xfrm>
            <a:off x="677334" y="1488613"/>
            <a:ext cx="8596668" cy="463596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t>It’s a program that emulate the functionality of a command terminal</a:t>
            </a:r>
          </a:p>
          <a:p>
            <a:r>
              <a:rPr lang="en-US" sz="2400" dirty="0"/>
              <a:t>It’s “tiny” because you only have to implement a few things:</a:t>
            </a:r>
          </a:p>
          <a:p>
            <a:pPr lvl="1"/>
            <a:r>
              <a:rPr lang="en-US" sz="2200" dirty="0"/>
              <a:t>start a job (run a program inside your shell)</a:t>
            </a:r>
          </a:p>
          <a:p>
            <a:pPr lvl="1"/>
            <a:r>
              <a:rPr lang="en-US" sz="2200" dirty="0"/>
              <a:t>quit – close the terminal</a:t>
            </a:r>
          </a:p>
          <a:p>
            <a:pPr lvl="1"/>
            <a:r>
              <a:rPr lang="en-US" sz="2200" dirty="0"/>
              <a:t>jobs – list all of the jobs</a:t>
            </a:r>
          </a:p>
          <a:p>
            <a:pPr lvl="1"/>
            <a:r>
              <a:rPr lang="en-US" sz="2200" dirty="0" err="1"/>
              <a:t>bg</a:t>
            </a:r>
            <a:r>
              <a:rPr lang="en-US" sz="2200" dirty="0"/>
              <a:t> – restarts a job in background</a:t>
            </a:r>
          </a:p>
          <a:p>
            <a:pPr lvl="1"/>
            <a:r>
              <a:rPr lang="en-US" sz="2200" dirty="0" err="1"/>
              <a:t>fg</a:t>
            </a:r>
            <a:r>
              <a:rPr lang="en-US" sz="2200" dirty="0"/>
              <a:t> – restarts a job in the foreground</a:t>
            </a:r>
          </a:p>
          <a:p>
            <a:pPr lvl="1"/>
            <a:r>
              <a:rPr lang="en-US" sz="2200" dirty="0"/>
              <a:t>ctrl-c/ctrl-z signal handlers</a:t>
            </a:r>
          </a:p>
          <a:p>
            <a:r>
              <a:rPr lang="en-US" sz="2400" dirty="0"/>
              <a:t>And there’s a lot that’s already done for you!</a:t>
            </a:r>
          </a:p>
          <a:p>
            <a:pPr lvl="1"/>
            <a:endParaRPr lang="en-US" sz="2200" dirty="0"/>
          </a:p>
        </p:txBody>
      </p:sp>
    </p:spTree>
    <p:extLst>
      <p:ext uri="{BB962C8B-B14F-4D97-AF65-F5344CB8AC3E}">
        <p14:creationId xmlns:p14="http://schemas.microsoft.com/office/powerpoint/2010/main" val="338866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99D26-70CC-483D-9675-5C96F352D65A}"/>
              </a:ext>
            </a:extLst>
          </p:cNvPr>
          <p:cNvSpPr>
            <a:spLocks noGrp="1"/>
          </p:cNvSpPr>
          <p:nvPr>
            <p:ph type="title"/>
          </p:nvPr>
        </p:nvSpPr>
        <p:spPr>
          <a:xfrm>
            <a:off x="677334" y="609600"/>
            <a:ext cx="8596668" cy="687185"/>
          </a:xfrm>
        </p:spPr>
        <p:txBody>
          <a:bodyPr/>
          <a:lstStyle/>
          <a:p>
            <a:r>
              <a:rPr lang="en-US" dirty="0"/>
              <a:t>Important concepts:</a:t>
            </a:r>
          </a:p>
        </p:txBody>
      </p:sp>
      <p:sp>
        <p:nvSpPr>
          <p:cNvPr id="3" name="Content Placeholder 2">
            <a:extLst>
              <a:ext uri="{FF2B5EF4-FFF2-40B4-BE49-F238E27FC236}">
                <a16:creationId xmlns:a16="http://schemas.microsoft.com/office/drawing/2014/main" id="{A05209A1-C955-47BE-A47E-6108CFDE6AD4}"/>
              </a:ext>
            </a:extLst>
          </p:cNvPr>
          <p:cNvSpPr>
            <a:spLocks noGrp="1"/>
          </p:cNvSpPr>
          <p:nvPr>
            <p:ph idx="1"/>
          </p:nvPr>
        </p:nvSpPr>
        <p:spPr/>
        <p:txBody>
          <a:bodyPr>
            <a:normAutofit/>
          </a:bodyPr>
          <a:lstStyle/>
          <a:p>
            <a:r>
              <a:rPr lang="en-US" sz="2400" dirty="0"/>
              <a:t>Fork()/</a:t>
            </a:r>
            <a:r>
              <a:rPr lang="en-US" sz="2400" dirty="0" err="1"/>
              <a:t>Execve</a:t>
            </a:r>
            <a:r>
              <a:rPr lang="en-US" sz="2400" dirty="0"/>
              <a:t>()</a:t>
            </a:r>
          </a:p>
          <a:p>
            <a:r>
              <a:rPr lang="en-US" sz="2400" dirty="0"/>
              <a:t>Interrupts/Signal Handlers</a:t>
            </a:r>
          </a:p>
          <a:p>
            <a:r>
              <a:rPr lang="en-US" sz="2400" dirty="0"/>
              <a:t>Signal blocking</a:t>
            </a:r>
          </a:p>
        </p:txBody>
      </p:sp>
      <p:sp>
        <p:nvSpPr>
          <p:cNvPr id="4" name="Title 1">
            <a:extLst>
              <a:ext uri="{FF2B5EF4-FFF2-40B4-BE49-F238E27FC236}">
                <a16:creationId xmlns:a16="http://schemas.microsoft.com/office/drawing/2014/main" id="{64079350-1592-4E36-8D81-9B27F7881DE0}"/>
              </a:ext>
            </a:extLst>
          </p:cNvPr>
          <p:cNvSpPr txBox="1">
            <a:spLocks/>
          </p:cNvSpPr>
          <p:nvPr/>
        </p:nvSpPr>
        <p:spPr>
          <a:xfrm>
            <a:off x="677334" y="1163781"/>
            <a:ext cx="8596668" cy="68718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(Stuff you should definitely read up on/google if you don’t understand)</a:t>
            </a:r>
          </a:p>
        </p:txBody>
      </p:sp>
    </p:spTree>
    <p:extLst>
      <p:ext uri="{BB962C8B-B14F-4D97-AF65-F5344CB8AC3E}">
        <p14:creationId xmlns:p14="http://schemas.microsoft.com/office/powerpoint/2010/main" val="376058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F8CFC-0B22-4C1B-847B-F1603337AF77}"/>
              </a:ext>
            </a:extLst>
          </p:cNvPr>
          <p:cNvSpPr>
            <a:spLocks noGrp="1"/>
          </p:cNvSpPr>
          <p:nvPr>
            <p:ph type="title"/>
          </p:nvPr>
        </p:nvSpPr>
        <p:spPr/>
        <p:txBody>
          <a:bodyPr/>
          <a:lstStyle/>
          <a:p>
            <a:r>
              <a:rPr lang="en-US" dirty="0"/>
              <a:t>Step 1: Download shlab-handout.tar from Learning Suite</a:t>
            </a:r>
          </a:p>
        </p:txBody>
      </p:sp>
      <p:sp>
        <p:nvSpPr>
          <p:cNvPr id="3" name="Content Placeholder 2">
            <a:extLst>
              <a:ext uri="{FF2B5EF4-FFF2-40B4-BE49-F238E27FC236}">
                <a16:creationId xmlns:a16="http://schemas.microsoft.com/office/drawing/2014/main" id="{C2026C40-58A8-4EAA-BFA6-36B0D7CC5772}"/>
              </a:ext>
            </a:extLst>
          </p:cNvPr>
          <p:cNvSpPr>
            <a:spLocks noGrp="1"/>
          </p:cNvSpPr>
          <p:nvPr>
            <p:ph idx="1"/>
          </p:nvPr>
        </p:nvSpPr>
        <p:spPr>
          <a:xfrm>
            <a:off x="677334" y="1930399"/>
            <a:ext cx="8596668" cy="3880773"/>
          </a:xfrm>
        </p:spPr>
        <p:txBody>
          <a:bodyPr numCol="3"/>
          <a:lstStyle/>
          <a:p>
            <a:pPr>
              <a:spcBef>
                <a:spcPts val="600"/>
              </a:spcBef>
            </a:pPr>
            <a:r>
              <a:rPr lang="en-US" dirty="0">
                <a:solidFill>
                  <a:schemeClr val="tx1"/>
                </a:solidFill>
              </a:rPr>
              <a:t>trace01.txt</a:t>
            </a:r>
          </a:p>
          <a:p>
            <a:pPr>
              <a:spcBef>
                <a:spcPts val="600"/>
              </a:spcBef>
            </a:pPr>
            <a:r>
              <a:rPr lang="en-US" dirty="0">
                <a:solidFill>
                  <a:schemeClr val="tx1"/>
                </a:solidFill>
              </a:rPr>
              <a:t>trace02.txt</a:t>
            </a:r>
          </a:p>
          <a:p>
            <a:pPr>
              <a:spcBef>
                <a:spcPts val="600"/>
              </a:spcBef>
            </a:pPr>
            <a:r>
              <a:rPr lang="en-US" dirty="0">
                <a:solidFill>
                  <a:schemeClr val="tx1"/>
                </a:solidFill>
              </a:rPr>
              <a:t>trace03.txt</a:t>
            </a:r>
          </a:p>
          <a:p>
            <a:pPr>
              <a:spcBef>
                <a:spcPts val="600"/>
              </a:spcBef>
            </a:pPr>
            <a:r>
              <a:rPr lang="en-US" dirty="0">
                <a:solidFill>
                  <a:schemeClr val="tx1"/>
                </a:solidFill>
              </a:rPr>
              <a:t>trace04.txt</a:t>
            </a:r>
          </a:p>
          <a:p>
            <a:pPr>
              <a:spcBef>
                <a:spcPts val="600"/>
              </a:spcBef>
            </a:pPr>
            <a:r>
              <a:rPr lang="en-US" dirty="0">
                <a:solidFill>
                  <a:schemeClr val="tx1"/>
                </a:solidFill>
              </a:rPr>
              <a:t>trace05.txt</a:t>
            </a:r>
          </a:p>
          <a:p>
            <a:pPr>
              <a:spcBef>
                <a:spcPts val="600"/>
              </a:spcBef>
            </a:pPr>
            <a:r>
              <a:rPr lang="en-US" dirty="0">
                <a:solidFill>
                  <a:schemeClr val="tx1"/>
                </a:solidFill>
              </a:rPr>
              <a:t>trace06.txt</a:t>
            </a:r>
          </a:p>
          <a:p>
            <a:pPr>
              <a:spcBef>
                <a:spcPts val="600"/>
              </a:spcBef>
            </a:pPr>
            <a:r>
              <a:rPr lang="en-US" dirty="0">
                <a:solidFill>
                  <a:schemeClr val="tx1"/>
                </a:solidFill>
              </a:rPr>
              <a:t>trace07.txt</a:t>
            </a:r>
          </a:p>
          <a:p>
            <a:pPr>
              <a:spcBef>
                <a:spcPts val="600"/>
              </a:spcBef>
            </a:pPr>
            <a:r>
              <a:rPr lang="en-US" dirty="0">
                <a:solidFill>
                  <a:schemeClr val="tx1"/>
                </a:solidFill>
              </a:rPr>
              <a:t>trace08.txt</a:t>
            </a:r>
          </a:p>
          <a:p>
            <a:pPr>
              <a:spcBef>
                <a:spcPts val="600"/>
              </a:spcBef>
            </a:pPr>
            <a:r>
              <a:rPr lang="en-US" dirty="0">
                <a:solidFill>
                  <a:schemeClr val="tx1"/>
                </a:solidFill>
              </a:rPr>
              <a:t>trace09.txt</a:t>
            </a:r>
          </a:p>
          <a:p>
            <a:pPr>
              <a:spcBef>
                <a:spcPts val="600"/>
              </a:spcBef>
            </a:pPr>
            <a:r>
              <a:rPr lang="en-US" dirty="0">
                <a:solidFill>
                  <a:schemeClr val="tx1"/>
                </a:solidFill>
              </a:rPr>
              <a:t>trace10.txt</a:t>
            </a:r>
          </a:p>
          <a:p>
            <a:pPr>
              <a:spcBef>
                <a:spcPts val="600"/>
              </a:spcBef>
            </a:pPr>
            <a:r>
              <a:rPr lang="en-US" dirty="0">
                <a:solidFill>
                  <a:schemeClr val="tx1"/>
                </a:solidFill>
              </a:rPr>
              <a:t>trace11.txt</a:t>
            </a:r>
          </a:p>
          <a:p>
            <a:pPr>
              <a:spcBef>
                <a:spcPts val="600"/>
              </a:spcBef>
            </a:pPr>
            <a:r>
              <a:rPr lang="en-US" dirty="0">
                <a:solidFill>
                  <a:schemeClr val="tx1"/>
                </a:solidFill>
              </a:rPr>
              <a:t>trace12.txt</a:t>
            </a:r>
          </a:p>
          <a:p>
            <a:pPr>
              <a:spcBef>
                <a:spcPts val="600"/>
              </a:spcBef>
            </a:pPr>
            <a:r>
              <a:rPr lang="en-US" dirty="0">
                <a:solidFill>
                  <a:schemeClr val="tx1"/>
                </a:solidFill>
              </a:rPr>
              <a:t>trace13.txt</a:t>
            </a:r>
          </a:p>
          <a:p>
            <a:pPr>
              <a:spcBef>
                <a:spcPts val="600"/>
              </a:spcBef>
            </a:pPr>
            <a:r>
              <a:rPr lang="en-US" dirty="0">
                <a:solidFill>
                  <a:schemeClr val="tx1"/>
                </a:solidFill>
              </a:rPr>
              <a:t>trace14.txt</a:t>
            </a:r>
          </a:p>
          <a:p>
            <a:pPr>
              <a:spcBef>
                <a:spcPts val="600"/>
              </a:spcBef>
            </a:pPr>
            <a:r>
              <a:rPr lang="en-US" dirty="0">
                <a:solidFill>
                  <a:schemeClr val="tx1"/>
                </a:solidFill>
              </a:rPr>
              <a:t>trace15.txt</a:t>
            </a:r>
          </a:p>
          <a:p>
            <a:pPr>
              <a:spcBef>
                <a:spcPts val="600"/>
              </a:spcBef>
            </a:pPr>
            <a:r>
              <a:rPr lang="en-US" dirty="0">
                <a:solidFill>
                  <a:schemeClr val="tx1"/>
                </a:solidFill>
              </a:rPr>
              <a:t>trace16.txt</a:t>
            </a:r>
          </a:p>
          <a:p>
            <a:pPr>
              <a:spcBef>
                <a:spcPts val="600"/>
              </a:spcBef>
            </a:pPr>
            <a:r>
              <a:rPr lang="en-US" dirty="0" err="1">
                <a:solidFill>
                  <a:schemeClr val="tx1"/>
                </a:solidFill>
              </a:rPr>
              <a:t>tshref</a:t>
            </a:r>
            <a:endParaRPr lang="en-US" dirty="0">
              <a:solidFill>
                <a:schemeClr val="tx1"/>
              </a:solidFill>
            </a:endParaRPr>
          </a:p>
          <a:p>
            <a:pPr>
              <a:spcBef>
                <a:spcPts val="600"/>
              </a:spcBef>
            </a:pPr>
            <a:r>
              <a:rPr lang="en-US" dirty="0" err="1">
                <a:solidFill>
                  <a:schemeClr val="tx1"/>
                </a:solidFill>
              </a:rPr>
              <a:t>tshref.out</a:t>
            </a:r>
            <a:endParaRPr lang="en-US" dirty="0">
              <a:solidFill>
                <a:schemeClr val="tx1"/>
              </a:solidFill>
            </a:endParaRPr>
          </a:p>
          <a:p>
            <a:pPr>
              <a:spcBef>
                <a:spcPts val="600"/>
              </a:spcBef>
            </a:pPr>
            <a:r>
              <a:rPr lang="en-US" dirty="0">
                <a:solidFill>
                  <a:schemeClr val="tx1"/>
                </a:solidFill>
              </a:rPr>
              <a:t>sdriver.pl</a:t>
            </a:r>
          </a:p>
          <a:p>
            <a:pPr>
              <a:spcBef>
                <a:spcPts val="600"/>
              </a:spcBef>
            </a:pPr>
            <a:r>
              <a:rPr lang="en-US" dirty="0">
                <a:solidFill>
                  <a:schemeClr val="tx1"/>
                </a:solidFill>
              </a:rPr>
              <a:t>checktsh.pl</a:t>
            </a:r>
          </a:p>
          <a:p>
            <a:pPr>
              <a:spcBef>
                <a:spcPts val="600"/>
              </a:spcBef>
            </a:pPr>
            <a:endParaRPr lang="en-US" dirty="0"/>
          </a:p>
          <a:p>
            <a:pPr>
              <a:spcBef>
                <a:spcPts val="600"/>
              </a:spcBef>
            </a:pPr>
            <a:endParaRPr lang="en-US" dirty="0"/>
          </a:p>
        </p:txBody>
      </p:sp>
      <p:sp>
        <p:nvSpPr>
          <p:cNvPr id="4" name="TextBox 3">
            <a:extLst>
              <a:ext uri="{FF2B5EF4-FFF2-40B4-BE49-F238E27FC236}">
                <a16:creationId xmlns:a16="http://schemas.microsoft.com/office/drawing/2014/main" id="{52A12170-8392-488F-AFD1-79B0F6C2B141}"/>
              </a:ext>
            </a:extLst>
          </p:cNvPr>
          <p:cNvSpPr txBox="1"/>
          <p:nvPr/>
        </p:nvSpPr>
        <p:spPr>
          <a:xfrm>
            <a:off x="677334" y="6058594"/>
            <a:ext cx="10837332" cy="584775"/>
          </a:xfrm>
          <a:prstGeom prst="rect">
            <a:avLst/>
          </a:prstGeom>
          <a:noFill/>
        </p:spPr>
        <p:txBody>
          <a:bodyPr wrap="square" rtlCol="0" anchor="ctr">
            <a:spAutoFit/>
          </a:bodyPr>
          <a:lstStyle/>
          <a:p>
            <a:r>
              <a:rPr lang="en-US" sz="3200" dirty="0"/>
              <a:t>Auto-grader stuff, we’ll go over this later…</a:t>
            </a:r>
          </a:p>
        </p:txBody>
      </p:sp>
      <p:sp>
        <p:nvSpPr>
          <p:cNvPr id="7" name="Content Placeholder 2">
            <a:extLst>
              <a:ext uri="{FF2B5EF4-FFF2-40B4-BE49-F238E27FC236}">
                <a16:creationId xmlns:a16="http://schemas.microsoft.com/office/drawing/2014/main" id="{009A16FE-E613-4330-ADD0-FD05903C0B29}"/>
              </a:ext>
            </a:extLst>
          </p:cNvPr>
          <p:cNvSpPr txBox="1">
            <a:spLocks/>
          </p:cNvSpPr>
          <p:nvPr/>
        </p:nvSpPr>
        <p:spPr>
          <a:xfrm>
            <a:off x="677334" y="1930400"/>
            <a:ext cx="8596668" cy="3880773"/>
          </a:xfrm>
          <a:prstGeom prst="rect">
            <a:avLst/>
          </a:prstGeom>
        </p:spPr>
        <p:txBody>
          <a:bodyPr vert="horz" lIns="91440" tIns="45720" rIns="91440" bIns="45720" numCol="3"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spcBef>
                <a:spcPts val="600"/>
              </a:spcBef>
            </a:pPr>
            <a:r>
              <a:rPr lang="en-US" dirty="0">
                <a:solidFill>
                  <a:schemeClr val="tx1">
                    <a:lumMod val="50000"/>
                  </a:schemeClr>
                </a:solidFill>
              </a:rPr>
              <a:t>trace01.txt</a:t>
            </a:r>
          </a:p>
          <a:p>
            <a:pPr>
              <a:spcBef>
                <a:spcPts val="600"/>
              </a:spcBef>
            </a:pPr>
            <a:r>
              <a:rPr lang="en-US" dirty="0">
                <a:solidFill>
                  <a:schemeClr val="tx1">
                    <a:lumMod val="50000"/>
                  </a:schemeClr>
                </a:solidFill>
              </a:rPr>
              <a:t>trace02.txt</a:t>
            </a:r>
          </a:p>
          <a:p>
            <a:pPr>
              <a:spcBef>
                <a:spcPts val="600"/>
              </a:spcBef>
            </a:pPr>
            <a:r>
              <a:rPr lang="en-US" dirty="0">
                <a:solidFill>
                  <a:schemeClr val="tx1">
                    <a:lumMod val="50000"/>
                  </a:schemeClr>
                </a:solidFill>
              </a:rPr>
              <a:t>trace03.txt</a:t>
            </a:r>
          </a:p>
          <a:p>
            <a:pPr>
              <a:spcBef>
                <a:spcPts val="600"/>
              </a:spcBef>
            </a:pPr>
            <a:r>
              <a:rPr lang="en-US" dirty="0">
                <a:solidFill>
                  <a:schemeClr val="tx1">
                    <a:lumMod val="50000"/>
                  </a:schemeClr>
                </a:solidFill>
              </a:rPr>
              <a:t>trace04.txt</a:t>
            </a:r>
          </a:p>
          <a:p>
            <a:pPr>
              <a:spcBef>
                <a:spcPts val="600"/>
              </a:spcBef>
            </a:pPr>
            <a:r>
              <a:rPr lang="en-US" dirty="0">
                <a:solidFill>
                  <a:schemeClr val="tx1">
                    <a:lumMod val="50000"/>
                  </a:schemeClr>
                </a:solidFill>
              </a:rPr>
              <a:t>trace05.txt</a:t>
            </a:r>
          </a:p>
          <a:p>
            <a:pPr>
              <a:spcBef>
                <a:spcPts val="600"/>
              </a:spcBef>
            </a:pPr>
            <a:r>
              <a:rPr lang="en-US" dirty="0">
                <a:solidFill>
                  <a:schemeClr val="tx1">
                    <a:lumMod val="50000"/>
                  </a:schemeClr>
                </a:solidFill>
              </a:rPr>
              <a:t>trace06.txt</a:t>
            </a:r>
          </a:p>
          <a:p>
            <a:pPr>
              <a:spcBef>
                <a:spcPts val="600"/>
              </a:spcBef>
            </a:pPr>
            <a:r>
              <a:rPr lang="en-US" dirty="0">
                <a:solidFill>
                  <a:schemeClr val="tx1">
                    <a:lumMod val="50000"/>
                  </a:schemeClr>
                </a:solidFill>
              </a:rPr>
              <a:t>trace07.txt</a:t>
            </a:r>
          </a:p>
          <a:p>
            <a:pPr>
              <a:spcBef>
                <a:spcPts val="600"/>
              </a:spcBef>
            </a:pPr>
            <a:r>
              <a:rPr lang="en-US" dirty="0">
                <a:solidFill>
                  <a:schemeClr val="tx1">
                    <a:lumMod val="50000"/>
                  </a:schemeClr>
                </a:solidFill>
              </a:rPr>
              <a:t>trace08.txt</a:t>
            </a:r>
          </a:p>
          <a:p>
            <a:pPr>
              <a:spcBef>
                <a:spcPts val="600"/>
              </a:spcBef>
            </a:pPr>
            <a:r>
              <a:rPr lang="en-US" dirty="0">
                <a:solidFill>
                  <a:schemeClr val="tx1">
                    <a:lumMod val="50000"/>
                  </a:schemeClr>
                </a:solidFill>
              </a:rPr>
              <a:t>trace09.txt</a:t>
            </a:r>
          </a:p>
          <a:p>
            <a:pPr>
              <a:spcBef>
                <a:spcPts val="600"/>
              </a:spcBef>
            </a:pPr>
            <a:r>
              <a:rPr lang="en-US" dirty="0">
                <a:solidFill>
                  <a:schemeClr val="tx1">
                    <a:lumMod val="50000"/>
                  </a:schemeClr>
                </a:solidFill>
              </a:rPr>
              <a:t>trace10.txt</a:t>
            </a:r>
          </a:p>
          <a:p>
            <a:pPr>
              <a:spcBef>
                <a:spcPts val="600"/>
              </a:spcBef>
            </a:pPr>
            <a:r>
              <a:rPr lang="en-US" dirty="0">
                <a:solidFill>
                  <a:schemeClr val="tx1">
                    <a:lumMod val="50000"/>
                  </a:schemeClr>
                </a:solidFill>
              </a:rPr>
              <a:t>trace11.txt</a:t>
            </a:r>
          </a:p>
          <a:p>
            <a:pPr>
              <a:spcBef>
                <a:spcPts val="600"/>
              </a:spcBef>
            </a:pPr>
            <a:r>
              <a:rPr lang="en-US" dirty="0">
                <a:solidFill>
                  <a:schemeClr val="tx1">
                    <a:lumMod val="50000"/>
                  </a:schemeClr>
                </a:solidFill>
              </a:rPr>
              <a:t>trace12.txt</a:t>
            </a:r>
          </a:p>
          <a:p>
            <a:pPr>
              <a:spcBef>
                <a:spcPts val="600"/>
              </a:spcBef>
            </a:pPr>
            <a:r>
              <a:rPr lang="en-US" dirty="0">
                <a:solidFill>
                  <a:schemeClr val="tx1">
                    <a:lumMod val="50000"/>
                  </a:schemeClr>
                </a:solidFill>
              </a:rPr>
              <a:t>trace13.txt</a:t>
            </a:r>
          </a:p>
          <a:p>
            <a:pPr>
              <a:spcBef>
                <a:spcPts val="600"/>
              </a:spcBef>
            </a:pPr>
            <a:r>
              <a:rPr lang="en-US" dirty="0">
                <a:solidFill>
                  <a:schemeClr val="tx1">
                    <a:lumMod val="50000"/>
                  </a:schemeClr>
                </a:solidFill>
              </a:rPr>
              <a:t>trace14.txt</a:t>
            </a:r>
          </a:p>
          <a:p>
            <a:pPr>
              <a:spcBef>
                <a:spcPts val="600"/>
              </a:spcBef>
            </a:pPr>
            <a:r>
              <a:rPr lang="en-US" dirty="0">
                <a:solidFill>
                  <a:schemeClr val="tx1">
                    <a:lumMod val="50000"/>
                  </a:schemeClr>
                </a:solidFill>
              </a:rPr>
              <a:t>trace15.txt</a:t>
            </a:r>
          </a:p>
          <a:p>
            <a:pPr>
              <a:spcBef>
                <a:spcPts val="600"/>
              </a:spcBef>
            </a:pPr>
            <a:r>
              <a:rPr lang="en-US" dirty="0">
                <a:solidFill>
                  <a:schemeClr val="tx1">
                    <a:lumMod val="50000"/>
                  </a:schemeClr>
                </a:solidFill>
              </a:rPr>
              <a:t>trace16.txt</a:t>
            </a:r>
          </a:p>
          <a:p>
            <a:pPr>
              <a:spcBef>
                <a:spcPts val="600"/>
              </a:spcBef>
            </a:pPr>
            <a:r>
              <a:rPr lang="en-US" dirty="0" err="1">
                <a:solidFill>
                  <a:schemeClr val="tx1">
                    <a:lumMod val="50000"/>
                  </a:schemeClr>
                </a:solidFill>
              </a:rPr>
              <a:t>tshref</a:t>
            </a:r>
            <a:endParaRPr lang="en-US" dirty="0">
              <a:solidFill>
                <a:schemeClr val="tx1">
                  <a:lumMod val="50000"/>
                </a:schemeClr>
              </a:solidFill>
            </a:endParaRPr>
          </a:p>
          <a:p>
            <a:pPr>
              <a:spcBef>
                <a:spcPts val="600"/>
              </a:spcBef>
            </a:pPr>
            <a:r>
              <a:rPr lang="en-US" dirty="0" err="1">
                <a:solidFill>
                  <a:schemeClr val="tx1">
                    <a:lumMod val="50000"/>
                  </a:schemeClr>
                </a:solidFill>
              </a:rPr>
              <a:t>tshref.out</a:t>
            </a:r>
            <a:endParaRPr lang="en-US" dirty="0">
              <a:solidFill>
                <a:schemeClr val="tx1">
                  <a:lumMod val="50000"/>
                </a:schemeClr>
              </a:solidFill>
            </a:endParaRPr>
          </a:p>
          <a:p>
            <a:pPr>
              <a:spcBef>
                <a:spcPts val="600"/>
              </a:spcBef>
            </a:pPr>
            <a:r>
              <a:rPr lang="en-US" dirty="0">
                <a:solidFill>
                  <a:schemeClr val="tx1">
                    <a:lumMod val="50000"/>
                  </a:schemeClr>
                </a:solidFill>
              </a:rPr>
              <a:t>sdriver.pl</a:t>
            </a:r>
          </a:p>
          <a:p>
            <a:pPr>
              <a:spcBef>
                <a:spcPts val="600"/>
              </a:spcBef>
            </a:pPr>
            <a:r>
              <a:rPr lang="en-US" dirty="0">
                <a:solidFill>
                  <a:schemeClr val="tx1">
                    <a:lumMod val="50000"/>
                  </a:schemeClr>
                </a:solidFill>
              </a:rPr>
              <a:t>checktsh.pl</a:t>
            </a:r>
          </a:p>
          <a:p>
            <a:pPr>
              <a:spcBef>
                <a:spcPts val="600"/>
              </a:spcBef>
            </a:pPr>
            <a:r>
              <a:rPr lang="en-US" dirty="0" err="1">
                <a:solidFill>
                  <a:schemeClr val="tx1"/>
                </a:solidFill>
              </a:rPr>
              <a:t>myspin.c</a:t>
            </a:r>
            <a:endParaRPr lang="en-US" dirty="0">
              <a:solidFill>
                <a:schemeClr val="tx1"/>
              </a:solidFill>
            </a:endParaRPr>
          </a:p>
          <a:p>
            <a:pPr>
              <a:spcBef>
                <a:spcPts val="600"/>
              </a:spcBef>
            </a:pPr>
            <a:r>
              <a:rPr lang="en-US" dirty="0" err="1">
                <a:solidFill>
                  <a:schemeClr val="tx1"/>
                </a:solidFill>
              </a:rPr>
              <a:t>mystop.c</a:t>
            </a:r>
            <a:endParaRPr lang="en-US" dirty="0">
              <a:solidFill>
                <a:schemeClr val="tx1"/>
              </a:solidFill>
            </a:endParaRPr>
          </a:p>
          <a:p>
            <a:pPr>
              <a:spcBef>
                <a:spcPts val="600"/>
              </a:spcBef>
            </a:pPr>
            <a:r>
              <a:rPr lang="en-US" dirty="0" err="1">
                <a:solidFill>
                  <a:schemeClr val="tx1"/>
                </a:solidFill>
              </a:rPr>
              <a:t>myspliy.c</a:t>
            </a:r>
            <a:endParaRPr lang="en-US" dirty="0">
              <a:solidFill>
                <a:schemeClr val="tx1"/>
              </a:solidFill>
            </a:endParaRPr>
          </a:p>
          <a:p>
            <a:pPr>
              <a:spcBef>
                <a:spcPts val="600"/>
              </a:spcBef>
            </a:pPr>
            <a:r>
              <a:rPr lang="en-US" dirty="0" err="1">
                <a:solidFill>
                  <a:schemeClr val="tx1"/>
                </a:solidFill>
              </a:rPr>
              <a:t>myint.c</a:t>
            </a:r>
            <a:endParaRPr lang="en-US" dirty="0">
              <a:solidFill>
                <a:schemeClr val="tx1"/>
              </a:solidFill>
            </a:endParaRPr>
          </a:p>
          <a:p>
            <a:pPr>
              <a:spcBef>
                <a:spcPts val="600"/>
              </a:spcBef>
            </a:pPr>
            <a:endParaRPr lang="en-US" dirty="0">
              <a:solidFill>
                <a:schemeClr val="tx1"/>
              </a:solidFill>
            </a:endParaRPr>
          </a:p>
          <a:p>
            <a:pPr>
              <a:spcBef>
                <a:spcPts val="600"/>
              </a:spcBef>
            </a:pPr>
            <a:endParaRPr lang="en-US" dirty="0">
              <a:solidFill>
                <a:schemeClr val="tx1"/>
              </a:solidFill>
            </a:endParaRPr>
          </a:p>
          <a:p>
            <a:pPr>
              <a:spcBef>
                <a:spcPts val="600"/>
              </a:spcBef>
            </a:pPr>
            <a:endParaRPr lang="en-US" dirty="0"/>
          </a:p>
          <a:p>
            <a:pPr>
              <a:spcBef>
                <a:spcPts val="600"/>
              </a:spcBef>
            </a:pPr>
            <a:endParaRPr lang="en-US" dirty="0"/>
          </a:p>
        </p:txBody>
      </p:sp>
      <p:sp>
        <p:nvSpPr>
          <p:cNvPr id="8" name="Content Placeholder 2">
            <a:extLst>
              <a:ext uri="{FF2B5EF4-FFF2-40B4-BE49-F238E27FC236}">
                <a16:creationId xmlns:a16="http://schemas.microsoft.com/office/drawing/2014/main" id="{3E87141B-D844-4CA2-A9AD-5D3A11DE5336}"/>
              </a:ext>
            </a:extLst>
          </p:cNvPr>
          <p:cNvSpPr txBox="1">
            <a:spLocks/>
          </p:cNvSpPr>
          <p:nvPr/>
        </p:nvSpPr>
        <p:spPr>
          <a:xfrm>
            <a:off x="677334" y="1926520"/>
            <a:ext cx="8596668" cy="3880773"/>
          </a:xfrm>
          <a:prstGeom prst="rect">
            <a:avLst/>
          </a:prstGeom>
        </p:spPr>
        <p:txBody>
          <a:bodyPr vert="horz" lIns="91440" tIns="45720" rIns="91440" bIns="45720" numCol="3"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spcBef>
                <a:spcPts val="600"/>
              </a:spcBef>
            </a:pPr>
            <a:r>
              <a:rPr lang="en-US" dirty="0">
                <a:solidFill>
                  <a:schemeClr val="tx1">
                    <a:lumMod val="50000"/>
                  </a:schemeClr>
                </a:solidFill>
              </a:rPr>
              <a:t>trace01.txt</a:t>
            </a:r>
          </a:p>
          <a:p>
            <a:pPr>
              <a:spcBef>
                <a:spcPts val="600"/>
              </a:spcBef>
            </a:pPr>
            <a:r>
              <a:rPr lang="en-US" dirty="0">
                <a:solidFill>
                  <a:schemeClr val="tx1">
                    <a:lumMod val="50000"/>
                  </a:schemeClr>
                </a:solidFill>
              </a:rPr>
              <a:t>trace02.txt</a:t>
            </a:r>
          </a:p>
          <a:p>
            <a:pPr>
              <a:spcBef>
                <a:spcPts val="600"/>
              </a:spcBef>
            </a:pPr>
            <a:r>
              <a:rPr lang="en-US" dirty="0">
                <a:solidFill>
                  <a:schemeClr val="tx1">
                    <a:lumMod val="50000"/>
                  </a:schemeClr>
                </a:solidFill>
              </a:rPr>
              <a:t>trace03.txt</a:t>
            </a:r>
          </a:p>
          <a:p>
            <a:pPr>
              <a:spcBef>
                <a:spcPts val="600"/>
              </a:spcBef>
            </a:pPr>
            <a:r>
              <a:rPr lang="en-US" dirty="0">
                <a:solidFill>
                  <a:schemeClr val="tx1">
                    <a:lumMod val="50000"/>
                  </a:schemeClr>
                </a:solidFill>
              </a:rPr>
              <a:t>trace04.txt</a:t>
            </a:r>
          </a:p>
          <a:p>
            <a:pPr>
              <a:spcBef>
                <a:spcPts val="600"/>
              </a:spcBef>
            </a:pPr>
            <a:r>
              <a:rPr lang="en-US" dirty="0">
                <a:solidFill>
                  <a:schemeClr val="tx1">
                    <a:lumMod val="50000"/>
                  </a:schemeClr>
                </a:solidFill>
              </a:rPr>
              <a:t>trace05.txt</a:t>
            </a:r>
          </a:p>
          <a:p>
            <a:pPr>
              <a:spcBef>
                <a:spcPts val="600"/>
              </a:spcBef>
            </a:pPr>
            <a:r>
              <a:rPr lang="en-US" dirty="0">
                <a:solidFill>
                  <a:schemeClr val="tx1">
                    <a:lumMod val="50000"/>
                  </a:schemeClr>
                </a:solidFill>
              </a:rPr>
              <a:t>trace06.txt</a:t>
            </a:r>
          </a:p>
          <a:p>
            <a:pPr>
              <a:spcBef>
                <a:spcPts val="600"/>
              </a:spcBef>
            </a:pPr>
            <a:r>
              <a:rPr lang="en-US" dirty="0">
                <a:solidFill>
                  <a:schemeClr val="tx1">
                    <a:lumMod val="50000"/>
                  </a:schemeClr>
                </a:solidFill>
              </a:rPr>
              <a:t>trace07.txt</a:t>
            </a:r>
          </a:p>
          <a:p>
            <a:pPr>
              <a:spcBef>
                <a:spcPts val="600"/>
              </a:spcBef>
            </a:pPr>
            <a:r>
              <a:rPr lang="en-US" dirty="0">
                <a:solidFill>
                  <a:schemeClr val="tx1">
                    <a:lumMod val="50000"/>
                  </a:schemeClr>
                </a:solidFill>
              </a:rPr>
              <a:t>trace08.txt</a:t>
            </a:r>
          </a:p>
          <a:p>
            <a:pPr>
              <a:spcBef>
                <a:spcPts val="600"/>
              </a:spcBef>
            </a:pPr>
            <a:r>
              <a:rPr lang="en-US" dirty="0">
                <a:solidFill>
                  <a:schemeClr val="tx1">
                    <a:lumMod val="50000"/>
                  </a:schemeClr>
                </a:solidFill>
              </a:rPr>
              <a:t>trace09.txt</a:t>
            </a:r>
          </a:p>
          <a:p>
            <a:pPr>
              <a:spcBef>
                <a:spcPts val="600"/>
              </a:spcBef>
            </a:pPr>
            <a:r>
              <a:rPr lang="en-US" dirty="0">
                <a:solidFill>
                  <a:schemeClr val="tx1">
                    <a:lumMod val="50000"/>
                  </a:schemeClr>
                </a:solidFill>
              </a:rPr>
              <a:t>trace10.txt</a:t>
            </a:r>
          </a:p>
          <a:p>
            <a:pPr>
              <a:spcBef>
                <a:spcPts val="600"/>
              </a:spcBef>
            </a:pPr>
            <a:r>
              <a:rPr lang="en-US" dirty="0">
                <a:solidFill>
                  <a:schemeClr val="tx1">
                    <a:lumMod val="50000"/>
                  </a:schemeClr>
                </a:solidFill>
              </a:rPr>
              <a:t>trace11.txt</a:t>
            </a:r>
          </a:p>
          <a:p>
            <a:pPr>
              <a:spcBef>
                <a:spcPts val="600"/>
              </a:spcBef>
            </a:pPr>
            <a:r>
              <a:rPr lang="en-US" dirty="0">
                <a:solidFill>
                  <a:schemeClr val="tx1">
                    <a:lumMod val="50000"/>
                  </a:schemeClr>
                </a:solidFill>
              </a:rPr>
              <a:t>trace12.txt</a:t>
            </a:r>
          </a:p>
          <a:p>
            <a:pPr>
              <a:spcBef>
                <a:spcPts val="600"/>
              </a:spcBef>
            </a:pPr>
            <a:r>
              <a:rPr lang="en-US" dirty="0">
                <a:solidFill>
                  <a:schemeClr val="tx1">
                    <a:lumMod val="50000"/>
                  </a:schemeClr>
                </a:solidFill>
              </a:rPr>
              <a:t>trace13.txt</a:t>
            </a:r>
          </a:p>
          <a:p>
            <a:pPr>
              <a:spcBef>
                <a:spcPts val="600"/>
              </a:spcBef>
            </a:pPr>
            <a:r>
              <a:rPr lang="en-US" dirty="0">
                <a:solidFill>
                  <a:schemeClr val="tx1">
                    <a:lumMod val="50000"/>
                  </a:schemeClr>
                </a:solidFill>
              </a:rPr>
              <a:t>trace14.txt</a:t>
            </a:r>
          </a:p>
          <a:p>
            <a:pPr>
              <a:spcBef>
                <a:spcPts val="600"/>
              </a:spcBef>
            </a:pPr>
            <a:r>
              <a:rPr lang="en-US" dirty="0">
                <a:solidFill>
                  <a:schemeClr val="tx1">
                    <a:lumMod val="50000"/>
                  </a:schemeClr>
                </a:solidFill>
              </a:rPr>
              <a:t>trace15.txt</a:t>
            </a:r>
          </a:p>
          <a:p>
            <a:pPr>
              <a:spcBef>
                <a:spcPts val="600"/>
              </a:spcBef>
            </a:pPr>
            <a:r>
              <a:rPr lang="en-US" dirty="0">
                <a:solidFill>
                  <a:schemeClr val="tx1">
                    <a:lumMod val="50000"/>
                  </a:schemeClr>
                </a:solidFill>
              </a:rPr>
              <a:t>trace16.txt</a:t>
            </a:r>
          </a:p>
          <a:p>
            <a:pPr>
              <a:spcBef>
                <a:spcPts val="600"/>
              </a:spcBef>
            </a:pPr>
            <a:r>
              <a:rPr lang="en-US" dirty="0" err="1">
                <a:solidFill>
                  <a:schemeClr val="tx1">
                    <a:lumMod val="50000"/>
                  </a:schemeClr>
                </a:solidFill>
              </a:rPr>
              <a:t>tshref</a:t>
            </a:r>
            <a:endParaRPr lang="en-US" dirty="0">
              <a:solidFill>
                <a:schemeClr val="tx1">
                  <a:lumMod val="50000"/>
                </a:schemeClr>
              </a:solidFill>
            </a:endParaRPr>
          </a:p>
          <a:p>
            <a:pPr>
              <a:spcBef>
                <a:spcPts val="600"/>
              </a:spcBef>
            </a:pPr>
            <a:r>
              <a:rPr lang="en-US" dirty="0" err="1">
                <a:solidFill>
                  <a:schemeClr val="tx1">
                    <a:lumMod val="50000"/>
                  </a:schemeClr>
                </a:solidFill>
              </a:rPr>
              <a:t>tshref.out</a:t>
            </a:r>
            <a:endParaRPr lang="en-US" dirty="0">
              <a:solidFill>
                <a:schemeClr val="tx1">
                  <a:lumMod val="50000"/>
                </a:schemeClr>
              </a:solidFill>
            </a:endParaRPr>
          </a:p>
          <a:p>
            <a:pPr>
              <a:spcBef>
                <a:spcPts val="600"/>
              </a:spcBef>
            </a:pPr>
            <a:r>
              <a:rPr lang="en-US" dirty="0">
                <a:solidFill>
                  <a:schemeClr val="tx1">
                    <a:lumMod val="50000"/>
                  </a:schemeClr>
                </a:solidFill>
              </a:rPr>
              <a:t>sdriver.pl</a:t>
            </a:r>
          </a:p>
          <a:p>
            <a:pPr>
              <a:spcBef>
                <a:spcPts val="600"/>
              </a:spcBef>
            </a:pPr>
            <a:r>
              <a:rPr lang="en-US" dirty="0">
                <a:solidFill>
                  <a:schemeClr val="tx1">
                    <a:lumMod val="50000"/>
                  </a:schemeClr>
                </a:solidFill>
              </a:rPr>
              <a:t>checktsh.pl</a:t>
            </a:r>
          </a:p>
          <a:p>
            <a:pPr>
              <a:spcBef>
                <a:spcPts val="600"/>
              </a:spcBef>
            </a:pPr>
            <a:r>
              <a:rPr lang="en-US" dirty="0" err="1">
                <a:solidFill>
                  <a:schemeClr val="tx1">
                    <a:lumMod val="50000"/>
                  </a:schemeClr>
                </a:solidFill>
              </a:rPr>
              <a:t>myspin.c</a:t>
            </a:r>
            <a:endParaRPr lang="en-US" dirty="0">
              <a:solidFill>
                <a:schemeClr val="tx1">
                  <a:lumMod val="50000"/>
                </a:schemeClr>
              </a:solidFill>
            </a:endParaRPr>
          </a:p>
          <a:p>
            <a:pPr>
              <a:spcBef>
                <a:spcPts val="600"/>
              </a:spcBef>
            </a:pPr>
            <a:r>
              <a:rPr lang="en-US" dirty="0" err="1">
                <a:solidFill>
                  <a:schemeClr val="tx1">
                    <a:lumMod val="50000"/>
                  </a:schemeClr>
                </a:solidFill>
              </a:rPr>
              <a:t>mystop.c</a:t>
            </a:r>
            <a:endParaRPr lang="en-US" dirty="0">
              <a:solidFill>
                <a:schemeClr val="tx1">
                  <a:lumMod val="50000"/>
                </a:schemeClr>
              </a:solidFill>
            </a:endParaRPr>
          </a:p>
          <a:p>
            <a:pPr>
              <a:spcBef>
                <a:spcPts val="600"/>
              </a:spcBef>
            </a:pPr>
            <a:r>
              <a:rPr lang="en-US" dirty="0" err="1">
                <a:solidFill>
                  <a:schemeClr val="tx1">
                    <a:lumMod val="50000"/>
                  </a:schemeClr>
                </a:solidFill>
              </a:rPr>
              <a:t>myspliy.c</a:t>
            </a:r>
            <a:endParaRPr lang="en-US" dirty="0">
              <a:solidFill>
                <a:schemeClr val="tx1">
                  <a:lumMod val="50000"/>
                </a:schemeClr>
              </a:solidFill>
            </a:endParaRPr>
          </a:p>
          <a:p>
            <a:pPr>
              <a:spcBef>
                <a:spcPts val="600"/>
              </a:spcBef>
            </a:pPr>
            <a:r>
              <a:rPr lang="en-US" dirty="0" err="1">
                <a:solidFill>
                  <a:schemeClr val="tx1">
                    <a:lumMod val="50000"/>
                  </a:schemeClr>
                </a:solidFill>
              </a:rPr>
              <a:t>myint.c</a:t>
            </a:r>
            <a:endParaRPr lang="en-US" dirty="0">
              <a:solidFill>
                <a:schemeClr val="tx1">
                  <a:lumMod val="50000"/>
                </a:schemeClr>
              </a:solidFill>
            </a:endParaRPr>
          </a:p>
          <a:p>
            <a:pPr>
              <a:spcBef>
                <a:spcPts val="600"/>
              </a:spcBef>
            </a:pPr>
            <a:r>
              <a:rPr lang="en-US" dirty="0" err="1">
                <a:solidFill>
                  <a:schemeClr val="tx1"/>
                </a:solidFill>
              </a:rPr>
              <a:t>tsh.c</a:t>
            </a:r>
            <a:endParaRPr lang="en-US" dirty="0">
              <a:solidFill>
                <a:schemeClr val="tx1"/>
              </a:solidFill>
            </a:endParaRPr>
          </a:p>
          <a:p>
            <a:pPr>
              <a:spcBef>
                <a:spcPts val="600"/>
              </a:spcBef>
            </a:pPr>
            <a:endParaRPr lang="en-US" dirty="0">
              <a:solidFill>
                <a:schemeClr val="tx1">
                  <a:lumMod val="50000"/>
                </a:schemeClr>
              </a:solidFill>
            </a:endParaRPr>
          </a:p>
          <a:p>
            <a:pPr>
              <a:spcBef>
                <a:spcPts val="600"/>
              </a:spcBef>
            </a:pPr>
            <a:endParaRPr lang="en-US" dirty="0">
              <a:solidFill>
                <a:schemeClr val="tx1"/>
              </a:solidFill>
            </a:endParaRPr>
          </a:p>
          <a:p>
            <a:pPr>
              <a:spcBef>
                <a:spcPts val="600"/>
              </a:spcBef>
            </a:pPr>
            <a:endParaRPr lang="en-US" dirty="0">
              <a:solidFill>
                <a:schemeClr val="tx1"/>
              </a:solidFill>
            </a:endParaRPr>
          </a:p>
          <a:p>
            <a:pPr>
              <a:spcBef>
                <a:spcPts val="600"/>
              </a:spcBef>
            </a:pPr>
            <a:endParaRPr lang="en-US" dirty="0"/>
          </a:p>
          <a:p>
            <a:pPr>
              <a:spcBef>
                <a:spcPts val="600"/>
              </a:spcBef>
            </a:pPr>
            <a:endParaRPr lang="en-US" dirty="0"/>
          </a:p>
        </p:txBody>
      </p:sp>
      <p:sp>
        <p:nvSpPr>
          <p:cNvPr id="9" name="TextBox 8">
            <a:extLst>
              <a:ext uri="{FF2B5EF4-FFF2-40B4-BE49-F238E27FC236}">
                <a16:creationId xmlns:a16="http://schemas.microsoft.com/office/drawing/2014/main" id="{7D984DF3-BACB-4B7F-91BF-AB86B5AAFAA0}"/>
              </a:ext>
            </a:extLst>
          </p:cNvPr>
          <p:cNvSpPr txBox="1"/>
          <p:nvPr/>
        </p:nvSpPr>
        <p:spPr>
          <a:xfrm>
            <a:off x="677334" y="6062474"/>
            <a:ext cx="10837332" cy="584775"/>
          </a:xfrm>
          <a:prstGeom prst="rect">
            <a:avLst/>
          </a:prstGeom>
          <a:noFill/>
        </p:spPr>
        <p:txBody>
          <a:bodyPr wrap="square" rtlCol="0" anchor="ctr">
            <a:spAutoFit/>
          </a:bodyPr>
          <a:lstStyle/>
          <a:p>
            <a:r>
              <a:rPr lang="en-US" sz="3200" dirty="0"/>
              <a:t>Mini-programs for testing functionality</a:t>
            </a:r>
          </a:p>
        </p:txBody>
      </p:sp>
      <p:sp>
        <p:nvSpPr>
          <p:cNvPr id="11" name="TextBox 10">
            <a:extLst>
              <a:ext uri="{FF2B5EF4-FFF2-40B4-BE49-F238E27FC236}">
                <a16:creationId xmlns:a16="http://schemas.microsoft.com/office/drawing/2014/main" id="{12657F51-A7E3-448B-9244-AAE1004690F4}"/>
              </a:ext>
            </a:extLst>
          </p:cNvPr>
          <p:cNvSpPr txBox="1"/>
          <p:nvPr/>
        </p:nvSpPr>
        <p:spPr>
          <a:xfrm>
            <a:off x="677334" y="6054714"/>
            <a:ext cx="10837332" cy="584775"/>
          </a:xfrm>
          <a:prstGeom prst="rect">
            <a:avLst/>
          </a:prstGeom>
          <a:noFill/>
        </p:spPr>
        <p:txBody>
          <a:bodyPr wrap="square" rtlCol="0" anchor="ctr">
            <a:spAutoFit/>
          </a:bodyPr>
          <a:lstStyle/>
          <a:p>
            <a:r>
              <a:rPr lang="en-US" sz="3200" dirty="0"/>
              <a:t>Where all of your work will be done</a:t>
            </a:r>
          </a:p>
        </p:txBody>
      </p:sp>
    </p:spTree>
    <p:extLst>
      <p:ext uri="{BB962C8B-B14F-4D97-AF65-F5344CB8AC3E}">
        <p14:creationId xmlns:p14="http://schemas.microsoft.com/office/powerpoint/2010/main" val="428675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9" end="19"/>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xEl>
                                              <p:pRg st="1" end="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
                                            <p:txEl>
                                              <p:pRg st="2" end="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
                                            <p:txEl>
                                              <p:pRg st="3" end="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
                                            <p:txEl>
                                              <p:pRg st="4" end="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
                                            <p:txEl>
                                              <p:pRg st="5" end="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
                                            <p:txEl>
                                              <p:pRg st="6" end="6"/>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
                                            <p:txEl>
                                              <p:pRg st="7" end="7"/>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
                                            <p:txEl>
                                              <p:pRg st="8" end="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
                                            <p:txEl>
                                              <p:pRg st="9" end="9"/>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
                                            <p:txEl>
                                              <p:pRg st="10" end="10"/>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
                                            <p:txEl>
                                              <p:pRg st="11" end="11"/>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
                                            <p:txEl>
                                              <p:pRg st="12" end="12"/>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
                                            <p:txEl>
                                              <p:pRg st="13" end="13"/>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
                                            <p:txEl>
                                              <p:pRg st="14" end="14"/>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
                                            <p:txEl>
                                              <p:pRg st="15" end="15"/>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
                                            <p:txEl>
                                              <p:pRg st="16" end="16"/>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
                                            <p:txEl>
                                              <p:pRg st="17" end="17"/>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
                                            <p:txEl>
                                              <p:pRg st="18" end="18"/>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
                                            <p:txEl>
                                              <p:pRg st="19" end="19"/>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
                                            <p:txEl>
                                              <p:pRg st="20" end="20"/>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
                                            <p:txEl>
                                              <p:pRg st="21" end="21"/>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
                                            <p:txEl>
                                              <p:pRg st="22" end="22"/>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
                                            <p:txEl>
                                              <p:pRg st="23" end="23"/>
                                            </p:txEl>
                                          </p:spTgt>
                                        </p:tgtEl>
                                        <p:attrNameLst>
                                          <p:attrName>style.visibility</p:attrName>
                                        </p:attrNameLst>
                                      </p:cBhvr>
                                      <p:to>
                                        <p:strVal val="visible"/>
                                      </p:to>
                                    </p:set>
                                  </p:childTnLst>
                                </p:cTn>
                              </p:par>
                              <p:par>
                                <p:cTn id="97" presetID="1" presetClass="exit" presetSubtype="0" fill="hold" grpId="0" nodeType="withEffect">
                                  <p:stCondLst>
                                    <p:cond delay="0"/>
                                  </p:stCondLst>
                                  <p:childTnLst>
                                    <p:set>
                                      <p:cBhvr>
                                        <p:cTn id="98" dur="1" fill="hold">
                                          <p:stCondLst>
                                            <p:cond delay="0"/>
                                          </p:stCondLst>
                                        </p:cTn>
                                        <p:tgtEl>
                                          <p:spTgt spid="3">
                                            <p:txEl>
                                              <p:pRg st="0" end="0"/>
                                            </p:txEl>
                                          </p:spTgt>
                                        </p:tgtEl>
                                        <p:attrNameLst>
                                          <p:attrName>style.visibility</p:attrName>
                                        </p:attrNameLst>
                                      </p:cBhvr>
                                      <p:to>
                                        <p:strVal val="hidden"/>
                                      </p:to>
                                    </p:set>
                                  </p:childTnLst>
                                </p:cTn>
                              </p:par>
                              <p:par>
                                <p:cTn id="99" presetID="1" presetClass="exit" presetSubtype="0" fill="hold" grpId="0" nodeType="withEffect">
                                  <p:stCondLst>
                                    <p:cond delay="0"/>
                                  </p:stCondLst>
                                  <p:childTnLst>
                                    <p:set>
                                      <p:cBhvr>
                                        <p:cTn id="100" dur="1" fill="hold">
                                          <p:stCondLst>
                                            <p:cond delay="0"/>
                                          </p:stCondLst>
                                        </p:cTn>
                                        <p:tgtEl>
                                          <p:spTgt spid="3">
                                            <p:txEl>
                                              <p:pRg st="1" end="1"/>
                                            </p:txEl>
                                          </p:spTgt>
                                        </p:tgtEl>
                                        <p:attrNameLst>
                                          <p:attrName>style.visibility</p:attrName>
                                        </p:attrNameLst>
                                      </p:cBhvr>
                                      <p:to>
                                        <p:strVal val="hidden"/>
                                      </p:to>
                                    </p:set>
                                  </p:childTnLst>
                                </p:cTn>
                              </p:par>
                              <p:par>
                                <p:cTn id="101" presetID="1" presetClass="exit" presetSubtype="0" fill="hold" grpId="0" nodeType="withEffect">
                                  <p:stCondLst>
                                    <p:cond delay="0"/>
                                  </p:stCondLst>
                                  <p:childTnLst>
                                    <p:set>
                                      <p:cBhvr>
                                        <p:cTn id="102" dur="1" fill="hold">
                                          <p:stCondLst>
                                            <p:cond delay="0"/>
                                          </p:stCondLst>
                                        </p:cTn>
                                        <p:tgtEl>
                                          <p:spTgt spid="3">
                                            <p:txEl>
                                              <p:pRg st="2" end="2"/>
                                            </p:txEl>
                                          </p:spTgt>
                                        </p:tgtEl>
                                        <p:attrNameLst>
                                          <p:attrName>style.visibility</p:attrName>
                                        </p:attrNameLst>
                                      </p:cBhvr>
                                      <p:to>
                                        <p:strVal val="hidden"/>
                                      </p:to>
                                    </p:set>
                                  </p:childTnLst>
                                </p:cTn>
                              </p:par>
                              <p:par>
                                <p:cTn id="103" presetID="1" presetClass="exit" presetSubtype="0" fill="hold" grpId="0" nodeType="withEffect">
                                  <p:stCondLst>
                                    <p:cond delay="0"/>
                                  </p:stCondLst>
                                  <p:childTnLst>
                                    <p:set>
                                      <p:cBhvr>
                                        <p:cTn id="104" dur="1" fill="hold">
                                          <p:stCondLst>
                                            <p:cond delay="0"/>
                                          </p:stCondLst>
                                        </p:cTn>
                                        <p:tgtEl>
                                          <p:spTgt spid="3">
                                            <p:txEl>
                                              <p:pRg st="3" end="3"/>
                                            </p:txEl>
                                          </p:spTgt>
                                        </p:tgtEl>
                                        <p:attrNameLst>
                                          <p:attrName>style.visibility</p:attrName>
                                        </p:attrNameLst>
                                      </p:cBhvr>
                                      <p:to>
                                        <p:strVal val="hidden"/>
                                      </p:to>
                                    </p:set>
                                  </p:childTnLst>
                                </p:cTn>
                              </p:par>
                              <p:par>
                                <p:cTn id="105" presetID="1" presetClass="exit" presetSubtype="0" fill="hold" grpId="0" nodeType="withEffect">
                                  <p:stCondLst>
                                    <p:cond delay="0"/>
                                  </p:stCondLst>
                                  <p:childTnLst>
                                    <p:set>
                                      <p:cBhvr>
                                        <p:cTn id="106" dur="1" fill="hold">
                                          <p:stCondLst>
                                            <p:cond delay="0"/>
                                          </p:stCondLst>
                                        </p:cTn>
                                        <p:tgtEl>
                                          <p:spTgt spid="3">
                                            <p:txEl>
                                              <p:pRg st="4" end="4"/>
                                            </p:txEl>
                                          </p:spTgt>
                                        </p:tgtEl>
                                        <p:attrNameLst>
                                          <p:attrName>style.visibility</p:attrName>
                                        </p:attrNameLst>
                                      </p:cBhvr>
                                      <p:to>
                                        <p:strVal val="hidden"/>
                                      </p:to>
                                    </p:set>
                                  </p:childTnLst>
                                </p:cTn>
                              </p:par>
                              <p:par>
                                <p:cTn id="107" presetID="1" presetClass="exit" presetSubtype="0" fill="hold" grpId="0" nodeType="withEffect">
                                  <p:stCondLst>
                                    <p:cond delay="0"/>
                                  </p:stCondLst>
                                  <p:childTnLst>
                                    <p:set>
                                      <p:cBhvr>
                                        <p:cTn id="108" dur="1" fill="hold">
                                          <p:stCondLst>
                                            <p:cond delay="0"/>
                                          </p:stCondLst>
                                        </p:cTn>
                                        <p:tgtEl>
                                          <p:spTgt spid="3">
                                            <p:txEl>
                                              <p:pRg st="5" end="5"/>
                                            </p:txEl>
                                          </p:spTgt>
                                        </p:tgtEl>
                                        <p:attrNameLst>
                                          <p:attrName>style.visibility</p:attrName>
                                        </p:attrNameLst>
                                      </p:cBhvr>
                                      <p:to>
                                        <p:strVal val="hidden"/>
                                      </p:to>
                                    </p:set>
                                  </p:childTnLst>
                                </p:cTn>
                              </p:par>
                              <p:par>
                                <p:cTn id="109" presetID="1" presetClass="exit" presetSubtype="0" fill="hold" grpId="0" nodeType="withEffect">
                                  <p:stCondLst>
                                    <p:cond delay="0"/>
                                  </p:stCondLst>
                                  <p:childTnLst>
                                    <p:set>
                                      <p:cBhvr>
                                        <p:cTn id="110" dur="1" fill="hold">
                                          <p:stCondLst>
                                            <p:cond delay="0"/>
                                          </p:stCondLst>
                                        </p:cTn>
                                        <p:tgtEl>
                                          <p:spTgt spid="3">
                                            <p:txEl>
                                              <p:pRg st="6" end="6"/>
                                            </p:txEl>
                                          </p:spTgt>
                                        </p:tgtEl>
                                        <p:attrNameLst>
                                          <p:attrName>style.visibility</p:attrName>
                                        </p:attrNameLst>
                                      </p:cBhvr>
                                      <p:to>
                                        <p:strVal val="hidden"/>
                                      </p:to>
                                    </p:set>
                                  </p:childTnLst>
                                </p:cTn>
                              </p:par>
                              <p:par>
                                <p:cTn id="111" presetID="1" presetClass="exit" presetSubtype="0" fill="hold" grpId="0" nodeType="withEffect">
                                  <p:stCondLst>
                                    <p:cond delay="0"/>
                                  </p:stCondLst>
                                  <p:childTnLst>
                                    <p:set>
                                      <p:cBhvr>
                                        <p:cTn id="112" dur="1" fill="hold">
                                          <p:stCondLst>
                                            <p:cond delay="0"/>
                                          </p:stCondLst>
                                        </p:cTn>
                                        <p:tgtEl>
                                          <p:spTgt spid="3">
                                            <p:txEl>
                                              <p:pRg st="7" end="7"/>
                                            </p:txEl>
                                          </p:spTgt>
                                        </p:tgtEl>
                                        <p:attrNameLst>
                                          <p:attrName>style.visibility</p:attrName>
                                        </p:attrNameLst>
                                      </p:cBhvr>
                                      <p:to>
                                        <p:strVal val="hidden"/>
                                      </p:to>
                                    </p:set>
                                  </p:childTnLst>
                                </p:cTn>
                              </p:par>
                              <p:par>
                                <p:cTn id="113" presetID="1" presetClass="exit" presetSubtype="0" fill="hold" grpId="0" nodeType="withEffect">
                                  <p:stCondLst>
                                    <p:cond delay="0"/>
                                  </p:stCondLst>
                                  <p:childTnLst>
                                    <p:set>
                                      <p:cBhvr>
                                        <p:cTn id="114" dur="1" fill="hold">
                                          <p:stCondLst>
                                            <p:cond delay="0"/>
                                          </p:stCondLst>
                                        </p:cTn>
                                        <p:tgtEl>
                                          <p:spTgt spid="3">
                                            <p:txEl>
                                              <p:pRg st="8" end="8"/>
                                            </p:txEl>
                                          </p:spTgt>
                                        </p:tgtEl>
                                        <p:attrNameLst>
                                          <p:attrName>style.visibility</p:attrName>
                                        </p:attrNameLst>
                                      </p:cBhvr>
                                      <p:to>
                                        <p:strVal val="hidden"/>
                                      </p:to>
                                    </p:set>
                                  </p:childTnLst>
                                </p:cTn>
                              </p:par>
                              <p:par>
                                <p:cTn id="115" presetID="1" presetClass="exit" presetSubtype="0" fill="hold" grpId="0" nodeType="withEffect">
                                  <p:stCondLst>
                                    <p:cond delay="0"/>
                                  </p:stCondLst>
                                  <p:childTnLst>
                                    <p:set>
                                      <p:cBhvr>
                                        <p:cTn id="116" dur="1" fill="hold">
                                          <p:stCondLst>
                                            <p:cond delay="0"/>
                                          </p:stCondLst>
                                        </p:cTn>
                                        <p:tgtEl>
                                          <p:spTgt spid="3">
                                            <p:txEl>
                                              <p:pRg st="9" end="9"/>
                                            </p:txEl>
                                          </p:spTgt>
                                        </p:tgtEl>
                                        <p:attrNameLst>
                                          <p:attrName>style.visibility</p:attrName>
                                        </p:attrNameLst>
                                      </p:cBhvr>
                                      <p:to>
                                        <p:strVal val="hidden"/>
                                      </p:to>
                                    </p:set>
                                  </p:childTnLst>
                                </p:cTn>
                              </p:par>
                              <p:par>
                                <p:cTn id="117" presetID="1" presetClass="exit" presetSubtype="0" fill="hold" grpId="0" nodeType="withEffect">
                                  <p:stCondLst>
                                    <p:cond delay="0"/>
                                  </p:stCondLst>
                                  <p:childTnLst>
                                    <p:set>
                                      <p:cBhvr>
                                        <p:cTn id="118" dur="1" fill="hold">
                                          <p:stCondLst>
                                            <p:cond delay="0"/>
                                          </p:stCondLst>
                                        </p:cTn>
                                        <p:tgtEl>
                                          <p:spTgt spid="3">
                                            <p:txEl>
                                              <p:pRg st="10" end="10"/>
                                            </p:txEl>
                                          </p:spTgt>
                                        </p:tgtEl>
                                        <p:attrNameLst>
                                          <p:attrName>style.visibility</p:attrName>
                                        </p:attrNameLst>
                                      </p:cBhvr>
                                      <p:to>
                                        <p:strVal val="hidden"/>
                                      </p:to>
                                    </p:set>
                                  </p:childTnLst>
                                </p:cTn>
                              </p:par>
                              <p:par>
                                <p:cTn id="119" presetID="1" presetClass="exit" presetSubtype="0" fill="hold" grpId="0" nodeType="withEffect">
                                  <p:stCondLst>
                                    <p:cond delay="0"/>
                                  </p:stCondLst>
                                  <p:childTnLst>
                                    <p:set>
                                      <p:cBhvr>
                                        <p:cTn id="120" dur="1" fill="hold">
                                          <p:stCondLst>
                                            <p:cond delay="0"/>
                                          </p:stCondLst>
                                        </p:cTn>
                                        <p:tgtEl>
                                          <p:spTgt spid="3">
                                            <p:txEl>
                                              <p:pRg st="11" end="11"/>
                                            </p:txEl>
                                          </p:spTgt>
                                        </p:tgtEl>
                                        <p:attrNameLst>
                                          <p:attrName>style.visibility</p:attrName>
                                        </p:attrNameLst>
                                      </p:cBhvr>
                                      <p:to>
                                        <p:strVal val="hidden"/>
                                      </p:to>
                                    </p:set>
                                  </p:childTnLst>
                                </p:cTn>
                              </p:par>
                              <p:par>
                                <p:cTn id="121" presetID="1" presetClass="exit" presetSubtype="0" fill="hold" grpId="0" nodeType="withEffect">
                                  <p:stCondLst>
                                    <p:cond delay="0"/>
                                  </p:stCondLst>
                                  <p:childTnLst>
                                    <p:set>
                                      <p:cBhvr>
                                        <p:cTn id="122" dur="1" fill="hold">
                                          <p:stCondLst>
                                            <p:cond delay="0"/>
                                          </p:stCondLst>
                                        </p:cTn>
                                        <p:tgtEl>
                                          <p:spTgt spid="3">
                                            <p:txEl>
                                              <p:pRg st="12" end="12"/>
                                            </p:txEl>
                                          </p:spTgt>
                                        </p:tgtEl>
                                        <p:attrNameLst>
                                          <p:attrName>style.visibility</p:attrName>
                                        </p:attrNameLst>
                                      </p:cBhvr>
                                      <p:to>
                                        <p:strVal val="hidden"/>
                                      </p:to>
                                    </p:set>
                                  </p:childTnLst>
                                </p:cTn>
                              </p:par>
                              <p:par>
                                <p:cTn id="123" presetID="1" presetClass="exit" presetSubtype="0" fill="hold" grpId="0" nodeType="withEffect">
                                  <p:stCondLst>
                                    <p:cond delay="0"/>
                                  </p:stCondLst>
                                  <p:childTnLst>
                                    <p:set>
                                      <p:cBhvr>
                                        <p:cTn id="124" dur="1" fill="hold">
                                          <p:stCondLst>
                                            <p:cond delay="0"/>
                                          </p:stCondLst>
                                        </p:cTn>
                                        <p:tgtEl>
                                          <p:spTgt spid="3">
                                            <p:txEl>
                                              <p:pRg st="13" end="13"/>
                                            </p:txEl>
                                          </p:spTgt>
                                        </p:tgtEl>
                                        <p:attrNameLst>
                                          <p:attrName>style.visibility</p:attrName>
                                        </p:attrNameLst>
                                      </p:cBhvr>
                                      <p:to>
                                        <p:strVal val="hidden"/>
                                      </p:to>
                                    </p:set>
                                  </p:childTnLst>
                                </p:cTn>
                              </p:par>
                              <p:par>
                                <p:cTn id="125" presetID="1" presetClass="exit" presetSubtype="0" fill="hold" grpId="0" nodeType="withEffect">
                                  <p:stCondLst>
                                    <p:cond delay="0"/>
                                  </p:stCondLst>
                                  <p:childTnLst>
                                    <p:set>
                                      <p:cBhvr>
                                        <p:cTn id="126" dur="1" fill="hold">
                                          <p:stCondLst>
                                            <p:cond delay="0"/>
                                          </p:stCondLst>
                                        </p:cTn>
                                        <p:tgtEl>
                                          <p:spTgt spid="3">
                                            <p:txEl>
                                              <p:pRg st="14" end="14"/>
                                            </p:txEl>
                                          </p:spTgt>
                                        </p:tgtEl>
                                        <p:attrNameLst>
                                          <p:attrName>style.visibility</p:attrName>
                                        </p:attrNameLst>
                                      </p:cBhvr>
                                      <p:to>
                                        <p:strVal val="hidden"/>
                                      </p:to>
                                    </p:set>
                                  </p:childTnLst>
                                </p:cTn>
                              </p:par>
                              <p:par>
                                <p:cTn id="127" presetID="1" presetClass="exit" presetSubtype="0" fill="hold" grpId="0" nodeType="withEffect">
                                  <p:stCondLst>
                                    <p:cond delay="0"/>
                                  </p:stCondLst>
                                  <p:childTnLst>
                                    <p:set>
                                      <p:cBhvr>
                                        <p:cTn id="128" dur="1" fill="hold">
                                          <p:stCondLst>
                                            <p:cond delay="0"/>
                                          </p:stCondLst>
                                        </p:cTn>
                                        <p:tgtEl>
                                          <p:spTgt spid="3">
                                            <p:txEl>
                                              <p:pRg st="15" end="15"/>
                                            </p:txEl>
                                          </p:spTgt>
                                        </p:tgtEl>
                                        <p:attrNameLst>
                                          <p:attrName>style.visibility</p:attrName>
                                        </p:attrNameLst>
                                      </p:cBhvr>
                                      <p:to>
                                        <p:strVal val="hidden"/>
                                      </p:to>
                                    </p:set>
                                  </p:childTnLst>
                                </p:cTn>
                              </p:par>
                              <p:par>
                                <p:cTn id="129" presetID="1" presetClass="exit" presetSubtype="0" fill="hold" grpId="0" nodeType="withEffect">
                                  <p:stCondLst>
                                    <p:cond delay="0"/>
                                  </p:stCondLst>
                                  <p:childTnLst>
                                    <p:set>
                                      <p:cBhvr>
                                        <p:cTn id="130" dur="1" fill="hold">
                                          <p:stCondLst>
                                            <p:cond delay="0"/>
                                          </p:stCondLst>
                                        </p:cTn>
                                        <p:tgtEl>
                                          <p:spTgt spid="3">
                                            <p:txEl>
                                              <p:pRg st="16" end="16"/>
                                            </p:txEl>
                                          </p:spTgt>
                                        </p:tgtEl>
                                        <p:attrNameLst>
                                          <p:attrName>style.visibility</p:attrName>
                                        </p:attrNameLst>
                                      </p:cBhvr>
                                      <p:to>
                                        <p:strVal val="hidden"/>
                                      </p:to>
                                    </p:set>
                                  </p:childTnLst>
                                </p:cTn>
                              </p:par>
                              <p:par>
                                <p:cTn id="131" presetID="1" presetClass="exit" presetSubtype="0" fill="hold" grpId="0" nodeType="withEffect">
                                  <p:stCondLst>
                                    <p:cond delay="0"/>
                                  </p:stCondLst>
                                  <p:childTnLst>
                                    <p:set>
                                      <p:cBhvr>
                                        <p:cTn id="132" dur="1" fill="hold">
                                          <p:stCondLst>
                                            <p:cond delay="0"/>
                                          </p:stCondLst>
                                        </p:cTn>
                                        <p:tgtEl>
                                          <p:spTgt spid="3">
                                            <p:txEl>
                                              <p:pRg st="17" end="17"/>
                                            </p:txEl>
                                          </p:spTgt>
                                        </p:tgtEl>
                                        <p:attrNameLst>
                                          <p:attrName>style.visibility</p:attrName>
                                        </p:attrNameLst>
                                      </p:cBhvr>
                                      <p:to>
                                        <p:strVal val="hidden"/>
                                      </p:to>
                                    </p:set>
                                  </p:childTnLst>
                                </p:cTn>
                              </p:par>
                              <p:par>
                                <p:cTn id="133" presetID="1" presetClass="exit" presetSubtype="0" fill="hold" grpId="0" nodeType="withEffect">
                                  <p:stCondLst>
                                    <p:cond delay="0"/>
                                  </p:stCondLst>
                                  <p:childTnLst>
                                    <p:set>
                                      <p:cBhvr>
                                        <p:cTn id="134" dur="1" fill="hold">
                                          <p:stCondLst>
                                            <p:cond delay="0"/>
                                          </p:stCondLst>
                                        </p:cTn>
                                        <p:tgtEl>
                                          <p:spTgt spid="3">
                                            <p:txEl>
                                              <p:pRg st="18" end="18"/>
                                            </p:txEl>
                                          </p:spTgt>
                                        </p:tgtEl>
                                        <p:attrNameLst>
                                          <p:attrName>style.visibility</p:attrName>
                                        </p:attrNameLst>
                                      </p:cBhvr>
                                      <p:to>
                                        <p:strVal val="hidden"/>
                                      </p:to>
                                    </p:set>
                                  </p:childTnLst>
                                </p:cTn>
                              </p:par>
                              <p:par>
                                <p:cTn id="135" presetID="1" presetClass="exit" presetSubtype="0" fill="hold" grpId="0" nodeType="withEffect">
                                  <p:stCondLst>
                                    <p:cond delay="0"/>
                                  </p:stCondLst>
                                  <p:childTnLst>
                                    <p:set>
                                      <p:cBhvr>
                                        <p:cTn id="136" dur="1" fill="hold">
                                          <p:stCondLst>
                                            <p:cond delay="0"/>
                                          </p:stCondLst>
                                        </p:cTn>
                                        <p:tgtEl>
                                          <p:spTgt spid="3">
                                            <p:txEl>
                                              <p:pRg st="19" end="19"/>
                                            </p:txEl>
                                          </p:spTgt>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4"/>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9"/>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8">
                                            <p:txEl>
                                              <p:pRg st="0" end="0"/>
                                            </p:txEl>
                                          </p:spTgt>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8">
                                            <p:txEl>
                                              <p:pRg st="1" end="1"/>
                                            </p:txEl>
                                          </p:spTgt>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8">
                                            <p:txEl>
                                              <p:pRg st="2" end="2"/>
                                            </p:txEl>
                                          </p:spTgt>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8">
                                            <p:txEl>
                                              <p:pRg st="3" end="3"/>
                                            </p:txEl>
                                          </p:spTgt>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8">
                                            <p:txEl>
                                              <p:pRg st="4" end="4"/>
                                            </p:txEl>
                                          </p:spTgt>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8">
                                            <p:txEl>
                                              <p:pRg st="5" end="5"/>
                                            </p:txEl>
                                          </p:spTgt>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8">
                                            <p:txEl>
                                              <p:pRg st="6" end="6"/>
                                            </p:txEl>
                                          </p:spTgt>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8">
                                            <p:txEl>
                                              <p:pRg st="7" end="7"/>
                                            </p:txEl>
                                          </p:spTgt>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8">
                                            <p:txEl>
                                              <p:pRg st="8" end="8"/>
                                            </p:txEl>
                                          </p:spTgt>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8">
                                            <p:txEl>
                                              <p:pRg st="9" end="9"/>
                                            </p:txEl>
                                          </p:spTgt>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8">
                                            <p:txEl>
                                              <p:pRg st="10" end="10"/>
                                            </p:txEl>
                                          </p:spTgt>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8">
                                            <p:txEl>
                                              <p:pRg st="11" end="11"/>
                                            </p:txEl>
                                          </p:spTgt>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8">
                                            <p:txEl>
                                              <p:pRg st="12" end="12"/>
                                            </p:txEl>
                                          </p:spTgt>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8">
                                            <p:txEl>
                                              <p:pRg st="13" end="13"/>
                                            </p:txEl>
                                          </p:spTgt>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8">
                                            <p:txEl>
                                              <p:pRg st="14" end="14"/>
                                            </p:txEl>
                                          </p:spTgt>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8">
                                            <p:txEl>
                                              <p:pRg st="15" end="15"/>
                                            </p:txEl>
                                          </p:spTgt>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8">
                                            <p:txEl>
                                              <p:pRg st="16" end="16"/>
                                            </p:txEl>
                                          </p:spTgt>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
                                            <p:txEl>
                                              <p:pRg st="17" end="17"/>
                                            </p:txEl>
                                          </p:spTgt>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8">
                                            <p:txEl>
                                              <p:pRg st="18" end="18"/>
                                            </p:txEl>
                                          </p:spTgt>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8">
                                            <p:txEl>
                                              <p:pRg st="19" end="19"/>
                                            </p:txEl>
                                          </p:spTgt>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8">
                                            <p:txEl>
                                              <p:pRg st="20" end="20"/>
                                            </p:txEl>
                                          </p:spTgt>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8">
                                            <p:txEl>
                                              <p:pRg st="21" end="21"/>
                                            </p:txEl>
                                          </p:spTgt>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8">
                                            <p:txEl>
                                              <p:pRg st="22" end="22"/>
                                            </p:txEl>
                                          </p:spTgt>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8">
                                            <p:txEl>
                                              <p:pRg st="23" end="23"/>
                                            </p:txEl>
                                          </p:spTgt>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8">
                                            <p:txEl>
                                              <p:pRg st="24" end="24"/>
                                            </p:txEl>
                                          </p:spTgt>
                                        </p:tgtEl>
                                        <p:attrNameLst>
                                          <p:attrName>style.visibility</p:attrName>
                                        </p:attrNameLst>
                                      </p:cBhvr>
                                      <p:to>
                                        <p:strVal val="visible"/>
                                      </p:to>
                                    </p:set>
                                  </p:childTnLst>
                                </p:cTn>
                              </p:par>
                              <p:par>
                                <p:cTn id="193" presetID="1" presetClass="exit" presetSubtype="0" fill="hold" grpId="0" nodeType="withEffect">
                                  <p:stCondLst>
                                    <p:cond delay="0"/>
                                  </p:stCondLst>
                                  <p:childTnLst>
                                    <p:set>
                                      <p:cBhvr>
                                        <p:cTn id="194" dur="1" fill="hold">
                                          <p:stCondLst>
                                            <p:cond delay="0"/>
                                          </p:stCondLst>
                                        </p:cTn>
                                        <p:tgtEl>
                                          <p:spTgt spid="7">
                                            <p:txEl>
                                              <p:pRg st="0" end="0"/>
                                            </p:txEl>
                                          </p:spTgt>
                                        </p:tgtEl>
                                        <p:attrNameLst>
                                          <p:attrName>style.visibility</p:attrName>
                                        </p:attrNameLst>
                                      </p:cBhvr>
                                      <p:to>
                                        <p:strVal val="hidden"/>
                                      </p:to>
                                    </p:set>
                                  </p:childTnLst>
                                </p:cTn>
                              </p:par>
                              <p:par>
                                <p:cTn id="195" presetID="1" presetClass="exit" presetSubtype="0" fill="hold" grpId="0" nodeType="withEffect">
                                  <p:stCondLst>
                                    <p:cond delay="0"/>
                                  </p:stCondLst>
                                  <p:childTnLst>
                                    <p:set>
                                      <p:cBhvr>
                                        <p:cTn id="196" dur="1" fill="hold">
                                          <p:stCondLst>
                                            <p:cond delay="0"/>
                                          </p:stCondLst>
                                        </p:cTn>
                                        <p:tgtEl>
                                          <p:spTgt spid="7">
                                            <p:txEl>
                                              <p:pRg st="1" end="1"/>
                                            </p:txEl>
                                          </p:spTgt>
                                        </p:tgtEl>
                                        <p:attrNameLst>
                                          <p:attrName>style.visibility</p:attrName>
                                        </p:attrNameLst>
                                      </p:cBhvr>
                                      <p:to>
                                        <p:strVal val="hidden"/>
                                      </p:to>
                                    </p:set>
                                  </p:childTnLst>
                                </p:cTn>
                              </p:par>
                              <p:par>
                                <p:cTn id="197" presetID="1" presetClass="exit" presetSubtype="0" fill="hold" grpId="0" nodeType="withEffect">
                                  <p:stCondLst>
                                    <p:cond delay="0"/>
                                  </p:stCondLst>
                                  <p:childTnLst>
                                    <p:set>
                                      <p:cBhvr>
                                        <p:cTn id="198" dur="1" fill="hold">
                                          <p:stCondLst>
                                            <p:cond delay="0"/>
                                          </p:stCondLst>
                                        </p:cTn>
                                        <p:tgtEl>
                                          <p:spTgt spid="7">
                                            <p:txEl>
                                              <p:pRg st="2" end="2"/>
                                            </p:txEl>
                                          </p:spTgt>
                                        </p:tgtEl>
                                        <p:attrNameLst>
                                          <p:attrName>style.visibility</p:attrName>
                                        </p:attrNameLst>
                                      </p:cBhvr>
                                      <p:to>
                                        <p:strVal val="hidden"/>
                                      </p:to>
                                    </p:set>
                                  </p:childTnLst>
                                </p:cTn>
                              </p:par>
                              <p:par>
                                <p:cTn id="199" presetID="1" presetClass="exit" presetSubtype="0" fill="hold" grpId="0" nodeType="withEffect">
                                  <p:stCondLst>
                                    <p:cond delay="0"/>
                                  </p:stCondLst>
                                  <p:childTnLst>
                                    <p:set>
                                      <p:cBhvr>
                                        <p:cTn id="200" dur="1" fill="hold">
                                          <p:stCondLst>
                                            <p:cond delay="0"/>
                                          </p:stCondLst>
                                        </p:cTn>
                                        <p:tgtEl>
                                          <p:spTgt spid="7">
                                            <p:txEl>
                                              <p:pRg st="3" end="3"/>
                                            </p:txEl>
                                          </p:spTgt>
                                        </p:tgtEl>
                                        <p:attrNameLst>
                                          <p:attrName>style.visibility</p:attrName>
                                        </p:attrNameLst>
                                      </p:cBhvr>
                                      <p:to>
                                        <p:strVal val="hidden"/>
                                      </p:to>
                                    </p:set>
                                  </p:childTnLst>
                                </p:cTn>
                              </p:par>
                              <p:par>
                                <p:cTn id="201" presetID="1" presetClass="exit" presetSubtype="0" fill="hold" grpId="0" nodeType="withEffect">
                                  <p:stCondLst>
                                    <p:cond delay="0"/>
                                  </p:stCondLst>
                                  <p:childTnLst>
                                    <p:set>
                                      <p:cBhvr>
                                        <p:cTn id="202" dur="1" fill="hold">
                                          <p:stCondLst>
                                            <p:cond delay="0"/>
                                          </p:stCondLst>
                                        </p:cTn>
                                        <p:tgtEl>
                                          <p:spTgt spid="7">
                                            <p:txEl>
                                              <p:pRg st="4" end="4"/>
                                            </p:txEl>
                                          </p:spTgt>
                                        </p:tgtEl>
                                        <p:attrNameLst>
                                          <p:attrName>style.visibility</p:attrName>
                                        </p:attrNameLst>
                                      </p:cBhvr>
                                      <p:to>
                                        <p:strVal val="hidden"/>
                                      </p:to>
                                    </p:set>
                                  </p:childTnLst>
                                </p:cTn>
                              </p:par>
                              <p:par>
                                <p:cTn id="203" presetID="1" presetClass="exit" presetSubtype="0" fill="hold" grpId="0" nodeType="withEffect">
                                  <p:stCondLst>
                                    <p:cond delay="0"/>
                                  </p:stCondLst>
                                  <p:childTnLst>
                                    <p:set>
                                      <p:cBhvr>
                                        <p:cTn id="204" dur="1" fill="hold">
                                          <p:stCondLst>
                                            <p:cond delay="0"/>
                                          </p:stCondLst>
                                        </p:cTn>
                                        <p:tgtEl>
                                          <p:spTgt spid="7">
                                            <p:txEl>
                                              <p:pRg st="5" end="5"/>
                                            </p:txEl>
                                          </p:spTgt>
                                        </p:tgtEl>
                                        <p:attrNameLst>
                                          <p:attrName>style.visibility</p:attrName>
                                        </p:attrNameLst>
                                      </p:cBhvr>
                                      <p:to>
                                        <p:strVal val="hidden"/>
                                      </p:to>
                                    </p:set>
                                  </p:childTnLst>
                                </p:cTn>
                              </p:par>
                              <p:par>
                                <p:cTn id="205" presetID="1" presetClass="exit" presetSubtype="0" fill="hold" grpId="0" nodeType="withEffect">
                                  <p:stCondLst>
                                    <p:cond delay="0"/>
                                  </p:stCondLst>
                                  <p:childTnLst>
                                    <p:set>
                                      <p:cBhvr>
                                        <p:cTn id="206" dur="1" fill="hold">
                                          <p:stCondLst>
                                            <p:cond delay="0"/>
                                          </p:stCondLst>
                                        </p:cTn>
                                        <p:tgtEl>
                                          <p:spTgt spid="7">
                                            <p:txEl>
                                              <p:pRg st="6" end="6"/>
                                            </p:txEl>
                                          </p:spTgt>
                                        </p:tgtEl>
                                        <p:attrNameLst>
                                          <p:attrName>style.visibility</p:attrName>
                                        </p:attrNameLst>
                                      </p:cBhvr>
                                      <p:to>
                                        <p:strVal val="hidden"/>
                                      </p:to>
                                    </p:set>
                                  </p:childTnLst>
                                </p:cTn>
                              </p:par>
                              <p:par>
                                <p:cTn id="207" presetID="1" presetClass="exit" presetSubtype="0" fill="hold" grpId="0" nodeType="withEffect">
                                  <p:stCondLst>
                                    <p:cond delay="0"/>
                                  </p:stCondLst>
                                  <p:childTnLst>
                                    <p:set>
                                      <p:cBhvr>
                                        <p:cTn id="208" dur="1" fill="hold">
                                          <p:stCondLst>
                                            <p:cond delay="0"/>
                                          </p:stCondLst>
                                        </p:cTn>
                                        <p:tgtEl>
                                          <p:spTgt spid="7">
                                            <p:txEl>
                                              <p:pRg st="7" end="7"/>
                                            </p:txEl>
                                          </p:spTgt>
                                        </p:tgtEl>
                                        <p:attrNameLst>
                                          <p:attrName>style.visibility</p:attrName>
                                        </p:attrNameLst>
                                      </p:cBhvr>
                                      <p:to>
                                        <p:strVal val="hidden"/>
                                      </p:to>
                                    </p:set>
                                  </p:childTnLst>
                                </p:cTn>
                              </p:par>
                              <p:par>
                                <p:cTn id="209" presetID="1" presetClass="exit" presetSubtype="0" fill="hold" grpId="0" nodeType="withEffect">
                                  <p:stCondLst>
                                    <p:cond delay="0"/>
                                  </p:stCondLst>
                                  <p:childTnLst>
                                    <p:set>
                                      <p:cBhvr>
                                        <p:cTn id="210" dur="1" fill="hold">
                                          <p:stCondLst>
                                            <p:cond delay="0"/>
                                          </p:stCondLst>
                                        </p:cTn>
                                        <p:tgtEl>
                                          <p:spTgt spid="7">
                                            <p:txEl>
                                              <p:pRg st="8" end="8"/>
                                            </p:txEl>
                                          </p:spTgt>
                                        </p:tgtEl>
                                        <p:attrNameLst>
                                          <p:attrName>style.visibility</p:attrName>
                                        </p:attrNameLst>
                                      </p:cBhvr>
                                      <p:to>
                                        <p:strVal val="hidden"/>
                                      </p:to>
                                    </p:set>
                                  </p:childTnLst>
                                </p:cTn>
                              </p:par>
                              <p:par>
                                <p:cTn id="211" presetID="1" presetClass="exit" presetSubtype="0" fill="hold" grpId="0" nodeType="withEffect">
                                  <p:stCondLst>
                                    <p:cond delay="0"/>
                                  </p:stCondLst>
                                  <p:childTnLst>
                                    <p:set>
                                      <p:cBhvr>
                                        <p:cTn id="212" dur="1" fill="hold">
                                          <p:stCondLst>
                                            <p:cond delay="0"/>
                                          </p:stCondLst>
                                        </p:cTn>
                                        <p:tgtEl>
                                          <p:spTgt spid="7">
                                            <p:txEl>
                                              <p:pRg st="9" end="9"/>
                                            </p:txEl>
                                          </p:spTgt>
                                        </p:tgtEl>
                                        <p:attrNameLst>
                                          <p:attrName>style.visibility</p:attrName>
                                        </p:attrNameLst>
                                      </p:cBhvr>
                                      <p:to>
                                        <p:strVal val="hidden"/>
                                      </p:to>
                                    </p:set>
                                  </p:childTnLst>
                                </p:cTn>
                              </p:par>
                              <p:par>
                                <p:cTn id="213" presetID="1" presetClass="exit" presetSubtype="0" fill="hold" grpId="0" nodeType="withEffect">
                                  <p:stCondLst>
                                    <p:cond delay="0"/>
                                  </p:stCondLst>
                                  <p:childTnLst>
                                    <p:set>
                                      <p:cBhvr>
                                        <p:cTn id="214" dur="1" fill="hold">
                                          <p:stCondLst>
                                            <p:cond delay="0"/>
                                          </p:stCondLst>
                                        </p:cTn>
                                        <p:tgtEl>
                                          <p:spTgt spid="7">
                                            <p:txEl>
                                              <p:pRg st="10" end="10"/>
                                            </p:txEl>
                                          </p:spTgt>
                                        </p:tgtEl>
                                        <p:attrNameLst>
                                          <p:attrName>style.visibility</p:attrName>
                                        </p:attrNameLst>
                                      </p:cBhvr>
                                      <p:to>
                                        <p:strVal val="hidden"/>
                                      </p:to>
                                    </p:set>
                                  </p:childTnLst>
                                </p:cTn>
                              </p:par>
                              <p:par>
                                <p:cTn id="215" presetID="1" presetClass="exit" presetSubtype="0" fill="hold" grpId="0" nodeType="withEffect">
                                  <p:stCondLst>
                                    <p:cond delay="0"/>
                                  </p:stCondLst>
                                  <p:childTnLst>
                                    <p:set>
                                      <p:cBhvr>
                                        <p:cTn id="216" dur="1" fill="hold">
                                          <p:stCondLst>
                                            <p:cond delay="0"/>
                                          </p:stCondLst>
                                        </p:cTn>
                                        <p:tgtEl>
                                          <p:spTgt spid="7">
                                            <p:txEl>
                                              <p:pRg st="11" end="11"/>
                                            </p:txEl>
                                          </p:spTgt>
                                        </p:tgtEl>
                                        <p:attrNameLst>
                                          <p:attrName>style.visibility</p:attrName>
                                        </p:attrNameLst>
                                      </p:cBhvr>
                                      <p:to>
                                        <p:strVal val="hidden"/>
                                      </p:to>
                                    </p:set>
                                  </p:childTnLst>
                                </p:cTn>
                              </p:par>
                              <p:par>
                                <p:cTn id="217" presetID="1" presetClass="exit" presetSubtype="0" fill="hold" grpId="0" nodeType="withEffect">
                                  <p:stCondLst>
                                    <p:cond delay="0"/>
                                  </p:stCondLst>
                                  <p:childTnLst>
                                    <p:set>
                                      <p:cBhvr>
                                        <p:cTn id="218" dur="1" fill="hold">
                                          <p:stCondLst>
                                            <p:cond delay="0"/>
                                          </p:stCondLst>
                                        </p:cTn>
                                        <p:tgtEl>
                                          <p:spTgt spid="7">
                                            <p:txEl>
                                              <p:pRg st="12" end="12"/>
                                            </p:txEl>
                                          </p:spTgt>
                                        </p:tgtEl>
                                        <p:attrNameLst>
                                          <p:attrName>style.visibility</p:attrName>
                                        </p:attrNameLst>
                                      </p:cBhvr>
                                      <p:to>
                                        <p:strVal val="hidden"/>
                                      </p:to>
                                    </p:set>
                                  </p:childTnLst>
                                </p:cTn>
                              </p:par>
                              <p:par>
                                <p:cTn id="219" presetID="1" presetClass="exit" presetSubtype="0" fill="hold" grpId="0" nodeType="withEffect">
                                  <p:stCondLst>
                                    <p:cond delay="0"/>
                                  </p:stCondLst>
                                  <p:childTnLst>
                                    <p:set>
                                      <p:cBhvr>
                                        <p:cTn id="220" dur="1" fill="hold">
                                          <p:stCondLst>
                                            <p:cond delay="0"/>
                                          </p:stCondLst>
                                        </p:cTn>
                                        <p:tgtEl>
                                          <p:spTgt spid="7">
                                            <p:txEl>
                                              <p:pRg st="13" end="13"/>
                                            </p:txEl>
                                          </p:spTgt>
                                        </p:tgtEl>
                                        <p:attrNameLst>
                                          <p:attrName>style.visibility</p:attrName>
                                        </p:attrNameLst>
                                      </p:cBhvr>
                                      <p:to>
                                        <p:strVal val="hidden"/>
                                      </p:to>
                                    </p:set>
                                  </p:childTnLst>
                                </p:cTn>
                              </p:par>
                              <p:par>
                                <p:cTn id="221" presetID="1" presetClass="exit" presetSubtype="0" fill="hold" grpId="0" nodeType="withEffect">
                                  <p:stCondLst>
                                    <p:cond delay="0"/>
                                  </p:stCondLst>
                                  <p:childTnLst>
                                    <p:set>
                                      <p:cBhvr>
                                        <p:cTn id="222" dur="1" fill="hold">
                                          <p:stCondLst>
                                            <p:cond delay="0"/>
                                          </p:stCondLst>
                                        </p:cTn>
                                        <p:tgtEl>
                                          <p:spTgt spid="7">
                                            <p:txEl>
                                              <p:pRg st="14" end="14"/>
                                            </p:txEl>
                                          </p:spTgt>
                                        </p:tgtEl>
                                        <p:attrNameLst>
                                          <p:attrName>style.visibility</p:attrName>
                                        </p:attrNameLst>
                                      </p:cBhvr>
                                      <p:to>
                                        <p:strVal val="hidden"/>
                                      </p:to>
                                    </p:set>
                                  </p:childTnLst>
                                </p:cTn>
                              </p:par>
                              <p:par>
                                <p:cTn id="223" presetID="1" presetClass="exit" presetSubtype="0" fill="hold" grpId="0" nodeType="withEffect">
                                  <p:stCondLst>
                                    <p:cond delay="0"/>
                                  </p:stCondLst>
                                  <p:childTnLst>
                                    <p:set>
                                      <p:cBhvr>
                                        <p:cTn id="224" dur="1" fill="hold">
                                          <p:stCondLst>
                                            <p:cond delay="0"/>
                                          </p:stCondLst>
                                        </p:cTn>
                                        <p:tgtEl>
                                          <p:spTgt spid="7">
                                            <p:txEl>
                                              <p:pRg st="15" end="15"/>
                                            </p:txEl>
                                          </p:spTgt>
                                        </p:tgtEl>
                                        <p:attrNameLst>
                                          <p:attrName>style.visibility</p:attrName>
                                        </p:attrNameLst>
                                      </p:cBhvr>
                                      <p:to>
                                        <p:strVal val="hidden"/>
                                      </p:to>
                                    </p:set>
                                  </p:childTnLst>
                                </p:cTn>
                              </p:par>
                              <p:par>
                                <p:cTn id="225" presetID="1" presetClass="exit" presetSubtype="0" fill="hold" grpId="0" nodeType="withEffect">
                                  <p:stCondLst>
                                    <p:cond delay="0"/>
                                  </p:stCondLst>
                                  <p:childTnLst>
                                    <p:set>
                                      <p:cBhvr>
                                        <p:cTn id="226" dur="1" fill="hold">
                                          <p:stCondLst>
                                            <p:cond delay="0"/>
                                          </p:stCondLst>
                                        </p:cTn>
                                        <p:tgtEl>
                                          <p:spTgt spid="7">
                                            <p:txEl>
                                              <p:pRg st="16" end="16"/>
                                            </p:txEl>
                                          </p:spTgt>
                                        </p:tgtEl>
                                        <p:attrNameLst>
                                          <p:attrName>style.visibility</p:attrName>
                                        </p:attrNameLst>
                                      </p:cBhvr>
                                      <p:to>
                                        <p:strVal val="hidden"/>
                                      </p:to>
                                    </p:set>
                                  </p:childTnLst>
                                </p:cTn>
                              </p:par>
                              <p:par>
                                <p:cTn id="227" presetID="1" presetClass="exit" presetSubtype="0" fill="hold" grpId="0" nodeType="withEffect">
                                  <p:stCondLst>
                                    <p:cond delay="0"/>
                                  </p:stCondLst>
                                  <p:childTnLst>
                                    <p:set>
                                      <p:cBhvr>
                                        <p:cTn id="228" dur="1" fill="hold">
                                          <p:stCondLst>
                                            <p:cond delay="0"/>
                                          </p:stCondLst>
                                        </p:cTn>
                                        <p:tgtEl>
                                          <p:spTgt spid="7">
                                            <p:txEl>
                                              <p:pRg st="17" end="17"/>
                                            </p:txEl>
                                          </p:spTgt>
                                        </p:tgtEl>
                                        <p:attrNameLst>
                                          <p:attrName>style.visibility</p:attrName>
                                        </p:attrNameLst>
                                      </p:cBhvr>
                                      <p:to>
                                        <p:strVal val="hidden"/>
                                      </p:to>
                                    </p:set>
                                  </p:childTnLst>
                                </p:cTn>
                              </p:par>
                              <p:par>
                                <p:cTn id="229" presetID="1" presetClass="exit" presetSubtype="0" fill="hold" grpId="0" nodeType="withEffect">
                                  <p:stCondLst>
                                    <p:cond delay="0"/>
                                  </p:stCondLst>
                                  <p:childTnLst>
                                    <p:set>
                                      <p:cBhvr>
                                        <p:cTn id="230" dur="1" fill="hold">
                                          <p:stCondLst>
                                            <p:cond delay="0"/>
                                          </p:stCondLst>
                                        </p:cTn>
                                        <p:tgtEl>
                                          <p:spTgt spid="7">
                                            <p:txEl>
                                              <p:pRg st="18" end="18"/>
                                            </p:txEl>
                                          </p:spTgt>
                                        </p:tgtEl>
                                        <p:attrNameLst>
                                          <p:attrName>style.visibility</p:attrName>
                                        </p:attrNameLst>
                                      </p:cBhvr>
                                      <p:to>
                                        <p:strVal val="hidden"/>
                                      </p:to>
                                    </p:set>
                                  </p:childTnLst>
                                </p:cTn>
                              </p:par>
                              <p:par>
                                <p:cTn id="231" presetID="1" presetClass="exit" presetSubtype="0" fill="hold" grpId="0" nodeType="withEffect">
                                  <p:stCondLst>
                                    <p:cond delay="0"/>
                                  </p:stCondLst>
                                  <p:childTnLst>
                                    <p:set>
                                      <p:cBhvr>
                                        <p:cTn id="232" dur="1" fill="hold">
                                          <p:stCondLst>
                                            <p:cond delay="0"/>
                                          </p:stCondLst>
                                        </p:cTn>
                                        <p:tgtEl>
                                          <p:spTgt spid="7">
                                            <p:txEl>
                                              <p:pRg st="19" end="19"/>
                                            </p:txEl>
                                          </p:spTgt>
                                        </p:tgtEl>
                                        <p:attrNameLst>
                                          <p:attrName>style.visibility</p:attrName>
                                        </p:attrNameLst>
                                      </p:cBhvr>
                                      <p:to>
                                        <p:strVal val="hidden"/>
                                      </p:to>
                                    </p:set>
                                  </p:childTnLst>
                                </p:cTn>
                              </p:par>
                              <p:par>
                                <p:cTn id="233" presetID="1" presetClass="exit" presetSubtype="0" fill="hold" grpId="0" nodeType="withEffect">
                                  <p:stCondLst>
                                    <p:cond delay="0"/>
                                  </p:stCondLst>
                                  <p:childTnLst>
                                    <p:set>
                                      <p:cBhvr>
                                        <p:cTn id="234" dur="1" fill="hold">
                                          <p:stCondLst>
                                            <p:cond delay="0"/>
                                          </p:stCondLst>
                                        </p:cTn>
                                        <p:tgtEl>
                                          <p:spTgt spid="7">
                                            <p:txEl>
                                              <p:pRg st="20" end="20"/>
                                            </p:txEl>
                                          </p:spTgt>
                                        </p:tgtEl>
                                        <p:attrNameLst>
                                          <p:attrName>style.visibility</p:attrName>
                                        </p:attrNameLst>
                                      </p:cBhvr>
                                      <p:to>
                                        <p:strVal val="hidden"/>
                                      </p:to>
                                    </p:set>
                                  </p:childTnLst>
                                </p:cTn>
                              </p:par>
                              <p:par>
                                <p:cTn id="235" presetID="1" presetClass="exit" presetSubtype="0" fill="hold" grpId="0" nodeType="withEffect">
                                  <p:stCondLst>
                                    <p:cond delay="0"/>
                                  </p:stCondLst>
                                  <p:childTnLst>
                                    <p:set>
                                      <p:cBhvr>
                                        <p:cTn id="236" dur="1" fill="hold">
                                          <p:stCondLst>
                                            <p:cond delay="0"/>
                                          </p:stCondLst>
                                        </p:cTn>
                                        <p:tgtEl>
                                          <p:spTgt spid="7">
                                            <p:txEl>
                                              <p:pRg st="21" end="21"/>
                                            </p:txEl>
                                          </p:spTgt>
                                        </p:tgtEl>
                                        <p:attrNameLst>
                                          <p:attrName>style.visibility</p:attrName>
                                        </p:attrNameLst>
                                      </p:cBhvr>
                                      <p:to>
                                        <p:strVal val="hidden"/>
                                      </p:to>
                                    </p:set>
                                  </p:childTnLst>
                                </p:cTn>
                              </p:par>
                              <p:par>
                                <p:cTn id="237" presetID="1" presetClass="exit" presetSubtype="0" fill="hold" grpId="0" nodeType="withEffect">
                                  <p:stCondLst>
                                    <p:cond delay="0"/>
                                  </p:stCondLst>
                                  <p:childTnLst>
                                    <p:set>
                                      <p:cBhvr>
                                        <p:cTn id="238" dur="1" fill="hold">
                                          <p:stCondLst>
                                            <p:cond delay="0"/>
                                          </p:stCondLst>
                                        </p:cTn>
                                        <p:tgtEl>
                                          <p:spTgt spid="7">
                                            <p:txEl>
                                              <p:pRg st="22" end="22"/>
                                            </p:txEl>
                                          </p:spTgt>
                                        </p:tgtEl>
                                        <p:attrNameLst>
                                          <p:attrName>style.visibility</p:attrName>
                                        </p:attrNameLst>
                                      </p:cBhvr>
                                      <p:to>
                                        <p:strVal val="hidden"/>
                                      </p:to>
                                    </p:set>
                                  </p:childTnLst>
                                </p:cTn>
                              </p:par>
                              <p:par>
                                <p:cTn id="239" presetID="1" presetClass="exit" presetSubtype="0" fill="hold" grpId="0" nodeType="withEffect">
                                  <p:stCondLst>
                                    <p:cond delay="0"/>
                                  </p:stCondLst>
                                  <p:childTnLst>
                                    <p:set>
                                      <p:cBhvr>
                                        <p:cTn id="240" dur="1" fill="hold">
                                          <p:stCondLst>
                                            <p:cond delay="0"/>
                                          </p:stCondLst>
                                        </p:cTn>
                                        <p:tgtEl>
                                          <p:spTgt spid="7">
                                            <p:txEl>
                                              <p:pRg st="23" end="23"/>
                                            </p:txEl>
                                          </p:spTgt>
                                        </p:tgtEl>
                                        <p:attrNameLst>
                                          <p:attrName>style.visibility</p:attrName>
                                        </p:attrNameLst>
                                      </p:cBhvr>
                                      <p:to>
                                        <p:strVal val="hidden"/>
                                      </p:to>
                                    </p:set>
                                  </p:childTnLst>
                                </p:cTn>
                              </p:par>
                              <p:par>
                                <p:cTn id="241" presetID="1" presetClass="exit" presetSubtype="0" fill="hold" grpId="1" nodeType="withEffect">
                                  <p:stCondLst>
                                    <p:cond delay="0"/>
                                  </p:stCondLst>
                                  <p:childTnLst>
                                    <p:set>
                                      <p:cBhvr>
                                        <p:cTn id="242" dur="1" fill="hold">
                                          <p:stCondLst>
                                            <p:cond delay="0"/>
                                          </p:stCondLst>
                                        </p:cTn>
                                        <p:tgtEl>
                                          <p:spTgt spid="9"/>
                                        </p:tgtEl>
                                        <p:attrNameLst>
                                          <p:attrName>style.visibility</p:attrName>
                                        </p:attrNameLst>
                                      </p:cBhvr>
                                      <p:to>
                                        <p:strVal val="hidden"/>
                                      </p:to>
                                    </p:set>
                                  </p:childTnLst>
                                </p:cTn>
                              </p:par>
                              <p:par>
                                <p:cTn id="243" presetID="1" presetClass="entr" presetSubtype="0" fill="hold" grpId="0" nodeType="withEffect">
                                  <p:stCondLst>
                                    <p:cond delay="0"/>
                                  </p:stCondLst>
                                  <p:childTnLst>
                                    <p:set>
                                      <p:cBhvr>
                                        <p:cTn id="2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4" grpId="1"/>
      <p:bldP spid="7" grpId="0" uiExpand="1" build="allAtOnce"/>
      <p:bldP spid="9" grpId="0"/>
      <p:bldP spid="9" grpId="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DAF1-1FB6-4564-ABB7-ED85235309EF}"/>
              </a:ext>
            </a:extLst>
          </p:cNvPr>
          <p:cNvSpPr>
            <a:spLocks noGrp="1"/>
          </p:cNvSpPr>
          <p:nvPr>
            <p:ph type="title"/>
          </p:nvPr>
        </p:nvSpPr>
        <p:spPr>
          <a:xfrm>
            <a:off x="677334" y="609600"/>
            <a:ext cx="8596668" cy="660399"/>
          </a:xfrm>
        </p:spPr>
        <p:txBody>
          <a:bodyPr/>
          <a:lstStyle/>
          <a:p>
            <a:r>
              <a:rPr lang="en-US" dirty="0"/>
              <a:t>Step 2: Analyze the code you’re given</a:t>
            </a:r>
          </a:p>
        </p:txBody>
      </p:sp>
      <p:pic>
        <p:nvPicPr>
          <p:cNvPr id="5" name="Picture 4">
            <a:extLst>
              <a:ext uri="{FF2B5EF4-FFF2-40B4-BE49-F238E27FC236}">
                <a16:creationId xmlns:a16="http://schemas.microsoft.com/office/drawing/2014/main" id="{98CCF109-3A6F-45C9-92F6-FD05F7860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730" y="1293955"/>
            <a:ext cx="3220630" cy="5564046"/>
          </a:xfrm>
          <a:prstGeom prst="rect">
            <a:avLst/>
          </a:prstGeom>
        </p:spPr>
      </p:pic>
      <p:sp>
        <p:nvSpPr>
          <p:cNvPr id="7" name="Content Placeholder 22">
            <a:extLst>
              <a:ext uri="{FF2B5EF4-FFF2-40B4-BE49-F238E27FC236}">
                <a16:creationId xmlns:a16="http://schemas.microsoft.com/office/drawing/2014/main" id="{BCB7F1A9-7E90-45ED-BB24-A8B3C4FC3325}"/>
              </a:ext>
            </a:extLst>
          </p:cNvPr>
          <p:cNvSpPr>
            <a:spLocks noGrp="1"/>
          </p:cNvSpPr>
          <p:nvPr>
            <p:ph idx="1"/>
          </p:nvPr>
        </p:nvSpPr>
        <p:spPr>
          <a:xfrm>
            <a:off x="4286059" y="1927726"/>
            <a:ext cx="5170762" cy="1344864"/>
          </a:xfrm>
        </p:spPr>
        <p:txBody>
          <a:bodyPr>
            <a:normAutofit/>
          </a:bodyPr>
          <a:lstStyle/>
          <a:p>
            <a:r>
              <a:rPr lang="en-US" dirty="0"/>
              <a:t>The main function is a good place to start understanding the code you’re given</a:t>
            </a:r>
          </a:p>
          <a:p>
            <a:r>
              <a:rPr lang="en-US" dirty="0"/>
              <a:t>The next few slides will go over the important bits</a:t>
            </a:r>
          </a:p>
        </p:txBody>
      </p:sp>
    </p:spTree>
    <p:extLst>
      <p:ext uri="{BB962C8B-B14F-4D97-AF65-F5344CB8AC3E}">
        <p14:creationId xmlns:p14="http://schemas.microsoft.com/office/powerpoint/2010/main" val="152157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DAF1-1FB6-4564-ABB7-ED85235309EF}"/>
              </a:ext>
            </a:extLst>
          </p:cNvPr>
          <p:cNvSpPr>
            <a:spLocks noGrp="1"/>
          </p:cNvSpPr>
          <p:nvPr>
            <p:ph type="title"/>
          </p:nvPr>
        </p:nvSpPr>
        <p:spPr>
          <a:xfrm>
            <a:off x="677334" y="609600"/>
            <a:ext cx="8596668" cy="660399"/>
          </a:xfrm>
        </p:spPr>
        <p:txBody>
          <a:bodyPr/>
          <a:lstStyle/>
          <a:p>
            <a:r>
              <a:rPr lang="en-US" dirty="0"/>
              <a:t>Step 2: Analyze the code you’re given</a:t>
            </a:r>
          </a:p>
        </p:txBody>
      </p:sp>
      <p:pic>
        <p:nvPicPr>
          <p:cNvPr id="5" name="Picture 4">
            <a:extLst>
              <a:ext uri="{FF2B5EF4-FFF2-40B4-BE49-F238E27FC236}">
                <a16:creationId xmlns:a16="http://schemas.microsoft.com/office/drawing/2014/main" id="{98CCF109-3A6F-45C9-92F6-FD05F78608B8}"/>
              </a:ext>
            </a:extLst>
          </p:cNvPr>
          <p:cNvPicPr>
            <a:picLocks noChangeAspect="1"/>
          </p:cNvPicPr>
          <p:nvPr/>
        </p:nvPicPr>
        <p:blipFill rotWithShape="1">
          <a:blip r:embed="rId2">
            <a:extLst>
              <a:ext uri="{28A0092B-C50C-407E-A947-70E740481C1C}">
                <a14:useLocalDpi xmlns:a14="http://schemas.microsoft.com/office/drawing/2010/main" val="0"/>
              </a:ext>
            </a:extLst>
          </a:blip>
          <a:srcRect t="14920" b="58204"/>
          <a:stretch/>
        </p:blipFill>
        <p:spPr>
          <a:xfrm>
            <a:off x="0" y="1269998"/>
            <a:ext cx="5404644" cy="2509521"/>
          </a:xfrm>
          <a:prstGeom prst="rect">
            <a:avLst/>
          </a:prstGeom>
        </p:spPr>
      </p:pic>
      <p:sp>
        <p:nvSpPr>
          <p:cNvPr id="13" name="Content Placeholder 22">
            <a:extLst>
              <a:ext uri="{FF2B5EF4-FFF2-40B4-BE49-F238E27FC236}">
                <a16:creationId xmlns:a16="http://schemas.microsoft.com/office/drawing/2014/main" id="{FC365716-7A1A-4095-8B75-506DED41011A}"/>
              </a:ext>
            </a:extLst>
          </p:cNvPr>
          <p:cNvSpPr>
            <a:spLocks noGrp="1"/>
          </p:cNvSpPr>
          <p:nvPr>
            <p:ph idx="1"/>
          </p:nvPr>
        </p:nvSpPr>
        <p:spPr>
          <a:xfrm>
            <a:off x="5248586" y="1833329"/>
            <a:ext cx="3489158" cy="1817853"/>
          </a:xfrm>
        </p:spPr>
        <p:txBody>
          <a:bodyPr>
            <a:normAutofit/>
          </a:bodyPr>
          <a:lstStyle/>
          <a:p>
            <a:r>
              <a:rPr lang="en-US" dirty="0"/>
              <a:t>Notice the options available for starting the shell</a:t>
            </a:r>
          </a:p>
        </p:txBody>
      </p:sp>
    </p:spTree>
    <p:extLst>
      <p:ext uri="{BB962C8B-B14F-4D97-AF65-F5344CB8AC3E}">
        <p14:creationId xmlns:p14="http://schemas.microsoft.com/office/powerpoint/2010/main" val="1515743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DAF1-1FB6-4564-ABB7-ED85235309EF}"/>
              </a:ext>
            </a:extLst>
          </p:cNvPr>
          <p:cNvSpPr>
            <a:spLocks noGrp="1"/>
          </p:cNvSpPr>
          <p:nvPr>
            <p:ph type="title"/>
          </p:nvPr>
        </p:nvSpPr>
        <p:spPr/>
        <p:txBody>
          <a:bodyPr/>
          <a:lstStyle/>
          <a:p>
            <a:r>
              <a:rPr lang="en-US" dirty="0"/>
              <a:t>Step 2: Analyze the code you’re given</a:t>
            </a:r>
          </a:p>
        </p:txBody>
      </p:sp>
      <p:pic>
        <p:nvPicPr>
          <p:cNvPr id="6" name="Picture 5">
            <a:extLst>
              <a:ext uri="{FF2B5EF4-FFF2-40B4-BE49-F238E27FC236}">
                <a16:creationId xmlns:a16="http://schemas.microsoft.com/office/drawing/2014/main" id="{316E6675-D835-4E15-A7B0-97ED4EA9A816}"/>
              </a:ext>
            </a:extLst>
          </p:cNvPr>
          <p:cNvPicPr>
            <a:picLocks noChangeAspect="1"/>
          </p:cNvPicPr>
          <p:nvPr/>
        </p:nvPicPr>
        <p:blipFill rotWithShape="1">
          <a:blip r:embed="rId2">
            <a:extLst>
              <a:ext uri="{28A0092B-C50C-407E-A947-70E740481C1C}">
                <a14:useLocalDpi xmlns:a14="http://schemas.microsoft.com/office/drawing/2010/main" val="0"/>
              </a:ext>
            </a:extLst>
          </a:blip>
          <a:srcRect t="42337" b="42670"/>
          <a:stretch/>
        </p:blipFill>
        <p:spPr>
          <a:xfrm>
            <a:off x="0" y="1241425"/>
            <a:ext cx="5099330" cy="1320799"/>
          </a:xfrm>
          <a:prstGeom prst="rect">
            <a:avLst/>
          </a:prstGeom>
        </p:spPr>
      </p:pic>
      <p:pic>
        <p:nvPicPr>
          <p:cNvPr id="4" name="Picture 3">
            <a:extLst>
              <a:ext uri="{FF2B5EF4-FFF2-40B4-BE49-F238E27FC236}">
                <a16:creationId xmlns:a16="http://schemas.microsoft.com/office/drawing/2014/main" id="{76597DCF-1468-4553-8FC4-6AB2A5486C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4551" y="1284287"/>
            <a:ext cx="4233200" cy="4267201"/>
          </a:xfrm>
          <a:prstGeom prst="rect">
            <a:avLst/>
          </a:prstGeom>
        </p:spPr>
      </p:pic>
      <p:cxnSp>
        <p:nvCxnSpPr>
          <p:cNvPr id="7" name="Straight Arrow Connector 6">
            <a:extLst>
              <a:ext uri="{FF2B5EF4-FFF2-40B4-BE49-F238E27FC236}">
                <a16:creationId xmlns:a16="http://schemas.microsoft.com/office/drawing/2014/main" id="{9EBF7912-7AC0-468A-B41F-5972CD4B18EC}"/>
              </a:ext>
            </a:extLst>
          </p:cNvPr>
          <p:cNvCxnSpPr>
            <a:cxnSpLocks/>
          </p:cNvCxnSpPr>
          <p:nvPr/>
        </p:nvCxnSpPr>
        <p:spPr>
          <a:xfrm>
            <a:off x="2549665" y="1743325"/>
            <a:ext cx="2549665" cy="2142875"/>
          </a:xfrm>
          <a:prstGeom prst="straightConnector1">
            <a:avLst/>
          </a:prstGeom>
          <a:ln w="50800">
            <a:tailEnd type="triangle"/>
          </a:ln>
        </p:spPr>
        <p:style>
          <a:lnRef idx="1">
            <a:schemeClr val="accent5"/>
          </a:lnRef>
          <a:fillRef idx="0">
            <a:schemeClr val="accent5"/>
          </a:fillRef>
          <a:effectRef idx="0">
            <a:schemeClr val="accent5"/>
          </a:effectRef>
          <a:fontRef idx="minor">
            <a:schemeClr val="tx1"/>
          </a:fontRef>
        </p:style>
      </p:cxnSp>
      <p:cxnSp>
        <p:nvCxnSpPr>
          <p:cNvPr id="8" name="Straight Arrow Connector 7">
            <a:extLst>
              <a:ext uri="{FF2B5EF4-FFF2-40B4-BE49-F238E27FC236}">
                <a16:creationId xmlns:a16="http://schemas.microsoft.com/office/drawing/2014/main" id="{72D03CFA-6595-4435-BDC0-ED7E198C25E0}"/>
              </a:ext>
            </a:extLst>
          </p:cNvPr>
          <p:cNvCxnSpPr>
            <a:cxnSpLocks/>
          </p:cNvCxnSpPr>
          <p:nvPr/>
        </p:nvCxnSpPr>
        <p:spPr>
          <a:xfrm>
            <a:off x="2617399" y="1901824"/>
            <a:ext cx="2507152" cy="3146426"/>
          </a:xfrm>
          <a:prstGeom prst="straightConnector1">
            <a:avLst/>
          </a:prstGeom>
          <a:ln w="50800">
            <a:tailEnd type="triangle"/>
          </a:ln>
        </p:spPr>
        <p:style>
          <a:lnRef idx="1">
            <a:schemeClr val="accent5"/>
          </a:lnRef>
          <a:fillRef idx="0">
            <a:schemeClr val="accent5"/>
          </a:fillRef>
          <a:effectRef idx="0">
            <a:schemeClr val="accent5"/>
          </a:effectRef>
          <a:fontRef idx="minor">
            <a:schemeClr val="tx1"/>
          </a:fontRef>
        </p:style>
      </p:cxnSp>
      <p:cxnSp>
        <p:nvCxnSpPr>
          <p:cNvPr id="17" name="Straight Arrow Connector 16">
            <a:extLst>
              <a:ext uri="{FF2B5EF4-FFF2-40B4-BE49-F238E27FC236}">
                <a16:creationId xmlns:a16="http://schemas.microsoft.com/office/drawing/2014/main" id="{6B1B289B-F759-4ABB-A170-C39623F1BC90}"/>
              </a:ext>
            </a:extLst>
          </p:cNvPr>
          <p:cNvCxnSpPr>
            <a:cxnSpLocks/>
          </p:cNvCxnSpPr>
          <p:nvPr/>
        </p:nvCxnSpPr>
        <p:spPr>
          <a:xfrm>
            <a:off x="2558871" y="2037847"/>
            <a:ext cx="2540459" cy="682876"/>
          </a:xfrm>
          <a:prstGeom prst="straightConnector1">
            <a:avLst/>
          </a:prstGeom>
          <a:ln w="50800">
            <a:tailEnd type="triangle"/>
          </a:ln>
        </p:spPr>
        <p:style>
          <a:lnRef idx="1">
            <a:schemeClr val="accent5"/>
          </a:lnRef>
          <a:fillRef idx="0">
            <a:schemeClr val="accent5"/>
          </a:fillRef>
          <a:effectRef idx="0">
            <a:schemeClr val="accent5"/>
          </a:effectRef>
          <a:fontRef idx="minor">
            <a:schemeClr val="tx1"/>
          </a:fontRef>
        </p:style>
      </p:cxnSp>
      <p:sp>
        <p:nvSpPr>
          <p:cNvPr id="23" name="Content Placeholder 22">
            <a:extLst>
              <a:ext uri="{FF2B5EF4-FFF2-40B4-BE49-F238E27FC236}">
                <a16:creationId xmlns:a16="http://schemas.microsoft.com/office/drawing/2014/main" id="{D1B1588B-9ACF-4F6B-801C-EC58EFA5D895}"/>
              </a:ext>
            </a:extLst>
          </p:cNvPr>
          <p:cNvSpPr>
            <a:spLocks noGrp="1"/>
          </p:cNvSpPr>
          <p:nvPr>
            <p:ph idx="1"/>
          </p:nvPr>
        </p:nvSpPr>
        <p:spPr>
          <a:xfrm>
            <a:off x="335339" y="3087522"/>
            <a:ext cx="3489158" cy="1817853"/>
          </a:xfrm>
        </p:spPr>
        <p:txBody>
          <a:bodyPr>
            <a:normAutofit lnSpcReduction="10000"/>
          </a:bodyPr>
          <a:lstStyle/>
          <a:p>
            <a:r>
              <a:rPr lang="en-US" dirty="0"/>
              <a:t>This is where the signal handlers are created</a:t>
            </a:r>
          </a:p>
          <a:p>
            <a:r>
              <a:rPr lang="en-US" dirty="0"/>
              <a:t>After this point, the handlers are now “listening” for their respective signals to be received</a:t>
            </a:r>
          </a:p>
        </p:txBody>
      </p:sp>
    </p:spTree>
    <p:extLst>
      <p:ext uri="{BB962C8B-B14F-4D97-AF65-F5344CB8AC3E}">
        <p14:creationId xmlns:p14="http://schemas.microsoft.com/office/powerpoint/2010/main" val="325134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500"/>
                                        <p:tgtEl>
                                          <p:spTgt spid="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xEl>
                                              <p:pRg st="1" end="1"/>
                                            </p:txEl>
                                          </p:spTgt>
                                        </p:tgtEl>
                                        <p:attrNameLst>
                                          <p:attrName>style.visibility</p:attrName>
                                        </p:attrNameLst>
                                      </p:cBhvr>
                                      <p:to>
                                        <p:strVal val="visible"/>
                                      </p:to>
                                    </p:set>
                                    <p:animEffect transition="in" filter="fade">
                                      <p:cBhvr>
                                        <p:cTn id="10" dur="500"/>
                                        <p:tgtEl>
                                          <p:spTgt spid="2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DAF1-1FB6-4564-ABB7-ED85235309EF}"/>
              </a:ext>
            </a:extLst>
          </p:cNvPr>
          <p:cNvSpPr>
            <a:spLocks noGrp="1"/>
          </p:cNvSpPr>
          <p:nvPr>
            <p:ph type="title"/>
          </p:nvPr>
        </p:nvSpPr>
        <p:spPr/>
        <p:txBody>
          <a:bodyPr/>
          <a:lstStyle/>
          <a:p>
            <a:r>
              <a:rPr lang="en-US" dirty="0"/>
              <a:t>Step 2: Analyze the code you’re given</a:t>
            </a:r>
          </a:p>
        </p:txBody>
      </p:sp>
      <p:pic>
        <p:nvPicPr>
          <p:cNvPr id="6" name="Picture 5">
            <a:extLst>
              <a:ext uri="{FF2B5EF4-FFF2-40B4-BE49-F238E27FC236}">
                <a16:creationId xmlns:a16="http://schemas.microsoft.com/office/drawing/2014/main" id="{316E6675-D835-4E15-A7B0-97ED4EA9A816}"/>
              </a:ext>
            </a:extLst>
          </p:cNvPr>
          <p:cNvPicPr>
            <a:picLocks noChangeAspect="1"/>
          </p:cNvPicPr>
          <p:nvPr/>
        </p:nvPicPr>
        <p:blipFill rotWithShape="1">
          <a:blip r:embed="rId2">
            <a:extLst>
              <a:ext uri="{28A0092B-C50C-407E-A947-70E740481C1C}">
                <a14:useLocalDpi xmlns:a14="http://schemas.microsoft.com/office/drawing/2010/main" val="0"/>
              </a:ext>
            </a:extLst>
          </a:blip>
          <a:srcRect t="62650" b="4788"/>
          <a:stretch/>
        </p:blipFill>
        <p:spPr>
          <a:xfrm>
            <a:off x="0" y="1241425"/>
            <a:ext cx="5099330" cy="2868459"/>
          </a:xfrm>
          <a:prstGeom prst="rect">
            <a:avLst/>
          </a:prstGeom>
        </p:spPr>
      </p:pic>
      <p:pic>
        <p:nvPicPr>
          <p:cNvPr id="5" name="Picture 4">
            <a:extLst>
              <a:ext uri="{FF2B5EF4-FFF2-40B4-BE49-F238E27FC236}">
                <a16:creationId xmlns:a16="http://schemas.microsoft.com/office/drawing/2014/main" id="{2F0CBC74-EC18-4CDD-947D-95449059B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001" y="2744897"/>
            <a:ext cx="4715533" cy="2095792"/>
          </a:xfrm>
          <a:prstGeom prst="rect">
            <a:avLst/>
          </a:prstGeom>
        </p:spPr>
      </p:pic>
      <p:cxnSp>
        <p:nvCxnSpPr>
          <p:cNvPr id="10" name="Straight Arrow Connector 9">
            <a:extLst>
              <a:ext uri="{FF2B5EF4-FFF2-40B4-BE49-F238E27FC236}">
                <a16:creationId xmlns:a16="http://schemas.microsoft.com/office/drawing/2014/main" id="{8EE5BA60-B270-4EF6-B774-DF29F68A7355}"/>
              </a:ext>
            </a:extLst>
          </p:cNvPr>
          <p:cNvCxnSpPr>
            <a:cxnSpLocks/>
          </p:cNvCxnSpPr>
          <p:nvPr/>
        </p:nvCxnSpPr>
        <p:spPr>
          <a:xfrm>
            <a:off x="1553497" y="3559277"/>
            <a:ext cx="2784504" cy="747252"/>
          </a:xfrm>
          <a:prstGeom prst="straightConnector1">
            <a:avLst/>
          </a:prstGeom>
          <a:ln w="50800">
            <a:tailEnd type="triangle"/>
          </a:ln>
        </p:spPr>
        <p:style>
          <a:lnRef idx="1">
            <a:schemeClr val="accent5"/>
          </a:lnRef>
          <a:fillRef idx="0">
            <a:schemeClr val="accent5"/>
          </a:fillRef>
          <a:effectRef idx="0">
            <a:schemeClr val="accent5"/>
          </a:effectRef>
          <a:fontRef idx="minor">
            <a:schemeClr val="tx1"/>
          </a:fontRef>
        </p:style>
      </p:cxnSp>
      <p:sp>
        <p:nvSpPr>
          <p:cNvPr id="16" name="Content Placeholder 15">
            <a:extLst>
              <a:ext uri="{FF2B5EF4-FFF2-40B4-BE49-F238E27FC236}">
                <a16:creationId xmlns:a16="http://schemas.microsoft.com/office/drawing/2014/main" id="{C4F82A16-B9E0-439C-8E77-BB34EE552AE5}"/>
              </a:ext>
            </a:extLst>
          </p:cNvPr>
          <p:cNvSpPr>
            <a:spLocks noGrp="1"/>
          </p:cNvSpPr>
          <p:nvPr>
            <p:ph idx="1"/>
          </p:nvPr>
        </p:nvSpPr>
        <p:spPr>
          <a:xfrm>
            <a:off x="4488334" y="1401537"/>
            <a:ext cx="5396664" cy="1343359"/>
          </a:xfrm>
        </p:spPr>
        <p:txBody>
          <a:bodyPr>
            <a:normAutofit fontScale="92500"/>
          </a:bodyPr>
          <a:lstStyle/>
          <a:p>
            <a:r>
              <a:rPr lang="en-US" dirty="0" err="1"/>
              <a:t>fgets</a:t>
            </a:r>
            <a:r>
              <a:rPr lang="en-US" dirty="0"/>
              <a:t>() reads a string from a stream (stdin) until either:</a:t>
            </a:r>
          </a:p>
          <a:p>
            <a:pPr lvl="1"/>
            <a:r>
              <a:rPr lang="en-US" dirty="0"/>
              <a:t>An escape character such as ‘\n’ or ‘\d’ is reached</a:t>
            </a:r>
          </a:p>
          <a:p>
            <a:pPr lvl="1"/>
            <a:r>
              <a:rPr lang="en-US" dirty="0"/>
              <a:t>MAXLINE characters have been read</a:t>
            </a:r>
          </a:p>
        </p:txBody>
      </p:sp>
      <p:cxnSp>
        <p:nvCxnSpPr>
          <p:cNvPr id="19" name="Straight Arrow Connector 18">
            <a:extLst>
              <a:ext uri="{FF2B5EF4-FFF2-40B4-BE49-F238E27FC236}">
                <a16:creationId xmlns:a16="http://schemas.microsoft.com/office/drawing/2014/main" id="{CEE783E6-9D99-4D75-BADC-99F0160AAC67}"/>
              </a:ext>
            </a:extLst>
          </p:cNvPr>
          <p:cNvCxnSpPr>
            <a:cxnSpLocks/>
          </p:cNvCxnSpPr>
          <p:nvPr/>
        </p:nvCxnSpPr>
        <p:spPr>
          <a:xfrm flipV="1">
            <a:off x="1990725" y="1626946"/>
            <a:ext cx="2497609" cy="701056"/>
          </a:xfrm>
          <a:prstGeom prst="straightConnector1">
            <a:avLst/>
          </a:prstGeom>
          <a:ln w="50800">
            <a:tailEnd type="triangle"/>
          </a:ln>
        </p:spPr>
        <p:style>
          <a:lnRef idx="1">
            <a:schemeClr val="accent5"/>
          </a:lnRef>
          <a:fillRef idx="0">
            <a:schemeClr val="accent5"/>
          </a:fillRef>
          <a:effectRef idx="0">
            <a:schemeClr val="accent5"/>
          </a:effectRef>
          <a:fontRef idx="minor">
            <a:schemeClr val="tx1"/>
          </a:fontRef>
        </p:style>
      </p:cxnSp>
      <p:sp>
        <p:nvSpPr>
          <p:cNvPr id="25" name="Content Placeholder 15">
            <a:extLst>
              <a:ext uri="{FF2B5EF4-FFF2-40B4-BE49-F238E27FC236}">
                <a16:creationId xmlns:a16="http://schemas.microsoft.com/office/drawing/2014/main" id="{B107CF89-8169-4E20-BE50-F5CA580B8531}"/>
              </a:ext>
            </a:extLst>
          </p:cNvPr>
          <p:cNvSpPr txBox="1">
            <a:spLocks/>
          </p:cNvSpPr>
          <p:nvPr/>
        </p:nvSpPr>
        <p:spPr>
          <a:xfrm>
            <a:off x="234275" y="4741709"/>
            <a:ext cx="6010508" cy="16242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Once the command line has been read, eval() is called to evaluate the string</a:t>
            </a:r>
          </a:p>
          <a:p>
            <a:r>
              <a:rPr lang="en-US" dirty="0"/>
              <a:t>This is where the majority of the work for this project will be done</a:t>
            </a:r>
          </a:p>
        </p:txBody>
      </p:sp>
    </p:spTree>
    <p:extLst>
      <p:ext uri="{BB962C8B-B14F-4D97-AF65-F5344CB8AC3E}">
        <p14:creationId xmlns:p14="http://schemas.microsoft.com/office/powerpoint/2010/main" val="3981357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fade">
                                      <p:cBhvr>
                                        <p:cTn id="11" dur="500"/>
                                        <p:tgtEl>
                                          <p:spTgt spid="16">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xEl>
                                              <p:pRg st="1" end="1"/>
                                            </p:txEl>
                                          </p:spTgt>
                                        </p:tgtEl>
                                        <p:attrNameLst>
                                          <p:attrName>style.visibility</p:attrName>
                                        </p:attrNameLst>
                                      </p:cBhvr>
                                      <p:to>
                                        <p:strVal val="visible"/>
                                      </p:to>
                                    </p:set>
                                    <p:animEffect transition="in" filter="fade">
                                      <p:cBhvr>
                                        <p:cTn id="14" dur="500"/>
                                        <p:tgtEl>
                                          <p:spTgt spid="16">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fade">
                                      <p:cBhvr>
                                        <p:cTn id="17" dur="5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25" grpId="0"/>
    </p:bldLst>
  </p:timing>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15106</TotalTime>
  <Words>2865</Words>
  <Application>Microsoft Macintosh PowerPoint</Application>
  <PresentationFormat>Widescreen</PresentationFormat>
  <Paragraphs>402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Lucida Console</vt:lpstr>
      <vt:lpstr>Trebuchet MS</vt:lpstr>
      <vt:lpstr>Wingdings 3</vt:lpstr>
      <vt:lpstr>Facet</vt:lpstr>
      <vt:lpstr>Shell Lab 2</vt:lpstr>
      <vt:lpstr>This presentation is NOT a replacement for reading the specs! If you haven’t read them yet, GO READ THE SPECS!</vt:lpstr>
      <vt:lpstr>What is exactly is a tiny shell?</vt:lpstr>
      <vt:lpstr>Important concepts:</vt:lpstr>
      <vt:lpstr>Step 1: Download shlab-handout.tar from Learning Suite</vt:lpstr>
      <vt:lpstr>Step 2: Analyze the code you’re given</vt:lpstr>
      <vt:lpstr>Step 2: Analyze the code you’re given</vt:lpstr>
      <vt:lpstr>Step 2: Analyze the code you’re given</vt:lpstr>
      <vt:lpstr>Step 2: Analyze the code you’re given</vt:lpstr>
      <vt:lpstr>Step 2: Analyze the code you’re given</vt:lpstr>
      <vt:lpstr>Step 3: Plan/code your eval/builtin_cmd function</vt:lpstr>
      <vt:lpstr>Step 3: Plan/code your eval/builtin_cmd function</vt:lpstr>
      <vt:lpstr>Test what you have!</vt:lpstr>
      <vt:lpstr>PowerPoint Presentation</vt:lpstr>
      <vt:lpstr>Test what you have!</vt:lpstr>
      <vt:lpstr>Step 5: Add job, waitfg(), and sigchld_handler()</vt:lpstr>
      <vt:lpstr>Step 5: Add job, waitfg(), and sigchld_handler()</vt:lpstr>
      <vt:lpstr>Step 5: Add job, waitfg(), and sigchld_handler()</vt:lpstr>
      <vt:lpstr>Test what you have!</vt:lpstr>
      <vt:lpstr>Step 6: SIGINT and SIGTSTP handlers</vt:lpstr>
      <vt:lpstr>Step 6: Handle exited/signaled/stopped</vt:lpstr>
      <vt:lpstr>Step 7: Block signals at critical times</vt:lpstr>
      <vt:lpstr>Test what you have!</vt:lpstr>
      <vt:lpstr>Step 8: bg and fg commands </vt:lpstr>
      <vt:lpstr>Step 8: bg and fg commands </vt:lpstr>
      <vt:lpstr>Test what you have!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 – Tiny Shell</dc:title>
  <dc:creator>Ethan</dc:creator>
  <cp:lastModifiedBy>Casey Deccio</cp:lastModifiedBy>
  <cp:revision>154</cp:revision>
  <dcterms:created xsi:type="dcterms:W3CDTF">2019-11-26T14:17:23Z</dcterms:created>
  <dcterms:modified xsi:type="dcterms:W3CDTF">2021-02-08T19:51:09Z</dcterms:modified>
</cp:coreProperties>
</file>