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6192" autoAdjust="0"/>
  </p:normalViewPr>
  <p:slideViewPr>
    <p:cSldViewPr snapToGrid="0" showGuides="1">
      <p:cViewPr>
        <p:scale>
          <a:sx n="75" d="100"/>
          <a:sy n="75" d="100"/>
        </p:scale>
        <p:origin x="518" y="33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t>02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t>데이터의 기본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 lang="ko-KR" altLang="en-US" dirty="0"/>
              <a:t>모두 같은</a:t>
            </a:r>
            <a:r>
              <a:rPr dirty="0"/>
              <a:t> 종류의 데이터</a:t>
            </a:r>
            <a:r>
              <a:rPr lang="ko-KR" altLang="en-US" dirty="0"/>
              <a:t> 묶음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 벡터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모두 같은 종류의 </a:t>
            </a:r>
            <a:r>
              <a:rPr lang="en-US" altLang="ko-KR" dirty="0"/>
              <a:t>(</a:t>
            </a:r>
            <a:r>
              <a:rPr lang="ko-KR" altLang="en-US" dirty="0"/>
              <a:t>한 개 이상의</a:t>
            </a:r>
            <a:r>
              <a:rPr lang="en-US" altLang="ko-KR" dirty="0"/>
              <a:t>) </a:t>
            </a:r>
            <a:r>
              <a:rPr lang="ko-KR" altLang="en-US" dirty="0"/>
              <a:t>데이터 묶음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181C9-1AED-42FC-B40F-D542A4A2CC14}"/>
              </a:ext>
            </a:extLst>
          </p:cNvPr>
          <p:cNvSpPr txBox="1"/>
          <p:nvPr/>
        </p:nvSpPr>
        <p:spPr>
          <a:xfrm>
            <a:off x="1921481" y="2109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벡터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53D2B-D67D-4DCE-A59F-BBD947F8D560}"/>
              </a:ext>
            </a:extLst>
          </p:cNvPr>
          <p:cNvSpPr txBox="1"/>
          <p:nvPr/>
        </p:nvSpPr>
        <p:spPr>
          <a:xfrm>
            <a:off x="2153833" y="2805937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원자 벡터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C2FFD-E44D-4D2C-BA28-57722344A2CA}"/>
              </a:ext>
            </a:extLst>
          </p:cNvPr>
          <p:cNvSpPr txBox="1"/>
          <p:nvPr/>
        </p:nvSpPr>
        <p:spPr>
          <a:xfrm>
            <a:off x="2325866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논리형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03186-F6FF-48F4-B169-CD7E7CBC2F96}"/>
              </a:ext>
            </a:extLst>
          </p:cNvPr>
          <p:cNvSpPr txBox="1"/>
          <p:nvPr/>
        </p:nvSpPr>
        <p:spPr>
          <a:xfrm>
            <a:off x="3533679" y="3469682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숫자형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EF43E-FE20-4077-9161-95949A8CC0C5}"/>
              </a:ext>
            </a:extLst>
          </p:cNvPr>
          <p:cNvSpPr txBox="1"/>
          <p:nvPr/>
        </p:nvSpPr>
        <p:spPr>
          <a:xfrm>
            <a:off x="5081108" y="3476329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글자형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BF4A9-A87E-4C8D-A9C7-432C5C01F6D0}"/>
              </a:ext>
            </a:extLst>
          </p:cNvPr>
          <p:cNvSpPr txBox="1"/>
          <p:nvPr/>
        </p:nvSpPr>
        <p:spPr>
          <a:xfrm>
            <a:off x="3688082" y="3944194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정수형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20026-E7C5-40BA-98EA-F6C0C4D5E59A}"/>
              </a:ext>
            </a:extLst>
          </p:cNvPr>
          <p:cNvSpPr txBox="1"/>
          <p:nvPr/>
        </p:nvSpPr>
        <p:spPr>
          <a:xfrm>
            <a:off x="3688082" y="4285469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더블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50DAA-C695-48B9-BD1A-C40CAFA1D5C7}"/>
              </a:ext>
            </a:extLst>
          </p:cNvPr>
          <p:cNvSpPr txBox="1"/>
          <p:nvPr/>
        </p:nvSpPr>
        <p:spPr>
          <a:xfrm>
            <a:off x="6979845" y="3418693"/>
            <a:ext cx="8194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리스트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352BD-F1EA-4E56-AEA8-12F7484F69CD}"/>
              </a:ext>
            </a:extLst>
          </p:cNvPr>
          <p:cNvSpPr txBox="1"/>
          <p:nvPr/>
        </p:nvSpPr>
        <p:spPr>
          <a:xfrm>
            <a:off x="9024054" y="3434199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NULL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8C91E4-B2A7-4DD5-B49B-D91F1FAA79E3}"/>
              </a:ext>
            </a:extLst>
          </p:cNvPr>
          <p:cNvSpPr/>
          <p:nvPr/>
        </p:nvSpPr>
        <p:spPr>
          <a:xfrm>
            <a:off x="1788178" y="2493987"/>
            <a:ext cx="6606377" cy="258807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F5BCC9-7C24-4E5F-8DD3-F1BE0D60CE0C}"/>
              </a:ext>
            </a:extLst>
          </p:cNvPr>
          <p:cNvSpPr/>
          <p:nvPr/>
        </p:nvSpPr>
        <p:spPr>
          <a:xfrm>
            <a:off x="2014703" y="3228021"/>
            <a:ext cx="4228059" cy="1678087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A3FF6E-DC03-43F3-91FB-2F1B06BE153A}"/>
              </a:ext>
            </a:extLst>
          </p:cNvPr>
          <p:cNvSpPr/>
          <p:nvPr/>
        </p:nvSpPr>
        <p:spPr>
          <a:xfrm>
            <a:off x="3533679" y="3873830"/>
            <a:ext cx="1168114" cy="856129"/>
          </a:xfrm>
          <a:prstGeom prst="roundRect">
            <a:avLst>
              <a:gd name="adj" fmla="val 8467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C6628F-C1AF-4C23-AAD8-E9BBA026640B}"/>
              </a:ext>
            </a:extLst>
          </p:cNvPr>
          <p:cNvSpPr/>
          <p:nvPr/>
        </p:nvSpPr>
        <p:spPr>
          <a:xfrm>
            <a:off x="1069181" y="1959007"/>
            <a:ext cx="9789542" cy="3747201"/>
          </a:xfrm>
          <a:prstGeom prst="roundRect">
            <a:avLst>
              <a:gd name="adj" fmla="val 3305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주요 속성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데이터는 유형과 길이</a:t>
            </a:r>
            <a:r>
              <a:rPr lang="en-US" altLang="ko-KR" dirty="0"/>
              <a:t>(</a:t>
            </a:r>
            <a:r>
              <a:rPr lang="ko-KR" altLang="en-US" dirty="0"/>
              <a:t>개수</a:t>
            </a:r>
            <a:r>
              <a:rPr lang="en-US" altLang="ko-KR" dirty="0"/>
              <a:t>)</a:t>
            </a:r>
            <a:r>
              <a:rPr lang="ko-KR" altLang="en-US" dirty="0"/>
              <a:t>를 가짐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457CF-3BA3-4DB5-B483-F62A5132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42" y="1799796"/>
            <a:ext cx="5333358" cy="26502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letters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"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"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ko-KR" altLang="en-US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ko-KR" b="0" i="1" u="none" strike="noStrike" cap="none" normalizeH="0" baseline="0" dirty="0">
              <a:ln>
                <a:noFill/>
              </a:ln>
              <a:solidFill>
                <a:srgbClr val="60A0B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i="1" dirty="0">
              <a:solidFill>
                <a:srgbClr val="60A0B0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&lt;-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4070A0"/>
                </a:solidFill>
                <a:latin typeface="Consolas" panose="020B0609020204030204" pitchFamily="49" charset="0"/>
              </a:rPr>
              <a:t>a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4070A0"/>
                </a:solidFill>
                <a:latin typeface="Consolas" panose="020B0609020204030204" pitchFamily="49" charset="0"/>
              </a:rPr>
              <a:t>b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40A070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40A070"/>
                </a:solidFill>
                <a:latin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7020"/>
                </a:solidFill>
                <a:latin typeface="Consolas" panose="020B0609020204030204" pitchFamily="49" charset="0"/>
              </a:rPr>
              <a:t>length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#&gt; [1] 3</a:t>
            </a:r>
            <a:r>
              <a:rPr lang="ko-KR" altLang="ko-KR" dirty="0"/>
              <a:t> 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2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r>
              <a:rPr lang="en-US" altLang="ko-KR" dirty="0"/>
              <a:t>(logical)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TRUE, FALSE, NA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FF7BDE-A9BF-4FDB-9E1F-6B59565676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  <a:r>
              <a:rPr lang="en-US" altLang="ko-KR" dirty="0"/>
              <a:t>(numeric)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6"/>
            <a:ext cx="10471516" cy="2197283"/>
          </a:xfrm>
        </p:spPr>
        <p:txBody>
          <a:bodyPr/>
          <a:lstStyle/>
          <a:p>
            <a:r>
              <a:rPr lang="ko-KR" altLang="en-US" dirty="0"/>
              <a:t>실수형</a:t>
            </a:r>
            <a:r>
              <a:rPr lang="en-US" altLang="ko-KR" dirty="0"/>
              <a:t>(double)</a:t>
            </a:r>
            <a:r>
              <a:rPr lang="ko-KR" altLang="en-US" dirty="0"/>
              <a:t>이 기본</a:t>
            </a:r>
            <a:endParaRPr lang="en-US" altLang="ko-KR" dirty="0"/>
          </a:p>
          <a:p>
            <a:r>
              <a:rPr lang="ko-KR" altLang="en-US" dirty="0"/>
              <a:t>정수형</a:t>
            </a:r>
            <a:r>
              <a:rPr lang="en-US" altLang="ko-KR" dirty="0"/>
              <a:t>(integer)</a:t>
            </a:r>
            <a:r>
              <a:rPr lang="ko-KR" altLang="en-US" dirty="0"/>
              <a:t>은 숫자 뒤에 대문자 </a:t>
            </a:r>
            <a:r>
              <a:rPr lang="en-US" altLang="ko-KR" dirty="0"/>
              <a:t>`L`</a:t>
            </a:r>
            <a:r>
              <a:rPr lang="ko-KR" altLang="en-US" dirty="0"/>
              <a:t>을 붙여서 생성</a:t>
            </a:r>
            <a:endParaRPr lang="en-US" altLang="ko-K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AAFBD1-7B44-4B4F-A9CE-04AA5577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842" y="2486307"/>
            <a:ext cx="5333358" cy="16749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0A070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</a:t>
            </a:r>
            <a:r>
              <a:rPr kumimoji="0" lang="ko-KR" altLang="en-US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double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"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ko-KR" altLang="en-US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“</a:t>
            </a:r>
            <a:endParaRPr kumimoji="0" lang="en-US" altLang="ko-KR" b="0" i="1" u="none" strike="noStrike" cap="none" normalizeH="0" baseline="0" dirty="0">
              <a:ln>
                <a:noFill/>
              </a:ln>
              <a:solidFill>
                <a:srgbClr val="60A0B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글자형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2430964"/>
          </a:xfrm>
        </p:spPr>
        <p:txBody>
          <a:bodyPr/>
          <a:lstStyle/>
          <a:p>
            <a:r>
              <a:rPr lang="ko-KR" altLang="en-US" dirty="0"/>
              <a:t>글자 데이터는 </a:t>
            </a:r>
            <a:r>
              <a:rPr lang="en-US" altLang="ko-KR" dirty="0"/>
              <a:t>", ' </a:t>
            </a:r>
            <a:r>
              <a:rPr lang="ko-KR" altLang="en-US" dirty="0"/>
              <a:t>로 감싸야 글자형으로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그렇지 않다면 객체로 인식</a:t>
            </a:r>
            <a:endParaRPr lang="en-US" altLang="ko-K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7243D5-2C23-4E5D-A8F1-3784CC7E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242" y="2882547"/>
            <a:ext cx="5333358" cy="16749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&lt;-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 "</a:t>
            </a:r>
            <a:r>
              <a:rPr lang="ko-KR" altLang="ko-KR" dirty="0" err="1">
                <a:solidFill>
                  <a:srgbClr val="4070A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4070A0"/>
                </a:solidFill>
                <a:latin typeface="Consolas" panose="020B0609020204030204" pitchFamily="49" charset="0"/>
              </a:rPr>
              <a:t>bc</a:t>
            </a:r>
            <a:r>
              <a:rPr lang="ko-KR" altLang="ko-KR" dirty="0">
                <a:solidFill>
                  <a:srgbClr val="4070A0"/>
                </a:solidFill>
                <a:latin typeface="Consolas" panose="020B0609020204030204" pitchFamily="49" charset="0"/>
              </a:rPr>
              <a:t>"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</a:t>
            </a:r>
            <a:r>
              <a:rPr lang="ko-KR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character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x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#&gt; [1] </a:t>
            </a:r>
            <a:r>
              <a:rPr lang="ko-KR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ko-KR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ko-KR" altLang="ko-KR" i="1" dirty="0">
                <a:solidFill>
                  <a:srgbClr val="60A0B0"/>
                </a:solidFill>
                <a:latin typeface="Consolas" panose="020B0609020204030204" pitchFamily="49" charset="0"/>
              </a:rPr>
              <a:t>"</a:t>
            </a:r>
            <a:endParaRPr kumimoji="0" lang="en-US" altLang="ko-KR" b="0" i="1" u="none" strike="noStrike" cap="none" normalizeH="0" baseline="0" dirty="0">
              <a:ln>
                <a:noFill/>
              </a:ln>
              <a:solidFill>
                <a:srgbClr val="60A0B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F83AF7-673C-48EE-88AA-5231C3F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조심하세요</a:t>
            </a:r>
            <a:r>
              <a:rPr lang="en-US" altLang="ko-KR" dirty="0"/>
              <a:t>! </a:t>
            </a:r>
            <a:r>
              <a:rPr lang="ko-KR" altLang="en-US" dirty="0"/>
              <a:t>인코딩</a:t>
            </a:r>
            <a:r>
              <a:rPr lang="en-US" altLang="ko-KR" dirty="0"/>
              <a:t>(encoding)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32471-C71E-4213-BADC-438102C5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D8497-63ED-458B-83CC-75B715CFA0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데이터의 기본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22EB7E-10EB-4AB2-A4B6-7E7E9BFBC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6"/>
            <a:ext cx="10471516" cy="1770563"/>
          </a:xfrm>
        </p:spPr>
        <p:txBody>
          <a:bodyPr/>
          <a:lstStyle/>
          <a:p>
            <a:r>
              <a:rPr lang="ko-KR" altLang="en-US" dirty="0"/>
              <a:t>한글을 표시하는 인코딩은 </a:t>
            </a:r>
            <a:r>
              <a:rPr lang="en-US" altLang="ko-KR" dirty="0"/>
              <a:t>CP949(MS949), UTF-8 </a:t>
            </a:r>
            <a:r>
              <a:rPr lang="ko-KR" altLang="en-US" dirty="0"/>
              <a:t>등 다양함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유니코드 방식인 </a:t>
            </a:r>
            <a:r>
              <a:rPr lang="en-US" altLang="ko-KR" dirty="0"/>
              <a:t>UTF-8 </a:t>
            </a:r>
            <a:r>
              <a:rPr lang="ko-KR" altLang="en-US" dirty="0"/>
              <a:t>사용을 권장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69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t>02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t>데이터의 기본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225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Consolas</vt:lpstr>
      <vt:lpstr>Office 테마</vt:lpstr>
      <vt:lpstr>데이터의 기본</vt:lpstr>
      <vt:lpstr>원자 벡터</vt:lpstr>
      <vt:lpstr>데이터의 주요 속성</vt:lpstr>
      <vt:lpstr>논리형(logical)</vt:lpstr>
      <vt:lpstr>숫자형(numeric)</vt:lpstr>
      <vt:lpstr>글자형(character)</vt:lpstr>
      <vt:lpstr>조심하세요! 인코딩(encoding)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68</cp:revision>
  <dcterms:created xsi:type="dcterms:W3CDTF">2018-11-30T07:55:16Z</dcterms:created>
  <dcterms:modified xsi:type="dcterms:W3CDTF">2019-02-13T14:13:30Z</dcterms:modified>
</cp:coreProperties>
</file>