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261ab754d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5261ab754d_2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61ab754d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261ab754d_2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261ab754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5261ab754d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e6064895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e606489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e606489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e60648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e6064895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1e606489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261ab75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261ab7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261ab754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261ab75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261ab754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261ab75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261ab754d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261ab75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261ab754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261ab75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261ab754d_3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261ab754d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1e6064895_3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1e606489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261ab754d_3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261ab754d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261ab754d_3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261ab754d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261ab754d_3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261ab754d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1e6064895_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1e606489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1fdf37b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1fdf3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1e6064895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1e606489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261ab754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261ab75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61ab75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5261ab754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261ab754d_3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261ab754d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261ab754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261ab754d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61ab754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5261ab754d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261ab754d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5261ab754d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61ab754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5261ab754d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61ab754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5261ab754d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261ab75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261ab754d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velopers.google.com/maps/documentation/javascript/examples/map-geolocation" TargetMode="External"/><Relationship Id="rId4" Type="http://schemas.openxmlformats.org/officeDocument/2006/relationships/hyperlink" Target="http://www.zillow.com/home-values" TargetMode="External"/><Relationship Id="rId5" Type="http://schemas.openxmlformats.org/officeDocument/2006/relationships/hyperlink" Target="http://www.bls.gov" TargetMode="External"/><Relationship Id="rId6" Type="http://schemas.openxmlformats.org/officeDocument/2006/relationships/hyperlink" Target="http://www.be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bea.com"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400"/>
              <a:t>Researching The Impact of Information Technology Companies On Cities By Uncovering Demographic And Business Data Trends</a:t>
            </a:r>
            <a:endParaRPr/>
          </a:p>
        </p:txBody>
      </p:sp>
      <p:sp>
        <p:nvSpPr>
          <p:cNvPr id="85" name="Google Shape;85;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Is Big Tech good or bad for your city?</a:t>
            </a:r>
            <a:endParaRPr/>
          </a:p>
          <a:p>
            <a:pPr indent="0" lvl="0" marL="0" rtl="0" algn="ctr">
              <a:lnSpc>
                <a:spcPct val="90000"/>
              </a:lnSpc>
              <a:spcBef>
                <a:spcPts val="1000"/>
              </a:spcBef>
              <a:spcAft>
                <a:spcPts val="0"/>
              </a:spcAft>
              <a:buClr>
                <a:schemeClr val="dk1"/>
              </a:buClr>
              <a:buSzPts val="2400"/>
              <a:buNone/>
            </a:pPr>
            <a:r>
              <a:rPr lang="en-US"/>
              <a:t>Leo Santos, Mike Borrero, Chris Flint, Chris McAleer, Desiree Ferrer</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Cleanup </a:t>
            </a:r>
            <a:endParaRPr/>
          </a:p>
        </p:txBody>
      </p:sp>
      <p:cxnSp>
        <p:nvCxnSpPr>
          <p:cNvPr id="158" name="Google Shape;158;p22"/>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59" name="Google Shape;159;p22"/>
          <p:cNvSpPr txBox="1"/>
          <p:nvPr>
            <p:ph idx="1" type="body"/>
          </p:nvPr>
        </p:nvSpPr>
        <p:spPr>
          <a:xfrm>
            <a:off x="675825" y="1641175"/>
            <a:ext cx="5465400" cy="114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latin typeface="Arial"/>
                <a:ea typeface="Arial"/>
                <a:cs typeface="Arial"/>
                <a:sym typeface="Arial"/>
              </a:rPr>
              <a:t>Data overlay segments:</a:t>
            </a:r>
            <a:endParaRPr b="1" sz="1800">
              <a:latin typeface="Arial"/>
              <a:ea typeface="Arial"/>
              <a:cs typeface="Arial"/>
              <a:sym typeface="Arial"/>
            </a:endParaRPr>
          </a:p>
          <a:p>
            <a:pPr indent="0" lvl="0" marL="0" rtl="0" algn="l">
              <a:lnSpc>
                <a:spcPct val="115000"/>
              </a:lnSpc>
              <a:spcBef>
                <a:spcPts val="0"/>
              </a:spcBef>
              <a:spcAft>
                <a:spcPts val="0"/>
              </a:spcAft>
              <a:buNone/>
            </a:pPr>
            <a:r>
              <a:t/>
            </a:r>
            <a:endParaRPr b="1"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Cities: </a:t>
            </a:r>
            <a:r>
              <a:rPr lang="en-US" sz="1800">
                <a:latin typeface="Arial"/>
                <a:ea typeface="Arial"/>
                <a:cs typeface="Arial"/>
                <a:sym typeface="Arial"/>
              </a:rPr>
              <a:t>Areas where tech industry has a high share compared to the rest of the country.  </a:t>
            </a:r>
            <a:endParaRPr sz="1800">
              <a:latin typeface="Arial"/>
              <a:ea typeface="Arial"/>
              <a:cs typeface="Arial"/>
              <a:sym typeface="Arial"/>
            </a:endParaRPr>
          </a:p>
          <a:p>
            <a:pPr indent="0" lvl="0" marL="0" rtl="0" algn="l">
              <a:lnSpc>
                <a:spcPct val="115000"/>
              </a:lnSpc>
              <a:spcBef>
                <a:spcPts val="0"/>
              </a:spcBef>
              <a:spcAft>
                <a:spcPts val="0"/>
              </a:spcAft>
              <a:buNone/>
            </a:pPr>
            <a:r>
              <a:rPr i="1" lang="en-US" sz="1800">
                <a:latin typeface="Arial"/>
                <a:ea typeface="Arial"/>
                <a:cs typeface="Arial"/>
                <a:sym typeface="Arial"/>
              </a:rPr>
              <a:t>Tech-city report by Moody’s: </a:t>
            </a:r>
            <a:r>
              <a:rPr b="1" lang="en-US" sz="1800">
                <a:latin typeface="Arial"/>
                <a:ea typeface="Arial"/>
                <a:cs typeface="Arial"/>
                <a:sym typeface="Arial"/>
              </a:rPr>
              <a:t> </a:t>
            </a:r>
            <a:r>
              <a:rPr lang="en-US" sz="1800">
                <a:latin typeface="Arial"/>
                <a:ea typeface="Arial"/>
                <a:cs typeface="Arial"/>
                <a:sym typeface="Arial"/>
              </a:rPr>
              <a:t>found target cities/areas to explore; then, compared those areas with a relatively similar city in similar area, with lower tech share.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solidFill>
                  <a:srgbClr val="000000"/>
                </a:solidFill>
                <a:latin typeface="Arial"/>
                <a:ea typeface="Arial"/>
                <a:cs typeface="Arial"/>
                <a:sym typeface="Arial"/>
              </a:rPr>
              <a:t>Tech industry. </a:t>
            </a:r>
            <a:r>
              <a:rPr lang="en-US" sz="1800">
                <a:solidFill>
                  <a:srgbClr val="000000"/>
                </a:solidFill>
                <a:latin typeface="Arial"/>
                <a:ea typeface="Arial"/>
                <a:cs typeface="Arial"/>
                <a:sym typeface="Arial"/>
              </a:rPr>
              <a:t>found list of occupation codes of what is considered the “tech industry”. listed as </a:t>
            </a:r>
            <a:r>
              <a:rPr i="1" lang="en-US" sz="1800">
                <a:solidFill>
                  <a:srgbClr val="000000"/>
                </a:solidFill>
                <a:latin typeface="Arial"/>
                <a:ea typeface="Arial"/>
                <a:cs typeface="Arial"/>
                <a:sym typeface="Arial"/>
              </a:rPr>
              <a:t>OCC-codes </a:t>
            </a:r>
            <a:r>
              <a:rPr lang="en-US" sz="1800">
                <a:solidFill>
                  <a:srgbClr val="000000"/>
                </a:solidFill>
                <a:latin typeface="Arial"/>
                <a:ea typeface="Arial"/>
                <a:cs typeface="Arial"/>
                <a:sym typeface="Arial"/>
              </a:rPr>
              <a:t>from the Department of Labor.</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p>
        </p:txBody>
      </p:sp>
      <p:pic>
        <p:nvPicPr>
          <p:cNvPr id="160" name="Google Shape;160;p22"/>
          <p:cNvPicPr preferRelativeResize="0"/>
          <p:nvPr/>
        </p:nvPicPr>
        <p:blipFill rotWithShape="1">
          <a:blip r:embed="rId3">
            <a:alphaModFix/>
          </a:blip>
          <a:srcRect b="0" l="6690" r="0" t="1107"/>
          <a:stretch/>
        </p:blipFill>
        <p:spPr>
          <a:xfrm>
            <a:off x="7307951" y="2067651"/>
            <a:ext cx="4093741" cy="2190324"/>
          </a:xfrm>
          <a:prstGeom prst="rect">
            <a:avLst/>
          </a:prstGeom>
          <a:noFill/>
          <a:ln>
            <a:noFill/>
          </a:ln>
        </p:spPr>
      </p:pic>
      <p:sp>
        <p:nvSpPr>
          <p:cNvPr id="161" name="Google Shape;161;p22"/>
          <p:cNvSpPr txBox="1"/>
          <p:nvPr>
            <p:ph idx="1" type="body"/>
          </p:nvPr>
        </p:nvSpPr>
        <p:spPr>
          <a:xfrm>
            <a:off x="7392601" y="1499600"/>
            <a:ext cx="4212900" cy="1082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latin typeface="Arial"/>
                <a:ea typeface="Arial"/>
                <a:cs typeface="Arial"/>
                <a:sym typeface="Arial"/>
              </a:rPr>
              <a:t>Data on US cities by industry</a:t>
            </a:r>
            <a:endParaRPr sz="1800"/>
          </a:p>
          <a:p>
            <a:pPr indent="0" lvl="0" marL="0" rtl="0" algn="l">
              <a:lnSpc>
                <a:spcPct val="115000"/>
              </a:lnSpc>
              <a:spcBef>
                <a:spcPts val="0"/>
              </a:spcBef>
              <a:spcAft>
                <a:spcPts val="0"/>
              </a:spcAft>
              <a:buNone/>
            </a:pPr>
            <a:r>
              <a:t/>
            </a:r>
            <a:endParaRPr/>
          </a:p>
        </p:txBody>
      </p:sp>
      <p:pic>
        <p:nvPicPr>
          <p:cNvPr id="162" name="Google Shape;162;p22"/>
          <p:cNvPicPr preferRelativeResize="0"/>
          <p:nvPr/>
        </p:nvPicPr>
        <p:blipFill>
          <a:blip r:embed="rId4">
            <a:alphaModFix/>
          </a:blip>
          <a:stretch>
            <a:fillRect/>
          </a:stretch>
        </p:blipFill>
        <p:spPr>
          <a:xfrm>
            <a:off x="7392612" y="4679250"/>
            <a:ext cx="3547251" cy="163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Cleanup </a:t>
            </a:r>
            <a:r>
              <a:rPr lang="en-US" sz="3200"/>
              <a:t>- Cont’d</a:t>
            </a:r>
            <a:endParaRPr/>
          </a:p>
        </p:txBody>
      </p:sp>
      <p:cxnSp>
        <p:nvCxnSpPr>
          <p:cNvPr id="168" name="Google Shape;168;p23"/>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pic>
        <p:nvPicPr>
          <p:cNvPr id="169" name="Google Shape;169;p23"/>
          <p:cNvPicPr preferRelativeResize="0"/>
          <p:nvPr/>
        </p:nvPicPr>
        <p:blipFill>
          <a:blip r:embed="rId3">
            <a:alphaModFix/>
          </a:blip>
          <a:stretch>
            <a:fillRect/>
          </a:stretch>
        </p:blipFill>
        <p:spPr>
          <a:xfrm>
            <a:off x="6190950" y="3420600"/>
            <a:ext cx="5109675" cy="3078925"/>
          </a:xfrm>
          <a:prstGeom prst="rect">
            <a:avLst/>
          </a:prstGeom>
          <a:noFill/>
          <a:ln>
            <a:noFill/>
          </a:ln>
        </p:spPr>
      </p:pic>
      <p:pic>
        <p:nvPicPr>
          <p:cNvPr id="170" name="Google Shape;170;p23"/>
          <p:cNvPicPr preferRelativeResize="0"/>
          <p:nvPr/>
        </p:nvPicPr>
        <p:blipFill>
          <a:blip r:embed="rId4">
            <a:alphaModFix/>
          </a:blip>
          <a:stretch>
            <a:fillRect/>
          </a:stretch>
        </p:blipFill>
        <p:spPr>
          <a:xfrm>
            <a:off x="6255300" y="1622750"/>
            <a:ext cx="4737150" cy="985075"/>
          </a:xfrm>
          <a:prstGeom prst="rect">
            <a:avLst/>
          </a:prstGeom>
          <a:noFill/>
          <a:ln>
            <a:noFill/>
          </a:ln>
        </p:spPr>
      </p:pic>
      <p:pic>
        <p:nvPicPr>
          <p:cNvPr id="171" name="Google Shape;171;p23"/>
          <p:cNvPicPr preferRelativeResize="0"/>
          <p:nvPr/>
        </p:nvPicPr>
        <p:blipFill>
          <a:blip r:embed="rId5">
            <a:alphaModFix/>
          </a:blip>
          <a:stretch>
            <a:fillRect/>
          </a:stretch>
        </p:blipFill>
        <p:spPr>
          <a:xfrm>
            <a:off x="786700" y="4386577"/>
            <a:ext cx="4682999" cy="2036757"/>
          </a:xfrm>
          <a:prstGeom prst="rect">
            <a:avLst/>
          </a:prstGeom>
          <a:noFill/>
          <a:ln>
            <a:noFill/>
          </a:ln>
        </p:spPr>
      </p:pic>
      <p:sp>
        <p:nvSpPr>
          <p:cNvPr id="172" name="Google Shape;172;p23"/>
          <p:cNvSpPr txBox="1"/>
          <p:nvPr>
            <p:ph idx="1" type="body"/>
          </p:nvPr>
        </p:nvSpPr>
        <p:spPr>
          <a:xfrm>
            <a:off x="647338" y="1536275"/>
            <a:ext cx="9877500" cy="4314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latin typeface="Arial"/>
                <a:ea typeface="Arial"/>
                <a:cs typeface="Arial"/>
                <a:sym typeface="Arial"/>
              </a:rPr>
              <a:t>Filtering</a:t>
            </a:r>
            <a:endParaRPr b="1" sz="2400">
              <a:latin typeface="Arial"/>
              <a:ea typeface="Arial"/>
              <a:cs typeface="Arial"/>
              <a:sym typeface="Arial"/>
            </a:endParaRPr>
          </a:p>
          <a:p>
            <a:pPr indent="0" lvl="0" marL="0" rtl="0" algn="l">
              <a:lnSpc>
                <a:spcPct val="115000"/>
              </a:lnSpc>
              <a:spcBef>
                <a:spcPts val="0"/>
              </a:spcBef>
              <a:spcAft>
                <a:spcPts val="0"/>
              </a:spcAft>
              <a:buNone/>
            </a:pPr>
            <a:r>
              <a:rPr lang="en-US" sz="2400">
                <a:latin typeface="Arial"/>
                <a:ea typeface="Arial"/>
                <a:cs typeface="Arial"/>
                <a:sym typeface="Arial"/>
              </a:rPr>
              <a:t>.isin  [</a:t>
            </a:r>
            <a:r>
              <a:rPr lang="en-US" sz="2400">
                <a:latin typeface="Arial"/>
                <a:ea typeface="Arial"/>
                <a:cs typeface="Arial"/>
                <a:sym typeface="Arial"/>
              </a:rPr>
              <a:t>Filter multiple values]</a:t>
            </a:r>
            <a:endParaRPr sz="2400">
              <a:latin typeface="Arial"/>
              <a:ea typeface="Arial"/>
              <a:cs typeface="Arial"/>
              <a:sym typeface="Arial"/>
            </a:endParaRPr>
          </a:p>
          <a:p>
            <a:pPr indent="0" lvl="0" marL="0" rtl="0" algn="l">
              <a:lnSpc>
                <a:spcPct val="115000"/>
              </a:lnSpc>
              <a:spcBef>
                <a:spcPts val="0"/>
              </a:spcBef>
              <a:spcAft>
                <a:spcPts val="0"/>
              </a:spcAft>
              <a:buNone/>
            </a:pPr>
            <a:r>
              <a:rPr lang="en-US" sz="2400">
                <a:latin typeface="Arial"/>
                <a:ea typeface="Arial"/>
                <a:cs typeface="Arial"/>
                <a:sym typeface="Arial"/>
              </a:rPr>
              <a:t>~ negation [complement]</a:t>
            </a:r>
            <a:endParaRPr sz="2400">
              <a:latin typeface="Arial"/>
              <a:ea typeface="Arial"/>
              <a:cs typeface="Arial"/>
              <a:sym typeface="Arial"/>
            </a:endParaRPr>
          </a:p>
          <a:p>
            <a:pPr indent="0" lvl="0" marL="0" rtl="0" algn="l">
              <a:lnSpc>
                <a:spcPct val="115000"/>
              </a:lnSpc>
              <a:spcBef>
                <a:spcPts val="0"/>
              </a:spcBef>
              <a:spcAft>
                <a:spcPts val="0"/>
              </a:spcAft>
              <a:buNone/>
            </a:pPr>
            <a:r>
              <a:rPr lang="en-US" sz="2400">
                <a:latin typeface="Arial"/>
                <a:ea typeface="Arial"/>
                <a:cs typeface="Arial"/>
                <a:sym typeface="Arial"/>
              </a:rPr>
              <a:t>.loc .query [filter by values]</a:t>
            </a:r>
            <a:endParaRPr sz="2400">
              <a:latin typeface="Arial"/>
              <a:ea typeface="Arial"/>
              <a:cs typeface="Arial"/>
              <a:sym typeface="Arial"/>
            </a:endParaRPr>
          </a:p>
          <a:p>
            <a:pPr indent="0" lvl="0" marL="0" rtl="0" algn="l">
              <a:lnSpc>
                <a:spcPct val="115000"/>
              </a:lnSpc>
              <a:spcBef>
                <a:spcPts val="0"/>
              </a:spcBef>
              <a:spcAft>
                <a:spcPts val="0"/>
              </a:spcAft>
              <a:buNone/>
            </a:pPr>
            <a:r>
              <a:rPr b="1" lang="en-US" sz="2400">
                <a:latin typeface="Arial"/>
                <a:ea typeface="Arial"/>
                <a:cs typeface="Arial"/>
                <a:sym typeface="Arial"/>
              </a:rPr>
              <a:t>Grouping</a:t>
            </a:r>
            <a:endParaRPr b="1" sz="2400">
              <a:latin typeface="Arial"/>
              <a:ea typeface="Arial"/>
              <a:cs typeface="Arial"/>
              <a:sym typeface="Arial"/>
            </a:endParaRPr>
          </a:p>
          <a:p>
            <a:pPr indent="0" lvl="0" marL="0" rtl="0" algn="l">
              <a:lnSpc>
                <a:spcPct val="115000"/>
              </a:lnSpc>
              <a:spcBef>
                <a:spcPts val="0"/>
              </a:spcBef>
              <a:spcAft>
                <a:spcPts val="0"/>
              </a:spcAft>
              <a:buNone/>
            </a:pPr>
            <a:r>
              <a:rPr lang="en-US" sz="2400">
                <a:latin typeface="Arial"/>
                <a:ea typeface="Arial"/>
                <a:cs typeface="Arial"/>
                <a:sym typeface="Arial"/>
              </a:rPr>
              <a:t>.pivot  .groupby</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Cleanup - Cont’d</a:t>
            </a:r>
            <a:endParaRPr sz="3200"/>
          </a:p>
        </p:txBody>
      </p:sp>
      <p:cxnSp>
        <p:nvCxnSpPr>
          <p:cNvPr id="178" name="Google Shape;178;p24"/>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79" name="Google Shape;179;p24"/>
          <p:cNvSpPr txBox="1"/>
          <p:nvPr>
            <p:ph idx="1" type="body"/>
          </p:nvPr>
        </p:nvSpPr>
        <p:spPr>
          <a:xfrm>
            <a:off x="675825" y="1641175"/>
            <a:ext cx="10858800" cy="4996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latin typeface="Arial"/>
                <a:ea typeface="Arial"/>
                <a:cs typeface="Arial"/>
                <a:sym typeface="Arial"/>
              </a:rPr>
              <a:t>Zillow data</a:t>
            </a:r>
            <a:endParaRPr b="1"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The zillow excel sheets provided excel files with the overall home value mean by month from 2009- until the month before last.  The files contain the mean for the entire city as well as for each individual </a:t>
            </a:r>
            <a:r>
              <a:rPr lang="en-US" sz="1800">
                <a:latin typeface="Arial"/>
                <a:ea typeface="Arial"/>
                <a:cs typeface="Arial"/>
                <a:sym typeface="Arial"/>
              </a:rPr>
              <a:t>neighborhood</a:t>
            </a:r>
            <a:r>
              <a:rPr lang="en-US" sz="1800">
                <a:latin typeface="Arial"/>
                <a:ea typeface="Arial"/>
                <a:cs typeface="Arial"/>
                <a:sym typeface="Arial"/>
              </a:rPr>
              <a:t>.  The first step we took was to separate all the of the entries for each city (and drop the </a:t>
            </a:r>
            <a:r>
              <a:rPr lang="en-US" sz="1800">
                <a:latin typeface="Arial"/>
                <a:ea typeface="Arial"/>
                <a:cs typeface="Arial"/>
                <a:sym typeface="Arial"/>
              </a:rPr>
              <a:t>neighborhood</a:t>
            </a:r>
            <a:r>
              <a:rPr lang="en-US" sz="1800">
                <a:latin typeface="Arial"/>
                <a:ea typeface="Arial"/>
                <a:cs typeface="Arial"/>
                <a:sym typeface="Arial"/>
              </a:rPr>
              <a:t> entries) and combine them into </a:t>
            </a:r>
            <a:r>
              <a:rPr lang="en-US" sz="1800">
                <a:latin typeface="Arial"/>
                <a:ea typeface="Arial"/>
                <a:cs typeface="Arial"/>
                <a:sym typeface="Arial"/>
              </a:rPr>
              <a:t>one</a:t>
            </a:r>
            <a:r>
              <a:rPr lang="en-US" sz="1800">
                <a:latin typeface="Arial"/>
                <a:ea typeface="Arial"/>
                <a:cs typeface="Arial"/>
                <a:sym typeface="Arial"/>
              </a:rPr>
              <a:t> dataframe.  </a:t>
            </a:r>
            <a:r>
              <a:rPr lang="en-US" sz="1800">
                <a:latin typeface="Arial"/>
                <a:ea typeface="Arial"/>
                <a:cs typeface="Arial"/>
                <a:sym typeface="Arial"/>
              </a:rPr>
              <a:t>Next, we had to remove the columns for the years before and after our sample time period, 2013-2017.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We then took the data and calculated the change in growth, by percent, for each city, and combined this data into a small dataframe.  </a:t>
            </a:r>
            <a:br>
              <a:rPr b="1" lang="en-US" sz="1800">
                <a:latin typeface="Arial"/>
                <a:ea typeface="Arial"/>
                <a:cs typeface="Arial"/>
                <a:sym typeface="Arial"/>
              </a:rPr>
            </a:b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Google Geolocation API</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 main data clean up we had to for this api was editing the metro area names in the excel sheet so that we could loop through them and send the names to the API in the proper format.  We then used the API to calculate the distances between cities, and built another dataframe that displays the percentage change between randomly selected pairs of cities.</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838200" y="84900"/>
            <a:ext cx="10515600" cy="110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General View Tech vs Non-Tech</a:t>
            </a:r>
            <a:endParaRPr sz="3400"/>
          </a:p>
          <a:p>
            <a:pPr indent="0" lvl="0" marL="0" rtl="0" algn="ctr">
              <a:spcBef>
                <a:spcPts val="0"/>
              </a:spcBef>
              <a:spcAft>
                <a:spcPts val="0"/>
              </a:spcAft>
              <a:buNone/>
            </a:pPr>
            <a:r>
              <a:rPr lang="en-US" sz="3400"/>
              <a:t>Mean Income / Jobs per 1000</a:t>
            </a:r>
            <a:endParaRPr sz="3400"/>
          </a:p>
        </p:txBody>
      </p:sp>
      <p:cxnSp>
        <p:nvCxnSpPr>
          <p:cNvPr id="185" name="Google Shape;185;p25"/>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86" name="Google Shape;186;p25"/>
          <p:cNvSpPr txBox="1"/>
          <p:nvPr/>
        </p:nvSpPr>
        <p:spPr>
          <a:xfrm>
            <a:off x="968925" y="5257175"/>
            <a:ext cx="4518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General view on income of top US cities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Tech Mean Income (2017):  $79,958</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Non Tech Mean Income (2017): $45,963.</a:t>
            </a:r>
            <a:endParaRPr sz="1800">
              <a:latin typeface="Calibri"/>
              <a:ea typeface="Calibri"/>
              <a:cs typeface="Calibri"/>
              <a:sym typeface="Calibri"/>
            </a:endParaRPr>
          </a:p>
        </p:txBody>
      </p:sp>
      <p:pic>
        <p:nvPicPr>
          <p:cNvPr id="187" name="Google Shape;187;p25"/>
          <p:cNvPicPr preferRelativeResize="0"/>
          <p:nvPr/>
        </p:nvPicPr>
        <p:blipFill>
          <a:blip r:embed="rId3">
            <a:alphaModFix/>
          </a:blip>
          <a:stretch>
            <a:fillRect/>
          </a:stretch>
        </p:blipFill>
        <p:spPr>
          <a:xfrm>
            <a:off x="185100" y="1305138"/>
            <a:ext cx="5921599" cy="3741970"/>
          </a:xfrm>
          <a:prstGeom prst="rect">
            <a:avLst/>
          </a:prstGeom>
          <a:noFill/>
          <a:ln>
            <a:noFill/>
          </a:ln>
        </p:spPr>
      </p:pic>
      <p:pic>
        <p:nvPicPr>
          <p:cNvPr id="188" name="Google Shape;188;p25"/>
          <p:cNvPicPr preferRelativeResize="0"/>
          <p:nvPr/>
        </p:nvPicPr>
        <p:blipFill>
          <a:blip r:embed="rId4">
            <a:alphaModFix/>
          </a:blip>
          <a:stretch>
            <a:fillRect/>
          </a:stretch>
        </p:blipFill>
        <p:spPr>
          <a:xfrm>
            <a:off x="6093530" y="1309300"/>
            <a:ext cx="5934771" cy="3741950"/>
          </a:xfrm>
          <a:prstGeom prst="rect">
            <a:avLst/>
          </a:prstGeom>
          <a:noFill/>
          <a:ln>
            <a:noFill/>
          </a:ln>
        </p:spPr>
      </p:pic>
      <p:sp>
        <p:nvSpPr>
          <p:cNvPr id="189" name="Google Shape;189;p25"/>
          <p:cNvSpPr txBox="1"/>
          <p:nvPr/>
        </p:nvSpPr>
        <p:spPr>
          <a:xfrm>
            <a:off x="6425950" y="5257175"/>
            <a:ext cx="4518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Tech industry shared is narrow in most of cities with few cluster having &gt;25% saturation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838200" y="84900"/>
            <a:ext cx="10515600" cy="110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Tech Income vs General Income</a:t>
            </a:r>
            <a:endParaRPr sz="3400"/>
          </a:p>
          <a:p>
            <a:pPr indent="0" lvl="0" marL="0" rtl="0" algn="ctr">
              <a:spcBef>
                <a:spcPts val="0"/>
              </a:spcBef>
              <a:spcAft>
                <a:spcPts val="0"/>
              </a:spcAft>
              <a:buNone/>
            </a:pPr>
            <a:r>
              <a:rPr lang="en-US" sz="3400"/>
              <a:t>San Jose, CA | Sacramento, CA</a:t>
            </a:r>
            <a:endParaRPr sz="3400"/>
          </a:p>
        </p:txBody>
      </p:sp>
      <p:cxnSp>
        <p:nvCxnSpPr>
          <p:cNvPr id="195" name="Google Shape;195;p26"/>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pic>
        <p:nvPicPr>
          <p:cNvPr id="196" name="Google Shape;196;p26"/>
          <p:cNvPicPr preferRelativeResize="0"/>
          <p:nvPr/>
        </p:nvPicPr>
        <p:blipFill>
          <a:blip r:embed="rId3">
            <a:alphaModFix/>
          </a:blip>
          <a:stretch>
            <a:fillRect/>
          </a:stretch>
        </p:blipFill>
        <p:spPr>
          <a:xfrm>
            <a:off x="346600" y="1428825"/>
            <a:ext cx="6610199" cy="4802725"/>
          </a:xfrm>
          <a:prstGeom prst="rect">
            <a:avLst/>
          </a:prstGeom>
          <a:noFill/>
          <a:ln>
            <a:noFill/>
          </a:ln>
        </p:spPr>
      </p:pic>
      <p:pic>
        <p:nvPicPr>
          <p:cNvPr id="197" name="Google Shape;197;p26"/>
          <p:cNvPicPr preferRelativeResize="0"/>
          <p:nvPr/>
        </p:nvPicPr>
        <p:blipFill>
          <a:blip r:embed="rId4">
            <a:alphaModFix/>
          </a:blip>
          <a:stretch>
            <a:fillRect/>
          </a:stretch>
        </p:blipFill>
        <p:spPr>
          <a:xfrm>
            <a:off x="8367450" y="1638050"/>
            <a:ext cx="2190925" cy="1379450"/>
          </a:xfrm>
          <a:prstGeom prst="rect">
            <a:avLst/>
          </a:prstGeom>
          <a:noFill/>
          <a:ln>
            <a:noFill/>
          </a:ln>
        </p:spPr>
      </p:pic>
      <p:pic>
        <p:nvPicPr>
          <p:cNvPr id="198" name="Google Shape;198;p26"/>
          <p:cNvPicPr preferRelativeResize="0"/>
          <p:nvPr/>
        </p:nvPicPr>
        <p:blipFill>
          <a:blip r:embed="rId5">
            <a:alphaModFix/>
          </a:blip>
          <a:stretch>
            <a:fillRect/>
          </a:stretch>
        </p:blipFill>
        <p:spPr>
          <a:xfrm>
            <a:off x="7045624" y="3358300"/>
            <a:ext cx="4930401" cy="2531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838200" y="84900"/>
            <a:ext cx="10515600" cy="110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Employment Growth (</a:t>
            </a:r>
            <a:r>
              <a:rPr lang="en-US" sz="3400"/>
              <a:t>Tech </a:t>
            </a:r>
            <a:r>
              <a:rPr lang="en-US" sz="3400"/>
              <a:t>vs Non Tech)</a:t>
            </a:r>
            <a:endParaRPr sz="3400"/>
          </a:p>
          <a:p>
            <a:pPr indent="0" lvl="0" marL="0" rtl="0" algn="ctr">
              <a:spcBef>
                <a:spcPts val="0"/>
              </a:spcBef>
              <a:spcAft>
                <a:spcPts val="0"/>
              </a:spcAft>
              <a:buNone/>
            </a:pPr>
            <a:r>
              <a:rPr lang="en-US" sz="3400"/>
              <a:t>San Jose, CA | Sacramento, CA</a:t>
            </a:r>
            <a:endParaRPr sz="3400"/>
          </a:p>
        </p:txBody>
      </p:sp>
      <p:cxnSp>
        <p:nvCxnSpPr>
          <p:cNvPr id="204" name="Google Shape;204;p27"/>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pic>
        <p:nvPicPr>
          <p:cNvPr id="205" name="Google Shape;205;p27"/>
          <p:cNvPicPr preferRelativeResize="0"/>
          <p:nvPr/>
        </p:nvPicPr>
        <p:blipFill>
          <a:blip r:embed="rId3">
            <a:alphaModFix/>
          </a:blip>
          <a:stretch>
            <a:fillRect/>
          </a:stretch>
        </p:blipFill>
        <p:spPr>
          <a:xfrm>
            <a:off x="346600" y="1526862"/>
            <a:ext cx="5736601" cy="3804275"/>
          </a:xfrm>
          <a:prstGeom prst="rect">
            <a:avLst/>
          </a:prstGeom>
          <a:noFill/>
          <a:ln>
            <a:noFill/>
          </a:ln>
        </p:spPr>
      </p:pic>
      <p:pic>
        <p:nvPicPr>
          <p:cNvPr id="206" name="Google Shape;206;p27"/>
          <p:cNvPicPr preferRelativeResize="0"/>
          <p:nvPr/>
        </p:nvPicPr>
        <p:blipFill rotWithShape="1">
          <a:blip r:embed="rId4">
            <a:alphaModFix/>
          </a:blip>
          <a:srcRect b="0" l="5936" r="4256" t="0"/>
          <a:stretch/>
        </p:blipFill>
        <p:spPr>
          <a:xfrm>
            <a:off x="6396025" y="1326000"/>
            <a:ext cx="5480630" cy="4005151"/>
          </a:xfrm>
          <a:prstGeom prst="rect">
            <a:avLst/>
          </a:prstGeom>
          <a:noFill/>
          <a:ln>
            <a:noFill/>
          </a:ln>
        </p:spPr>
      </p:pic>
      <p:sp>
        <p:nvSpPr>
          <p:cNvPr id="207" name="Google Shape;207;p27"/>
          <p:cNvSpPr txBox="1"/>
          <p:nvPr/>
        </p:nvSpPr>
        <p:spPr>
          <a:xfrm>
            <a:off x="1174275" y="5331150"/>
            <a:ext cx="30000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Sacramento Tech   2.94%</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849</a:t>
            </a:r>
            <a:r>
              <a:rPr lang="en-US">
                <a:solidFill>
                  <a:schemeClr val="dk1"/>
                </a:solidFill>
                <a:latin typeface="Calibri"/>
                <a:ea typeface="Calibri"/>
                <a:cs typeface="Calibri"/>
                <a:sym typeface="Calibri"/>
              </a:rPr>
              <a:t>- 2013</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874- 2017</a:t>
            </a:r>
            <a:endParaRPr>
              <a:solidFill>
                <a:schemeClr val="dk1"/>
              </a:solidFill>
              <a:latin typeface="Calibri"/>
              <a:ea typeface="Calibri"/>
              <a:cs typeface="Calibri"/>
              <a:sym typeface="Calibri"/>
            </a:endParaRPr>
          </a:p>
        </p:txBody>
      </p:sp>
      <p:sp>
        <p:nvSpPr>
          <p:cNvPr id="208" name="Google Shape;208;p27"/>
          <p:cNvSpPr txBox="1"/>
          <p:nvPr/>
        </p:nvSpPr>
        <p:spPr>
          <a:xfrm>
            <a:off x="3260750" y="5331150"/>
            <a:ext cx="21861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Sacramento  21.95%</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1632 - 2</a:t>
            </a:r>
            <a:r>
              <a:rPr lang="en-US">
                <a:solidFill>
                  <a:schemeClr val="dk1"/>
                </a:solidFill>
                <a:latin typeface="Calibri"/>
                <a:ea typeface="Calibri"/>
                <a:cs typeface="Calibri"/>
                <a:sym typeface="Calibri"/>
              </a:rPr>
              <a:t>013</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2091 - </a:t>
            </a:r>
            <a:r>
              <a:rPr lang="en-US">
                <a:solidFill>
                  <a:schemeClr val="dk1"/>
                </a:solidFill>
                <a:latin typeface="Calibri"/>
                <a:ea typeface="Calibri"/>
                <a:cs typeface="Calibri"/>
                <a:sym typeface="Calibri"/>
              </a:rPr>
              <a:t>2017</a:t>
            </a:r>
            <a:endParaRPr>
              <a:solidFill>
                <a:schemeClr val="dk1"/>
              </a:solidFill>
              <a:latin typeface="Calibri"/>
              <a:ea typeface="Calibri"/>
              <a:cs typeface="Calibri"/>
              <a:sym typeface="Calibri"/>
            </a:endParaRPr>
          </a:p>
        </p:txBody>
      </p:sp>
      <p:sp>
        <p:nvSpPr>
          <p:cNvPr id="209" name="Google Shape;209;p27"/>
          <p:cNvSpPr txBox="1"/>
          <p:nvPr/>
        </p:nvSpPr>
        <p:spPr>
          <a:xfrm>
            <a:off x="6918450" y="53311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San Jose Tech  - 32.77%</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1745 - 2013</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2318 - 2017</a:t>
            </a:r>
            <a:endParaRPr>
              <a:solidFill>
                <a:schemeClr val="dk1"/>
              </a:solidFill>
              <a:latin typeface="Calibri"/>
              <a:ea typeface="Calibri"/>
              <a:cs typeface="Calibri"/>
              <a:sym typeface="Calibri"/>
            </a:endParaRPr>
          </a:p>
        </p:txBody>
      </p:sp>
      <p:sp>
        <p:nvSpPr>
          <p:cNvPr id="210" name="Google Shape;210;p27"/>
          <p:cNvSpPr txBox="1"/>
          <p:nvPr/>
        </p:nvSpPr>
        <p:spPr>
          <a:xfrm>
            <a:off x="9133225" y="53311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San Jose</a:t>
            </a:r>
            <a:r>
              <a:rPr b="1" lang="en-US">
                <a:solidFill>
                  <a:schemeClr val="dk1"/>
                </a:solidFill>
                <a:latin typeface="Calibri"/>
                <a:ea typeface="Calibri"/>
                <a:cs typeface="Calibri"/>
                <a:sym typeface="Calibri"/>
              </a:rPr>
              <a:t> - 28.12 %</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1632</a:t>
            </a:r>
            <a:r>
              <a:rPr lang="en-US">
                <a:solidFill>
                  <a:schemeClr val="dk1"/>
                </a:solidFill>
                <a:latin typeface="Calibri"/>
                <a:ea typeface="Calibri"/>
                <a:cs typeface="Calibri"/>
                <a:sym typeface="Calibri"/>
              </a:rPr>
              <a:t>- 2013</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2091 </a:t>
            </a:r>
            <a:r>
              <a:rPr lang="en-US">
                <a:solidFill>
                  <a:schemeClr val="dk1"/>
                </a:solidFill>
                <a:latin typeface="Calibri"/>
                <a:ea typeface="Calibri"/>
                <a:cs typeface="Calibri"/>
                <a:sym typeface="Calibri"/>
              </a:rPr>
              <a:t>- 2017</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Percent of Population with College Degrees vs Population (2013)</a:t>
            </a:r>
            <a:endParaRPr/>
          </a:p>
        </p:txBody>
      </p:sp>
      <p:sp>
        <p:nvSpPr>
          <p:cNvPr id="216" name="Google Shape;216;p28"/>
          <p:cNvSpPr txBox="1"/>
          <p:nvPr>
            <p:ph idx="1" type="body"/>
          </p:nvPr>
        </p:nvSpPr>
        <p:spPr>
          <a:xfrm>
            <a:off x="458475" y="1825625"/>
            <a:ext cx="11597700" cy="47040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Avg Percentage of population in Tech cities with college degrees: 33.64%</a:t>
            </a:r>
            <a:endParaRPr/>
          </a:p>
          <a:p>
            <a:pPr indent="0" lvl="0" marL="0" rtl="0" algn="l">
              <a:spcBef>
                <a:spcPts val="1000"/>
              </a:spcBef>
              <a:spcAft>
                <a:spcPts val="0"/>
              </a:spcAft>
              <a:buNone/>
            </a:pPr>
            <a:r>
              <a:rPr lang="en-US"/>
              <a:t>Avg Percentage of population in Non-Tech cities with college degrees: 24.35%</a:t>
            </a:r>
            <a:endParaRPr/>
          </a:p>
        </p:txBody>
      </p:sp>
      <p:pic>
        <p:nvPicPr>
          <p:cNvPr id="217" name="Google Shape;217;p28"/>
          <p:cNvPicPr preferRelativeResize="0"/>
          <p:nvPr/>
        </p:nvPicPr>
        <p:blipFill>
          <a:blip r:embed="rId3">
            <a:alphaModFix/>
          </a:blip>
          <a:stretch>
            <a:fillRect/>
          </a:stretch>
        </p:blipFill>
        <p:spPr>
          <a:xfrm>
            <a:off x="838200" y="1825625"/>
            <a:ext cx="10730775" cy="3792100"/>
          </a:xfrm>
          <a:prstGeom prst="rect">
            <a:avLst/>
          </a:prstGeom>
          <a:noFill/>
          <a:ln>
            <a:noFill/>
          </a:ln>
        </p:spPr>
      </p:pic>
      <p:cxnSp>
        <p:nvCxnSpPr>
          <p:cNvPr id="218" name="Google Shape;218;p28"/>
          <p:cNvCxnSpPr/>
          <p:nvPr/>
        </p:nvCxnSpPr>
        <p:spPr>
          <a:xfrm>
            <a:off x="458475" y="1704699"/>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Percent of Population with College Degrees vs Population (2017)</a:t>
            </a:r>
            <a:endParaRPr/>
          </a:p>
        </p:txBody>
      </p:sp>
      <p:pic>
        <p:nvPicPr>
          <p:cNvPr id="224" name="Google Shape;224;p29"/>
          <p:cNvPicPr preferRelativeResize="0"/>
          <p:nvPr/>
        </p:nvPicPr>
        <p:blipFill>
          <a:blip r:embed="rId3">
            <a:alphaModFix/>
          </a:blip>
          <a:stretch>
            <a:fillRect/>
          </a:stretch>
        </p:blipFill>
        <p:spPr>
          <a:xfrm>
            <a:off x="914400" y="1825625"/>
            <a:ext cx="10156900" cy="3602000"/>
          </a:xfrm>
          <a:prstGeom prst="rect">
            <a:avLst/>
          </a:prstGeom>
          <a:noFill/>
          <a:ln>
            <a:noFill/>
          </a:ln>
        </p:spPr>
      </p:pic>
      <p:cxnSp>
        <p:nvCxnSpPr>
          <p:cNvPr id="225" name="Google Shape;225;p29"/>
          <p:cNvCxnSpPr/>
          <p:nvPr/>
        </p:nvCxnSpPr>
        <p:spPr>
          <a:xfrm>
            <a:off x="458475" y="17046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26" name="Google Shape;226;p29"/>
          <p:cNvSpPr txBox="1"/>
          <p:nvPr>
            <p:ph idx="1" type="body"/>
          </p:nvPr>
        </p:nvSpPr>
        <p:spPr>
          <a:xfrm>
            <a:off x="458475" y="5299950"/>
            <a:ext cx="11597700" cy="1174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Avg Percentage of population in Tech cities with college degrees: 36.67%</a:t>
            </a:r>
            <a:endParaRPr/>
          </a:p>
          <a:p>
            <a:pPr indent="0" lvl="0" marL="0" rtl="0" algn="l">
              <a:spcBef>
                <a:spcPts val="1000"/>
              </a:spcBef>
              <a:spcAft>
                <a:spcPts val="0"/>
              </a:spcAft>
              <a:buNone/>
            </a:pPr>
            <a:r>
              <a:rPr lang="en-US"/>
              <a:t>Avg Percentage of population in Non-Tech cities with college degrees: 26.80%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Employment for Tech and Non-Tech Cities</a:t>
            </a:r>
            <a:endParaRPr/>
          </a:p>
          <a:p>
            <a:pPr indent="0" lvl="0" marL="0" rtl="0" algn="ctr">
              <a:spcBef>
                <a:spcPts val="0"/>
              </a:spcBef>
              <a:spcAft>
                <a:spcPts val="0"/>
              </a:spcAft>
              <a:buNone/>
            </a:pPr>
            <a:r>
              <a:rPr lang="en-US"/>
              <a:t>-2013-</a:t>
            </a:r>
            <a:endParaRPr/>
          </a:p>
        </p:txBody>
      </p:sp>
      <p:pic>
        <p:nvPicPr>
          <p:cNvPr id="232" name="Google Shape;232;p30"/>
          <p:cNvPicPr preferRelativeResize="0"/>
          <p:nvPr/>
        </p:nvPicPr>
        <p:blipFill>
          <a:blip r:embed="rId3">
            <a:alphaModFix/>
          </a:blip>
          <a:stretch>
            <a:fillRect/>
          </a:stretch>
        </p:blipFill>
        <p:spPr>
          <a:xfrm>
            <a:off x="474225" y="1690823"/>
            <a:ext cx="5655025" cy="4850402"/>
          </a:xfrm>
          <a:prstGeom prst="rect">
            <a:avLst/>
          </a:prstGeom>
          <a:noFill/>
          <a:ln>
            <a:noFill/>
          </a:ln>
        </p:spPr>
      </p:pic>
      <p:pic>
        <p:nvPicPr>
          <p:cNvPr id="233" name="Google Shape;233;p30"/>
          <p:cNvPicPr preferRelativeResize="0"/>
          <p:nvPr/>
        </p:nvPicPr>
        <p:blipFill>
          <a:blip r:embed="rId4">
            <a:alphaModFix/>
          </a:blip>
          <a:stretch>
            <a:fillRect/>
          </a:stretch>
        </p:blipFill>
        <p:spPr>
          <a:xfrm>
            <a:off x="6774100" y="2090011"/>
            <a:ext cx="3944275" cy="4052025"/>
          </a:xfrm>
          <a:prstGeom prst="rect">
            <a:avLst/>
          </a:prstGeom>
          <a:noFill/>
          <a:ln>
            <a:noFill/>
          </a:ln>
        </p:spPr>
      </p:pic>
      <p:cxnSp>
        <p:nvCxnSpPr>
          <p:cNvPr id="234" name="Google Shape;234;p30"/>
          <p:cNvCxnSpPr/>
          <p:nvPr/>
        </p:nvCxnSpPr>
        <p:spPr>
          <a:xfrm>
            <a:off x="540750" y="1690824"/>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Employment for Tech and Non-Tech Cities</a:t>
            </a:r>
            <a:endParaRPr/>
          </a:p>
          <a:p>
            <a:pPr indent="0" lvl="0" marL="0" rtl="0" algn="ctr">
              <a:spcBef>
                <a:spcPts val="0"/>
              </a:spcBef>
              <a:spcAft>
                <a:spcPts val="0"/>
              </a:spcAft>
              <a:buNone/>
            </a:pPr>
            <a:r>
              <a:rPr lang="en-US"/>
              <a:t>-2017-</a:t>
            </a:r>
            <a:endParaRPr/>
          </a:p>
        </p:txBody>
      </p:sp>
      <p:pic>
        <p:nvPicPr>
          <p:cNvPr id="240" name="Google Shape;240;p31"/>
          <p:cNvPicPr preferRelativeResize="0"/>
          <p:nvPr/>
        </p:nvPicPr>
        <p:blipFill>
          <a:blip r:embed="rId3">
            <a:alphaModFix/>
          </a:blip>
          <a:stretch>
            <a:fillRect/>
          </a:stretch>
        </p:blipFill>
        <p:spPr>
          <a:xfrm>
            <a:off x="463300" y="1690825"/>
            <a:ext cx="5573925" cy="4849975"/>
          </a:xfrm>
          <a:prstGeom prst="rect">
            <a:avLst/>
          </a:prstGeom>
          <a:noFill/>
          <a:ln>
            <a:noFill/>
          </a:ln>
        </p:spPr>
      </p:pic>
      <p:pic>
        <p:nvPicPr>
          <p:cNvPr id="241" name="Google Shape;241;p31"/>
          <p:cNvPicPr preferRelativeResize="0"/>
          <p:nvPr/>
        </p:nvPicPr>
        <p:blipFill>
          <a:blip r:embed="rId4">
            <a:alphaModFix/>
          </a:blip>
          <a:stretch>
            <a:fillRect/>
          </a:stretch>
        </p:blipFill>
        <p:spPr>
          <a:xfrm>
            <a:off x="6718974" y="2049824"/>
            <a:ext cx="3978152" cy="4131975"/>
          </a:xfrm>
          <a:prstGeom prst="rect">
            <a:avLst/>
          </a:prstGeom>
          <a:noFill/>
          <a:ln>
            <a:noFill/>
          </a:ln>
        </p:spPr>
      </p:pic>
      <p:cxnSp>
        <p:nvCxnSpPr>
          <p:cNvPr id="242" name="Google Shape;242;p31"/>
          <p:cNvCxnSpPr/>
          <p:nvPr/>
        </p:nvCxnSpPr>
        <p:spPr>
          <a:xfrm>
            <a:off x="540750" y="1690824"/>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746620" y="161246"/>
            <a:ext cx="10858850" cy="1184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sz="3200"/>
              <a:t>In Light Of The Recent Debate Over Amazon’s New Headquarters, We Asked The Question: Is Big Tech Good Or Bad For Your City?</a:t>
            </a:r>
            <a:endParaRPr/>
          </a:p>
        </p:txBody>
      </p:sp>
      <p:pic>
        <p:nvPicPr>
          <p:cNvPr id="91" name="Google Shape;91;p14"/>
          <p:cNvPicPr preferRelativeResize="0"/>
          <p:nvPr/>
        </p:nvPicPr>
        <p:blipFill rotWithShape="1">
          <a:blip r:embed="rId3">
            <a:alphaModFix/>
          </a:blip>
          <a:srcRect b="0" l="0" r="0" t="0"/>
          <a:stretch/>
        </p:blipFill>
        <p:spPr>
          <a:xfrm>
            <a:off x="126777" y="1422987"/>
            <a:ext cx="5714521" cy="1465865"/>
          </a:xfrm>
          <a:prstGeom prst="rect">
            <a:avLst/>
          </a:prstGeom>
          <a:noFill/>
          <a:ln>
            <a:noFill/>
          </a:ln>
        </p:spPr>
      </p:pic>
      <p:pic>
        <p:nvPicPr>
          <p:cNvPr id="92" name="Google Shape;92;p14"/>
          <p:cNvPicPr preferRelativeResize="0"/>
          <p:nvPr/>
        </p:nvPicPr>
        <p:blipFill rotWithShape="1">
          <a:blip r:embed="rId4">
            <a:alphaModFix/>
          </a:blip>
          <a:srcRect b="0" l="0" r="0" t="0"/>
          <a:stretch/>
        </p:blipFill>
        <p:spPr>
          <a:xfrm>
            <a:off x="615323" y="3670650"/>
            <a:ext cx="6087481" cy="1130286"/>
          </a:xfrm>
          <a:prstGeom prst="rect">
            <a:avLst/>
          </a:prstGeom>
          <a:noFill/>
          <a:ln>
            <a:noFill/>
          </a:ln>
        </p:spPr>
      </p:pic>
      <p:pic>
        <p:nvPicPr>
          <p:cNvPr id="93" name="Google Shape;93;p14"/>
          <p:cNvPicPr preferRelativeResize="0"/>
          <p:nvPr/>
        </p:nvPicPr>
        <p:blipFill rotWithShape="1">
          <a:blip r:embed="rId5">
            <a:alphaModFix/>
          </a:blip>
          <a:srcRect b="0" l="0" r="0" t="0"/>
          <a:stretch/>
        </p:blipFill>
        <p:spPr>
          <a:xfrm>
            <a:off x="7546247" y="4697111"/>
            <a:ext cx="4315786" cy="1407505"/>
          </a:xfrm>
          <a:prstGeom prst="rect">
            <a:avLst/>
          </a:prstGeom>
          <a:noFill/>
          <a:ln>
            <a:noFill/>
          </a:ln>
        </p:spPr>
      </p:pic>
      <p:pic>
        <p:nvPicPr>
          <p:cNvPr id="94" name="Google Shape;94;p14"/>
          <p:cNvPicPr preferRelativeResize="0"/>
          <p:nvPr/>
        </p:nvPicPr>
        <p:blipFill rotWithShape="1">
          <a:blip r:embed="rId6">
            <a:alphaModFix/>
          </a:blip>
          <a:srcRect b="0" l="0" r="0" t="0"/>
          <a:stretch/>
        </p:blipFill>
        <p:spPr>
          <a:xfrm>
            <a:off x="590376" y="4928363"/>
            <a:ext cx="6534150" cy="1371600"/>
          </a:xfrm>
          <a:prstGeom prst="rect">
            <a:avLst/>
          </a:prstGeom>
          <a:noFill/>
          <a:ln>
            <a:noFill/>
          </a:ln>
        </p:spPr>
      </p:pic>
      <p:cxnSp>
        <p:nvCxnSpPr>
          <p:cNvPr id="95" name="Google Shape;95;p14"/>
          <p:cNvCxnSpPr/>
          <p:nvPr/>
        </p:nvCxnSpPr>
        <p:spPr>
          <a:xfrm>
            <a:off x="494950" y="1422974"/>
            <a:ext cx="11110500" cy="0"/>
          </a:xfrm>
          <a:prstGeom prst="straightConnector1">
            <a:avLst/>
          </a:prstGeom>
          <a:noFill/>
          <a:ln cap="flat" cmpd="sng" w="19050">
            <a:solidFill>
              <a:srgbClr val="FF0000"/>
            </a:solidFill>
            <a:prstDash val="solid"/>
            <a:miter lim="800000"/>
            <a:headEnd len="sm" w="sm" type="none"/>
            <a:tailEnd len="sm" w="sm" type="none"/>
          </a:ln>
        </p:spPr>
      </p:cxnSp>
      <p:pic>
        <p:nvPicPr>
          <p:cNvPr id="96" name="Google Shape;96;p14"/>
          <p:cNvPicPr preferRelativeResize="0"/>
          <p:nvPr>
            <p:ph idx="1" type="body"/>
          </p:nvPr>
        </p:nvPicPr>
        <p:blipFill rotWithShape="1">
          <a:blip r:embed="rId7">
            <a:alphaModFix/>
          </a:blip>
          <a:srcRect b="0" l="0" r="0" t="0"/>
          <a:stretch/>
        </p:blipFill>
        <p:spPr>
          <a:xfrm>
            <a:off x="5405481" y="2040148"/>
            <a:ext cx="6456552" cy="14075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Percent </a:t>
            </a:r>
            <a:r>
              <a:rPr lang="en-US"/>
              <a:t>Employed for Tech and Non-Tech Cities</a:t>
            </a:r>
            <a:endParaRPr/>
          </a:p>
        </p:txBody>
      </p:sp>
      <p:sp>
        <p:nvSpPr>
          <p:cNvPr id="248" name="Google Shape;248;p32"/>
          <p:cNvSpPr txBox="1"/>
          <p:nvPr>
            <p:ph idx="2" type="body"/>
          </p:nvPr>
        </p:nvSpPr>
        <p:spPr>
          <a:xfrm>
            <a:off x="6172200" y="2261675"/>
            <a:ext cx="5181600" cy="3848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Cities employment percentage stayed relatively the same over the years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Two cities employment percentage dropped over the years. Both were non-tech cities</a:t>
            </a:r>
            <a:endParaRPr/>
          </a:p>
        </p:txBody>
      </p:sp>
      <p:pic>
        <p:nvPicPr>
          <p:cNvPr id="249" name="Google Shape;249;p32"/>
          <p:cNvPicPr preferRelativeResize="0"/>
          <p:nvPr/>
        </p:nvPicPr>
        <p:blipFill>
          <a:blip r:embed="rId3">
            <a:alphaModFix/>
          </a:blip>
          <a:stretch>
            <a:fillRect/>
          </a:stretch>
        </p:blipFill>
        <p:spPr>
          <a:xfrm>
            <a:off x="296825" y="2117474"/>
            <a:ext cx="5875375" cy="3529050"/>
          </a:xfrm>
          <a:prstGeom prst="rect">
            <a:avLst/>
          </a:prstGeom>
          <a:noFill/>
          <a:ln>
            <a:noFill/>
          </a:ln>
        </p:spPr>
      </p:pic>
      <p:cxnSp>
        <p:nvCxnSpPr>
          <p:cNvPr id="250" name="Google Shape;250;p32"/>
          <p:cNvCxnSpPr/>
          <p:nvPr/>
        </p:nvCxnSpPr>
        <p:spPr>
          <a:xfrm>
            <a:off x="540750" y="1690824"/>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38200" y="84900"/>
            <a:ext cx="10515600" cy="110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Tech Cities (San Jose and Seattle) Have the Highest Average Cost of Rent and the Greatest % Growth </a:t>
            </a:r>
            <a:endParaRPr sz="3400"/>
          </a:p>
        </p:txBody>
      </p:sp>
      <p:pic>
        <p:nvPicPr>
          <p:cNvPr id="256" name="Google Shape;256;p33"/>
          <p:cNvPicPr preferRelativeResize="0"/>
          <p:nvPr/>
        </p:nvPicPr>
        <p:blipFill rotWithShape="1">
          <a:blip r:embed="rId3">
            <a:alphaModFix/>
          </a:blip>
          <a:srcRect b="0" l="5237" r="4931" t="5285"/>
          <a:stretch/>
        </p:blipFill>
        <p:spPr>
          <a:xfrm>
            <a:off x="113200" y="1594225"/>
            <a:ext cx="7518325" cy="4236075"/>
          </a:xfrm>
          <a:prstGeom prst="rect">
            <a:avLst/>
          </a:prstGeom>
          <a:noFill/>
          <a:ln>
            <a:noFill/>
          </a:ln>
        </p:spPr>
      </p:pic>
      <p:cxnSp>
        <p:nvCxnSpPr>
          <p:cNvPr id="257" name="Google Shape;257;p33"/>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58" name="Google Shape;258;p33"/>
          <p:cNvSpPr txBox="1"/>
          <p:nvPr/>
        </p:nvSpPr>
        <p:spPr>
          <a:xfrm>
            <a:off x="1386700" y="6006425"/>
            <a:ext cx="104049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Even if you rent, it is already expensive to live there and that expense is increasing at a larger rate!!! (might be hard to save for a house)</a:t>
            </a:r>
            <a:endParaRPr sz="2200">
              <a:latin typeface="Calibri"/>
              <a:ea typeface="Calibri"/>
              <a:cs typeface="Calibri"/>
              <a:sym typeface="Calibri"/>
            </a:endParaRPr>
          </a:p>
        </p:txBody>
      </p:sp>
      <p:pic>
        <p:nvPicPr>
          <p:cNvPr id="259" name="Google Shape;259;p33"/>
          <p:cNvPicPr preferRelativeResize="0"/>
          <p:nvPr/>
        </p:nvPicPr>
        <p:blipFill rotWithShape="1">
          <a:blip r:embed="rId4">
            <a:alphaModFix/>
          </a:blip>
          <a:srcRect b="0" l="3145" r="9973" t="0"/>
          <a:stretch/>
        </p:blipFill>
        <p:spPr>
          <a:xfrm>
            <a:off x="7348550" y="1999988"/>
            <a:ext cx="4575074" cy="334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Tech Cities (San Jose and Seattle) Have the Highest Average Home Values </a:t>
            </a:r>
            <a:endParaRPr/>
          </a:p>
        </p:txBody>
      </p:sp>
      <p:pic>
        <p:nvPicPr>
          <p:cNvPr id="265" name="Google Shape;265;p34"/>
          <p:cNvPicPr preferRelativeResize="0"/>
          <p:nvPr/>
        </p:nvPicPr>
        <p:blipFill rotWithShape="1">
          <a:blip r:embed="rId3">
            <a:alphaModFix/>
          </a:blip>
          <a:srcRect b="9479" l="4718" r="8226" t="7876"/>
          <a:stretch/>
        </p:blipFill>
        <p:spPr>
          <a:xfrm>
            <a:off x="1621250" y="1256900"/>
            <a:ext cx="8386200" cy="5118225"/>
          </a:xfrm>
          <a:prstGeom prst="rect">
            <a:avLst/>
          </a:prstGeom>
          <a:noFill/>
          <a:ln>
            <a:noFill/>
          </a:ln>
        </p:spPr>
      </p:pic>
      <p:cxnSp>
        <p:nvCxnSpPr>
          <p:cNvPr id="266" name="Google Shape;266;p34"/>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67" name="Google Shape;267;p34"/>
          <p:cNvSpPr txBox="1"/>
          <p:nvPr/>
        </p:nvSpPr>
        <p:spPr>
          <a:xfrm>
            <a:off x="3288275" y="6375125"/>
            <a:ext cx="70845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Buying a house in a tech city is expensive!!!</a:t>
            </a:r>
            <a:endParaRPr sz="2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BUT, does that mean the percentage of growth is also greater for Tech cities?</a:t>
            </a:r>
            <a:endParaRPr sz="3400"/>
          </a:p>
        </p:txBody>
      </p:sp>
      <p:cxnSp>
        <p:nvCxnSpPr>
          <p:cNvPr id="273" name="Google Shape;273;p35"/>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74" name="Google Shape;274;p35"/>
          <p:cNvSpPr txBox="1"/>
          <p:nvPr/>
        </p:nvSpPr>
        <p:spPr>
          <a:xfrm>
            <a:off x="274150" y="1283350"/>
            <a:ext cx="3628500" cy="53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When we looked past the average home value and analyzed the actual change in growth, we discovered that while the tech cities did experience significant growth, the non tech cities also </a:t>
            </a:r>
            <a:r>
              <a:rPr lang="en-US" sz="2200">
                <a:solidFill>
                  <a:schemeClr val="dk1"/>
                </a:solidFill>
                <a:latin typeface="Calibri"/>
                <a:ea typeface="Calibri"/>
                <a:cs typeface="Calibri"/>
                <a:sym typeface="Calibri"/>
              </a:rPr>
              <a:t>experienced</a:t>
            </a:r>
            <a:r>
              <a:rPr lang="en-US" sz="2200">
                <a:solidFill>
                  <a:schemeClr val="dk1"/>
                </a:solidFill>
                <a:latin typeface="Calibri"/>
                <a:ea typeface="Calibri"/>
                <a:cs typeface="Calibri"/>
                <a:sym typeface="Calibri"/>
              </a:rPr>
              <a:t> growth over the same time period that was </a:t>
            </a:r>
            <a:r>
              <a:rPr lang="en-US" sz="2200">
                <a:solidFill>
                  <a:schemeClr val="dk1"/>
                </a:solidFill>
                <a:latin typeface="Calibri"/>
                <a:ea typeface="Calibri"/>
                <a:cs typeface="Calibri"/>
                <a:sym typeface="Calibri"/>
              </a:rPr>
              <a:t>significantly higher than the national average</a:t>
            </a:r>
            <a:r>
              <a:rPr lang="en-US" sz="2200">
                <a:solidFill>
                  <a:schemeClr val="dk1"/>
                </a:solidFill>
                <a:latin typeface="Calibri"/>
                <a:ea typeface="Calibri"/>
                <a:cs typeface="Calibri"/>
                <a:sym typeface="Calibri"/>
              </a:rPr>
              <a:t> .  In one case, the non tech city (Sacramento) grew </a:t>
            </a:r>
            <a:r>
              <a:rPr lang="en-US" sz="2200">
                <a:solidFill>
                  <a:schemeClr val="dk1"/>
                </a:solidFill>
                <a:latin typeface="Calibri"/>
                <a:ea typeface="Calibri"/>
                <a:cs typeface="Calibri"/>
                <a:sym typeface="Calibri"/>
              </a:rPr>
              <a:t>significantly</a:t>
            </a:r>
            <a:r>
              <a:rPr lang="en-US" sz="2200">
                <a:solidFill>
                  <a:schemeClr val="dk1"/>
                </a:solidFill>
                <a:latin typeface="Calibri"/>
                <a:ea typeface="Calibri"/>
                <a:cs typeface="Calibri"/>
                <a:sym typeface="Calibri"/>
              </a:rPr>
              <a:t> more than the tech city (San Jose).  </a:t>
            </a:r>
            <a:endParaRPr>
              <a:latin typeface="Calibri"/>
              <a:ea typeface="Calibri"/>
              <a:cs typeface="Calibri"/>
              <a:sym typeface="Calibri"/>
            </a:endParaRPr>
          </a:p>
        </p:txBody>
      </p:sp>
      <p:pic>
        <p:nvPicPr>
          <p:cNvPr id="275" name="Google Shape;275;p35"/>
          <p:cNvPicPr preferRelativeResize="0"/>
          <p:nvPr/>
        </p:nvPicPr>
        <p:blipFill>
          <a:blip r:embed="rId3">
            <a:alphaModFix/>
          </a:blip>
          <a:stretch>
            <a:fillRect/>
          </a:stretch>
        </p:blipFill>
        <p:spPr>
          <a:xfrm>
            <a:off x="3902650" y="1478100"/>
            <a:ext cx="8151675" cy="4763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How would these numbers compare to randomly selected pairs of cities?</a:t>
            </a:r>
            <a:endParaRPr sz="3400"/>
          </a:p>
        </p:txBody>
      </p:sp>
      <p:cxnSp>
        <p:nvCxnSpPr>
          <p:cNvPr id="281" name="Google Shape;281;p36"/>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82" name="Google Shape;282;p36"/>
          <p:cNvSpPr txBox="1"/>
          <p:nvPr/>
        </p:nvSpPr>
        <p:spPr>
          <a:xfrm>
            <a:off x="129125" y="1244875"/>
            <a:ext cx="11401800" cy="53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At this point, our team began to wonder how these percentages would compare not only to the growth rate of the United States, but also how the difference in growth between the pairs of cities would compare to some randomly selected pairs of cities.  </a:t>
            </a:r>
            <a:endParaRPr sz="2200">
              <a:solidFill>
                <a:schemeClr val="dk1"/>
              </a:solidFill>
              <a:latin typeface="Calibri"/>
              <a:ea typeface="Calibri"/>
              <a:cs typeface="Calibri"/>
              <a:sym typeface="Calibri"/>
            </a:endParaRPr>
          </a:p>
          <a:p>
            <a:pPr indent="0" lvl="0" marL="0" rtl="0" algn="l">
              <a:spcBef>
                <a:spcPts val="0"/>
              </a:spcBef>
              <a:spcAft>
                <a:spcPts val="0"/>
              </a:spcAft>
              <a:buNone/>
            </a:pP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We assumed the most important factor when comparing growth between cities is the actual </a:t>
            </a:r>
            <a:r>
              <a:rPr lang="en-US" sz="2200">
                <a:solidFill>
                  <a:schemeClr val="dk1"/>
                </a:solidFill>
                <a:latin typeface="Calibri"/>
                <a:ea typeface="Calibri"/>
                <a:cs typeface="Calibri"/>
                <a:sym typeface="Calibri"/>
              </a:rPr>
              <a:t>distance</a:t>
            </a:r>
            <a:r>
              <a:rPr lang="en-US" sz="2200">
                <a:solidFill>
                  <a:schemeClr val="dk1"/>
                </a:solidFill>
                <a:latin typeface="Calibri"/>
                <a:ea typeface="Calibri"/>
                <a:cs typeface="Calibri"/>
                <a:sym typeface="Calibri"/>
              </a:rPr>
              <a:t> between them; ie the closer two randomly selected cities are geographically, the more their growth should correspond.  </a:t>
            </a:r>
            <a:endParaRPr sz="2200">
              <a:solidFill>
                <a:schemeClr val="dk1"/>
              </a:solidFill>
              <a:latin typeface="Calibri"/>
              <a:ea typeface="Calibri"/>
              <a:cs typeface="Calibri"/>
              <a:sym typeface="Calibri"/>
            </a:endParaRPr>
          </a:p>
          <a:p>
            <a:pPr indent="0" lvl="0" marL="0" rtl="0" algn="l">
              <a:spcBef>
                <a:spcPts val="0"/>
              </a:spcBef>
              <a:spcAft>
                <a:spcPts val="0"/>
              </a:spcAft>
              <a:buNone/>
            </a:pP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In order to see how are city pairs compared, we used the geolocation api to randomly select 20 pairs of metro areas within 175 miles of each other (our max distance between our city pairs) and we plotted the data on a scatter plot.</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How would these numbers compare to randomly selected pairs of cities?</a:t>
            </a:r>
            <a:endParaRPr sz="3400"/>
          </a:p>
        </p:txBody>
      </p:sp>
      <p:cxnSp>
        <p:nvCxnSpPr>
          <p:cNvPr id="288" name="Google Shape;288;p37"/>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89" name="Google Shape;289;p37"/>
          <p:cNvSpPr txBox="1"/>
          <p:nvPr/>
        </p:nvSpPr>
        <p:spPr>
          <a:xfrm>
            <a:off x="129125" y="1244875"/>
            <a:ext cx="3306000" cy="54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While the plot did not show an observable relationship between the pair’s distance and the difference in growth percentage , we did see that most of the data was plotted in one cluster, and all 3 of our pairs fell within the cluster.  This tells me none of these values were outliers and the </a:t>
            </a:r>
            <a:r>
              <a:rPr lang="en-US" sz="2200">
                <a:solidFill>
                  <a:schemeClr val="dk1"/>
                </a:solidFill>
                <a:latin typeface="Calibri"/>
                <a:ea typeface="Calibri"/>
                <a:cs typeface="Calibri"/>
                <a:sym typeface="Calibri"/>
              </a:rPr>
              <a:t>differences</a:t>
            </a:r>
            <a:r>
              <a:rPr lang="en-US" sz="2200">
                <a:solidFill>
                  <a:schemeClr val="dk1"/>
                </a:solidFill>
                <a:latin typeface="Calibri"/>
                <a:ea typeface="Calibri"/>
                <a:cs typeface="Calibri"/>
                <a:sym typeface="Calibri"/>
              </a:rPr>
              <a:t> in growth were within a normal range when </a:t>
            </a:r>
            <a:r>
              <a:rPr lang="en-US" sz="2200">
                <a:solidFill>
                  <a:schemeClr val="dk1"/>
                </a:solidFill>
                <a:latin typeface="Calibri"/>
                <a:ea typeface="Calibri"/>
                <a:cs typeface="Calibri"/>
                <a:sym typeface="Calibri"/>
              </a:rPr>
              <a:t>compared</a:t>
            </a:r>
            <a:r>
              <a:rPr lang="en-US" sz="2200">
                <a:solidFill>
                  <a:schemeClr val="dk1"/>
                </a:solidFill>
                <a:latin typeface="Calibri"/>
                <a:ea typeface="Calibri"/>
                <a:cs typeface="Calibri"/>
                <a:sym typeface="Calibri"/>
              </a:rPr>
              <a:t> to the random pairs.</a:t>
            </a:r>
            <a:endParaRPr>
              <a:latin typeface="Calibri"/>
              <a:ea typeface="Calibri"/>
              <a:cs typeface="Calibri"/>
              <a:sym typeface="Calibri"/>
            </a:endParaRPr>
          </a:p>
        </p:txBody>
      </p:sp>
      <p:pic>
        <p:nvPicPr>
          <p:cNvPr id="290" name="Google Shape;290;p37"/>
          <p:cNvPicPr preferRelativeResize="0"/>
          <p:nvPr/>
        </p:nvPicPr>
        <p:blipFill>
          <a:blip r:embed="rId3">
            <a:alphaModFix/>
          </a:blip>
          <a:stretch>
            <a:fillRect/>
          </a:stretch>
        </p:blipFill>
        <p:spPr>
          <a:xfrm>
            <a:off x="3338275" y="1478100"/>
            <a:ext cx="8701326" cy="4956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85375" y="1953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Entertainment and Night-life per City </a:t>
            </a:r>
            <a:endParaRPr/>
          </a:p>
        </p:txBody>
      </p:sp>
      <p:pic>
        <p:nvPicPr>
          <p:cNvPr id="296" name="Google Shape;296;p38"/>
          <p:cNvPicPr preferRelativeResize="0"/>
          <p:nvPr/>
        </p:nvPicPr>
        <p:blipFill rotWithShape="1">
          <a:blip r:embed="rId3">
            <a:alphaModFix/>
          </a:blip>
          <a:srcRect b="5561" l="6812" r="8976" t="7406"/>
          <a:stretch/>
        </p:blipFill>
        <p:spPr>
          <a:xfrm>
            <a:off x="320725" y="1637175"/>
            <a:ext cx="5540175" cy="4090025"/>
          </a:xfrm>
          <a:prstGeom prst="rect">
            <a:avLst/>
          </a:prstGeom>
          <a:noFill/>
          <a:ln>
            <a:noFill/>
          </a:ln>
        </p:spPr>
      </p:pic>
      <p:pic>
        <p:nvPicPr>
          <p:cNvPr id="297" name="Google Shape;297;p38"/>
          <p:cNvPicPr preferRelativeResize="0"/>
          <p:nvPr/>
        </p:nvPicPr>
        <p:blipFill rotWithShape="1">
          <a:blip r:embed="rId4">
            <a:alphaModFix/>
          </a:blip>
          <a:srcRect b="5708" l="6291" r="8919" t="7666"/>
          <a:stretch/>
        </p:blipFill>
        <p:spPr>
          <a:xfrm>
            <a:off x="5936275" y="1660687"/>
            <a:ext cx="5540175" cy="4043007"/>
          </a:xfrm>
          <a:prstGeom prst="rect">
            <a:avLst/>
          </a:prstGeom>
          <a:noFill/>
          <a:ln>
            <a:noFill/>
          </a:ln>
        </p:spPr>
      </p:pic>
      <p:cxnSp>
        <p:nvCxnSpPr>
          <p:cNvPr id="298" name="Google Shape;298;p38"/>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299" name="Google Shape;299;p38"/>
          <p:cNvSpPr txBox="1"/>
          <p:nvPr/>
        </p:nvSpPr>
        <p:spPr>
          <a:xfrm>
            <a:off x="1037650" y="6009000"/>
            <a:ext cx="10640700" cy="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If you can afford it Seattle does have many places where you can relax and unwind and perhaps take in a little culture while San jose does not</a:t>
            </a:r>
            <a:endParaRPr sz="2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1309875" y="1104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San Jose Spends A larger Amount on Education</a:t>
            </a:r>
            <a:endParaRPr sz="3600"/>
          </a:p>
        </p:txBody>
      </p:sp>
      <p:pic>
        <p:nvPicPr>
          <p:cNvPr id="305" name="Google Shape;305;p39"/>
          <p:cNvPicPr preferRelativeResize="0"/>
          <p:nvPr/>
        </p:nvPicPr>
        <p:blipFill>
          <a:blip r:embed="rId3">
            <a:alphaModFix/>
          </a:blip>
          <a:stretch>
            <a:fillRect/>
          </a:stretch>
        </p:blipFill>
        <p:spPr>
          <a:xfrm>
            <a:off x="1500100" y="1748875"/>
            <a:ext cx="8229600" cy="4114800"/>
          </a:xfrm>
          <a:prstGeom prst="rect">
            <a:avLst/>
          </a:prstGeom>
          <a:noFill/>
          <a:ln>
            <a:noFill/>
          </a:ln>
        </p:spPr>
      </p:pic>
      <p:cxnSp>
        <p:nvCxnSpPr>
          <p:cNvPr id="306" name="Google Shape;306;p39"/>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838200" y="2217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Something </a:t>
            </a:r>
            <a:r>
              <a:rPr lang="en-US"/>
              <a:t>Unexpected</a:t>
            </a:r>
            <a:r>
              <a:rPr lang="en-US"/>
              <a:t> I learned</a:t>
            </a:r>
            <a:endParaRPr/>
          </a:p>
        </p:txBody>
      </p:sp>
      <p:pic>
        <p:nvPicPr>
          <p:cNvPr id="312" name="Google Shape;312;p40"/>
          <p:cNvPicPr preferRelativeResize="0"/>
          <p:nvPr/>
        </p:nvPicPr>
        <p:blipFill>
          <a:blip r:embed="rId3">
            <a:alphaModFix/>
          </a:blip>
          <a:stretch>
            <a:fillRect/>
          </a:stretch>
        </p:blipFill>
        <p:spPr>
          <a:xfrm>
            <a:off x="1421775" y="1547400"/>
            <a:ext cx="7966400" cy="3983200"/>
          </a:xfrm>
          <a:prstGeom prst="rect">
            <a:avLst/>
          </a:prstGeom>
          <a:noFill/>
          <a:ln>
            <a:noFill/>
          </a:ln>
        </p:spPr>
      </p:pic>
      <p:sp>
        <p:nvSpPr>
          <p:cNvPr id="313" name="Google Shape;313;p40"/>
          <p:cNvSpPr txBox="1"/>
          <p:nvPr/>
        </p:nvSpPr>
        <p:spPr>
          <a:xfrm>
            <a:off x="311300" y="5750325"/>
            <a:ext cx="11767500" cy="886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I</a:t>
            </a:r>
            <a:r>
              <a:rPr lang="en-US" sz="2400">
                <a:solidFill>
                  <a:schemeClr val="dk1"/>
                </a:solidFill>
                <a:latin typeface="Calibri"/>
                <a:ea typeface="Calibri"/>
                <a:cs typeface="Calibri"/>
                <a:sym typeface="Calibri"/>
              </a:rPr>
              <a:t>n tech cities you are more likely to run into a person with a masters degree than with a high school diploma</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cxnSp>
        <p:nvCxnSpPr>
          <p:cNvPr id="314" name="Google Shape;314;p40"/>
          <p:cNvCxnSpPr/>
          <p:nvPr/>
        </p:nvCxnSpPr>
        <p:spPr>
          <a:xfrm>
            <a:off x="494950" y="1193999"/>
            <a:ext cx="11110500"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Findings Summary</a:t>
            </a:r>
            <a:endParaRPr/>
          </a:p>
        </p:txBody>
      </p:sp>
      <p:cxnSp>
        <p:nvCxnSpPr>
          <p:cNvPr id="320" name="Google Shape;320;p41"/>
          <p:cNvCxnSpPr/>
          <p:nvPr/>
        </p:nvCxnSpPr>
        <p:spPr>
          <a:xfrm>
            <a:off x="475200" y="15346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321" name="Google Shape;321;p41"/>
          <p:cNvSpPr txBox="1"/>
          <p:nvPr>
            <p:ph idx="1" type="body"/>
          </p:nvPr>
        </p:nvSpPr>
        <p:spPr>
          <a:xfrm>
            <a:off x="475200" y="1435475"/>
            <a:ext cx="10767300" cy="5422500"/>
          </a:xfrm>
          <a:prstGeom prst="rect">
            <a:avLst/>
          </a:prstGeom>
          <a:noFill/>
          <a:ln>
            <a:noFill/>
          </a:ln>
        </p:spPr>
        <p:txBody>
          <a:bodyPr anchorCtr="0" anchor="t" bIns="45700" lIns="91425" spcFirstLastPara="1" rIns="91425" wrap="square" tIns="45700">
            <a:noAutofit/>
          </a:bodyPr>
          <a:lstStyle/>
          <a:p>
            <a:pPr indent="-50800" lvl="0" marL="228600" rtl="0" algn="l">
              <a:lnSpc>
                <a:spcPct val="100000"/>
              </a:lnSpc>
              <a:spcBef>
                <a:spcPts val="1000"/>
              </a:spcBef>
              <a:spcAft>
                <a:spcPts val="0"/>
              </a:spcAft>
              <a:buClr>
                <a:schemeClr val="dk1"/>
              </a:buClr>
              <a:buSzPts val="2800"/>
              <a:buFont typeface="Arial"/>
              <a:buNone/>
            </a:pPr>
            <a:r>
              <a:rPr lang="en-US"/>
              <a:t>Did not find a conclusive evidence on whether or not tech is good for a city; however, we found interesting aspects worth noting.</a:t>
            </a:r>
            <a:endParaRPr/>
          </a:p>
          <a:p>
            <a:pPr indent="-342900" lvl="0" marL="457200" rtl="0" algn="l">
              <a:lnSpc>
                <a:spcPct val="100000"/>
              </a:lnSpc>
              <a:spcBef>
                <a:spcPts val="1000"/>
              </a:spcBef>
              <a:spcAft>
                <a:spcPts val="0"/>
              </a:spcAft>
              <a:buSzPts val="1800"/>
              <a:buChar char="-"/>
            </a:pPr>
            <a:r>
              <a:rPr lang="en-US"/>
              <a:t>Tech industry is relatively a small portion of jobs, yet it contributes with higher income wages.</a:t>
            </a:r>
            <a:endParaRPr/>
          </a:p>
          <a:p>
            <a:pPr indent="-342900" lvl="0" marL="457200" rtl="0" algn="l">
              <a:lnSpc>
                <a:spcPct val="100000"/>
              </a:lnSpc>
              <a:spcBef>
                <a:spcPts val="0"/>
              </a:spcBef>
              <a:spcAft>
                <a:spcPts val="0"/>
              </a:spcAft>
              <a:buSzPts val="1800"/>
              <a:buChar char="-"/>
            </a:pPr>
            <a:r>
              <a:rPr lang="en-US"/>
              <a:t>Analyzing tech vs non-tech cities, we observed:</a:t>
            </a:r>
            <a:endParaRPr/>
          </a:p>
          <a:p>
            <a:pPr indent="-342900" lvl="1" marL="914400" rtl="0" algn="l">
              <a:lnSpc>
                <a:spcPct val="100000"/>
              </a:lnSpc>
              <a:spcBef>
                <a:spcPts val="0"/>
              </a:spcBef>
              <a:spcAft>
                <a:spcPts val="0"/>
              </a:spcAft>
              <a:buSzPts val="1800"/>
              <a:buChar char="-"/>
            </a:pPr>
            <a:r>
              <a:rPr lang="en-US"/>
              <a:t>Non-tech income is usually higher in tech cities.</a:t>
            </a:r>
            <a:endParaRPr/>
          </a:p>
          <a:p>
            <a:pPr indent="-342900" lvl="1" marL="914400" rtl="0" algn="l">
              <a:lnSpc>
                <a:spcPct val="100000"/>
              </a:lnSpc>
              <a:spcBef>
                <a:spcPts val="0"/>
              </a:spcBef>
              <a:spcAft>
                <a:spcPts val="0"/>
              </a:spcAft>
              <a:buSzPts val="1800"/>
              <a:buChar char="-"/>
            </a:pPr>
            <a:r>
              <a:rPr lang="en-US"/>
              <a:t>Tech cities have a larger percentage of the population with an associates degree or higher.</a:t>
            </a:r>
            <a:endParaRPr/>
          </a:p>
          <a:p>
            <a:pPr indent="-342900" lvl="1" marL="914400" rtl="0" algn="l">
              <a:lnSpc>
                <a:spcPct val="100000"/>
              </a:lnSpc>
              <a:spcBef>
                <a:spcPts val="0"/>
              </a:spcBef>
              <a:spcAft>
                <a:spcPts val="0"/>
              </a:spcAft>
              <a:buSzPts val="1800"/>
              <a:buChar char="-"/>
            </a:pPr>
            <a:r>
              <a:rPr lang="en-US"/>
              <a:t>Both tech and non-tech cities saw an increase of the population with higher education.</a:t>
            </a:r>
            <a:endParaRPr/>
          </a:p>
          <a:p>
            <a:pPr indent="-342900" lvl="1" marL="914400" rtl="0" algn="l">
              <a:spcBef>
                <a:spcPts val="0"/>
              </a:spcBef>
              <a:spcAft>
                <a:spcPts val="0"/>
              </a:spcAft>
              <a:buSzPts val="1800"/>
              <a:buChar char="-"/>
            </a:pPr>
            <a:r>
              <a:rPr lang="en-US"/>
              <a:t>Although there was an increase in the amount of people employed from 2013-2017, the percent employed based on the population stayed relatively the same.</a:t>
            </a:r>
            <a:endParaRPr/>
          </a:p>
          <a:p>
            <a:pPr indent="0" lvl="0" marL="228600" rtl="0" algn="l">
              <a:lnSpc>
                <a:spcPct val="100000"/>
              </a:lnSpc>
              <a:spcBef>
                <a:spcPts val="0"/>
              </a:spcBef>
              <a:spcAft>
                <a:spcPts val="0"/>
              </a:spcAft>
              <a:buNone/>
            </a:pPr>
            <a:r>
              <a:t/>
            </a:r>
            <a:endParaRPr b="1"/>
          </a:p>
          <a:p>
            <a:pPr indent="0" lvl="0" marL="228600" rtl="0" algn="l">
              <a:lnSpc>
                <a:spcPct val="100000"/>
              </a:lnSpc>
              <a:spcBef>
                <a:spcPts val="1000"/>
              </a:spcBef>
              <a:spcAft>
                <a:spcPts val="0"/>
              </a:spcAft>
              <a:buNone/>
            </a:pPr>
            <a:r>
              <a:t/>
            </a:r>
            <a:endParaRPr/>
          </a:p>
          <a:p>
            <a:pPr indent="0" lvl="0" marL="228600" rtl="0" algn="l">
              <a:lnSpc>
                <a:spcPct val="100000"/>
              </a:lnSpc>
              <a:spcBef>
                <a:spcPts val="1000"/>
              </a:spcBef>
              <a:spcAft>
                <a:spcPts val="0"/>
              </a:spcAft>
              <a:buNone/>
            </a:pPr>
            <a:r>
              <a:t/>
            </a:r>
            <a:endParaRPr b="1"/>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Questions &amp; Data</a:t>
            </a:r>
            <a:endParaRPr/>
          </a:p>
        </p:txBody>
      </p:sp>
      <p:cxnSp>
        <p:nvCxnSpPr>
          <p:cNvPr id="102" name="Google Shape;102;p15"/>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03" name="Google Shape;103;p15"/>
          <p:cNvSpPr txBox="1"/>
          <p:nvPr>
            <p:ph idx="1" type="body"/>
          </p:nvPr>
        </p:nvSpPr>
        <p:spPr>
          <a:xfrm>
            <a:off x="838200" y="1488750"/>
            <a:ext cx="10767300" cy="46881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1000"/>
              </a:spcBef>
              <a:spcAft>
                <a:spcPts val="0"/>
              </a:spcAft>
              <a:buClr>
                <a:schemeClr val="dk1"/>
              </a:buClr>
              <a:buSzPts val="1100"/>
              <a:buFont typeface="Arial"/>
              <a:buNone/>
            </a:pPr>
            <a:r>
              <a:rPr b="1" lang="en-US"/>
              <a:t>Hypothesis</a:t>
            </a:r>
            <a:endParaRPr b="1"/>
          </a:p>
          <a:p>
            <a:pPr indent="-50800" lvl="0" marL="228600" rtl="0" algn="l">
              <a:lnSpc>
                <a:spcPct val="100000"/>
              </a:lnSpc>
              <a:spcBef>
                <a:spcPts val="1000"/>
              </a:spcBef>
              <a:spcAft>
                <a:spcPts val="0"/>
              </a:spcAft>
              <a:buNone/>
            </a:pPr>
            <a:r>
              <a:rPr lang="en-US"/>
              <a:t>Big tech companies can have an effect in home values, business</a:t>
            </a:r>
            <a:endParaRPr/>
          </a:p>
          <a:p>
            <a:pPr indent="-50800" lvl="0" marL="228600" rtl="0" algn="l">
              <a:lnSpc>
                <a:spcPct val="100000"/>
              </a:lnSpc>
              <a:spcBef>
                <a:spcPts val="1000"/>
              </a:spcBef>
              <a:spcAft>
                <a:spcPts val="0"/>
              </a:spcAft>
              <a:buClr>
                <a:schemeClr val="dk1"/>
              </a:buClr>
              <a:buSzPts val="2800"/>
              <a:buFont typeface="Arial"/>
              <a:buNone/>
            </a:pPr>
            <a:r>
              <a:rPr lang="en-US"/>
              <a:t>development and cost of living, especially for non-tech employees</a:t>
            </a:r>
            <a:endParaRPr b="1"/>
          </a:p>
          <a:p>
            <a:pPr indent="0" lvl="0" marL="228600" rtl="0" algn="l">
              <a:lnSpc>
                <a:spcPct val="100000"/>
              </a:lnSpc>
              <a:spcBef>
                <a:spcPts val="0"/>
              </a:spcBef>
              <a:spcAft>
                <a:spcPts val="0"/>
              </a:spcAft>
              <a:buNone/>
            </a:pPr>
            <a:r>
              <a:t/>
            </a:r>
            <a:endParaRPr b="1"/>
          </a:p>
          <a:p>
            <a:pPr indent="0" lvl="0" marL="228600" rtl="0" algn="l">
              <a:lnSpc>
                <a:spcPct val="100000"/>
              </a:lnSpc>
              <a:spcBef>
                <a:spcPts val="0"/>
              </a:spcBef>
              <a:spcAft>
                <a:spcPts val="0"/>
              </a:spcAft>
              <a:buNone/>
            </a:pPr>
            <a:r>
              <a:rPr b="1" lang="en-US"/>
              <a:t>Questions</a:t>
            </a:r>
            <a:endParaRPr b="1"/>
          </a:p>
          <a:p>
            <a:pPr indent="-228600" lvl="0" marL="228600" rtl="0" algn="l">
              <a:lnSpc>
                <a:spcPct val="100000"/>
              </a:lnSpc>
              <a:spcBef>
                <a:spcPts val="0"/>
              </a:spcBef>
              <a:spcAft>
                <a:spcPts val="0"/>
              </a:spcAft>
              <a:buClr>
                <a:schemeClr val="dk1"/>
              </a:buClr>
              <a:buSzPts val="2800"/>
              <a:buChar char="•"/>
            </a:pPr>
            <a:r>
              <a:rPr lang="en-US"/>
              <a:t>What is the impact of home values and rent prices, business development, median household income, employment growth, and education in Big Tech cities ? </a:t>
            </a:r>
            <a:endParaRPr/>
          </a:p>
          <a:p>
            <a:pPr indent="-228600" lvl="0" marL="228600" rtl="0" algn="l">
              <a:lnSpc>
                <a:spcPct val="100000"/>
              </a:lnSpc>
              <a:spcBef>
                <a:spcPts val="1000"/>
              </a:spcBef>
              <a:spcAft>
                <a:spcPts val="0"/>
              </a:spcAft>
              <a:buClr>
                <a:schemeClr val="dk1"/>
              </a:buClr>
              <a:buSzPts val="2800"/>
              <a:buChar char="•"/>
            </a:pPr>
            <a:r>
              <a:rPr lang="en-US"/>
              <a:t>How does this compare to non-tech cities?</a:t>
            </a:r>
            <a:endParaRPr/>
          </a:p>
          <a:p>
            <a:pPr indent="-228600" lvl="0" marL="228600" rtl="0" algn="l">
              <a:lnSpc>
                <a:spcPct val="100000"/>
              </a:lnSpc>
              <a:spcBef>
                <a:spcPts val="1000"/>
              </a:spcBef>
              <a:spcAft>
                <a:spcPts val="0"/>
              </a:spcAft>
              <a:buClr>
                <a:schemeClr val="dk1"/>
              </a:buClr>
              <a:buSzPts val="2800"/>
              <a:buChar char="•"/>
            </a:pPr>
            <a:r>
              <a:rPr lang="en-US"/>
              <a:t>What is the impact for non-tech employees?</a:t>
            </a:r>
            <a:endParaRPr/>
          </a:p>
          <a:p>
            <a:pPr indent="0" lvl="0" marL="228600" rtl="0" algn="l">
              <a:lnSpc>
                <a:spcPct val="100000"/>
              </a:lnSpc>
              <a:spcBef>
                <a:spcPts val="1000"/>
              </a:spcBef>
              <a:spcAft>
                <a:spcPts val="0"/>
              </a:spcAft>
              <a:buNone/>
            </a:pPr>
            <a:r>
              <a:t/>
            </a:r>
            <a:endParaRPr b="1"/>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Findings Summary</a:t>
            </a:r>
            <a:endParaRPr/>
          </a:p>
        </p:txBody>
      </p:sp>
      <p:cxnSp>
        <p:nvCxnSpPr>
          <p:cNvPr id="327" name="Google Shape;327;p42"/>
          <p:cNvCxnSpPr/>
          <p:nvPr/>
        </p:nvCxnSpPr>
        <p:spPr>
          <a:xfrm>
            <a:off x="475200" y="15346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328" name="Google Shape;328;p42"/>
          <p:cNvSpPr txBox="1"/>
          <p:nvPr>
            <p:ph idx="1" type="body"/>
          </p:nvPr>
        </p:nvSpPr>
        <p:spPr>
          <a:xfrm>
            <a:off x="475200" y="1690825"/>
            <a:ext cx="10767300" cy="50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a:t>Based on the comparison of the city pairs we selected and the random pairs of cities we compared them to, it seems like the growth rate for tech cities is not substantially larger than the growth for comparable cities without large tech markets.  The home values are considerably larger in the tech cities, but the values also started at a much larger average than the non tech cities. </a:t>
            </a:r>
            <a:endParaRPr/>
          </a:p>
          <a:p>
            <a:pPr indent="0" lvl="0" marL="0" rtl="0" algn="l">
              <a:lnSpc>
                <a:spcPct val="100000"/>
              </a:lnSpc>
              <a:spcBef>
                <a:spcPts val="1000"/>
              </a:spcBef>
              <a:spcAft>
                <a:spcPts val="0"/>
              </a:spcAft>
              <a:buNone/>
            </a:pPr>
            <a:r>
              <a:rPr lang="en-US"/>
              <a:t>If we had more time to continue this project, we would like to get a larger sample of tech and non tech city pairs.  Perhaps we could use the top 10 tech cities.  We would then like to sample a larger pool of randomly selected pairs of cities so we can be sure our findings are accurate.</a:t>
            </a:r>
            <a:endParaRPr/>
          </a:p>
          <a:p>
            <a:pPr indent="0" lvl="0" marL="228600" rtl="0" algn="l">
              <a:lnSpc>
                <a:spcPct val="100000"/>
              </a:lnSpc>
              <a:spcBef>
                <a:spcPts val="0"/>
              </a:spcBef>
              <a:spcAft>
                <a:spcPts val="0"/>
              </a:spcAft>
              <a:buNone/>
            </a:pPr>
            <a:r>
              <a:t/>
            </a:r>
            <a:endParaRPr b="1"/>
          </a:p>
          <a:p>
            <a:pPr indent="0" lvl="0" marL="228600" rtl="0" algn="l">
              <a:lnSpc>
                <a:spcPct val="100000"/>
              </a:lnSpc>
              <a:spcBef>
                <a:spcPts val="1000"/>
              </a:spcBef>
              <a:spcAft>
                <a:spcPts val="0"/>
              </a:spcAft>
              <a:buNone/>
            </a:pPr>
            <a:r>
              <a:t/>
            </a:r>
            <a:endParaRPr/>
          </a:p>
          <a:p>
            <a:pPr indent="0" lvl="0" marL="228600" rtl="0" algn="l">
              <a:lnSpc>
                <a:spcPct val="100000"/>
              </a:lnSpc>
              <a:spcBef>
                <a:spcPts val="1000"/>
              </a:spcBef>
              <a:spcAft>
                <a:spcPts val="0"/>
              </a:spcAft>
              <a:buNone/>
            </a:pPr>
            <a:r>
              <a:t/>
            </a:r>
            <a:endParaRPr b="1"/>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Sources</a:t>
            </a:r>
            <a:endParaRPr/>
          </a:p>
        </p:txBody>
      </p:sp>
      <p:cxnSp>
        <p:nvCxnSpPr>
          <p:cNvPr id="109" name="Google Shape;109;p16"/>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10" name="Google Shape;110;p16"/>
          <p:cNvSpPr txBox="1"/>
          <p:nvPr>
            <p:ph idx="1" type="body"/>
          </p:nvPr>
        </p:nvSpPr>
        <p:spPr>
          <a:xfrm>
            <a:off x="838200" y="1825625"/>
            <a:ext cx="10515600" cy="4701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Census API - Demographic information</a:t>
            </a:r>
            <a:endParaRPr/>
          </a:p>
          <a:p>
            <a:pPr indent="-228600" lvl="0" marL="228600" rtl="0" algn="l">
              <a:lnSpc>
                <a:spcPct val="90000"/>
              </a:lnSpc>
              <a:spcBef>
                <a:spcPts val="0"/>
              </a:spcBef>
              <a:spcAft>
                <a:spcPts val="0"/>
              </a:spcAft>
              <a:buClr>
                <a:schemeClr val="dk1"/>
              </a:buClr>
              <a:buSzPts val="2800"/>
              <a:buChar char="•"/>
            </a:pPr>
            <a:r>
              <a:rPr lang="en-US"/>
              <a:t>Google geolocation API (</a:t>
            </a:r>
            <a:r>
              <a:rPr lang="en-US" u="sng">
                <a:solidFill>
                  <a:schemeClr val="hlink"/>
                </a:solidFill>
                <a:hlinkClick r:id="rId3"/>
              </a:rPr>
              <a:t>docs here</a:t>
            </a:r>
            <a:r>
              <a:rPr lang="en-US"/>
              <a:t>)</a:t>
            </a:r>
            <a:endParaRPr/>
          </a:p>
          <a:p>
            <a:pPr indent="-228600" lvl="0" marL="228600" rtl="0" algn="l">
              <a:lnSpc>
                <a:spcPct val="90000"/>
              </a:lnSpc>
              <a:spcBef>
                <a:spcPts val="1000"/>
              </a:spcBef>
              <a:spcAft>
                <a:spcPts val="0"/>
              </a:spcAft>
              <a:buClr>
                <a:schemeClr val="dk1"/>
              </a:buClr>
              <a:buSzPts val="2800"/>
              <a:buChar char="•"/>
            </a:pPr>
            <a:r>
              <a:rPr lang="en-US"/>
              <a:t>Zillow - Home Values (</a:t>
            </a:r>
            <a:r>
              <a:rPr lang="en-US" u="sng">
                <a:solidFill>
                  <a:schemeClr val="hlink"/>
                </a:solidFill>
                <a:hlinkClick r:id="rId4"/>
              </a:rPr>
              <a:t>www.zillow.com/home-values</a:t>
            </a:r>
            <a:r>
              <a:rPr lang="en-US"/>
              <a:t>)</a:t>
            </a:r>
            <a:endParaRPr/>
          </a:p>
          <a:p>
            <a:pPr indent="-228600" lvl="0" marL="228600" rtl="0" algn="l">
              <a:lnSpc>
                <a:spcPct val="90000"/>
              </a:lnSpc>
              <a:spcBef>
                <a:spcPts val="1000"/>
              </a:spcBef>
              <a:spcAft>
                <a:spcPts val="0"/>
              </a:spcAft>
              <a:buClr>
                <a:schemeClr val="dk1"/>
              </a:buClr>
              <a:buSzPts val="2800"/>
              <a:buChar char="•"/>
            </a:pPr>
            <a:r>
              <a:rPr lang="en-US"/>
              <a:t>Bureau of labor and statistics(</a:t>
            </a:r>
            <a:r>
              <a:rPr lang="en-US" u="sng">
                <a:solidFill>
                  <a:schemeClr val="hlink"/>
                </a:solidFill>
                <a:hlinkClick r:id="rId5"/>
              </a:rPr>
              <a:t>www.bls.gov</a:t>
            </a:r>
            <a:r>
              <a:rPr lang="en-US"/>
              <a:t>) - Employment</a:t>
            </a:r>
            <a:endParaRPr/>
          </a:p>
          <a:p>
            <a:pPr indent="-228600" lvl="0" marL="228600" rtl="0" algn="l">
              <a:lnSpc>
                <a:spcPct val="90000"/>
              </a:lnSpc>
              <a:spcBef>
                <a:spcPts val="1000"/>
              </a:spcBef>
              <a:spcAft>
                <a:spcPts val="0"/>
              </a:spcAft>
              <a:buClr>
                <a:schemeClr val="dk1"/>
              </a:buClr>
              <a:buSzPts val="2800"/>
              <a:buChar char="•"/>
            </a:pPr>
            <a:r>
              <a:rPr lang="en-US"/>
              <a:t>Bureau of Economic Analysis (</a:t>
            </a:r>
            <a:r>
              <a:rPr lang="en-US" u="sng">
                <a:solidFill>
                  <a:schemeClr val="hlink"/>
                </a:solidFill>
                <a:hlinkClick r:id="rId6"/>
              </a:rPr>
              <a:t>www.bea.com</a:t>
            </a:r>
            <a:r>
              <a:rPr lang="en-US"/>
              <a:t>) - Employment</a:t>
            </a:r>
            <a:endParaRPr/>
          </a:p>
          <a:p>
            <a:pPr indent="0" lvl="0" marL="0" rtl="0" algn="l">
              <a:lnSpc>
                <a:spcPct val="90000"/>
              </a:lnSpc>
              <a:spcBef>
                <a:spcPts val="1000"/>
              </a:spcBef>
              <a:spcAft>
                <a:spcPts val="0"/>
              </a:spcAft>
              <a:buNone/>
            </a:pPr>
            <a:r>
              <a:rPr b="1" lang="en-US"/>
              <a:t>City Comparison</a:t>
            </a:r>
            <a:endParaRPr b="1"/>
          </a:p>
          <a:p>
            <a:pPr indent="0" lvl="0" marL="0" rtl="0" algn="l">
              <a:lnSpc>
                <a:spcPct val="90000"/>
              </a:lnSpc>
              <a:spcBef>
                <a:spcPts val="1000"/>
              </a:spcBef>
              <a:spcAft>
                <a:spcPts val="0"/>
              </a:spcAft>
              <a:buNone/>
            </a:pPr>
            <a:r>
              <a:rPr lang="en-US"/>
              <a:t>San Jose - Sacramento</a:t>
            </a:r>
            <a:endParaRPr/>
          </a:p>
          <a:p>
            <a:pPr indent="0" lvl="0" marL="0" rtl="0" algn="l">
              <a:lnSpc>
                <a:spcPct val="90000"/>
              </a:lnSpc>
              <a:spcBef>
                <a:spcPts val="1000"/>
              </a:spcBef>
              <a:spcAft>
                <a:spcPts val="0"/>
              </a:spcAft>
              <a:buNone/>
            </a:pPr>
            <a:r>
              <a:rPr lang="en-US"/>
              <a:t>Seattle - Portland</a:t>
            </a:r>
            <a:endParaRPr/>
          </a:p>
          <a:p>
            <a:pPr indent="0" lvl="0" marL="0" rtl="0" algn="l">
              <a:lnSpc>
                <a:spcPct val="90000"/>
              </a:lnSpc>
              <a:spcBef>
                <a:spcPts val="1000"/>
              </a:spcBef>
              <a:spcAft>
                <a:spcPts val="0"/>
              </a:spcAft>
              <a:buNone/>
            </a:pPr>
            <a:r>
              <a:rPr lang="en-US"/>
              <a:t>Austin - San Antonio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Sources (Exploration)</a:t>
            </a:r>
            <a:endParaRPr/>
          </a:p>
        </p:txBody>
      </p:sp>
      <p:cxnSp>
        <p:nvCxnSpPr>
          <p:cNvPr id="116" name="Google Shape;116;p17"/>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17" name="Google Shape;117;p17"/>
          <p:cNvSpPr txBox="1"/>
          <p:nvPr>
            <p:ph idx="1" type="body"/>
          </p:nvPr>
        </p:nvSpPr>
        <p:spPr>
          <a:xfrm>
            <a:off x="838200" y="1825625"/>
            <a:ext cx="6282600" cy="435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#1 Bureau of Economic Analysis (</a:t>
            </a:r>
            <a:r>
              <a:rPr lang="en-US" u="sng">
                <a:solidFill>
                  <a:schemeClr val="hlink"/>
                </a:solidFill>
                <a:hlinkClick r:id="rId3"/>
              </a:rPr>
              <a:t>www.bea.com</a:t>
            </a:r>
            <a:r>
              <a:rPr lang="en-US"/>
              <a:t>)</a:t>
            </a:r>
            <a:endParaRPr/>
          </a:p>
          <a:p>
            <a:pPr indent="0" lvl="0" marL="0" rtl="0" algn="l">
              <a:lnSpc>
                <a:spcPct val="115000"/>
              </a:lnSpc>
              <a:spcBef>
                <a:spcPts val="0"/>
              </a:spcBef>
              <a:spcAft>
                <a:spcPts val="0"/>
              </a:spcAft>
              <a:buNone/>
            </a:pPr>
            <a:r>
              <a:rPr lang="en-US" sz="1800"/>
              <a:t>BEA has a free API; after some discovery, we did not find options for slicing income by city &amp; industry. This data source is rather focused on the bigger picture. We moved on to other sources.</a:t>
            </a:r>
            <a:endParaRPr sz="18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rPr lang="en-US" sz="2600"/>
              <a:t>#2 Bureau of Labor Statistics “www.bls.gov”</a:t>
            </a:r>
            <a:endParaRPr sz="2600"/>
          </a:p>
          <a:p>
            <a:pPr indent="0" lvl="0" marL="0" rtl="0" algn="l">
              <a:lnSpc>
                <a:spcPct val="115000"/>
              </a:lnSpc>
              <a:spcBef>
                <a:spcPts val="0"/>
              </a:spcBef>
              <a:spcAft>
                <a:spcPts val="0"/>
              </a:spcAft>
              <a:buNone/>
            </a:pPr>
            <a:r>
              <a:rPr lang="en-US" sz="1800"/>
              <a:t>We found it has many of the requirements we were looking for.</a:t>
            </a:r>
            <a:endParaRPr sz="1800"/>
          </a:p>
          <a:p>
            <a:pPr indent="0" lvl="0" marL="0" rtl="0" algn="l">
              <a:lnSpc>
                <a:spcPct val="115000"/>
              </a:lnSpc>
              <a:spcBef>
                <a:spcPts val="0"/>
              </a:spcBef>
              <a:spcAft>
                <a:spcPts val="0"/>
              </a:spcAft>
              <a:buClr>
                <a:schemeClr val="dk1"/>
              </a:buClr>
              <a:buSzPts val="1100"/>
              <a:buFont typeface="Arial"/>
              <a:buNone/>
            </a:pPr>
            <a:r>
              <a:rPr lang="en-US" sz="1800"/>
              <a:t>API had baseline (limited) documentation, but did not have much info  available on data capabilities. </a:t>
            </a:r>
            <a:endParaRPr/>
          </a:p>
        </p:txBody>
      </p:sp>
      <p:pic>
        <p:nvPicPr>
          <p:cNvPr id="118" name="Google Shape;118;p17"/>
          <p:cNvPicPr preferRelativeResize="0"/>
          <p:nvPr/>
        </p:nvPicPr>
        <p:blipFill>
          <a:blip r:embed="rId4">
            <a:alphaModFix/>
          </a:blip>
          <a:stretch>
            <a:fillRect/>
          </a:stretch>
        </p:blipFill>
        <p:spPr>
          <a:xfrm>
            <a:off x="7279625" y="2023525"/>
            <a:ext cx="4074174" cy="1551250"/>
          </a:xfrm>
          <a:prstGeom prst="rect">
            <a:avLst/>
          </a:prstGeom>
          <a:noFill/>
          <a:ln>
            <a:noFill/>
          </a:ln>
        </p:spPr>
      </p:pic>
      <p:pic>
        <p:nvPicPr>
          <p:cNvPr id="119" name="Google Shape;119;p17"/>
          <p:cNvPicPr preferRelativeResize="0"/>
          <p:nvPr/>
        </p:nvPicPr>
        <p:blipFill>
          <a:blip r:embed="rId5">
            <a:alphaModFix/>
          </a:blip>
          <a:stretch>
            <a:fillRect/>
          </a:stretch>
        </p:blipFill>
        <p:spPr>
          <a:xfrm>
            <a:off x="7279625" y="4339950"/>
            <a:ext cx="4074176" cy="1664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Data Sources (Exploration) - Cont’d</a:t>
            </a:r>
            <a:endParaRPr/>
          </a:p>
        </p:txBody>
      </p:sp>
      <p:cxnSp>
        <p:nvCxnSpPr>
          <p:cNvPr id="125" name="Google Shape;125;p18"/>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26" name="Google Shape;126;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#3 Census API</a:t>
            </a:r>
            <a:endParaRPr/>
          </a:p>
          <a:p>
            <a:pPr indent="-381000" lvl="0" marL="457200" rtl="0" algn="just">
              <a:spcBef>
                <a:spcPts val="1000"/>
              </a:spcBef>
              <a:spcAft>
                <a:spcPts val="0"/>
              </a:spcAft>
              <a:buSzPts val="2400"/>
              <a:buChar char="-"/>
            </a:pPr>
            <a:r>
              <a:rPr lang="en-US" sz="2400"/>
              <a:t>Pulled data from Census API for population, education, housing, and employment</a:t>
            </a:r>
            <a:endParaRPr sz="2400"/>
          </a:p>
          <a:p>
            <a:pPr indent="0" lvl="0" marL="0" rtl="0" algn="l">
              <a:spcBef>
                <a:spcPts val="1000"/>
              </a:spcBef>
              <a:spcAft>
                <a:spcPts val="0"/>
              </a:spcAft>
              <a:buClr>
                <a:srgbClr val="000000"/>
              </a:buClr>
              <a:buSzPts val="1100"/>
              <a:buFont typeface="Arial"/>
              <a:buNone/>
            </a:pPr>
            <a:r>
              <a:rPr lang="en-US"/>
              <a:t>#4 Zillow Home Value Index</a:t>
            </a:r>
            <a:endParaRPr/>
          </a:p>
          <a:p>
            <a:pPr indent="0" lvl="0" marL="457200" rtl="0" algn="just">
              <a:spcBef>
                <a:spcPts val="1000"/>
              </a:spcBef>
              <a:spcAft>
                <a:spcPts val="0"/>
              </a:spcAft>
              <a:buNone/>
            </a:pPr>
            <a:r>
              <a:rPr lang="en-US" sz="2400"/>
              <a:t>Zillow tracks home values per month since 2009 through the month before the current month.  This data accompanies some visualizations on their website in csv and xls format.</a:t>
            </a:r>
            <a:endParaRPr sz="2400"/>
          </a:p>
          <a:p>
            <a:pPr indent="0" lvl="0" marL="0" rtl="0" algn="l">
              <a:spcBef>
                <a:spcPts val="1000"/>
              </a:spcBef>
              <a:spcAft>
                <a:spcPts val="0"/>
              </a:spcAft>
              <a:buClr>
                <a:srgbClr val="000000"/>
              </a:buClr>
              <a:buSzPts val="1100"/>
              <a:buFont typeface="Arial"/>
              <a:buNone/>
            </a:pPr>
            <a:r>
              <a:rPr lang="en-US"/>
              <a:t>#5 Google geolocation API</a:t>
            </a:r>
            <a:endParaRPr sz="2400"/>
          </a:p>
          <a:p>
            <a:pPr indent="0" lvl="0" marL="0" rtl="0" algn="just">
              <a:spcBef>
                <a:spcPts val="1000"/>
              </a:spcBef>
              <a:spcAft>
                <a:spcPts val="0"/>
              </a:spcAft>
              <a:buClr>
                <a:srgbClr val="000000"/>
              </a:buClr>
              <a:buSzPts val="1100"/>
              <a:buFont typeface="Arial"/>
              <a:buNone/>
            </a:pPr>
            <a:r>
              <a:rPr lang="en-US" sz="2400"/>
              <a:t>	This API provides geocoding and reverse geocoding of addresses.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Issues During Data Exploration</a:t>
            </a:r>
            <a:endParaRPr/>
          </a:p>
        </p:txBody>
      </p:sp>
      <p:cxnSp>
        <p:nvCxnSpPr>
          <p:cNvPr id="132" name="Google Shape;132;p19"/>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33" name="Google Shape;133;p19"/>
          <p:cNvSpPr txBox="1"/>
          <p:nvPr>
            <p:ph idx="1" type="body"/>
          </p:nvPr>
        </p:nvSpPr>
        <p:spPr>
          <a:xfrm>
            <a:off x="766450" y="1825625"/>
            <a:ext cx="5604900" cy="114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Bureau of Labor Statistics</a:t>
            </a:r>
            <a:endParaRPr sz="1800"/>
          </a:p>
          <a:p>
            <a:pPr indent="0" lvl="0" marL="0" rtl="0" algn="l">
              <a:lnSpc>
                <a:spcPct val="115000"/>
              </a:lnSpc>
              <a:spcBef>
                <a:spcPts val="0"/>
              </a:spcBef>
              <a:spcAft>
                <a:spcPts val="0"/>
              </a:spcAft>
              <a:buNone/>
            </a:pPr>
            <a:r>
              <a:rPr lang="en-US" sz="1800"/>
              <a:t>For discovery, it was necessary to download CSV version files. After some back and forth and even installing BLS’ python module.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p>
        </p:txBody>
      </p:sp>
      <p:pic>
        <p:nvPicPr>
          <p:cNvPr id="134" name="Google Shape;134;p19"/>
          <p:cNvPicPr preferRelativeResize="0"/>
          <p:nvPr/>
        </p:nvPicPr>
        <p:blipFill>
          <a:blip r:embed="rId3">
            <a:alphaModFix/>
          </a:blip>
          <a:stretch>
            <a:fillRect/>
          </a:stretch>
        </p:blipFill>
        <p:spPr>
          <a:xfrm>
            <a:off x="8089563" y="1479170"/>
            <a:ext cx="2646500" cy="1011675"/>
          </a:xfrm>
          <a:prstGeom prst="rect">
            <a:avLst/>
          </a:prstGeom>
          <a:noFill/>
          <a:ln>
            <a:noFill/>
          </a:ln>
        </p:spPr>
      </p:pic>
      <p:pic>
        <p:nvPicPr>
          <p:cNvPr id="135" name="Google Shape;135;p19"/>
          <p:cNvPicPr preferRelativeResize="0"/>
          <p:nvPr/>
        </p:nvPicPr>
        <p:blipFill>
          <a:blip r:embed="rId4">
            <a:alphaModFix/>
          </a:blip>
          <a:stretch>
            <a:fillRect/>
          </a:stretch>
        </p:blipFill>
        <p:spPr>
          <a:xfrm>
            <a:off x="7413575" y="2624375"/>
            <a:ext cx="3998477" cy="1454600"/>
          </a:xfrm>
          <a:prstGeom prst="rect">
            <a:avLst/>
          </a:prstGeom>
          <a:noFill/>
          <a:ln>
            <a:noFill/>
          </a:ln>
        </p:spPr>
      </p:pic>
      <p:sp>
        <p:nvSpPr>
          <p:cNvPr id="136" name="Google Shape;136;p19"/>
          <p:cNvSpPr txBox="1"/>
          <p:nvPr>
            <p:ph idx="1" type="body"/>
          </p:nvPr>
        </p:nvSpPr>
        <p:spPr>
          <a:xfrm>
            <a:off x="746625" y="3452500"/>
            <a:ext cx="4882500" cy="2208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After few hours and dozens of CSV’s downloaded, decided it was rather easier to work using CSV files than from API.</a:t>
            </a:r>
            <a:endParaRPr sz="1800"/>
          </a:p>
          <a:p>
            <a:pPr indent="0" lvl="0" marL="0" rtl="0" algn="l">
              <a:lnSpc>
                <a:spcPct val="115000"/>
              </a:lnSpc>
              <a:spcBef>
                <a:spcPts val="0"/>
              </a:spcBef>
              <a:spcAft>
                <a:spcPts val="0"/>
              </a:spcAft>
              <a:buNone/>
            </a:pPr>
            <a:r>
              <a:rPr lang="en-US" sz="1800"/>
              <a:t>We used a nice python code for concatenating files. Also, we added a column and corresponding year for our working file.</a:t>
            </a:r>
            <a:endParaRPr/>
          </a:p>
        </p:txBody>
      </p:sp>
      <p:pic>
        <p:nvPicPr>
          <p:cNvPr id="137" name="Google Shape;137;p19"/>
          <p:cNvPicPr preferRelativeResize="0"/>
          <p:nvPr/>
        </p:nvPicPr>
        <p:blipFill>
          <a:blip r:embed="rId5">
            <a:alphaModFix/>
          </a:blip>
          <a:stretch>
            <a:fillRect/>
          </a:stretch>
        </p:blipFill>
        <p:spPr>
          <a:xfrm>
            <a:off x="7312325" y="4078971"/>
            <a:ext cx="4293124" cy="22642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lang="en-US" sz="3200"/>
              <a:t>Issues During Data Exploration</a:t>
            </a:r>
            <a:endParaRPr/>
          </a:p>
        </p:txBody>
      </p:sp>
      <p:cxnSp>
        <p:nvCxnSpPr>
          <p:cNvPr id="143" name="Google Shape;143;p20"/>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44" name="Google Shape;144;p20"/>
          <p:cNvSpPr txBox="1"/>
          <p:nvPr/>
        </p:nvSpPr>
        <p:spPr>
          <a:xfrm>
            <a:off x="483800" y="1451425"/>
            <a:ext cx="11240400" cy="50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Zillow Information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We first tried to use the Zillow API to receive our information, but we could not find data for home prices by month.  The API provides graphs that show changes in home value, but the graphs are difficult to read and they are not accompanied with data, so we decided to try different API’s.  I then contacted a few, and while there was lots of data, I did not find anyplace that had it broken down by month.</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 then decided to search online for the </a:t>
            </a:r>
            <a:r>
              <a:rPr lang="en-US" sz="1800">
                <a:solidFill>
                  <a:schemeClr val="dk1"/>
                </a:solidFill>
                <a:latin typeface="Calibri"/>
                <a:ea typeface="Calibri"/>
                <a:cs typeface="Calibri"/>
                <a:sym typeface="Calibri"/>
              </a:rPr>
              <a:t>exact</a:t>
            </a:r>
            <a:r>
              <a:rPr lang="en-US" sz="1800">
                <a:solidFill>
                  <a:schemeClr val="dk1"/>
                </a:solidFill>
                <a:latin typeface="Calibri"/>
                <a:ea typeface="Calibri"/>
                <a:cs typeface="Calibri"/>
                <a:sym typeface="Calibri"/>
              </a:rPr>
              <a:t> data we needed, and we were lucky to see that on Zillow’s website they provide large excel files for all the data used to make </a:t>
            </a:r>
            <a:r>
              <a:rPr lang="en-US" sz="1800">
                <a:solidFill>
                  <a:schemeClr val="dk1"/>
                </a:solidFill>
                <a:latin typeface="Calibri"/>
                <a:ea typeface="Calibri"/>
                <a:cs typeface="Calibri"/>
                <a:sym typeface="Calibri"/>
              </a:rPr>
              <a:t>their</a:t>
            </a:r>
            <a:r>
              <a:rPr lang="en-US" sz="1800">
                <a:solidFill>
                  <a:schemeClr val="dk1"/>
                </a:solidFill>
                <a:latin typeface="Calibri"/>
                <a:ea typeface="Calibri"/>
                <a:cs typeface="Calibri"/>
                <a:sym typeface="Calibri"/>
              </a:rPr>
              <a:t> own visualizations.  We decided to download and use this data.</a:t>
            </a:r>
            <a:br>
              <a:rPr lang="en-US" sz="1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Google Geolocation API</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We did not have many issues during data exploration using the google API.  The only minor thing I had to do during data exploration was figure out how to search the api using large metro areas made up of 2-4 towns/cities, instead of simply using the city names because this is how the Zillow Data was structured.  This was an easy fix though.</a:t>
            </a:r>
            <a:br>
              <a:rPr lang="en-US" sz="1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cxnSp>
        <p:nvCxnSpPr>
          <p:cNvPr id="149" name="Google Shape;149;p21"/>
          <p:cNvCxnSpPr/>
          <p:nvPr/>
        </p:nvCxnSpPr>
        <p:spPr>
          <a:xfrm>
            <a:off x="494950" y="1258349"/>
            <a:ext cx="11110500" cy="0"/>
          </a:xfrm>
          <a:prstGeom prst="straightConnector1">
            <a:avLst/>
          </a:prstGeom>
          <a:noFill/>
          <a:ln cap="flat" cmpd="sng" w="19050">
            <a:solidFill>
              <a:srgbClr val="FF0000"/>
            </a:solidFill>
            <a:prstDash val="solid"/>
            <a:miter lim="800000"/>
            <a:headEnd len="sm" w="sm" type="none"/>
            <a:tailEnd len="sm" w="sm" type="none"/>
          </a:ln>
        </p:spPr>
      </p:cxnSp>
      <p:sp>
        <p:nvSpPr>
          <p:cNvPr id="150" name="Google Shape;150;p21"/>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Census API</a:t>
            </a:r>
            <a:endParaRPr/>
          </a:p>
          <a:p>
            <a:pPr indent="-381000" lvl="0" marL="457200" rtl="0" algn="just">
              <a:spcBef>
                <a:spcPts val="1000"/>
              </a:spcBef>
              <a:spcAft>
                <a:spcPts val="0"/>
              </a:spcAft>
              <a:buSzPts val="2400"/>
              <a:buChar char="-"/>
            </a:pPr>
            <a:r>
              <a:rPr lang="en-US" sz="2400"/>
              <a:t>Finding data in Census API for each city, because it only lets you search for zip codes or counties </a:t>
            </a:r>
            <a:endParaRPr sz="2400"/>
          </a:p>
          <a:p>
            <a:pPr indent="0" lvl="0" marL="457200" rtl="0" algn="just">
              <a:spcBef>
                <a:spcPts val="1000"/>
              </a:spcBef>
              <a:spcAft>
                <a:spcPts val="0"/>
              </a:spcAft>
              <a:buClr>
                <a:schemeClr val="dk1"/>
              </a:buClr>
              <a:buSzPts val="1100"/>
              <a:buFont typeface="Arial"/>
              <a:buNone/>
            </a:pPr>
            <a:r>
              <a:t/>
            </a:r>
            <a:endParaRPr sz="2400"/>
          </a:p>
          <a:p>
            <a:pPr indent="-381000" lvl="0" marL="457200" rtl="0" algn="just">
              <a:spcBef>
                <a:spcPts val="1000"/>
              </a:spcBef>
              <a:spcAft>
                <a:spcPts val="0"/>
              </a:spcAft>
              <a:buSzPts val="2400"/>
              <a:buChar char="-"/>
            </a:pPr>
            <a:r>
              <a:rPr lang="en-US" sz="2400"/>
              <a:t>Cleaning such a large dataframe. Trying to import too many columns, when we should have focused on the ones we actually needed from the start.</a:t>
            </a:r>
            <a:endParaRPr/>
          </a:p>
        </p:txBody>
      </p:sp>
      <p:pic>
        <p:nvPicPr>
          <p:cNvPr id="151" name="Google Shape;151;p21"/>
          <p:cNvPicPr preferRelativeResize="0"/>
          <p:nvPr/>
        </p:nvPicPr>
        <p:blipFill>
          <a:blip r:embed="rId3">
            <a:alphaModFix/>
          </a:blip>
          <a:stretch>
            <a:fillRect/>
          </a:stretch>
        </p:blipFill>
        <p:spPr>
          <a:xfrm>
            <a:off x="188875" y="2408650"/>
            <a:ext cx="5884825" cy="2753100"/>
          </a:xfrm>
          <a:prstGeom prst="rect">
            <a:avLst/>
          </a:prstGeom>
          <a:noFill/>
          <a:ln>
            <a:noFill/>
          </a:ln>
        </p:spPr>
      </p:pic>
      <p:sp>
        <p:nvSpPr>
          <p:cNvPr id="152" name="Google Shape;152;p21"/>
          <p:cNvSpPr txBox="1"/>
          <p:nvPr>
            <p:ph type="title"/>
          </p:nvPr>
        </p:nvSpPr>
        <p:spPr>
          <a:xfrm>
            <a:off x="746620" y="161246"/>
            <a:ext cx="10858800" cy="118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Issues During Data Exploration</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