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tags/tag5.xml" ContentType="application/vnd.openxmlformats-officedocument.presentationml.tags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tags/tag7.xml" ContentType="application/vnd.openxmlformats-officedocument.presentationml.tags+xml"/>
  <Override PartName="/ppt/notesSlides/notesSlide13.xml" ContentType="application/vnd.openxmlformats-officedocument.presentationml.notesSlide+xml"/>
  <Override PartName="/ppt/tags/tag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3"/>
  </p:notesMasterIdLst>
  <p:sldIdLst>
    <p:sldId id="282" r:id="rId2"/>
    <p:sldId id="627" r:id="rId3"/>
    <p:sldId id="650" r:id="rId4"/>
    <p:sldId id="636" r:id="rId5"/>
    <p:sldId id="660" r:id="rId6"/>
    <p:sldId id="659" r:id="rId7"/>
    <p:sldId id="637" r:id="rId8"/>
    <p:sldId id="634" r:id="rId9"/>
    <p:sldId id="526" r:id="rId10"/>
    <p:sldId id="530" r:id="rId11"/>
    <p:sldId id="655" r:id="rId12"/>
    <p:sldId id="531" r:id="rId13"/>
    <p:sldId id="529" r:id="rId14"/>
    <p:sldId id="571" r:id="rId15"/>
    <p:sldId id="656" r:id="rId16"/>
    <p:sldId id="633" r:id="rId17"/>
    <p:sldId id="568" r:id="rId18"/>
    <p:sldId id="533" r:id="rId19"/>
    <p:sldId id="535" r:id="rId20"/>
    <p:sldId id="543" r:id="rId21"/>
    <p:sldId id="573" r:id="rId22"/>
    <p:sldId id="643" r:id="rId23"/>
    <p:sldId id="570" r:id="rId24"/>
    <p:sldId id="658" r:id="rId25"/>
    <p:sldId id="542" r:id="rId26"/>
    <p:sldId id="657" r:id="rId27"/>
    <p:sldId id="544" r:id="rId28"/>
    <p:sldId id="545" r:id="rId29"/>
    <p:sldId id="653" r:id="rId30"/>
    <p:sldId id="654" r:id="rId31"/>
    <p:sldId id="651" r:id="rId32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3399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58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9FC7DD0C-CEF8-4E9A-8E43-1E23D31295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0E5B75-B74D-4A6C-B871-649D3EAE7154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19FF16-A0FA-42B5-99CC-6E830EEE56DF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19FF16-A0FA-42B5-99CC-6E830EEE56DF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7157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19FF16-A0FA-42B5-99CC-6E830EEE56DF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3785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F9277-6E28-4C5C-9265-1944183E92E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2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AB25D-F637-47D3-AE71-2AAE0C194C93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2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0D7E3-9D37-4467-9394-8BA11941ED9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6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E8710-3FED-4862-B87C-2E56343F373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132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788A9-F4C0-4922-9323-0E5495751C9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85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53744-27D1-4F90-9884-199687B7298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31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ED425-3FE1-417F-8C0A-D301BB22A52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96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AC69B-97F5-44EC-8CE8-18BBCD13E65A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32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3AE6D-7240-4C72-BC32-1E0184674996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68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DD42-D4B5-41FD-9C14-FB940A1EC1F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1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8C55F2-83D8-4452-81B5-8491585648A0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22: Input/Output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71" r:id="rId1"/>
    <p:sldLayoutId id="2147484772" r:id="rId2"/>
    <p:sldLayoutId id="2147484773" r:id="rId3"/>
    <p:sldLayoutId id="2147484774" r:id="rId4"/>
    <p:sldLayoutId id="2147484775" r:id="rId5"/>
    <p:sldLayoutId id="2147484776" r:id="rId6"/>
    <p:sldLayoutId id="2147484777" r:id="rId7"/>
    <p:sldLayoutId id="2147484778" r:id="rId8"/>
    <p:sldLayoutId id="2147484779" r:id="rId9"/>
    <p:sldLayoutId id="2147484780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DB63D-DAFB-40E6-A9C5-2A3336C8A5EB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800"/>
          </a:p>
        </p:txBody>
      </p:sp>
      <p:sp>
        <p:nvSpPr>
          <p:cNvPr id="13315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altLang="en-US"/>
              <a:t>Topics: File Input/Output (Chapter 22)</a:t>
            </a:r>
          </a:p>
        </p:txBody>
      </p:sp>
      <p:sp>
        <p:nvSpPr>
          <p:cNvPr id="13316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685800" y="1465263"/>
            <a:ext cx="7772400" cy="4800600"/>
          </a:xfrm>
        </p:spPr>
        <p:txBody>
          <a:bodyPr/>
          <a:lstStyle/>
          <a:p>
            <a:pPr marL="342900" indent="-342900" algn="l">
              <a:buFontTx/>
              <a:buChar char="•"/>
              <a:defRPr/>
            </a:pPr>
            <a:r>
              <a:rPr lang="en-US" altLang="en-US" dirty="0"/>
              <a:t>Today</a:t>
            </a:r>
          </a:p>
          <a:p>
            <a:pPr marL="800100" lvl="1" indent="-342900" algn="l">
              <a:buFontTx/>
              <a:buChar char="•"/>
              <a:defRPr/>
            </a:pPr>
            <a:r>
              <a:rPr lang="en-US" altLang="en-US" dirty="0"/>
              <a:t>Buffering</a:t>
            </a:r>
          </a:p>
          <a:p>
            <a:pPr marL="800100" lvl="1" indent="-342900" algn="l">
              <a:buFontTx/>
              <a:buChar char="•"/>
              <a:defRPr/>
            </a:pPr>
            <a:r>
              <a:rPr lang="en-US" altLang="en-US" dirty="0"/>
              <a:t>File opening/closing</a:t>
            </a:r>
          </a:p>
          <a:p>
            <a:pPr marL="800100" lvl="1" indent="-342900" algn="l">
              <a:buFontTx/>
              <a:buChar char="•"/>
              <a:defRPr/>
            </a:pPr>
            <a:r>
              <a:rPr lang="en-US" altLang="en-US" dirty="0"/>
              <a:t>Read/write </a:t>
            </a:r>
            <a:r>
              <a:rPr lang="en-US" altLang="en-US" u="sng" dirty="0"/>
              <a:t>text data</a:t>
            </a:r>
            <a:r>
              <a:rPr lang="en-US" altLang="en-US" dirty="0"/>
              <a:t> to/from files.</a:t>
            </a:r>
          </a:p>
          <a:p>
            <a:pPr marL="1200150" lvl="2" indent="-285750" algn="l">
              <a:buFontTx/>
              <a:buChar char="–"/>
              <a:defRPr/>
            </a:pPr>
            <a:r>
              <a:rPr lang="en-US" altLang="en-US" dirty="0"/>
              <a:t>Functions designed specifically for use with files, including functions that open and close files</a:t>
            </a:r>
          </a:p>
          <a:p>
            <a:pPr marL="342900" indent="-342900" algn="l">
              <a:buFontTx/>
              <a:buChar char="•"/>
              <a:defRPr/>
            </a:pPr>
            <a:r>
              <a:rPr lang="en-US" altLang="en-US" dirty="0"/>
              <a:t>Next class:</a:t>
            </a:r>
          </a:p>
          <a:p>
            <a:pPr marL="800100" lvl="1" indent="-342900" algn="l">
              <a:buFontTx/>
              <a:buChar char="•"/>
              <a:defRPr/>
            </a:pPr>
            <a:r>
              <a:rPr lang="en-US" altLang="en-US"/>
              <a:t>File positioning</a:t>
            </a:r>
            <a:endParaRPr lang="en-US" altLang="en-US" dirty="0"/>
          </a:p>
          <a:p>
            <a:pPr marL="800100" lvl="1" indent="-342900" algn="l">
              <a:buFontTx/>
              <a:buChar char="•"/>
              <a:defRPr/>
            </a:pPr>
            <a:r>
              <a:rPr lang="en-US" altLang="en-US" dirty="0"/>
              <a:t>Read/write </a:t>
            </a:r>
            <a:r>
              <a:rPr lang="en-US" altLang="en-US" u="sng" dirty="0"/>
              <a:t>formatted data</a:t>
            </a:r>
            <a:r>
              <a:rPr lang="en-US" altLang="en-US" dirty="0"/>
              <a:t> to/from files </a:t>
            </a:r>
          </a:p>
          <a:p>
            <a:pPr marL="1257300" lvl="2" indent="-342900" algn="l">
              <a:buFontTx/>
              <a:buChar char="•"/>
              <a:defRPr/>
            </a:pPr>
            <a:r>
              <a:rPr lang="en-US" altLang="en-US" dirty="0"/>
              <a:t>Functions that perform “formatted” input/output</a:t>
            </a:r>
          </a:p>
          <a:p>
            <a:pPr marL="342900" indent="-342900" algn="l">
              <a:buFontTx/>
              <a:buChar char="•"/>
              <a:defRPr/>
            </a:pPr>
            <a:endParaRPr lang="en-US" altLang="en-US" dirty="0"/>
          </a:p>
          <a:p>
            <a:pPr marL="342900" indent="-342900" algn="l">
              <a:buFontTx/>
              <a:buChar char="•"/>
              <a:defRPr/>
            </a:pPr>
            <a:endParaRPr lang="en-US" altLang="en-US" dirty="0"/>
          </a:p>
        </p:txBody>
      </p:sp>
    </p:spTree>
  </p:cSld>
  <p:clrMapOvr>
    <a:masterClrMapping/>
  </p:clrMapOvr>
  <p:transition spd="slow" advTm="3383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The fopen() function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772400" cy="216693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FILE *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9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2400" b="1" dirty="0">
                <a:latin typeface="Courier New" panose="02070309020205020404" pitchFamily="49" charset="0"/>
              </a:rPr>
              <a:t> =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fopen</a:t>
            </a:r>
            <a:r>
              <a:rPr lang="en-US" altLang="en-US" sz="2400" b="1" dirty="0">
                <a:latin typeface="Courier New" panose="02070309020205020404" pitchFamily="49" charset="0"/>
              </a:rPr>
              <a:t>("test.txt", "r");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  <p:sp>
        <p:nvSpPr>
          <p:cNvPr id="199684" name="AutoShape 4"/>
          <p:cNvSpPr>
            <a:spLocks/>
          </p:cNvSpPr>
          <p:nvPr/>
        </p:nvSpPr>
        <p:spPr bwMode="auto">
          <a:xfrm rot="-5400000">
            <a:off x="3886200" y="2743200"/>
            <a:ext cx="381000" cy="1295400"/>
          </a:xfrm>
          <a:prstGeom prst="leftBrace">
            <a:avLst>
              <a:gd name="adj1" fmla="val 28333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3124200" y="3657600"/>
            <a:ext cx="2057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chemeClr val="hlink"/>
                </a:solidFill>
                <a:latin typeface="Tahoma" panose="020B0604030504040204" pitchFamily="34" charset="0"/>
              </a:rPr>
              <a:t>File Name (Current Working Directory)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5257800" y="4038600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i="1">
                <a:solidFill>
                  <a:schemeClr val="hlink"/>
                </a:solidFill>
                <a:latin typeface="Tahoma" panose="020B0604030504040204" pitchFamily="34" charset="0"/>
              </a:rPr>
              <a:t>Read </a:t>
            </a: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the file</a:t>
            </a:r>
          </a:p>
        </p:txBody>
      </p:sp>
      <p:sp>
        <p:nvSpPr>
          <p:cNvPr id="199687" name="Line 7"/>
          <p:cNvSpPr>
            <a:spLocks noChangeShapeType="1"/>
          </p:cNvSpPr>
          <p:nvPr/>
        </p:nvSpPr>
        <p:spPr bwMode="auto">
          <a:xfrm flipV="1">
            <a:off x="5715000" y="3276600"/>
            <a:ext cx="0" cy="6096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609600" y="4953000"/>
            <a:ext cx="80772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 err="1"/>
              <a:t>fopen</a:t>
            </a:r>
            <a:r>
              <a:rPr lang="en-US" altLang="en-US" sz="2400" dirty="0"/>
              <a:t> returns a FILE pointer that the program can (and usually will) save in a variable.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/>
              <a:t>When it can’t open a file (e.g. File not found), </a:t>
            </a:r>
            <a:r>
              <a:rPr lang="en-US" altLang="en-US" sz="2400" dirty="0" err="1"/>
              <a:t>fopen</a:t>
            </a:r>
            <a:r>
              <a:rPr lang="en-US" altLang="en-US" sz="2400" dirty="0"/>
              <a:t> returns a null pointer.</a:t>
            </a:r>
          </a:p>
        </p:txBody>
      </p:sp>
    </p:spTree>
    <p:custDataLst>
      <p:tags r:id="rId1"/>
    </p:custDataLst>
  </p:cSld>
  <p:clrMapOvr>
    <a:masterClrMapping/>
  </p:clrMapOvr>
  <p:transition spd="slow" advTm="7139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nimBg="1"/>
      <p:bldP spid="199685" grpId="0"/>
      <p:bldP spid="1996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NULL Pointer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57388"/>
            <a:ext cx="7772400" cy="436721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NULL pointer </a:t>
            </a:r>
          </a:p>
          <a:p>
            <a:pPr lvl="1">
              <a:defRPr/>
            </a:pPr>
            <a:r>
              <a:rPr lang="en-US" altLang="en-US" dirty="0"/>
              <a:t>a macro definition in </a:t>
            </a:r>
            <a:r>
              <a:rPr lang="en-US" altLang="en-US" dirty="0" err="1"/>
              <a:t>stdio.h</a:t>
            </a:r>
            <a:endParaRPr lang="en-US" altLang="en-US" dirty="0"/>
          </a:p>
          <a:p>
            <a:pPr lvl="1">
              <a:defRPr/>
            </a:pPr>
            <a:r>
              <a:rPr lang="en-US" altLang="en-US" dirty="0"/>
              <a:t>A pointer that points to nothing</a:t>
            </a:r>
          </a:p>
          <a:p>
            <a:pPr lvl="1">
              <a:defRPr/>
            </a:pPr>
            <a:endParaRPr lang="en-US" altLang="en-US" dirty="0"/>
          </a:p>
          <a:p>
            <a:pPr lvl="1">
              <a:defRPr/>
            </a:pPr>
            <a:r>
              <a:rPr lang="en-US" altLang="en-US" dirty="0"/>
              <a:t>Example:</a:t>
            </a:r>
          </a:p>
          <a:p>
            <a:pPr marL="457200" lvl="1" indent="0">
              <a:buFontTx/>
              <a:buNone/>
              <a:defRPr/>
            </a:pPr>
            <a:endParaRPr lang="en-US" altLang="en-US" sz="2800" dirty="0">
              <a:latin typeface="Courier New" panose="02070309020205020404" pitchFamily="49" charset="0"/>
            </a:endParaRPr>
          </a:p>
          <a:p>
            <a:pPr lvl="1">
              <a:defRPr/>
            </a:pPr>
            <a:r>
              <a:rPr lang="en-US" altLang="en-US" sz="2800" dirty="0" err="1">
                <a:latin typeface="Courier New" panose="02070309020205020404" pitchFamily="49" charset="0"/>
              </a:rPr>
              <a:t>int</a:t>
            </a:r>
            <a:r>
              <a:rPr lang="en-US" altLang="en-US" sz="2800" dirty="0">
                <a:latin typeface="Courier New" panose="02070309020205020404" pitchFamily="49" charset="0"/>
              </a:rPr>
              <a:t> *p = NULL;</a:t>
            </a:r>
            <a:endParaRPr lang="en-US" altLang="en-US" dirty="0"/>
          </a:p>
        </p:txBody>
      </p:sp>
    </p:spTree>
  </p:cSld>
  <p:clrMapOvr>
    <a:masterClrMapping/>
  </p:clrMapOvr>
  <p:transition spd="slow" advTm="31579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Opening a File for Reading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57388"/>
            <a:ext cx="7772400" cy="4367212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FILE* pFile;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9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pFile = fopen("test.txt", "r");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9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if (pFile == NULL)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printf ("Error opening file\n");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return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</a:pPr>
            <a:endParaRPr lang="en-US" altLang="en-US" sz="2000" b="1">
              <a:latin typeface="Courier New" panose="02070309020205020404" pitchFamily="49" charset="0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914400" y="4953000"/>
            <a:ext cx="7086600" cy="46196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en-US" dirty="0"/>
              <a:t>return 1; means abnormal termination, for main function</a:t>
            </a:r>
          </a:p>
        </p:txBody>
      </p:sp>
    </p:spTree>
  </p:cSld>
  <p:clrMapOvr>
    <a:masterClrMapping/>
  </p:clrMapOvr>
  <p:transition spd="slow" advTm="2537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fopen() function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8305800" cy="4800600"/>
          </a:xfrm>
        </p:spPr>
        <p:txBody>
          <a:bodyPr/>
          <a:lstStyle/>
          <a:p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FILE*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(char* filename,  char* mode)</a:t>
            </a:r>
          </a:p>
          <a:p>
            <a:endParaRPr lang="en-US" altLang="en-US" dirty="0"/>
          </a:p>
          <a:p>
            <a:r>
              <a:rPr lang="en-US" altLang="en-US" dirty="0"/>
              <a:t>Filename: string</a:t>
            </a:r>
          </a:p>
          <a:p>
            <a:pPr lvl="1"/>
            <a:r>
              <a:rPr lang="en-US" altLang="en-US" dirty="0"/>
              <a:t>Can specify just name of a file in the current working directory</a:t>
            </a:r>
          </a:p>
          <a:p>
            <a:pPr lvl="2"/>
            <a:r>
              <a:rPr lang="en-US" altLang="en-US" dirty="0"/>
              <a:t>Example: "test.txt"</a:t>
            </a:r>
          </a:p>
          <a:p>
            <a:pPr lvl="1"/>
            <a:r>
              <a:rPr lang="en-US" altLang="en-US" dirty="0"/>
              <a:t>May include information about the file’s location, such as a path</a:t>
            </a:r>
          </a:p>
          <a:p>
            <a:pPr lvl="2"/>
            <a:r>
              <a:rPr lang="en-US" altLang="en-US" dirty="0"/>
              <a:t>Example: "/home/gamma/test.txt“</a:t>
            </a:r>
          </a:p>
          <a:p>
            <a:pPr lvl="2"/>
            <a:endParaRPr lang="en-US" altLang="en-US" dirty="0"/>
          </a:p>
        </p:txBody>
      </p:sp>
    </p:spTree>
    <p:custDataLst>
      <p:tags r:id="rId1"/>
    </p:custDataLst>
  </p:cSld>
  <p:clrMapOvr>
    <a:masterClrMapping/>
  </p:clrMapOvr>
  <p:transition spd="slow" advTm="3357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Mode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9613" y="1447800"/>
            <a:ext cx="7772400" cy="4800600"/>
          </a:xfrm>
        </p:spPr>
        <p:txBody>
          <a:bodyPr/>
          <a:lstStyle/>
          <a:p>
            <a:r>
              <a:rPr lang="en-US" altLang="en-US" dirty="0"/>
              <a:t>Mode: specifies what operations we intend to perform on the file</a:t>
            </a:r>
          </a:p>
          <a:p>
            <a:pPr marL="0" indent="0">
              <a:buNone/>
            </a:pPr>
            <a:endParaRPr lang="en-US" altLang="en-US" dirty="0"/>
          </a:p>
          <a:p>
            <a:pPr lvl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"r"	</a:t>
            </a:r>
            <a:r>
              <a:rPr lang="en-US" altLang="en-US" sz="2000" dirty="0"/>
              <a:t>Open for reading (file need exist)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"w"	</a:t>
            </a:r>
            <a:r>
              <a:rPr lang="en-US" altLang="en-US" sz="2000" dirty="0"/>
              <a:t>Open for writing (file need not exist)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"a"	</a:t>
            </a:r>
            <a:r>
              <a:rPr lang="en-US" altLang="en-US" sz="2000" dirty="0"/>
              <a:t>Open for appending (file need not exist)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 advTm="62008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9613" y="14478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What does the following program open “source.txt” to do?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FILE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("source.txt", "r");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A - For reading</a:t>
            </a:r>
          </a:p>
          <a:p>
            <a:pPr marL="0" indent="0">
              <a:buNone/>
            </a:pPr>
            <a:r>
              <a:rPr lang="en-US" sz="2000" dirty="0"/>
              <a:t>B - For reading and writing</a:t>
            </a:r>
          </a:p>
          <a:p>
            <a:pPr marL="0" indent="0">
              <a:buNone/>
            </a:pPr>
            <a:r>
              <a:rPr lang="en-US" sz="2000" dirty="0"/>
              <a:t>C - For creating a new file "source.txt" for reading</a:t>
            </a:r>
          </a:p>
          <a:p>
            <a:pPr marL="0" indent="0">
              <a:buNone/>
            </a:pPr>
            <a:r>
              <a:rPr lang="en-US" sz="2000" dirty="0"/>
              <a:t>D - For creating a new file "source.txt" for writing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036677"/>
      </p:ext>
    </p:extLst>
  </p:cSld>
  <p:clrMapOvr>
    <a:masterClrMapping/>
  </p:clrMapOvr>
  <p:transition spd="slow" advTm="62008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Reading a Text File</a:t>
            </a: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 spd="slow" advTm="2612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80772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read a line of text from a file, use function </a:t>
            </a:r>
            <a:r>
              <a:rPr lang="en-US" altLang="en-US" dirty="0" err="1">
                <a:latin typeface="Courier New" panose="02070309020205020404" pitchFamily="49" charset="0"/>
              </a:rPr>
              <a:t>fgets</a:t>
            </a:r>
            <a:r>
              <a:rPr lang="en-US" altLang="en-US" dirty="0"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What we know about </a:t>
            </a:r>
            <a:r>
              <a:rPr lang="en-US" altLang="en-US" dirty="0" err="1">
                <a:latin typeface="Courier New" panose="02070309020205020404" pitchFamily="49" charset="0"/>
              </a:rPr>
              <a:t>fgets</a:t>
            </a:r>
            <a:r>
              <a:rPr lang="en-US" altLang="en-US" dirty="0"/>
              <a:t>: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altLang="en-US" dirty="0"/>
              <a:t> can read from standard input: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char sentence[SENT_LEN+1];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("Enter a sentence:\n");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(sentence, SENT_LEN+1, stdin);</a:t>
            </a:r>
          </a:p>
        </p:txBody>
      </p:sp>
    </p:spTree>
  </p:cSld>
  <p:clrMapOvr>
    <a:masterClrMapping/>
  </p:clrMapOvr>
  <p:transition spd="slow" advTm="8485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Function fgets()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40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char* fgets (char* buffer, int max, FILE* pFile)</a:t>
            </a:r>
          </a:p>
          <a:p>
            <a:pPr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205828" name="AutoShape 4"/>
          <p:cNvSpPr>
            <a:spLocks/>
          </p:cNvSpPr>
          <p:nvPr/>
        </p:nvSpPr>
        <p:spPr bwMode="auto">
          <a:xfrm rot="-5400000">
            <a:off x="2971800" y="1524000"/>
            <a:ext cx="381000" cy="1143000"/>
          </a:xfrm>
          <a:prstGeom prst="leftBrace">
            <a:avLst>
              <a:gd name="adj1" fmla="val 25000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2438400" y="2590800"/>
            <a:ext cx="205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address of     input buffer</a:t>
            </a:r>
          </a:p>
        </p:txBody>
      </p:sp>
      <p:sp>
        <p:nvSpPr>
          <p:cNvPr id="205830" name="AutoShape 6"/>
          <p:cNvSpPr>
            <a:spLocks/>
          </p:cNvSpPr>
          <p:nvPr/>
        </p:nvSpPr>
        <p:spPr bwMode="auto">
          <a:xfrm rot="-5400000">
            <a:off x="4572000" y="1752600"/>
            <a:ext cx="381000" cy="685800"/>
          </a:xfrm>
          <a:prstGeom prst="leftBrace">
            <a:avLst>
              <a:gd name="adj1" fmla="val 15000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831" name="Text Box 7"/>
          <p:cNvSpPr txBox="1">
            <a:spLocks noChangeArrowheads="1"/>
          </p:cNvSpPr>
          <p:nvPr/>
        </p:nvSpPr>
        <p:spPr bwMode="auto">
          <a:xfrm>
            <a:off x="4191000" y="2590800"/>
            <a:ext cx="1981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Maximum number of chars to read (including terminating null)</a:t>
            </a:r>
          </a:p>
        </p:txBody>
      </p:sp>
      <p:sp>
        <p:nvSpPr>
          <p:cNvPr id="205832" name="AutoShape 8"/>
          <p:cNvSpPr>
            <a:spLocks/>
          </p:cNvSpPr>
          <p:nvPr/>
        </p:nvSpPr>
        <p:spPr bwMode="auto">
          <a:xfrm rot="-5400000">
            <a:off x="6591300" y="17145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6553200" y="2514600"/>
            <a:ext cx="1295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Pointer returned by fopen()</a:t>
            </a:r>
          </a:p>
        </p:txBody>
      </p:sp>
      <p:sp>
        <p:nvSpPr>
          <p:cNvPr id="205834" name="AutoShape 10"/>
          <p:cNvSpPr>
            <a:spLocks/>
          </p:cNvSpPr>
          <p:nvPr/>
        </p:nvSpPr>
        <p:spPr bwMode="auto">
          <a:xfrm rot="-5400000">
            <a:off x="533400" y="1600200"/>
            <a:ext cx="381000" cy="838200"/>
          </a:xfrm>
          <a:prstGeom prst="leftBrace">
            <a:avLst>
              <a:gd name="adj1" fmla="val 18333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0" y="2286000"/>
            <a:ext cx="15081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Returns NULL in case of error</a:t>
            </a:r>
          </a:p>
        </p:txBody>
      </p:sp>
      <p:sp>
        <p:nvSpPr>
          <p:cNvPr id="205836" name="Text Box 12"/>
          <p:cNvSpPr txBox="1">
            <a:spLocks noChangeArrowheads="1"/>
          </p:cNvSpPr>
          <p:nvPr/>
        </p:nvSpPr>
        <p:spPr bwMode="auto">
          <a:xfrm>
            <a:off x="0" y="3352800"/>
            <a:ext cx="15081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Returns buffer when successful.</a:t>
            </a:r>
          </a:p>
        </p:txBody>
      </p:sp>
      <p:sp>
        <p:nvSpPr>
          <p:cNvPr id="205837" name="Text Box 13"/>
          <p:cNvSpPr txBox="1">
            <a:spLocks noChangeArrowheads="1"/>
          </p:cNvSpPr>
          <p:nvPr/>
        </p:nvSpPr>
        <p:spPr bwMode="auto">
          <a:xfrm>
            <a:off x="685800" y="4648200"/>
            <a:ext cx="6324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Reads to end of line or max-1 characters have been read, whichever happens first. </a:t>
            </a:r>
          </a:p>
        </p:txBody>
      </p: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685800" y="5410200"/>
            <a:ext cx="6159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</a:rPr>
              <a:t>Newline character is included in the buffer</a:t>
            </a:r>
          </a:p>
        </p:txBody>
      </p:sp>
      <p:sp>
        <p:nvSpPr>
          <p:cNvPr id="205839" name="Text Box 15"/>
          <p:cNvSpPr txBox="1">
            <a:spLocks noChangeArrowheads="1"/>
          </p:cNvSpPr>
          <p:nvPr/>
        </p:nvSpPr>
        <p:spPr bwMode="auto">
          <a:xfrm>
            <a:off x="711200" y="5867400"/>
            <a:ext cx="5715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Null char terminator is added to chars read from file.</a:t>
            </a:r>
          </a:p>
        </p:txBody>
      </p:sp>
    </p:spTree>
    <p:custDataLst>
      <p:tags r:id="rId1"/>
    </p:custDataLst>
  </p:cSld>
  <p:clrMapOvr>
    <a:masterClrMapping/>
  </p:clrMapOvr>
  <p:transition spd="slow" advTm="1140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/>
      <p:bldP spid="205829" grpId="0"/>
      <p:bldP spid="205830" grpId="0" animBg="1"/>
      <p:bldP spid="205831" grpId="0"/>
      <p:bldP spid="205832" grpId="0" animBg="1"/>
      <p:bldP spid="205833" grpId="0"/>
      <p:bldP spid="205834" grpId="0" animBg="1"/>
      <p:bldP spid="205835" grpId="0"/>
      <p:bldP spid="205836" grpId="0"/>
      <p:bldP spid="205837" grpId="0"/>
      <p:bldP spid="205838" grpId="0"/>
      <p:bldP spid="2058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0"/>
            <a:ext cx="7772400" cy="207963"/>
          </a:xfrm>
        </p:spPr>
        <p:txBody>
          <a:bodyPr/>
          <a:lstStyle/>
          <a:p>
            <a:r>
              <a:rPr lang="en-US" altLang="en-US" sz="1400"/>
              <a:t>Reading a File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28600"/>
            <a:ext cx="8726488" cy="662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600" b="1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#define MAX_LEN 1000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char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str</a:t>
            </a:r>
            <a:r>
              <a:rPr lang="en-US" altLang="en-US" sz="1600" b="1" dirty="0">
                <a:latin typeface="Courier New" panose="02070309020205020404" pitchFamily="49" charset="0"/>
              </a:rPr>
              <a:t>[MAX_LEN+1];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FILE*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1600" b="1" dirty="0">
                <a:latin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fopen</a:t>
            </a:r>
            <a:r>
              <a:rPr lang="en-US" altLang="en-US" sz="1600" b="1" dirty="0">
                <a:latin typeface="Courier New" panose="02070309020205020404" pitchFamily="49" charset="0"/>
              </a:rPr>
              <a:t>("test.txt", "r");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if 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1600" b="1" dirty="0">
                <a:latin typeface="Courier New" panose="02070309020205020404" pitchFamily="49" charset="0"/>
              </a:rPr>
              <a:t> ==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b="1" dirty="0">
                <a:latin typeface="Courier New" panose="02070309020205020404" pitchFamily="49" charset="0"/>
              </a:rPr>
              <a:t> ("Error opening file\n");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return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   while (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fgets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(str, MAX_LEN+1, </a:t>
            </a:r>
            <a:r>
              <a:rPr lang="en-US" altLang="en-US" sz="16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pFile</a:t>
            </a:r>
            <a:r>
              <a:rPr lang="en-US" altLang="en-US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 ) !=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600" b="1" dirty="0">
                <a:latin typeface="Courier New" panose="02070309020205020404" pitchFamily="49" charset="0"/>
              </a:rPr>
              <a:t> ("%s",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str</a:t>
            </a:r>
            <a:r>
              <a:rPr lang="en-US" altLang="en-US" sz="16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//need to close the file before existing the program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ransition spd="slow" advTm="1393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Streams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In C, the term </a:t>
            </a:r>
            <a:r>
              <a:rPr lang="en-US" altLang="en-US" b="1" i="1"/>
              <a:t>stream</a:t>
            </a:r>
            <a:r>
              <a:rPr lang="en-US" altLang="en-US"/>
              <a:t> means any source of input or any destination for output.</a:t>
            </a:r>
          </a:p>
          <a:p>
            <a:endParaRPr lang="en-US" altLang="en-US"/>
          </a:p>
          <a:p>
            <a:r>
              <a:rPr lang="en-US" altLang="en-US"/>
              <a:t>Many small programs obtain all their input from one stream (the keyboard) and write all their output to another stream (the screen).</a:t>
            </a:r>
          </a:p>
        </p:txBody>
      </p:sp>
      <p:sp>
        <p:nvSpPr>
          <p:cNvPr id="1536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C6C8E07-9AAA-4757-9E24-0F589169573A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17"/>
    </mc:Choice>
    <mc:Fallback xmlns="">
      <p:transition spd="slow" advTm="3101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Closing a File</a:t>
            </a:r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int fclose (FILE* pFile)</a:t>
            </a:r>
          </a:p>
          <a:p>
            <a:pPr>
              <a:lnSpc>
                <a:spcPct val="90000"/>
              </a:lnSpc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The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en-US" sz="2400"/>
              <a:t> function allows a program to close a file that it’s no longer using.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argument to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en-US" sz="2400"/>
              <a:t> must be a file pointer obtained from a call of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altLang="en-US" sz="2400"/>
              <a:t>.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fclose()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Writes any buffered data to the file.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Frees resources used by the file.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custDataLst>
      <p:tags r:id="rId1"/>
    </p:custDataLst>
  </p:cSld>
  <p:clrMapOvr>
    <a:masterClrMapping/>
  </p:clrMapOvr>
  <p:transition spd="slow" advTm="334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Closing a File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400"/>
              <a:t>The outline of a program that opens a file for reading:</a:t>
            </a:r>
          </a:p>
          <a:p>
            <a:pPr>
              <a:lnSpc>
                <a:spcPct val="75000"/>
              </a:lnSpc>
              <a:spcBef>
                <a:spcPts val="12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#include &lt;stdio.h&gt;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#include &lt;stdlib.h&gt;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#define FILE_NAME "example.txt"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int main(void)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FILE *fp;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 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fp = fopen(FILE_NAME, "r");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if (fp == NULL) {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 printf("Can't open %s\n", FILE_NAME);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  return 1;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}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fclose(fp);</a:t>
            </a:r>
          </a:p>
          <a:p>
            <a:pPr>
              <a:lnSpc>
                <a:spcPct val="75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  return 0;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096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50D5A97E-637B-454E-AC80-B54BEEAAC6F8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800"/>
          </a:p>
        </p:txBody>
      </p:sp>
    </p:spTree>
  </p:cSld>
  <p:clrMapOvr>
    <a:masterClrMapping/>
  </p:clrMapOvr>
  <p:transition spd="slow" advTm="1509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Closing a File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en-US"/>
              <a:t> returns zero if the file was closed successfully.</a:t>
            </a:r>
          </a:p>
          <a:p>
            <a:r>
              <a:rPr lang="en-US" altLang="en-US"/>
              <a:t>Otherwise, it returns the error code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EOF</a:t>
            </a:r>
            <a:r>
              <a:rPr lang="en-US" altLang="en-US"/>
              <a:t> </a:t>
            </a:r>
          </a:p>
          <a:p>
            <a:pPr lvl="1"/>
            <a:r>
              <a:rPr lang="en-US" altLang="en-US"/>
              <a:t>EOF is a symbolic constant for an integer value defined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  <a:endParaRPr lang="en-US" altLang="en-US"/>
          </a:p>
          <a:p>
            <a:pPr lvl="1"/>
            <a:r>
              <a:rPr lang="en-US" altLang="en-US"/>
              <a:t>EOF is usually  -1   (But don’t assume this value.  Use the symbol EOF.)</a:t>
            </a:r>
          </a:p>
          <a:p>
            <a:endParaRPr lang="en-US" altLang="en-US"/>
          </a:p>
        </p:txBody>
      </p:sp>
    </p:spTree>
  </p:cSld>
  <p:clrMapOvr>
    <a:masterClrMapping/>
  </p:clrMapOvr>
  <p:transition spd="slow" advTm="2137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Writing a file</a:t>
            </a:r>
          </a:p>
        </p:txBody>
      </p:sp>
      <p:sp>
        <p:nvSpPr>
          <p:cNvPr id="43011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 spd="slow" advTm="1806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3200" dirty="0"/>
              <a:t>Writing a File</a:t>
            </a:r>
            <a:endParaRPr lang="en-US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9613" y="1447800"/>
            <a:ext cx="7772400" cy="4800600"/>
          </a:xfrm>
        </p:spPr>
        <p:txBody>
          <a:bodyPr/>
          <a:lstStyle/>
          <a:p>
            <a:r>
              <a:rPr lang="en-US" altLang="en-US" dirty="0"/>
              <a:t>Note that there are different mode strings for </a:t>
            </a:r>
            <a:r>
              <a:rPr lang="en-US" altLang="en-US" i="1" dirty="0"/>
              <a:t>writing</a:t>
            </a:r>
            <a:r>
              <a:rPr lang="en-US" altLang="en-US" dirty="0"/>
              <a:t> data (“w”) and </a:t>
            </a:r>
            <a:r>
              <a:rPr lang="en-US" altLang="en-US" i="1" dirty="0"/>
              <a:t>appending</a:t>
            </a:r>
            <a:r>
              <a:rPr lang="en-US" altLang="en-US" dirty="0"/>
              <a:t> data (“a”).</a:t>
            </a:r>
          </a:p>
          <a:p>
            <a:endParaRPr lang="en-US" altLang="en-US" dirty="0"/>
          </a:p>
          <a:p>
            <a:r>
              <a:rPr lang="en-US" altLang="en-US" dirty="0"/>
              <a:t>Use “w” as the mode in </a:t>
            </a:r>
            <a:r>
              <a:rPr lang="en-US" altLang="en-US" dirty="0" err="1"/>
              <a:t>fopen</a:t>
            </a:r>
            <a:r>
              <a:rPr lang="en-US" altLang="en-US" dirty="0"/>
              <a:t>() to write </a:t>
            </a:r>
          </a:p>
          <a:p>
            <a:pPr lvl="1"/>
            <a:endParaRPr lang="en-US" altLang="en-US" sz="900" dirty="0"/>
          </a:p>
          <a:p>
            <a:pPr lvl="1"/>
            <a:r>
              <a:rPr lang="en-US" altLang="en-US" dirty="0"/>
              <a:t>Creates file if it does not exist.</a:t>
            </a:r>
          </a:p>
          <a:p>
            <a:pPr lvl="1"/>
            <a:r>
              <a:rPr lang="en-US" altLang="en-US" dirty="0"/>
              <a:t>Overwrites old version if file does exist.</a:t>
            </a:r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7247590"/>
      </p:ext>
    </p:extLst>
  </p:cSld>
  <p:clrMapOvr>
    <a:masterClrMapping/>
  </p:clrMapOvr>
  <p:transition spd="slow" advTm="62008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 dirty="0"/>
              <a:t>Writing a File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When a file is opened for appending, data written to the file is added at the end.</a:t>
            </a:r>
          </a:p>
          <a:p>
            <a:pPr marL="457200" lvl="1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Use “a” to </a:t>
            </a:r>
            <a:r>
              <a:rPr lang="en-US" altLang="en-US" i="1" dirty="0"/>
              <a:t>append</a:t>
            </a:r>
            <a:r>
              <a:rPr lang="en-US" altLang="en-US" dirty="0"/>
              <a:t> to an existing file.</a:t>
            </a:r>
          </a:p>
          <a:p>
            <a:pPr lvl="1"/>
            <a:r>
              <a:rPr lang="en-US" altLang="en-US" dirty="0"/>
              <a:t>Creates file if it does not exist.</a:t>
            </a:r>
          </a:p>
          <a:p>
            <a:pPr lvl="1"/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</p:txBody>
      </p:sp>
    </p:spTree>
    <p:custDataLst>
      <p:tags r:id="rId1"/>
    </p:custDataLst>
  </p:cSld>
  <p:clrMapOvr>
    <a:masterClrMapping/>
  </p:clrMapOvr>
  <p:transition spd="slow" advTm="2723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9612" y="1447800"/>
            <a:ext cx="8281987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What does the following program open “source.txt” to do?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 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main 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FILE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("source.txt", "w");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A - For reading</a:t>
            </a:r>
          </a:p>
          <a:p>
            <a:pPr marL="0" indent="0">
              <a:buNone/>
            </a:pPr>
            <a:r>
              <a:rPr lang="en-US" sz="2000" dirty="0"/>
              <a:t>B - For reading and writing</a:t>
            </a:r>
          </a:p>
          <a:p>
            <a:pPr marL="0" indent="0">
              <a:buNone/>
            </a:pPr>
            <a:r>
              <a:rPr lang="en-US" sz="2000" dirty="0"/>
              <a:t>C - For writing and does not open the file if "source.txt" doesn’t exist</a:t>
            </a:r>
          </a:p>
          <a:p>
            <a:pPr marL="0" indent="0">
              <a:buNone/>
            </a:pPr>
            <a:r>
              <a:rPr lang="en-US" sz="2000" dirty="0"/>
              <a:t>D - For writing and creating a new file "source.txt" if "source.txt" doesn’t exist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6561085"/>
      </p:ext>
    </p:extLst>
  </p:cSld>
  <p:clrMapOvr>
    <a:masterClrMapping/>
  </p:clrMapOvr>
  <p:transition spd="slow" advTm="62008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Writing to a File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60538"/>
            <a:ext cx="7772400" cy="534987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 fputs (char* s, FILE* pFile)</a:t>
            </a: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3124200" y="2743200"/>
            <a:ext cx="1785938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Pointer to text string to be written</a:t>
            </a:r>
          </a:p>
        </p:txBody>
      </p:sp>
      <p:sp>
        <p:nvSpPr>
          <p:cNvPr id="225285" name="AutoShape 5"/>
          <p:cNvSpPr>
            <a:spLocks/>
          </p:cNvSpPr>
          <p:nvPr/>
        </p:nvSpPr>
        <p:spPr bwMode="auto">
          <a:xfrm rot="-5400000">
            <a:off x="5524500" y="2019300"/>
            <a:ext cx="381000" cy="914400"/>
          </a:xfrm>
          <a:prstGeom prst="leftBrace">
            <a:avLst>
              <a:gd name="adj1" fmla="val 20000"/>
              <a:gd name="adj2" fmla="val 50000"/>
            </a:avLst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5334000" y="2743200"/>
            <a:ext cx="1295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Pointer returned by fopen()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 flipV="1">
            <a:off x="3581400" y="2133600"/>
            <a:ext cx="0" cy="59213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890588" y="2479675"/>
            <a:ext cx="17859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Returns EOF on error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1066800" y="2057400"/>
            <a:ext cx="0" cy="59213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917575" y="3186113"/>
            <a:ext cx="1868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hlink"/>
                </a:solidFill>
                <a:latin typeface="Tahoma" panose="020B0604030504040204" pitchFamily="34" charset="0"/>
              </a:rPr>
              <a:t>Returns zero when successful</a:t>
            </a:r>
          </a:p>
        </p:txBody>
      </p:sp>
      <p:sp>
        <p:nvSpPr>
          <p:cNvPr id="225294" name="Text Box 14"/>
          <p:cNvSpPr txBox="1">
            <a:spLocks noChangeArrowheads="1"/>
          </p:cNvSpPr>
          <p:nvPr/>
        </p:nvSpPr>
        <p:spPr bwMode="auto">
          <a:xfrm>
            <a:off x="1219200" y="5791200"/>
            <a:ext cx="50498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 dirty="0" err="1">
                <a:latin typeface="Tahoma" panose="020B0604030504040204" pitchFamily="34" charset="0"/>
              </a:rPr>
              <a:t>fputs</a:t>
            </a:r>
            <a:r>
              <a:rPr lang="en-US" altLang="en-US" sz="1800" dirty="0">
                <a:latin typeface="Tahoma" panose="020B0604030504040204" pitchFamily="34" charset="0"/>
              </a:rPr>
              <a:t>() DOES NOT output the null character to the output file.</a:t>
            </a:r>
          </a:p>
        </p:txBody>
      </p:sp>
    </p:spTree>
    <p:custDataLst>
      <p:tags r:id="rId1"/>
    </p:custDataLst>
  </p:cSld>
  <p:clrMapOvr>
    <a:masterClrMapping/>
  </p:clrMapOvr>
  <p:transition spd="slow" advTm="5744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/>
      <p:bldP spid="225285" grpId="0" animBg="1"/>
      <p:bldP spid="225286" grpId="0"/>
      <p:bldP spid="225288" grpId="0"/>
      <p:bldP spid="225290" grpId="0"/>
      <p:bldP spid="2252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0"/>
            <a:ext cx="7772400" cy="269875"/>
          </a:xfrm>
        </p:spPr>
        <p:txBody>
          <a:bodyPr/>
          <a:lstStyle/>
          <a:p>
            <a:r>
              <a:rPr lang="en-US" altLang="en-US" sz="1600"/>
              <a:t>Program puts.c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5625" y="463550"/>
            <a:ext cx="7964488" cy="62071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#include 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stdio.h</a:t>
            </a:r>
            <a:r>
              <a:rPr lang="en-US" altLang="en-US" sz="1800" b="1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#define MAX_LEN 1000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FILE*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1800" b="1" dirty="0">
                <a:latin typeface="Courier New" panose="02070309020205020404" pitchFamily="49" charset="0"/>
              </a:rPr>
              <a:t>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fopen</a:t>
            </a:r>
            <a:r>
              <a:rPr lang="en-US" altLang="en-US" sz="1800" b="1" dirty="0">
                <a:latin typeface="Courier New" panose="02070309020205020404" pitchFamily="49" charset="0"/>
              </a:rPr>
              <a:t>("foo.txt", "w");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if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1800" b="1" dirty="0">
                <a:latin typeface="Courier New" panose="02070309020205020404" pitchFamily="49" charset="0"/>
              </a:rPr>
              <a:t> == NULL)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 ("Error opening file\n");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    return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fputs</a:t>
            </a:r>
            <a:r>
              <a:rPr lang="en-US" altLang="en-US" sz="1800" b="1" dirty="0">
                <a:latin typeface="Courier New" panose="02070309020205020404" pitchFamily="49" charset="0"/>
              </a:rPr>
              <a:t>("Humpty Dumpty sat on a wall\n",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fputs</a:t>
            </a:r>
            <a:r>
              <a:rPr lang="en-US" altLang="en-US" sz="1800" b="1" dirty="0">
                <a:latin typeface="Courier New" panose="02070309020205020404" pitchFamily="49" charset="0"/>
              </a:rPr>
              <a:t>("Humpty Dumpty had a great fall\n",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fclose</a:t>
            </a:r>
            <a:r>
              <a:rPr lang="en-US" altLang="en-US" sz="1800" b="1" dirty="0">
                <a:latin typeface="Courier New" panose="02070309020205020404" pitchFamily="49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pFile</a:t>
            </a:r>
            <a:r>
              <a:rPr lang="en-US" altLang="en-US" sz="18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1" dirty="0">
                <a:latin typeface="Courier New" panose="02070309020205020404" pitchFamily="49" charset="0"/>
              </a:rPr>
              <a:t> ("File foo.txt written\n");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400" dirty="0">
              <a:solidFill>
                <a:srgbClr val="969696"/>
              </a:solidFill>
            </a:endParaRPr>
          </a:p>
        </p:txBody>
      </p:sp>
    </p:spTree>
  </p:cSld>
  <p:clrMapOvr>
    <a:masterClrMapping/>
  </p:clrMapOvr>
  <p:transition spd="slow" advTm="40209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 #1: A File to Read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Use vi or nano to create a short text file called</a:t>
            </a:r>
            <a:r>
              <a:rPr lang="en-US" altLang="en-US" dirty="0">
                <a:latin typeface="Courier New" panose="02070309020205020404" pitchFamily="49" charset="0"/>
              </a:rPr>
              <a:t> test.txt</a:t>
            </a:r>
            <a:r>
              <a:rPr lang="en-US" altLang="en-US" dirty="0"/>
              <a:t> containing four lines:</a:t>
            </a:r>
          </a:p>
          <a:p>
            <a:endParaRPr lang="en-US" altLang="en-US" sz="3200" dirty="0"/>
          </a:p>
          <a:p>
            <a:pPr>
              <a:buFontTx/>
              <a:buNone/>
            </a:pPr>
            <a:r>
              <a:rPr lang="en-US" altLang="en-US" sz="2000" i="1" dirty="0">
                <a:latin typeface="Courier New" panose="02070309020205020404" pitchFamily="49" charset="0"/>
              </a:rPr>
              <a:t>  I heard radio station announced they will give away free circus tickets to the first twenty five people who call in. It sounds like fun. Lets all call and go together.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Write a program to read the file and display the content of the file.</a:t>
            </a:r>
          </a:p>
        </p:txBody>
      </p:sp>
    </p:spTree>
  </p:cSld>
  <p:clrMapOvr>
    <a:masterClrMapping/>
  </p:clrMapOvr>
  <p:transition spd="slow" advTm="1693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Streams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Larger programs may need additional streams.</a:t>
            </a:r>
          </a:p>
          <a:p>
            <a:endParaRPr lang="en-US" altLang="en-US"/>
          </a:p>
          <a:p>
            <a:r>
              <a:rPr lang="en-US" altLang="en-US"/>
              <a:t>Streams can represent files stored on various media.</a:t>
            </a:r>
          </a:p>
          <a:p>
            <a:endParaRPr lang="en-US" altLang="en-US"/>
          </a:p>
          <a:p>
            <a:r>
              <a:rPr lang="en-US" altLang="en-US"/>
              <a:t>However, they could be associated with devices such as network ports and printers.</a:t>
            </a:r>
          </a:p>
        </p:txBody>
      </p:sp>
      <p:sp>
        <p:nvSpPr>
          <p:cNvPr id="16388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D76D085E-1173-43F1-8257-5F8F43436013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91"/>
    </mc:Choice>
    <mc:Fallback xmlns="">
      <p:transition spd="slow" advTm="2349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 #1, Continued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600200"/>
            <a:ext cx="7772400" cy="4800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dirty="0"/>
              <a:t>Steps</a:t>
            </a:r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Open the file</a:t>
            </a:r>
          </a:p>
          <a:p>
            <a:pPr>
              <a:defRPr/>
            </a:pPr>
            <a:r>
              <a:rPr lang="en-US" altLang="en-US" dirty="0"/>
              <a:t>Read line by line and display the content</a:t>
            </a:r>
          </a:p>
          <a:p>
            <a:pPr>
              <a:defRPr/>
            </a:pPr>
            <a:r>
              <a:rPr lang="en-US" altLang="en-US" dirty="0"/>
              <a:t>Close the file</a:t>
            </a:r>
          </a:p>
          <a:p>
            <a:pPr>
              <a:defRPr/>
            </a:pP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 #1, Continued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Batang" panose="02030600000101010101" pitchFamily="18" charset="-127"/>
              </a:rPr>
              <a:t>R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Batang" panose="02030600000101010101" pitchFamily="18" charset="-127"/>
              </a:rPr>
              <a:t>emove the newline characters in the paragraph and replace with white spaces and store it in an output file “test2.txt”.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indent="0">
              <a:buFontTx/>
              <a:buNone/>
              <a:defRPr/>
            </a:pPr>
            <a:r>
              <a:rPr lang="en-US" altLang="en-US" sz="2400" dirty="0"/>
              <a:t>Steps</a:t>
            </a:r>
          </a:p>
          <a:p>
            <a:pPr marL="0" indent="0">
              <a:buFontTx/>
              <a:buNone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Open the output file</a:t>
            </a:r>
          </a:p>
          <a:p>
            <a:pPr>
              <a:defRPr/>
            </a:pPr>
            <a:r>
              <a:rPr lang="en-US" altLang="en-US" sz="2400" dirty="0"/>
              <a:t>In the loop that reads the input file, replace the newline characters with white spaces</a:t>
            </a:r>
          </a:p>
          <a:p>
            <a:pPr>
              <a:defRPr/>
            </a:pPr>
            <a:r>
              <a:rPr lang="en-US" altLang="en-US" sz="2400" dirty="0"/>
              <a:t>In the same loop, write the new content to the output file</a:t>
            </a:r>
          </a:p>
          <a:p>
            <a:pPr>
              <a:defRPr/>
            </a:pPr>
            <a:r>
              <a:rPr lang="en-US" altLang="en-US" sz="2400" dirty="0"/>
              <a:t>Close the output file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marL="0" indent="0">
              <a:buFontTx/>
              <a:buNone/>
              <a:defRPr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File Buffering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Transferring data to or from a disk drive is a relatively slow operation.</a:t>
            </a:r>
          </a:p>
          <a:p>
            <a:r>
              <a:rPr lang="en-US" altLang="en-US" dirty="0"/>
              <a:t>To speed up the process, </a:t>
            </a:r>
            <a:r>
              <a:rPr lang="en-US" altLang="en-US" b="1" i="1" dirty="0"/>
              <a:t>buffering (a large array) is used.</a:t>
            </a:r>
            <a:endParaRPr lang="en-US" altLang="en-US" dirty="0"/>
          </a:p>
        </p:txBody>
      </p:sp>
      <p:sp>
        <p:nvSpPr>
          <p:cNvPr id="1741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F038C74-012C-4D42-8DE1-AEE2EA822EB8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/>
          </a:p>
        </p:txBody>
      </p:sp>
      <p:pic>
        <p:nvPicPr>
          <p:cNvPr id="1026" name="Picture 2" descr="What does buffering mean? | Buffering in video streaming | Cloudflare">
            <a:extLst>
              <a:ext uri="{FF2B5EF4-FFF2-40B4-BE49-F238E27FC236}">
                <a16:creationId xmlns:a16="http://schemas.microsoft.com/office/drawing/2014/main" id="{A48AA5DD-CAB1-57F3-1933-EB1081933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335790"/>
            <a:ext cx="3200400" cy="27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EDC299-BE15-18F4-49AD-E65FBD3DDCB5}"/>
              </a:ext>
            </a:extLst>
          </p:cNvPr>
          <p:cNvSpPr txBox="1"/>
          <p:nvPr/>
        </p:nvSpPr>
        <p:spPr>
          <a:xfrm>
            <a:off x="1676400" y="6411558"/>
            <a:ext cx="4626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https://www.cloudflare.com/learning/video/what-is-buffering/</a:t>
            </a:r>
          </a:p>
        </p:txBody>
      </p:sp>
    </p:spTree>
  </p:cSld>
  <p:clrMapOvr>
    <a:masterClrMapping/>
  </p:clrMapOvr>
  <p:transition spd="slow" advTm="4991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File Buffering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5A7538D-104B-478A-BC78-DC900BB12C2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600200" y="1752600"/>
            <a:ext cx="6172200" cy="4172407"/>
          </a:xfrm>
          <a:prstGeom prst="rect">
            <a:avLst/>
          </a:prstGeom>
        </p:spPr>
      </p:pic>
      <p:sp>
        <p:nvSpPr>
          <p:cNvPr id="1741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F038C74-012C-4D42-8DE1-AEE2EA822EB8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B0658-0892-4FC7-B7D3-DC50286FA67E}"/>
              </a:ext>
            </a:extLst>
          </p:cNvPr>
          <p:cNvSpPr txBox="1"/>
          <p:nvPr/>
        </p:nvSpPr>
        <p:spPr>
          <a:xfrm>
            <a:off x="6324600" y="64008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 Primer Plus (5th Edition)</a:t>
            </a:r>
          </a:p>
        </p:txBody>
      </p:sp>
    </p:spTree>
    <p:extLst>
      <p:ext uri="{BB962C8B-B14F-4D97-AF65-F5344CB8AC3E}">
        <p14:creationId xmlns:p14="http://schemas.microsoft.com/office/powerpoint/2010/main" val="356889672"/>
      </p:ext>
    </p:extLst>
  </p:cSld>
  <p:clrMapOvr>
    <a:masterClrMapping/>
  </p:clrMapOvr>
  <p:transition spd="slow" advTm="4991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File Buffering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Buffering can result in enormous gains in efficiency, since reading a byte from a buffer or storing a byte in a buffer is very fast.</a:t>
            </a:r>
          </a:p>
          <a:p>
            <a:endParaRPr lang="en-US" altLang="en-US" dirty="0"/>
          </a:p>
          <a:p>
            <a:r>
              <a:rPr lang="en-US" altLang="en-US" dirty="0"/>
              <a:t>It takes time to transfer the buffer contents to or from disk, but one large “block move” is much faster than many tiny byte moves.</a:t>
            </a:r>
          </a:p>
        </p:txBody>
      </p:sp>
      <p:sp>
        <p:nvSpPr>
          <p:cNvPr id="1741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F038C74-012C-4D42-8DE1-AEE2EA822EB8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03607430"/>
      </p:ext>
    </p:extLst>
  </p:cSld>
  <p:clrMapOvr>
    <a:masterClrMapping/>
  </p:clrMapOvr>
  <p:transition spd="slow" advTm="4991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File Buffering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The functions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&lt;stdio.h&gt;</a:t>
            </a:r>
            <a:r>
              <a:rPr lang="en-US" altLang="en-US"/>
              <a:t> perform buffering automatically when it seems advantageous.</a:t>
            </a:r>
          </a:p>
          <a:p>
            <a:endParaRPr lang="en-US" altLang="en-US"/>
          </a:p>
          <a:p>
            <a:r>
              <a:rPr lang="en-US" altLang="en-US"/>
              <a:t>Data written to a stream is actually stored in a buffer area in memory; when it’s full (or the stream is closed), the buffer is “flushed.”</a:t>
            </a:r>
          </a:p>
          <a:p>
            <a:endParaRPr lang="en-US" altLang="en-US"/>
          </a:p>
        </p:txBody>
      </p:sp>
      <p:sp>
        <p:nvSpPr>
          <p:cNvPr id="1946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8B50C4D-AFAE-4319-A0C5-06018449544F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</p:spTree>
  </p:cSld>
  <p:clrMapOvr>
    <a:masterClrMapping/>
  </p:clrMapOvr>
  <p:transition spd="slow" advTm="2102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Opening a File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 spd="slow" advTm="1989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File I/O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524000"/>
            <a:ext cx="7772400" cy="5029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Before we can read or write a file, we have to </a:t>
            </a:r>
            <a:r>
              <a:rPr lang="en-US" altLang="en-US" i="1" dirty="0"/>
              <a:t>open</a:t>
            </a:r>
            <a:r>
              <a:rPr lang="en-US" altLang="en-US" dirty="0"/>
              <a:t> the file.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 err="1"/>
              <a:t>fopen</a:t>
            </a:r>
            <a:r>
              <a:rPr lang="en-US" altLang="en-US" dirty="0"/>
              <a:t>() Standard IO Library Function</a:t>
            </a:r>
          </a:p>
          <a:p>
            <a:pPr lvl="1">
              <a:defRPr/>
            </a:pPr>
            <a:r>
              <a:rPr lang="en-US" altLang="en-US" i="1" dirty="0"/>
              <a:t>Open a files as a stream.</a:t>
            </a:r>
          </a:p>
          <a:p>
            <a:pPr lvl="1">
              <a:defRPr/>
            </a:pPr>
            <a:r>
              <a:rPr lang="en-US" altLang="en-US" dirty="0"/>
              <a:t>identifies a file and specifies what we want to do with the file.</a:t>
            </a:r>
          </a:p>
          <a:p>
            <a:pPr lvl="1">
              <a:defRPr/>
            </a:pPr>
            <a:r>
              <a:rPr lang="en-US" altLang="en-US" dirty="0"/>
              <a:t>creates a FILE (defined in </a:t>
            </a:r>
            <a:r>
              <a:rPr lang="en-US" altLang="en-US" dirty="0" err="1"/>
              <a:t>stdio.h</a:t>
            </a:r>
            <a:r>
              <a:rPr lang="en-US" altLang="en-US" dirty="0"/>
              <a:t>) </a:t>
            </a:r>
            <a:r>
              <a:rPr lang="en-US" altLang="en-US" dirty="0" err="1"/>
              <a:t>struct</a:t>
            </a:r>
            <a:r>
              <a:rPr lang="en-US" altLang="en-US" dirty="0"/>
              <a:t> and returns a pointer to it. </a:t>
            </a:r>
          </a:p>
        </p:txBody>
      </p:sp>
    </p:spTree>
    <p:custDataLst>
      <p:tags r:id="rId1"/>
    </p:custDataLst>
  </p:cSld>
  <p:clrMapOvr>
    <a:masterClrMapping/>
  </p:clrMapOvr>
  <p:transition spd="slow" advTm="694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.9|1.6|0.4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0.3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7.2|8.4|11.3|34.3|1.7|17.1|1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10.4|10.6|13.1|97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3.7|13.4|2.3|12.5"/>
</p:tagLst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18201</TotalTime>
  <Words>1749</Words>
  <Application>Microsoft Office PowerPoint</Application>
  <PresentationFormat>On-screen Show (4:3)</PresentationFormat>
  <Paragraphs>272</Paragraphs>
  <Slides>31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Tahoma</vt:lpstr>
      <vt:lpstr>Times New Roman</vt:lpstr>
      <vt:lpstr>tm2</vt:lpstr>
      <vt:lpstr>Topics: File Input/Output (Chapter 22)</vt:lpstr>
      <vt:lpstr>Streams</vt:lpstr>
      <vt:lpstr>Streams</vt:lpstr>
      <vt:lpstr>File Buffering</vt:lpstr>
      <vt:lpstr>File Buffering</vt:lpstr>
      <vt:lpstr>File Buffering</vt:lpstr>
      <vt:lpstr>File Buffering</vt:lpstr>
      <vt:lpstr>Opening a File</vt:lpstr>
      <vt:lpstr>File I/O</vt:lpstr>
      <vt:lpstr>The fopen() function</vt:lpstr>
      <vt:lpstr>NULL Pointer</vt:lpstr>
      <vt:lpstr>Opening a File for Reading</vt:lpstr>
      <vt:lpstr>The fopen() function</vt:lpstr>
      <vt:lpstr>Mode</vt:lpstr>
      <vt:lpstr>Exercise</vt:lpstr>
      <vt:lpstr>Reading a Text File</vt:lpstr>
      <vt:lpstr>fgets</vt:lpstr>
      <vt:lpstr>Function fgets()</vt:lpstr>
      <vt:lpstr>Reading a File</vt:lpstr>
      <vt:lpstr>Closing a File</vt:lpstr>
      <vt:lpstr>Closing a File</vt:lpstr>
      <vt:lpstr>Closing a File</vt:lpstr>
      <vt:lpstr>Writing a file</vt:lpstr>
      <vt:lpstr>Writing a File</vt:lpstr>
      <vt:lpstr>Writing a File</vt:lpstr>
      <vt:lpstr>Exercise</vt:lpstr>
      <vt:lpstr>Writing to a File</vt:lpstr>
      <vt:lpstr>Program puts.c</vt:lpstr>
      <vt:lpstr>Exercise #1: A File to Read</vt:lpstr>
      <vt:lpstr>Exercise #1, Continued</vt:lpstr>
      <vt:lpstr>Exercise #1, Continued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Jing Wang</cp:lastModifiedBy>
  <cp:revision>1532</cp:revision>
  <cp:lastPrinted>1999-11-08T20:52:53Z</cp:lastPrinted>
  <dcterms:created xsi:type="dcterms:W3CDTF">1999-08-24T18:39:05Z</dcterms:created>
  <dcterms:modified xsi:type="dcterms:W3CDTF">2023-10-12T22:37:54Z</dcterms:modified>
</cp:coreProperties>
</file>