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9"/>
  </p:notesMasterIdLst>
  <p:sldIdLst>
    <p:sldId id="282" r:id="rId2"/>
    <p:sldId id="664" r:id="rId3"/>
    <p:sldId id="680" r:id="rId4"/>
    <p:sldId id="681" r:id="rId5"/>
    <p:sldId id="675" r:id="rId6"/>
    <p:sldId id="651" r:id="rId7"/>
    <p:sldId id="652" r:id="rId8"/>
    <p:sldId id="653" r:id="rId9"/>
    <p:sldId id="654" r:id="rId10"/>
    <p:sldId id="655" r:id="rId11"/>
    <p:sldId id="656" r:id="rId12"/>
    <p:sldId id="673" r:id="rId13"/>
    <p:sldId id="674" r:id="rId14"/>
    <p:sldId id="678" r:id="rId15"/>
    <p:sldId id="677" r:id="rId16"/>
    <p:sldId id="686" r:id="rId17"/>
    <p:sldId id="682" r:id="rId18"/>
    <p:sldId id="683" r:id="rId19"/>
    <p:sldId id="684" r:id="rId20"/>
    <p:sldId id="687" r:id="rId21"/>
    <p:sldId id="659" r:id="rId22"/>
    <p:sldId id="660" r:id="rId23"/>
    <p:sldId id="661" r:id="rId24"/>
    <p:sldId id="662" r:id="rId25"/>
    <p:sldId id="663" r:id="rId26"/>
    <p:sldId id="672" r:id="rId27"/>
    <p:sldId id="676" r:id="rId28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F1653A6-5104-48C0-94C3-EF002443F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0DA415-E99F-431B-A532-DE848C315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AA157D8-5D97-4B4F-A025-ED0DCDCDF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4006353-B490-49FC-B150-525588BF1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91716B-08D6-4215-B386-AA89C79AB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4006353-B490-49FC-B150-525588BF1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91716B-08D6-4215-B386-AA89C79AB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92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67F6D-5AE2-47BF-9778-7F644A7024F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4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AAC71-7CD6-4573-AE2C-0394E229B8B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FA3C2-2D00-4F9F-BAAC-F3345400F16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8F67A-9778-4527-989E-CD9A70034CC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0A6E-DA5D-4BB4-8393-7CB209DEB66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9747A-33FC-4658-8C73-39E6427A05A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E3777-4693-4C24-990A-C5BC6905213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EC2E-3900-40F7-900A-FFE588D6B9C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AD020-6BCE-4A28-BBE7-AFA06835EEF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5F7D-C091-4076-949C-569ABC416AB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38D6D6-2528-449D-AB89-C41153080636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22: Input/Output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1" r:id="rId1"/>
    <p:sldLayoutId id="2147484832" r:id="rId2"/>
    <p:sldLayoutId id="2147484833" r:id="rId3"/>
    <p:sldLayoutId id="2147484834" r:id="rId4"/>
    <p:sldLayoutId id="2147484835" r:id="rId5"/>
    <p:sldLayoutId id="2147484836" r:id="rId6"/>
    <p:sldLayoutId id="2147484837" r:id="rId7"/>
    <p:sldLayoutId id="2147484838" r:id="rId8"/>
    <p:sldLayoutId id="2147484839" r:id="rId9"/>
    <p:sldLayoutId id="2147484840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885D8-8F42-49E0-97F9-503F41F062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  <p:sp>
        <p:nvSpPr>
          <p:cNvPr id="1331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altLang="en-US"/>
              <a:t>Topics: File Input/Output (Chapter 22)</a:t>
            </a:r>
          </a:p>
        </p:txBody>
      </p:sp>
      <p:sp>
        <p:nvSpPr>
          <p:cNvPr id="1331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n-US" dirty="0"/>
              <a:t>Previously:</a:t>
            </a:r>
          </a:p>
          <a:p>
            <a:pPr marL="800100" lvl="1" indent="-342900" algn="l">
              <a:buFontTx/>
              <a:buChar char="•"/>
            </a:pPr>
            <a:r>
              <a:rPr lang="en-US" altLang="en-US" dirty="0"/>
              <a:t>Buffering</a:t>
            </a:r>
          </a:p>
          <a:p>
            <a:pPr marL="800100" lvl="1" indent="-342900" algn="l">
              <a:buFontTx/>
              <a:buChar char="•"/>
            </a:pPr>
            <a:r>
              <a:rPr lang="en-US" altLang="en-US" dirty="0"/>
              <a:t>File opening/closing</a:t>
            </a:r>
          </a:p>
          <a:p>
            <a:pPr marL="800100" lvl="1" indent="-342900" algn="l">
              <a:buFontTx/>
              <a:buChar char="•"/>
            </a:pPr>
            <a:r>
              <a:rPr lang="en-US" altLang="en-US" dirty="0"/>
              <a:t>Read/write text data from/to files</a:t>
            </a:r>
          </a:p>
          <a:p>
            <a:pPr marL="342900" indent="-342900" algn="l">
              <a:buFontTx/>
              <a:buChar char="•"/>
            </a:pPr>
            <a:r>
              <a:rPr lang="en-US" altLang="en-US" dirty="0"/>
              <a:t>Today:</a:t>
            </a:r>
          </a:p>
          <a:p>
            <a:pPr marL="800100" lvl="1" indent="-342900" algn="l">
              <a:buFontTx/>
              <a:buChar char="•"/>
            </a:pPr>
            <a:r>
              <a:rPr lang="en-US" altLang="en-US" dirty="0"/>
              <a:t>File Positioning</a:t>
            </a:r>
          </a:p>
          <a:p>
            <a:pPr marL="800100" lvl="1" indent="-342900" algn="l">
              <a:buFontTx/>
              <a:buChar char="•"/>
            </a:pPr>
            <a:r>
              <a:rPr lang="en-US" altLang="en-US" dirty="0"/>
              <a:t>Formatted File Input and Output</a:t>
            </a:r>
          </a:p>
          <a:p>
            <a:pPr marL="1200150" lvl="2" indent="-285750" algn="l">
              <a:buFontTx/>
              <a:buChar char="–"/>
            </a:pPr>
            <a:r>
              <a:rPr lang="en-US" altLang="en-US" dirty="0"/>
              <a:t>Functions that perform “formatted” input/output</a:t>
            </a:r>
          </a:p>
          <a:p>
            <a:pPr marL="342900" indent="-342900" algn="l">
              <a:buFontTx/>
              <a:buChar char="•"/>
            </a:pPr>
            <a:endParaRPr lang="en-US" altLang="en-US" dirty="0"/>
          </a:p>
          <a:p>
            <a:pPr marL="342900" indent="-342900" algn="l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  <p:transition spd="slow" advTm="1865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100"/>
              <a:t>Detecting End-of-File and Error Conditions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Every stream has two indicators associated with it: an </a:t>
            </a:r>
            <a:r>
              <a:rPr lang="en-US" altLang="en-US" b="1" i="1"/>
              <a:t>error indicator</a:t>
            </a:r>
            <a:r>
              <a:rPr lang="en-US" altLang="en-US"/>
              <a:t> and an </a:t>
            </a:r>
            <a:r>
              <a:rPr lang="en-US" altLang="en-US" b="1" i="1"/>
              <a:t>end-of-file indicator.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altLang="en-US"/>
              <a:t> functions can be used to test a stream’s indicators to determine why a prior operation on the stream failed.</a:t>
            </a:r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6387258-2FB3-4CD0-9EEB-5E997881D0A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p:transition spd="slow" advTm="142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Checking for End of File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feof (FILE* pFile)</a:t>
            </a:r>
          </a:p>
          <a:p>
            <a:endParaRPr lang="en-US" altLang="en-US" sz="2400">
              <a:latin typeface="Courier New" panose="02070309020205020404" pitchFamily="49" charset="0"/>
            </a:endParaRPr>
          </a:p>
          <a:p>
            <a:r>
              <a:rPr lang="en-US" altLang="en-US" sz="2400"/>
              <a:t>Returns non-zero value (true) when you have attempted to read beyond the end of the file.</a:t>
            </a:r>
          </a:p>
          <a:p>
            <a:r>
              <a:rPr lang="en-US" altLang="en-US" sz="2400"/>
              <a:t>Returns 0 (false) when end of file has not been reached.</a:t>
            </a:r>
          </a:p>
          <a:p>
            <a:endParaRPr lang="en-US" altLang="en-US" sz="2400"/>
          </a:p>
          <a:p>
            <a:r>
              <a:rPr lang="en-US" altLang="en-US" sz="2400"/>
              <a:t>Use </a:t>
            </a:r>
            <a:r>
              <a:rPr lang="en-US" altLang="en-US" sz="2400">
                <a:latin typeface="Courier New" panose="02070309020205020404" pitchFamily="49" charset="0"/>
              </a:rPr>
              <a:t>feof</a:t>
            </a:r>
            <a:r>
              <a:rPr lang="en-US" altLang="en-US" sz="2400"/>
              <a:t> to check after a read operation and before processing the input data.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altLang="en-US" sz="2400"/>
              <a:t> is similar: returns a nonzero value when a read error occurred during input.</a:t>
            </a:r>
          </a:p>
        </p:txBody>
      </p:sp>
    </p:spTree>
    <p:custDataLst>
      <p:tags r:id="rId1"/>
    </p:custDataLst>
  </p:cSld>
  <p:clrMapOvr>
    <a:masterClrMapping/>
  </p:clrMapOvr>
  <p:transition spd="slow" advTm="467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en-US" sz="2800"/>
              <a:t>Reading data items </a:t>
            </a:r>
            <a:r>
              <a:rPr lang="en-US" altLang="en-US" sz="2800" dirty="0"/>
              <a:t>in a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90600" y="1752600"/>
            <a:ext cx="7162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while (!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feof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2000" b="1" dirty="0">
                <a:latin typeface="Courier New" panose="02070309020205020404" pitchFamily="49" charset="0"/>
              </a:rPr>
              <a:t>)&amp;&amp;!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ferror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2000" b="1" dirty="0">
                <a:latin typeface="Courier New" panose="02070309020205020404" pitchFamily="49" charset="0"/>
              </a:rPr>
              <a:t>))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   /* Read next number from file*/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if(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fscanf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2000" b="1" dirty="0">
                <a:latin typeface="Courier New" panose="02070309020205020404" pitchFamily="49" charset="0"/>
              </a:rPr>
              <a:t>, "%d", &amp;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)==1)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	  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("%d\n",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  <p:transition spd="slow" advTm="6707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en-US" sz="2800" dirty="0"/>
              <a:t>Reading data items in a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1752600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while (!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feof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2000" b="1" dirty="0">
                <a:latin typeface="Courier New" panose="02070309020205020404" pitchFamily="49" charset="0"/>
              </a:rPr>
              <a:t>)&amp;&amp;!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ferror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2000" b="1" dirty="0">
                <a:latin typeface="Courier New" panose="02070309020205020404" pitchFamily="49" charset="0"/>
              </a:rPr>
              <a:t>))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   /* Read a string and two numbers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if(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fscanf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2000" b="1" dirty="0">
                <a:latin typeface="Courier New" panose="02070309020205020404" pitchFamily="49" charset="0"/>
              </a:rPr>
              <a:t>, "%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s%d%d</a:t>
            </a:r>
            <a:r>
              <a:rPr lang="en-US" altLang="en-US" sz="2000" b="1" dirty="0">
                <a:latin typeface="Courier New" panose="02070309020205020404" pitchFamily="49" charset="0"/>
              </a:rPr>
              <a:t>",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</a:rPr>
              <a:t>, &amp;num1,&amp;num2)==3)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("%s\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t%d</a:t>
            </a:r>
            <a:r>
              <a:rPr lang="en-US" altLang="en-US" sz="2000" b="1" dirty="0">
                <a:latin typeface="Courier New" panose="02070309020205020404" pitchFamily="49" charset="0"/>
              </a:rPr>
              <a:t>\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t%d</a:t>
            </a:r>
            <a:r>
              <a:rPr lang="en-US" altLang="en-US" sz="2000" b="1" dirty="0">
                <a:latin typeface="Courier New" panose="02070309020205020404" pitchFamily="49" charset="0"/>
              </a:rPr>
              <a:t>\n",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</a:rPr>
              <a:t>, num1, num2);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  <p:transition spd="slow" advTm="7612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sz="2400" dirty="0"/>
              <a:t>Suppose you have just opened a file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2400" dirty="0"/>
              <a:t> on permit request records with the following data formats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COP2510 84652123 pending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COP3514 17680087 approved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…(more data)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The first field in a row is the course id, the second is the student id, the third is the status of the request (pending </a:t>
            </a:r>
            <a:r>
              <a:rPr lang="en-US" sz="2400"/>
              <a:t>or approved).  </a:t>
            </a:r>
            <a:endParaRPr lang="en-US" altLang="en-US" sz="2400" dirty="0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E01B59-438E-4383-BF04-3D22CD8217D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18886153"/>
      </p:ext>
    </p:extLst>
  </p:cSld>
  <p:clrMapOvr>
    <a:masterClrMapping/>
  </p:clrMapOvr>
  <p:transition spd="slow" advTm="4545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sz="2200" dirty="0"/>
              <a:t>What statement is correct for reading a row of data?  Assume </a:t>
            </a:r>
            <a:r>
              <a:rPr lang="en-US" sz="2200" dirty="0" err="1"/>
              <a:t>student_id</a:t>
            </a:r>
            <a:r>
              <a:rPr lang="en-US" sz="2200" dirty="0"/>
              <a:t> is an </a:t>
            </a:r>
            <a:r>
              <a:rPr lang="en-US" sz="2200" dirty="0" err="1"/>
              <a:t>int</a:t>
            </a:r>
            <a:r>
              <a:rPr lang="en-US" sz="2200" dirty="0"/>
              <a:t> variable, </a:t>
            </a:r>
            <a:r>
              <a:rPr lang="en-US" sz="2200" dirty="0" err="1"/>
              <a:t>course_id</a:t>
            </a:r>
            <a:r>
              <a:rPr lang="en-US" sz="2200" dirty="0"/>
              <a:t> is a string variable, and status is a string variable.</a:t>
            </a:r>
          </a:p>
          <a:p>
            <a:pPr marL="0" lv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lphaLcParenR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“%s %d %s”, &amp;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&amp;status);	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“%s %d %s”, &amp;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&amp;status);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“%s %d %s”,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status);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“%s %d %s”,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status);</a:t>
            </a:r>
          </a:p>
          <a:p>
            <a:endParaRPr lang="en-US" altLang="en-US" dirty="0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E01B59-438E-4383-BF04-3D22CD8217D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02918267"/>
      </p:ext>
    </p:extLst>
  </p:cSld>
  <p:clrMapOvr>
    <a:masterClrMapping/>
  </p:clrMapOvr>
  <p:transition spd="slow" advTm="4545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sz="2400" dirty="0"/>
              <a:t>Write a program that counts the total number of dumbbells in an input file containing a list of dumbbells.</a:t>
            </a:r>
            <a:endParaRPr lang="en-US" altLang="en-US" sz="2400" dirty="0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E01B59-438E-4383-BF04-3D22CD8217D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48475280"/>
      </p:ext>
    </p:extLst>
  </p:cSld>
  <p:clrMapOvr>
    <a:masterClrMapping/>
  </p:clrMapOvr>
  <p:transition spd="slow" advTm="4545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C68D7E5-4281-4F03-A513-A6E55A3F7D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533400"/>
            <a:ext cx="7772400" cy="685800"/>
          </a:xfrm>
        </p:spPr>
        <p:txBody>
          <a:bodyPr/>
          <a:lstStyle/>
          <a:p>
            <a:r>
              <a:rPr lang="en-US" altLang="en-US" sz="2800"/>
              <a:t>fscanf (scanf) conversion specifier: [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39AECCF-91B7-43FB-A049-C08CB944DB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2C7DB-56CA-4EE2-A1FE-2C24A8A3145D}"/>
              </a:ext>
            </a:extLst>
          </p:cNvPr>
          <p:cNvSpPr txBox="1">
            <a:spLocks/>
          </p:cNvSpPr>
          <p:nvPr/>
        </p:nvSpPr>
        <p:spPr bwMode="auto">
          <a:xfrm>
            <a:off x="7620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defRPr/>
            </a:pPr>
            <a:r>
              <a:rPr lang="en-US" altLang="en-US" sz="2500" dirty="0"/>
              <a:t>The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500" dirty="0"/>
              <a:t> specifier is a more complicated (and more flexible) version of the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500" dirty="0"/>
              <a:t> specifier.</a:t>
            </a:r>
          </a:p>
          <a:p>
            <a:pPr algn="ctr">
              <a:buFontTx/>
              <a:buNone/>
              <a:defRPr/>
            </a:pPr>
            <a:endParaRPr lang="en-US" altLang="en-US" sz="2500" dirty="0"/>
          </a:p>
          <a:p>
            <a:pPr algn="ctr">
              <a:buFontTx/>
              <a:buNone/>
              <a:defRPr/>
            </a:pPr>
            <a:endParaRPr lang="en-US" altLang="en-US" sz="2500" dirty="0"/>
          </a:p>
          <a:p>
            <a:pPr marL="342900" indent="-342900">
              <a:defRPr/>
            </a:pPr>
            <a:r>
              <a:rPr lang="en-US" altLang="en-US" sz="2500" dirty="0"/>
              <a:t>A conversion specification using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500" dirty="0"/>
              <a:t> has the form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%[</a:t>
            </a:r>
            <a:r>
              <a:rPr lang="en-US" altLang="en-US" sz="2500" i="1" dirty="0"/>
              <a:t>set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500" dirty="0"/>
              <a:t> or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%[^</a:t>
            </a:r>
            <a:r>
              <a:rPr lang="en-US" altLang="en-US" sz="2500" i="1" dirty="0"/>
              <a:t>set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500" dirty="0"/>
              <a:t>, where </a:t>
            </a:r>
            <a:r>
              <a:rPr lang="en-US" altLang="en-US" sz="2500" i="1" dirty="0"/>
              <a:t>set</a:t>
            </a:r>
            <a:r>
              <a:rPr lang="en-US" altLang="en-US" sz="2500" dirty="0"/>
              <a:t> can be any set of characters.</a:t>
            </a:r>
          </a:p>
          <a:p>
            <a:pPr algn="ctr">
              <a:buFontTx/>
              <a:buNone/>
              <a:defRPr/>
            </a:pP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%[</a:t>
            </a:r>
            <a:r>
              <a:rPr lang="en-US" altLang="en-US" sz="2100" i="1" dirty="0"/>
              <a:t>set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100" dirty="0"/>
              <a:t> matches any sequence of characters in </a:t>
            </a:r>
            <a:r>
              <a:rPr lang="en-US" altLang="en-US" sz="2100" i="1" dirty="0"/>
              <a:t>set</a:t>
            </a:r>
            <a:endParaRPr lang="en-US" altLang="en-US" sz="2100" dirty="0"/>
          </a:p>
          <a:p>
            <a:pPr marL="800100" lvl="1" indent="-342900"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%[^</a:t>
            </a:r>
            <a:r>
              <a:rPr lang="en-US" altLang="en-US" sz="2100" i="1" dirty="0"/>
              <a:t>set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100" dirty="0"/>
              <a:t> matches any sequence of characters not in </a:t>
            </a:r>
            <a:r>
              <a:rPr lang="en-US" altLang="en-US" sz="2100" i="1" dirty="0"/>
              <a:t>set</a:t>
            </a:r>
            <a:r>
              <a:rPr lang="en-US" altLang="en-US" sz="2100" dirty="0"/>
              <a:t>.</a:t>
            </a:r>
          </a:p>
          <a:p>
            <a:pPr algn="ctr">
              <a:buFontTx/>
              <a:buNone/>
              <a:defRPr/>
            </a:pPr>
            <a:endParaRPr lang="en-US" altLang="en-US" sz="2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AE9D4F-DECA-4300-B921-0C31A9624F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419100"/>
            <a:ext cx="7772400" cy="685800"/>
          </a:xfrm>
        </p:spPr>
        <p:txBody>
          <a:bodyPr/>
          <a:lstStyle/>
          <a:p>
            <a:r>
              <a:rPr lang="en-US" altLang="en-US" sz="2800"/>
              <a:t>fscanf conversion specifier: [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5ED44F-C125-4C81-8FBE-D89F56B1B5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B95A2B-5F03-4509-8370-4A4D0E5B6F37}"/>
              </a:ext>
            </a:extLst>
          </p:cNvPr>
          <p:cNvSpPr txBox="1">
            <a:spLocks/>
          </p:cNvSpPr>
          <p:nvPr/>
        </p:nvSpPr>
        <p:spPr bwMode="auto">
          <a:xfrm>
            <a:off x="8382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Examples</a:t>
            </a:r>
          </a:p>
          <a:p>
            <a:pPr marL="0" indent="0">
              <a:buFontTx/>
              <a:buNone/>
              <a:defRPr/>
            </a:pP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%[</a:t>
            </a:r>
            <a:r>
              <a:rPr lang="en-US" alt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kern="0" dirty="0"/>
              <a:t> matches any string containing only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dirty="0"/>
              <a:t>,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kern="0" dirty="0"/>
              <a:t>, and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%[^</a:t>
            </a:r>
            <a:r>
              <a:rPr lang="en-US" alt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kern="0" dirty="0"/>
              <a:t> matches any string that doesn’t contain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dirty="0"/>
              <a:t>,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kern="0" dirty="0"/>
              <a:t>, or </a:t>
            </a:r>
            <a:r>
              <a:rPr lang="en-US" alt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AE9D4F-DECA-4300-B921-0C31A9624F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419100"/>
            <a:ext cx="7772400" cy="685800"/>
          </a:xfrm>
        </p:spPr>
        <p:txBody>
          <a:bodyPr/>
          <a:lstStyle/>
          <a:p>
            <a:r>
              <a:rPr lang="en-US" altLang="en-US" sz="2800"/>
              <a:t>fscanf conversion specifier: [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5ED44F-C125-4C81-8FBE-D89F56B1B5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B95A2B-5F03-4509-8370-4A4D0E5B6F37}"/>
              </a:ext>
            </a:extLst>
          </p:cNvPr>
          <p:cNvSpPr txBox="1">
            <a:spLocks/>
          </p:cNvSpPr>
          <p:nvPr/>
        </p:nvSpPr>
        <p:spPr bwMode="auto">
          <a:xfrm>
            <a:off x="8382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Example: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"%[^\n]\n", str);</a:t>
            </a:r>
          </a:p>
          <a:p>
            <a:pPr marL="0" indent="0">
              <a:buFontTx/>
              <a:buNone/>
              <a:defRPr/>
            </a:pPr>
            <a:r>
              <a:rPr lang="en-US" altLang="en-US" kern="0" dirty="0"/>
              <a:t>  matches (read) any character that’s not newline character until a new line character is encountered.</a:t>
            </a:r>
          </a:p>
          <a:p>
            <a:pPr marL="0" indent="0">
              <a:buNone/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Example:</a:t>
            </a:r>
            <a:endParaRPr lang="en-US" kern="0" dirty="0"/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"%[^,],", str);</a:t>
            </a:r>
          </a:p>
          <a:p>
            <a:pPr marL="0" indent="0">
              <a:buFontTx/>
              <a:buNone/>
              <a:defRPr/>
            </a:pPr>
            <a:r>
              <a:rPr lang="en-US" altLang="en-US" kern="0" dirty="0"/>
              <a:t>  matches (read) any character that’s not comma character until a comma character is encountered</a:t>
            </a:r>
          </a:p>
          <a:p>
            <a:pPr marL="0" indent="0">
              <a:buFontTx/>
              <a:buNone/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260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dirty="0"/>
              <a:t>File Positioning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Every stream has an associated </a:t>
            </a:r>
            <a:r>
              <a:rPr lang="en-US" altLang="en-US" i="1" dirty="0"/>
              <a:t>file position.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When a file is opened, the file position is set at the beginning of the file.</a:t>
            </a:r>
          </a:p>
          <a:p>
            <a:pPr lvl="1"/>
            <a:r>
              <a:rPr lang="en-US" altLang="en-US" dirty="0"/>
              <a:t>In “append” mode, the initial file position may be at the beginning or end, depending on the implementation.</a:t>
            </a:r>
          </a:p>
          <a:p>
            <a:endParaRPr lang="en-US" altLang="en-US" dirty="0"/>
          </a:p>
          <a:p>
            <a:r>
              <a:rPr lang="en-US" altLang="en-US" dirty="0"/>
              <a:t>When a read or write operation is performed, the file position advances automatically, providing </a:t>
            </a:r>
            <a:r>
              <a:rPr lang="en-US" altLang="en-US" dirty="0">
                <a:solidFill>
                  <a:srgbClr val="FF0000"/>
                </a:solidFill>
              </a:rPr>
              <a:t>sequential access </a:t>
            </a:r>
            <a:r>
              <a:rPr lang="en-US" altLang="en-US" dirty="0"/>
              <a:t>to data.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AC4361B-B676-41CA-9AB9-22FDE4FD560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p:transition spd="slow" advTm="7070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sz="2400" dirty="0"/>
              <a:t>Read csv files</a:t>
            </a:r>
          </a:p>
          <a:p>
            <a:pPr lvl="0"/>
            <a:endParaRPr lang="en-US" altLang="en-US" sz="2400" dirty="0"/>
          </a:p>
          <a:p>
            <a:pPr lvl="0"/>
            <a:r>
              <a:rPr lang="en-US" altLang="en-US" sz="2400" dirty="0"/>
              <a:t>csv: comma-separated values </a:t>
            </a: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E01B59-438E-4383-BF04-3D22CD8217D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69788292"/>
      </p:ext>
    </p:extLst>
  </p:cSld>
  <p:clrMapOvr>
    <a:masterClrMapping/>
  </p:clrMapOvr>
  <p:transition spd="slow" advTm="4545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Writing Formatted Output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148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/>
              <a:t> Function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always writes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en-US"/>
              <a:t>, whereas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/>
              <a:t> writes to the stream indicated by its first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printf("Total: %d\n", total);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writes to stdout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fprintf(fp, "Total: %d\n", total);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writes to fp */</a:t>
            </a:r>
          </a:p>
          <a:p>
            <a:endParaRPr lang="en-US" altLang="en-US"/>
          </a:p>
          <a:p>
            <a:r>
              <a:rPr lang="en-US" altLang="en-US"/>
              <a:t>A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is equivalent to a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en-US"/>
              <a:t> as the first argument.</a:t>
            </a:r>
          </a:p>
          <a:p>
            <a:endParaRPr lang="en-US" altLang="en-US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E01B59-438E-4383-BF04-3D22CD8217D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  <p:transition spd="slow" advTm="4545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Formatted Output to a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1296988"/>
            <a:ext cx="8278812" cy="2203450"/>
          </a:xfrm>
        </p:spPr>
        <p:txBody>
          <a:bodyPr/>
          <a:lstStyle/>
          <a:p>
            <a:r>
              <a:rPr lang="en-US" altLang="en-US"/>
              <a:t>A “file” version of printf allows us to do formatted output to a file.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fprintf (FILE* pFile, char* format, ...)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51236" name="AutoShape 4"/>
          <p:cNvSpPr>
            <a:spLocks/>
          </p:cNvSpPr>
          <p:nvPr/>
        </p:nvSpPr>
        <p:spPr bwMode="auto">
          <a:xfrm rot="-5400000">
            <a:off x="3265487" y="3059113"/>
            <a:ext cx="250825" cy="990600"/>
          </a:xfrm>
          <a:prstGeom prst="leftBrace">
            <a:avLst>
              <a:gd name="adj1" fmla="val 32911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819400" y="3962400"/>
            <a:ext cx="16684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Pointer to FILE struct open for write</a:t>
            </a:r>
          </a:p>
        </p:txBody>
      </p:sp>
      <p:sp>
        <p:nvSpPr>
          <p:cNvPr id="351238" name="AutoShape 6"/>
          <p:cNvSpPr>
            <a:spLocks/>
          </p:cNvSpPr>
          <p:nvPr/>
        </p:nvSpPr>
        <p:spPr bwMode="auto">
          <a:xfrm rot="-5400000">
            <a:off x="5246687" y="2906713"/>
            <a:ext cx="250825" cy="990600"/>
          </a:xfrm>
          <a:prstGeom prst="leftBrace">
            <a:avLst>
              <a:gd name="adj1" fmla="val 32911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4800600" y="4038600"/>
            <a:ext cx="1582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Format string (Same as for printf)</a:t>
            </a:r>
          </a:p>
        </p:txBody>
      </p:sp>
      <p:sp>
        <p:nvSpPr>
          <p:cNvPr id="351240" name="AutoShape 8"/>
          <p:cNvSpPr>
            <a:spLocks/>
          </p:cNvSpPr>
          <p:nvPr/>
        </p:nvSpPr>
        <p:spPr bwMode="auto">
          <a:xfrm rot="-5400000">
            <a:off x="6819106" y="3086894"/>
            <a:ext cx="250825" cy="630238"/>
          </a:xfrm>
          <a:prstGeom prst="leftBrace">
            <a:avLst>
              <a:gd name="adj1" fmla="val 20939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781800" y="39624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Variables to be formatted</a:t>
            </a:r>
          </a:p>
        </p:txBody>
      </p:sp>
      <p:sp>
        <p:nvSpPr>
          <p:cNvPr id="351242" name="AutoShape 10"/>
          <p:cNvSpPr>
            <a:spLocks/>
          </p:cNvSpPr>
          <p:nvPr/>
        </p:nvSpPr>
        <p:spPr bwMode="auto">
          <a:xfrm rot="-5400000">
            <a:off x="771525" y="3167063"/>
            <a:ext cx="250825" cy="555625"/>
          </a:xfrm>
          <a:prstGeom prst="leftBrace">
            <a:avLst>
              <a:gd name="adj1" fmla="val 1846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7513" y="3765550"/>
            <a:ext cx="10366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Returns EOF on error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96875" y="4799013"/>
            <a:ext cx="1036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Usually ignored</a:t>
            </a:r>
          </a:p>
        </p:txBody>
      </p:sp>
    </p:spTree>
    <p:custDataLst>
      <p:tags r:id="rId1"/>
    </p:custDataLst>
  </p:cSld>
  <p:clrMapOvr>
    <a:masterClrMapping/>
  </p:clrMapOvr>
  <p:transition spd="slow" advTm="271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  <p:bldP spid="351237" grpId="0"/>
      <p:bldP spid="351238" grpId="0" animBg="1"/>
      <p:bldP spid="351239" grpId="0"/>
      <p:bldP spid="351240" grpId="0" animBg="1"/>
      <p:bldP spid="351241" grpId="0"/>
      <p:bldP spid="351242" grpId="0" animBg="1"/>
      <p:bldP spid="351243" grpId="0"/>
      <p:bldP spid="3512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r>
              <a:rPr lang="en-US" altLang="en-US"/>
              <a:t>Program grades.c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7467600" cy="53054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main( void )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char *names[] = {"Vicky Lewis", "Karen Doe", "Greg Smith"};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int grades[] = {94, 91, 86};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char*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file_name</a:t>
            </a:r>
            <a:r>
              <a:rPr lang="en-US" altLang="en-US" sz="1600" b="1" dirty="0">
                <a:latin typeface="Courier New" panose="02070309020205020404" pitchFamily="49" charset="0"/>
              </a:rPr>
              <a:t> = "grades.txt";        /* Output file name */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FILE*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fopen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file_name</a:t>
            </a:r>
            <a:r>
              <a:rPr lang="en-US" altLang="en-US" sz="1600" b="1" dirty="0">
                <a:latin typeface="Courier New" panose="02070309020205020404" pitchFamily="49" charset="0"/>
              </a:rPr>
              <a:t>, "w" );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1600" b="1" dirty="0">
                <a:latin typeface="Courier New" panose="02070309020205020404" pitchFamily="49" charset="0"/>
              </a:rPr>
              <a:t> == NULL)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urier New" panose="02070309020205020404" pitchFamily="49" charset="0"/>
              </a:rPr>
              <a:t> ("Cannot open %s for output\n",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file_name</a:t>
            </a:r>
            <a:r>
              <a:rPr lang="en-US" altLang="en-US" sz="1600" b="1" dirty="0">
                <a:latin typeface="Courier New" panose="02070309020205020404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1;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94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379538"/>
            <a:ext cx="7524750" cy="4772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urier New" panose="02070309020205020404" pitchFamily="49" charset="0"/>
              </a:rPr>
              <a:t>( "\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nWriting</a:t>
            </a:r>
            <a:r>
              <a:rPr lang="en-US" altLang="en-US" sz="1600" b="1" dirty="0">
                <a:latin typeface="Courier New" panose="02070309020205020404" pitchFamily="49" charset="0"/>
              </a:rPr>
              <a:t> data to file %s\n",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file_name</a:t>
            </a:r>
            <a:r>
              <a:rPr lang="en-US" altLang="en-US" sz="1600" b="1" dirty="0">
                <a:latin typeface="Courier New" panose="02070309020205020404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for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&lt;3;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fprintf</a:t>
            </a:r>
            <a:r>
              <a:rPr lang="en-US" altLang="en-US" sz="1600" b="1" dirty="0">
                <a:latin typeface="Courier New" panose="02070309020205020404" pitchFamily="49" charset="0"/>
              </a:rPr>
              <a:t>(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1600" b="1" dirty="0">
                <a:latin typeface="Courier New" panose="02070309020205020404" pitchFamily="49" charset="0"/>
              </a:rPr>
              <a:t>, "%s\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t%d</a:t>
            </a:r>
            <a:r>
              <a:rPr lang="en-US" altLang="en-US" sz="1600" b="1" dirty="0">
                <a:latin typeface="Courier New" panose="02070309020205020404" pitchFamily="49" charset="0"/>
              </a:rPr>
              <a:t>\n", names[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], grades[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]);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fclose</a:t>
            </a:r>
            <a:r>
              <a:rPr lang="en-US" altLang="en-US" sz="1600" b="1" dirty="0">
                <a:latin typeface="Courier New" panose="02070309020205020404" pitchFamily="49" charset="0"/>
              </a:rPr>
              <a:t>(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myfile</a:t>
            </a:r>
            <a:r>
              <a:rPr lang="en-US" altLang="en-US" sz="1600" b="1" dirty="0">
                <a:latin typeface="Courier New" panose="02070309020205020404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urier New" panose="02070309020205020404" pitchFamily="49" charset="0"/>
              </a:rPr>
              <a:t> ("Normal termination\n");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spd="slow" advTm="960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Exercise, Part I Reading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Write a program to read the numbers in </a:t>
            </a:r>
            <a:r>
              <a:rPr lang="en-US" altLang="en-US" dirty="0">
                <a:latin typeface="Courier New" panose="02070309020205020404" pitchFamily="49" charset="0"/>
              </a:rPr>
              <a:t>numbers.txt(</a:t>
            </a:r>
            <a:r>
              <a:rPr lang="en-US" altLang="en-US" dirty="0"/>
              <a:t>Download from Canvas&gt;Files&gt; Week  10&gt;In-class Exercises). </a:t>
            </a:r>
          </a:p>
          <a:p>
            <a:endParaRPr lang="en-US" altLang="en-US" dirty="0"/>
          </a:p>
          <a:p>
            <a:r>
              <a:rPr lang="en-US" altLang="en-US" dirty="0"/>
              <a:t>Display the total number of integers in the file.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Exercise, Part II Sorting and Writing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Modify the program so that after reading the numbers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numbers.txt</a:t>
            </a:r>
            <a:r>
              <a:rPr lang="en-US" altLang="en-US" dirty="0">
                <a:cs typeface="Courier New" panose="02070309020205020404" pitchFamily="49" charset="0"/>
              </a:rPr>
              <a:t>, it </a:t>
            </a:r>
            <a:r>
              <a:rPr lang="en-US" altLang="en-US" dirty="0"/>
              <a:t>writes the numbers in ascending order to a new file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sorted_numbers.txt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Use the </a:t>
            </a:r>
            <a:r>
              <a:rPr lang="en-US" altLang="en-US" dirty="0" err="1"/>
              <a:t>selection_sort</a:t>
            </a:r>
            <a:r>
              <a:rPr lang="en-US" altLang="en-US" dirty="0"/>
              <a:t> function (posted on Canvas&gt;Files&gt; Week 10&gt;In-class Exercises&gt;</a:t>
            </a:r>
            <a:r>
              <a:rPr lang="en-US" altLang="en-US" dirty="0" err="1"/>
              <a:t>selection_sort.c</a:t>
            </a:r>
            <a:r>
              <a:rPr lang="en-US" altLang="en-US" dirty="0"/>
              <a:t>) in your program.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12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dirty="0"/>
              <a:t>File Positioning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For example,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altLang="en-US" dirty="0"/>
              <a:t> function </a:t>
            </a:r>
            <a:r>
              <a:rPr lang="en-US" dirty="0"/>
              <a:t>reads a partial line due to lack of space in the destination array. The next call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 will continue reading from the same line at the point where the previous call stopped</a:t>
            </a:r>
            <a:endParaRPr lang="en-US" altLang="en-US" dirty="0"/>
          </a:p>
          <a:p>
            <a:pPr marL="0" indent="0">
              <a:buNone/>
            </a:pPr>
            <a:endParaRPr lang="en-US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</a:t>
            </a:r>
            <a:r>
              <a:rPr lang="en-US" altLang="en-US" sz="2000" dirty="0" err="1">
                <a:latin typeface="Courier New" panose="02070309020205020404" pitchFamily="49" charset="0"/>
              </a:rPr>
              <a:t>fgets</a:t>
            </a:r>
            <a:r>
              <a:rPr lang="en-US" altLang="en-US" sz="2000" dirty="0">
                <a:latin typeface="Courier New" panose="02070309020205020404" pitchFamily="49" charset="0"/>
              </a:rPr>
              <a:t> (str, MAX_LEN+1, </a:t>
            </a:r>
            <a:r>
              <a:rPr lang="en-US" altLang="en-US" sz="2000" dirty="0" err="1">
                <a:latin typeface="Courier New" panose="02070309020205020404" pitchFamily="49" charset="0"/>
              </a:rPr>
              <a:t>pFile</a:t>
            </a:r>
            <a:r>
              <a:rPr lang="en-US" altLang="en-US" sz="2000" dirty="0">
                <a:latin typeface="Courier New" panose="02070309020205020404" pitchFamily="49" charset="0"/>
              </a:rPr>
              <a:t> ) != NULL)</a:t>
            </a:r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AC4361B-B676-41CA-9AB9-22FDE4FD560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698022099"/>
      </p:ext>
    </p:extLst>
  </p:cSld>
  <p:clrMapOvr>
    <a:masterClrMapping/>
  </p:clrMapOvr>
  <p:transition spd="slow" advTm="707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dirty="0"/>
              <a:t>File Positioning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When a read or write operation is performed, the file position advances automatically, providing </a:t>
            </a:r>
            <a:r>
              <a:rPr lang="en-US" altLang="en-US" dirty="0">
                <a:solidFill>
                  <a:srgbClr val="FF0000"/>
                </a:solidFill>
              </a:rPr>
              <a:t>sequential access </a:t>
            </a:r>
            <a:r>
              <a:rPr lang="en-US" altLang="en-US" dirty="0"/>
              <a:t>to data.</a:t>
            </a:r>
          </a:p>
          <a:p>
            <a:pPr lvl="1"/>
            <a:r>
              <a:rPr lang="en-US" altLang="en-US" dirty="0"/>
              <a:t>It can not read the same bytes again unless you explicitly seek backwards into the stream with rewind, </a:t>
            </a:r>
            <a:r>
              <a:rPr lang="en-US" altLang="en-US" dirty="0" err="1"/>
              <a:t>fseek</a:t>
            </a:r>
            <a:r>
              <a:rPr lang="en-US" altLang="en-US" dirty="0"/>
              <a:t>, or </a:t>
            </a:r>
            <a:r>
              <a:rPr lang="en-US" altLang="en-US" dirty="0" err="1"/>
              <a:t>fsetpos</a:t>
            </a:r>
            <a:r>
              <a:rPr lang="en-US" altLang="en-US" dirty="0"/>
              <a:t> functions.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en-US" altLang="en-US" dirty="0"/>
              <a:t> function sets the file position at the beginning.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AC4361B-B676-41CA-9AB9-22FDE4FD560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97813825"/>
      </p:ext>
    </p:extLst>
  </p:cSld>
  <p:clrMapOvr>
    <a:masterClrMapping/>
  </p:clrMapOvr>
  <p:transition spd="slow" advTm="7070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dirty="0"/>
              <a:t>File Positioning: rewind function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4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#define MAX_LEN 1000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char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400" b="1" dirty="0">
                <a:latin typeface="Courier New" panose="02070309020205020404" pitchFamily="49" charset="0"/>
              </a:rPr>
              <a:t>[MAX_LEN+1];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FILE*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fopen</a:t>
            </a:r>
            <a:r>
              <a:rPr lang="en-US" altLang="en-US" sz="1400" b="1" dirty="0">
                <a:latin typeface="Courier New" panose="02070309020205020404" pitchFamily="49" charset="0"/>
              </a:rPr>
              <a:t>("test.txt", "r");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if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latin typeface="Courier New" panose="02070309020205020404" pitchFamily="49" charset="0"/>
              </a:rPr>
              <a:t> == NULL){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</a:rPr>
              <a:t> ("Error opening file\n");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}</a:t>
            </a:r>
            <a:endParaRPr lang="en-US" altLang="en-US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while (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fgets</a:t>
            </a:r>
            <a:r>
              <a:rPr lang="en-US" altLang="en-US" sz="1400" b="1" dirty="0">
                <a:latin typeface="Courier New" panose="02070309020205020404" pitchFamily="49" charset="0"/>
              </a:rPr>
              <a:t>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400" b="1" dirty="0">
                <a:latin typeface="Courier New" panose="02070309020205020404" pitchFamily="49" charset="0"/>
              </a:rPr>
              <a:t>, MAX_LEN+1,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latin typeface="Courier New" panose="02070309020205020404" pitchFamily="49" charset="0"/>
              </a:rPr>
              <a:t> ) != NULL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</a:rPr>
              <a:t> ("%s",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rewind(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while (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fgets</a:t>
            </a:r>
            <a:r>
              <a:rPr lang="en-US" altLang="en-US" sz="1400" b="1" dirty="0">
                <a:latin typeface="Courier New" panose="02070309020205020404" pitchFamily="49" charset="0"/>
              </a:rPr>
              <a:t>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400" b="1" dirty="0">
                <a:latin typeface="Courier New" panose="02070309020205020404" pitchFamily="49" charset="0"/>
              </a:rPr>
              <a:t>, MAX_LEN+1,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latin typeface="Courier New" panose="02070309020205020404" pitchFamily="49" charset="0"/>
              </a:rPr>
              <a:t> ) != NULL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</a:rPr>
              <a:t> ("%s",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  <a:endParaRPr lang="en-US" altLang="en-US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fclose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4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AC4361B-B676-41CA-9AB9-22FDE4FD560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608463046"/>
      </p:ext>
    </p:extLst>
  </p:cSld>
  <p:clrMapOvr>
    <a:masterClrMapping/>
  </p:clrMapOvr>
  <p:transition spd="slow" advTm="7070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Formatted Input/Output from/to a File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315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Formatted File Input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69288" cy="2497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“file” version of scanf allows us to read numbers, and other formatted information, from a file.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int fscanf (FILE* pFile, char* format,    ...)</a:t>
            </a:r>
          </a:p>
        </p:txBody>
      </p:sp>
      <p:sp>
        <p:nvSpPr>
          <p:cNvPr id="315396" name="AutoShape 4"/>
          <p:cNvSpPr>
            <a:spLocks/>
          </p:cNvSpPr>
          <p:nvPr/>
        </p:nvSpPr>
        <p:spPr bwMode="auto">
          <a:xfrm rot="-5400000">
            <a:off x="995363" y="3506788"/>
            <a:ext cx="250825" cy="555625"/>
          </a:xfrm>
          <a:prstGeom prst="leftBrace">
            <a:avLst>
              <a:gd name="adj1" fmla="val 1846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41288" y="4127500"/>
            <a:ext cx="2222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Returns number of variables filled,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or EOF on error</a:t>
            </a:r>
          </a:p>
        </p:txBody>
      </p:sp>
      <p:sp>
        <p:nvSpPr>
          <p:cNvPr id="315398" name="AutoShape 6"/>
          <p:cNvSpPr>
            <a:spLocks/>
          </p:cNvSpPr>
          <p:nvPr/>
        </p:nvSpPr>
        <p:spPr bwMode="auto">
          <a:xfrm rot="-5400000">
            <a:off x="3189287" y="3211513"/>
            <a:ext cx="250825" cy="990600"/>
          </a:xfrm>
          <a:prstGeom prst="leftBrace">
            <a:avLst>
              <a:gd name="adj1" fmla="val 32911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2667000" y="4038600"/>
            <a:ext cx="15732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Pointer to open FILE struct</a:t>
            </a:r>
          </a:p>
        </p:txBody>
      </p:sp>
      <p:sp>
        <p:nvSpPr>
          <p:cNvPr id="315400" name="AutoShape 8"/>
          <p:cNvSpPr>
            <a:spLocks/>
          </p:cNvSpPr>
          <p:nvPr/>
        </p:nvSpPr>
        <p:spPr bwMode="auto">
          <a:xfrm rot="-5400000">
            <a:off x="5094287" y="3135313"/>
            <a:ext cx="250825" cy="990600"/>
          </a:xfrm>
          <a:prstGeom prst="leftBrace">
            <a:avLst>
              <a:gd name="adj1" fmla="val 32911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4648200" y="4038600"/>
            <a:ext cx="16684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Format string (Same as for scanf)</a:t>
            </a:r>
          </a:p>
        </p:txBody>
      </p:sp>
      <p:sp>
        <p:nvSpPr>
          <p:cNvPr id="315402" name="AutoShape 10"/>
          <p:cNvSpPr>
            <a:spLocks/>
          </p:cNvSpPr>
          <p:nvPr/>
        </p:nvSpPr>
        <p:spPr bwMode="auto">
          <a:xfrm rot="-5400000">
            <a:off x="6590506" y="3315494"/>
            <a:ext cx="250825" cy="630238"/>
          </a:xfrm>
          <a:prstGeom prst="leftBrace">
            <a:avLst>
              <a:gd name="adj1" fmla="val 20939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6553200" y="40386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Variables to read into</a:t>
            </a:r>
          </a:p>
        </p:txBody>
      </p:sp>
    </p:spTree>
    <p:custDataLst>
      <p:tags r:id="rId1"/>
    </p:custDataLst>
  </p:cSld>
  <p:clrMapOvr>
    <a:masterClrMapping/>
  </p:clrMapOvr>
  <p:transition spd="slow" advTm="531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nimBg="1"/>
      <p:bldP spid="315397" grpId="0"/>
      <p:bldP spid="315398" grpId="0" animBg="1"/>
      <p:bldP spid="315399" grpId="0"/>
      <p:bldP spid="315400" grpId="0" animBg="1"/>
      <p:bldP spid="315401" grpId="0"/>
      <p:bldP spid="315402" grpId="0" animBg="1"/>
      <p:bldP spid="3154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scanf vs. fscanf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scanf("%d%d", &amp;i,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reads from stdin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FILE* fp = fopen("foo.txt", "r" );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fscanf(fp, "%d%d", &amp;i, &amp;j);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reads from fp */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 advTm="4824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100"/>
              <a:t>Detecting End-of-File and Error Conditions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If we ask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en-US"/>
              <a:t> function to read and store </a:t>
            </a:r>
            <a:r>
              <a:rPr lang="en-US" altLang="en-US" i="1">
                <a:cs typeface="Courier New" panose="02070309020205020404" pitchFamily="49" charset="0"/>
              </a:rPr>
              <a:t>n</a:t>
            </a:r>
            <a:r>
              <a:rPr lang="en-US" altLang="en-US"/>
              <a:t> data items, we expect its return value to be </a:t>
            </a:r>
            <a:r>
              <a:rPr lang="en-US" altLang="en-US" i="1">
                <a:cs typeface="Courier New" panose="02070309020205020404" pitchFamily="49" charset="0"/>
              </a:rPr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If the return value is less than </a:t>
            </a:r>
            <a:r>
              <a:rPr lang="en-US" altLang="en-US" i="1">
                <a:cs typeface="Courier New" panose="02070309020205020404" pitchFamily="49" charset="0"/>
              </a:rPr>
              <a:t>n</a:t>
            </a:r>
            <a:r>
              <a:rPr lang="en-US" altLang="en-US"/>
              <a:t>, something went wrong:</a:t>
            </a:r>
          </a:p>
          <a:p>
            <a:pPr lvl="1"/>
            <a:r>
              <a:rPr lang="en-US" altLang="en-US" b="1" i="1"/>
              <a:t>End-of-file.</a:t>
            </a:r>
            <a:r>
              <a:rPr lang="en-US" altLang="en-US"/>
              <a:t> The function encountered end-of-file before matching the format string completely.</a:t>
            </a:r>
          </a:p>
          <a:p>
            <a:pPr lvl="1"/>
            <a:r>
              <a:rPr lang="en-US" altLang="en-US" b="1" i="1"/>
              <a:t>Read error.</a:t>
            </a:r>
            <a:r>
              <a:rPr lang="en-US" altLang="en-US"/>
              <a:t> The function was unable to read characters from the stream.</a:t>
            </a:r>
          </a:p>
          <a:p>
            <a:pPr lvl="1"/>
            <a:r>
              <a:rPr lang="en-US" altLang="en-US" b="1" i="1"/>
              <a:t>Matching failure.</a:t>
            </a:r>
            <a:r>
              <a:rPr lang="en-US" altLang="en-US"/>
              <a:t> A data item was in the wrong format.</a:t>
            </a:r>
          </a:p>
          <a:p>
            <a:endParaRPr lang="en-US" altLang="en-US"/>
          </a:p>
        </p:txBody>
      </p:sp>
      <p:sp>
        <p:nvSpPr>
          <p:cNvPr id="2150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B104F76-36AE-4974-A639-3446BF4B773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  <p:transition spd="slow" advTm="95093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2.1|7.6|0.3|0.3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1.5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0.6|0.7|1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0.4|0.3|1.9|0.3|1.9|0.5|1|41.7|0.7|0.3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4|0.3|0.4|0.2|0.2|85.6|3.7|0.6"/>
</p:tagLst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19046</TotalTime>
  <Words>1700</Words>
  <Application>Microsoft Office PowerPoint</Application>
  <PresentationFormat>On-screen Show (4:3)</PresentationFormat>
  <Paragraphs>225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Tahoma</vt:lpstr>
      <vt:lpstr>Times New Roman</vt:lpstr>
      <vt:lpstr>tm2</vt:lpstr>
      <vt:lpstr>Topics: File Input/Output (Chapter 22)</vt:lpstr>
      <vt:lpstr>File Positioning</vt:lpstr>
      <vt:lpstr>File Positioning</vt:lpstr>
      <vt:lpstr>File Positioning</vt:lpstr>
      <vt:lpstr>File Positioning: rewind function</vt:lpstr>
      <vt:lpstr>Formatted Input/Output from/to a File</vt:lpstr>
      <vt:lpstr>Formatted File Input</vt:lpstr>
      <vt:lpstr>scanf vs. fscanf</vt:lpstr>
      <vt:lpstr>Detecting End-of-File and Error Conditions</vt:lpstr>
      <vt:lpstr>Detecting End-of-File and Error Conditions</vt:lpstr>
      <vt:lpstr>Checking for End of File</vt:lpstr>
      <vt:lpstr>Reading data items in a file</vt:lpstr>
      <vt:lpstr>Reading data items in a file</vt:lpstr>
      <vt:lpstr>Exercise</vt:lpstr>
      <vt:lpstr>Exercise</vt:lpstr>
      <vt:lpstr>Example Program</vt:lpstr>
      <vt:lpstr>fscanf (scanf) conversion specifier: [</vt:lpstr>
      <vt:lpstr>fscanf conversion specifier: [</vt:lpstr>
      <vt:lpstr>fscanf conversion specifier: [</vt:lpstr>
      <vt:lpstr>Example Program</vt:lpstr>
      <vt:lpstr>Writing Formatted Output</vt:lpstr>
      <vt:lpstr>The fprintf Function</vt:lpstr>
      <vt:lpstr>Formatted Output to a File</vt:lpstr>
      <vt:lpstr>Program grades.c</vt:lpstr>
      <vt:lpstr>PowerPoint Presentation</vt:lpstr>
      <vt:lpstr>Exercise, Part I Reading</vt:lpstr>
      <vt:lpstr>Exercise, Part II Sorting and Writing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</cp:lastModifiedBy>
  <cp:revision>1538</cp:revision>
  <cp:lastPrinted>1999-11-08T20:52:53Z</cp:lastPrinted>
  <dcterms:created xsi:type="dcterms:W3CDTF">1999-08-24T18:39:05Z</dcterms:created>
  <dcterms:modified xsi:type="dcterms:W3CDTF">2021-10-26T23:56:13Z</dcterms:modified>
</cp:coreProperties>
</file>