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2"/>
  </p:notesMasterIdLst>
  <p:sldIdLst>
    <p:sldId id="475" r:id="rId2"/>
    <p:sldId id="645" r:id="rId3"/>
    <p:sldId id="394" r:id="rId4"/>
    <p:sldId id="392" r:id="rId5"/>
    <p:sldId id="401" r:id="rId6"/>
    <p:sldId id="386" r:id="rId7"/>
    <p:sldId id="646" r:id="rId8"/>
    <p:sldId id="647" r:id="rId9"/>
    <p:sldId id="350" r:id="rId10"/>
    <p:sldId id="483" r:id="rId11"/>
    <p:sldId id="553" r:id="rId12"/>
    <p:sldId id="552" r:id="rId13"/>
    <p:sldId id="566" r:id="rId14"/>
    <p:sldId id="479" r:id="rId15"/>
    <p:sldId id="359" r:id="rId16"/>
    <p:sldId id="511" r:id="rId17"/>
    <p:sldId id="550" r:id="rId18"/>
    <p:sldId id="551" r:id="rId19"/>
    <p:sldId id="569" r:id="rId20"/>
    <p:sldId id="571" r:id="rId21"/>
    <p:sldId id="572" r:id="rId22"/>
    <p:sldId id="555" r:id="rId23"/>
    <p:sldId id="378" r:id="rId24"/>
    <p:sldId id="506" r:id="rId25"/>
    <p:sldId id="573" r:id="rId26"/>
    <p:sldId id="567" r:id="rId27"/>
    <p:sldId id="568" r:id="rId28"/>
    <p:sldId id="563" r:id="rId29"/>
    <p:sldId id="564" r:id="rId30"/>
    <p:sldId id="565" r:id="rId31"/>
  </p:sldIdLst>
  <p:sldSz cx="9144000" cy="6858000" type="screen4x3"/>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A02E"/>
    <a:srgbClr val="B82F25"/>
    <a:srgbClr val="6DBFAB"/>
    <a:srgbClr val="FF7706"/>
    <a:srgbClr val="FFA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05" autoAdjust="0"/>
  </p:normalViewPr>
  <p:slideViewPr>
    <p:cSldViewPr>
      <p:cViewPr varScale="1">
        <p:scale>
          <a:sx n="65" d="100"/>
          <a:sy n="65" d="100"/>
        </p:scale>
        <p:origin x="195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pPr>
              <a:defRPr/>
            </a:pPr>
            <a:fld id="{B1477EE0-F27C-451B-903D-2F788A15095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77925" y="696913"/>
            <a:ext cx="4641850" cy="3481387"/>
          </a:xfrm>
          <a:ln/>
        </p:spPr>
      </p:sp>
      <p:sp>
        <p:nvSpPr>
          <p:cNvPr id="14339" name="Rectangle 3"/>
          <p:cNvSpPr>
            <a:spLocks noGrp="1" noChangeArrowheads="1"/>
          </p:cNvSpPr>
          <p:nvPr>
            <p:ph type="body" idx="1"/>
          </p:nvPr>
        </p:nvSpPr>
        <p:spPr>
          <a:xfrm>
            <a:off x="700088" y="4410075"/>
            <a:ext cx="5595937" cy="41767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77925" y="696913"/>
            <a:ext cx="4641850" cy="3481387"/>
          </a:xfrm>
          <a:ln/>
        </p:spPr>
      </p:sp>
      <p:sp>
        <p:nvSpPr>
          <p:cNvPr id="21507" name="Rectangle 3"/>
          <p:cNvSpPr>
            <a:spLocks noGrp="1" noChangeArrowheads="1"/>
          </p:cNvSpPr>
          <p:nvPr>
            <p:ph type="body" idx="1"/>
          </p:nvPr>
        </p:nvSpPr>
        <p:spPr>
          <a:xfrm>
            <a:off x="700088" y="4410075"/>
            <a:ext cx="5595937" cy="41767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lvl1pPr>
              <a:defRPr/>
            </a:lvl1pPr>
          </a:lstStyle>
          <a:p>
            <a:pPr>
              <a:defRPr/>
            </a:pPr>
            <a:fld id="{EBC5120D-E65C-40E8-A3B1-DFD541B6F4A4}"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97675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lvl1pPr>
              <a:defRPr/>
            </a:lvl1pPr>
          </a:lstStyle>
          <a:p>
            <a:pPr>
              <a:defRPr/>
            </a:pPr>
            <a:fld id="{D3C9B5BC-F07D-446B-A1FD-2225CE8B8738}"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20886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lvl1pPr>
              <a:defRPr/>
            </a:lvl1pPr>
          </a:lstStyle>
          <a:p>
            <a:pPr>
              <a:defRPr/>
            </a:pPr>
            <a:fld id="{3F6085B4-A17F-40DC-9F68-28A3DD0C3A43}"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5846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6" name="Slide Number Placeholder 5"/>
          <p:cNvSpPr>
            <a:spLocks noGrp="1"/>
          </p:cNvSpPr>
          <p:nvPr>
            <p:ph type="sldNum" sz="quarter" idx="11"/>
          </p:nvPr>
        </p:nvSpPr>
        <p:spPr/>
        <p:txBody>
          <a:bodyPr/>
          <a:lstStyle>
            <a:lvl1pPr>
              <a:defRPr/>
            </a:lvl1pPr>
          </a:lstStyle>
          <a:p>
            <a:pPr>
              <a:defRPr/>
            </a:pPr>
            <a:fld id="{52F1AE11-1BEC-4D1B-81AB-4A66E2922665}"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72623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8" name="Slide Number Placeholder 7"/>
          <p:cNvSpPr>
            <a:spLocks noGrp="1"/>
          </p:cNvSpPr>
          <p:nvPr>
            <p:ph type="sldNum" sz="quarter" idx="11"/>
          </p:nvPr>
        </p:nvSpPr>
        <p:spPr/>
        <p:txBody>
          <a:bodyPr/>
          <a:lstStyle>
            <a:lvl1pPr>
              <a:defRPr/>
            </a:lvl1pPr>
          </a:lstStyle>
          <a:p>
            <a:pPr>
              <a:defRPr/>
            </a:pPr>
            <a:fld id="{18202940-1BA4-45E2-B5BF-91166BAFBDA9}"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12904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4" name="Slide Number Placeholder 3"/>
          <p:cNvSpPr>
            <a:spLocks noGrp="1"/>
          </p:cNvSpPr>
          <p:nvPr>
            <p:ph type="sldNum" sz="quarter" idx="11"/>
          </p:nvPr>
        </p:nvSpPr>
        <p:spPr/>
        <p:txBody>
          <a:bodyPr/>
          <a:lstStyle>
            <a:lvl1pPr>
              <a:defRPr/>
            </a:lvl1pPr>
          </a:lstStyle>
          <a:p>
            <a:pPr>
              <a:defRPr/>
            </a:pPr>
            <a:fld id="{B4F63DD2-753E-40BB-A4A0-00D877419FF9}"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82587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3" name="Slide Number Placeholder 2"/>
          <p:cNvSpPr>
            <a:spLocks noGrp="1"/>
          </p:cNvSpPr>
          <p:nvPr>
            <p:ph type="sldNum" sz="quarter" idx="11"/>
          </p:nvPr>
        </p:nvSpPr>
        <p:spPr/>
        <p:txBody>
          <a:bodyPr/>
          <a:lstStyle>
            <a:lvl1pPr>
              <a:defRPr/>
            </a:lvl1pPr>
          </a:lstStyle>
          <a:p>
            <a:pPr>
              <a:defRPr/>
            </a:pPr>
            <a:fld id="{252ECCD6-5A4E-4AB3-AA82-E6A4BAE67BE0}"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96329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6" name="Slide Number Placeholder 5"/>
          <p:cNvSpPr>
            <a:spLocks noGrp="1"/>
          </p:cNvSpPr>
          <p:nvPr>
            <p:ph type="sldNum" sz="quarter" idx="11"/>
          </p:nvPr>
        </p:nvSpPr>
        <p:spPr/>
        <p:txBody>
          <a:bodyPr/>
          <a:lstStyle>
            <a:lvl1pPr>
              <a:defRPr/>
            </a:lvl1pPr>
          </a:lstStyle>
          <a:p>
            <a:pPr>
              <a:defRPr/>
            </a:pPr>
            <a:fld id="{49678CDA-248F-4871-BA7D-47CDCB4EBA58}"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8050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6" name="Slide Number Placeholder 5"/>
          <p:cNvSpPr>
            <a:spLocks noGrp="1"/>
          </p:cNvSpPr>
          <p:nvPr>
            <p:ph type="sldNum" sz="quarter" idx="11"/>
          </p:nvPr>
        </p:nvSpPr>
        <p:spPr/>
        <p:txBody>
          <a:bodyPr/>
          <a:lstStyle>
            <a:lvl1pPr>
              <a:defRPr/>
            </a:lvl1pPr>
          </a:lstStyle>
          <a:p>
            <a:pPr>
              <a:defRPr/>
            </a:pPr>
            <a:fld id="{95B60F4F-861B-44AC-AA3D-13B3D1F1E3B0}"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35758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lvl1pPr>
              <a:defRPr/>
            </a:lvl1pPr>
          </a:lstStyle>
          <a:p>
            <a:pPr>
              <a:defRPr/>
            </a:pPr>
            <a:fld id="{55C73B56-4A8B-44D6-AB06-4040F66BDA18}"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892528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1" name="Rectangle 5"/>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Arial" panose="020B0604020202020204" pitchFamily="34" charset="0"/>
              </a:defRPr>
            </a:lvl1pPr>
          </a:lstStyle>
          <a:p>
            <a:pPr>
              <a:defRPr/>
            </a:pPr>
            <a:r>
              <a:rPr lang="en-US"/>
              <a:t>Copyright © 2008 W. W. Norton &amp; Company.</a:t>
            </a:r>
          </a:p>
          <a:p>
            <a:pPr>
              <a:defRPr/>
            </a:pPr>
            <a:r>
              <a:rPr lang="en-US"/>
              <a:t>All rights reserved.</a:t>
            </a:r>
            <a:endParaRPr lang="en-US" sz="1400"/>
          </a:p>
        </p:txBody>
      </p:sp>
      <p:sp>
        <p:nvSpPr>
          <p:cNvPr id="14342" name="Rectangle 6"/>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defRPr>
            </a:lvl1pPr>
          </a:lstStyle>
          <a:p>
            <a:pPr>
              <a:defRPr/>
            </a:pPr>
            <a:fld id="{28C3D9CD-5A8C-4447-9046-6654589D30AD}" type="slidenum">
              <a:rPr lang="en-US" altLang="en-US"/>
              <a:pPr>
                <a:defRPr/>
              </a:pPr>
              <a:t>‹#›</a:t>
            </a:fld>
            <a:endParaRPr lang="en-US" altLang="en-US" sz="1800"/>
          </a:p>
        </p:txBody>
      </p:sp>
      <p:sp>
        <p:nvSpPr>
          <p:cNvPr id="1030" name="Rectangle 7"/>
          <p:cNvSpPr>
            <a:spLocks noChangeArrowheads="1"/>
          </p:cNvSpPr>
          <p:nvPr/>
        </p:nvSpPr>
        <p:spPr bwMode="auto">
          <a:xfrm>
            <a:off x="685800" y="2286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16: Structures, Unions, and Enumerations</a:t>
            </a:r>
          </a:p>
        </p:txBody>
      </p:sp>
      <p:pic>
        <p:nvPicPr>
          <p:cNvPr id="1031" name="Picture 8" descr="cprog2_spine.gif"/>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idx="4294967295"/>
          </p:nvPr>
        </p:nvSpPr>
        <p:spPr/>
        <p:txBody>
          <a:bodyPr/>
          <a:lstStyle/>
          <a:p>
            <a:r>
              <a:rPr lang="en-US" altLang="en-US"/>
              <a:t>Topics (Chapter 16)</a:t>
            </a:r>
          </a:p>
        </p:txBody>
      </p:sp>
      <p:sp>
        <p:nvSpPr>
          <p:cNvPr id="135173" name="Rectangle 5"/>
          <p:cNvSpPr>
            <a:spLocks noGrp="1" noChangeArrowheads="1"/>
          </p:cNvSpPr>
          <p:nvPr>
            <p:ph type="body" idx="4294967295"/>
          </p:nvPr>
        </p:nvSpPr>
        <p:spPr/>
        <p:txBody>
          <a:bodyPr/>
          <a:lstStyle/>
          <a:p>
            <a:r>
              <a:rPr lang="en-US" altLang="en-US" dirty="0"/>
              <a:t>Define and use structured data types in a C program.</a:t>
            </a:r>
          </a:p>
          <a:p>
            <a:pPr lvl="1"/>
            <a:r>
              <a:rPr lang="en-US" altLang="en-US" dirty="0"/>
              <a:t>Program Design</a:t>
            </a:r>
            <a:endParaRPr lang="en-US" altLang="en-US" b="1" dirty="0"/>
          </a:p>
          <a:p>
            <a:pPr lvl="1"/>
            <a:r>
              <a:rPr lang="en-US" altLang="en-US" dirty="0"/>
              <a:t>Abstraction</a:t>
            </a:r>
          </a:p>
          <a:p>
            <a:pPr lvl="1"/>
            <a:r>
              <a:rPr lang="en-US" altLang="en-US" b="1" dirty="0"/>
              <a:t>Access the members of a struct</a:t>
            </a:r>
          </a:p>
          <a:p>
            <a:pPr lvl="1"/>
            <a:r>
              <a:rPr lang="en-US" altLang="en-US" b="1" dirty="0"/>
              <a:t>Write functions that take structs as parameters</a:t>
            </a:r>
          </a:p>
          <a:p>
            <a:pPr lvl="1"/>
            <a:r>
              <a:rPr lang="en-US" altLang="en-US" b="1" dirty="0"/>
              <a:t>Write functions that return structs</a:t>
            </a:r>
          </a:p>
          <a:p>
            <a:r>
              <a:rPr lang="en-US" altLang="en-US" dirty="0"/>
              <a:t>Next class:</a:t>
            </a:r>
          </a:p>
          <a:p>
            <a:pPr lvl="1"/>
            <a:r>
              <a:rPr lang="en-US" altLang="en-US" dirty="0"/>
              <a:t>Nested Arrays and Structures in C</a:t>
            </a:r>
          </a:p>
          <a:p>
            <a:pPr lvl="1"/>
            <a:r>
              <a:rPr lang="en-US" altLang="en-US" dirty="0"/>
              <a:t>Object Oriented Programming in C++</a:t>
            </a:r>
          </a:p>
        </p:txBody>
      </p:sp>
    </p:spTree>
    <p:custDataLst>
      <p:tags r:id="rId1"/>
    </p:custDataLst>
  </p:cSld>
  <p:clrMapOvr>
    <a:masterClrMapping/>
  </p:clrMapOvr>
  <p:transition spd="slow" advTm="26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1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17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1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17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517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17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1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r>
              <a:rPr lang="en-US" altLang="en-US"/>
              <a:t>Defining a Structure Type</a:t>
            </a:r>
          </a:p>
        </p:txBody>
      </p:sp>
      <p:sp>
        <p:nvSpPr>
          <p:cNvPr id="16387" name="Content Placeholder 2"/>
          <p:cNvSpPr>
            <a:spLocks noGrp="1"/>
          </p:cNvSpPr>
          <p:nvPr>
            <p:ph idx="4294967295"/>
          </p:nvPr>
        </p:nvSpPr>
        <p:spPr/>
        <p:txBody>
          <a:bodyPr/>
          <a:lstStyle/>
          <a:p>
            <a:r>
              <a:rPr lang="en-US" altLang="en-US"/>
              <a:t>A </a:t>
            </a:r>
            <a:r>
              <a:rPr lang="en-US" altLang="en-US" b="1" i="1"/>
              <a:t>structure tag</a:t>
            </a:r>
            <a:r>
              <a:rPr lang="en-US" altLang="en-US"/>
              <a:t> is a name used to identify a particular kind of structure.</a:t>
            </a:r>
          </a:p>
          <a:p>
            <a:r>
              <a:rPr lang="en-US" altLang="en-US"/>
              <a:t>The declaration of a structure tag named </a:t>
            </a:r>
            <a:r>
              <a:rPr lang="en-US" altLang="en-US">
                <a:latin typeface="Courier New" panose="02070309020205020404" pitchFamily="49" charset="0"/>
                <a:cs typeface="Courier New" panose="02070309020205020404" pitchFamily="49" charset="0"/>
              </a:rPr>
              <a:t>part</a:t>
            </a:r>
            <a:r>
              <a:rPr lang="en-US" altLang="en-US"/>
              <a:t>:</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struct part {</a:t>
            </a:r>
          </a:p>
          <a:p>
            <a:pPr>
              <a:lnSpc>
                <a:spcPct val="80000"/>
              </a:lnSpc>
              <a:spcBef>
                <a:spcPts val="600"/>
              </a:spcBef>
              <a:buFontTx/>
              <a:buNone/>
            </a:pPr>
            <a:r>
              <a:rPr lang="en-US" altLang="en-US" sz="2400">
                <a:latin typeface="Courier New" panose="02070309020205020404" pitchFamily="49" charset="0"/>
                <a:cs typeface="Courier New" panose="02070309020205020404" pitchFamily="49" charset="0"/>
              </a:rPr>
              <a:t>	  int number;</a:t>
            </a:r>
          </a:p>
          <a:p>
            <a:pPr>
              <a:lnSpc>
                <a:spcPct val="80000"/>
              </a:lnSpc>
              <a:spcBef>
                <a:spcPts val="600"/>
              </a:spcBef>
              <a:buFontTx/>
              <a:buNone/>
            </a:pPr>
            <a:r>
              <a:rPr lang="en-US" altLang="en-US" sz="2400">
                <a:latin typeface="Courier New" panose="02070309020205020404" pitchFamily="49" charset="0"/>
                <a:cs typeface="Courier New" panose="02070309020205020404" pitchFamily="49" charset="0"/>
              </a:rPr>
              <a:t>	  char name[NAME_LEN+1];</a:t>
            </a:r>
          </a:p>
          <a:p>
            <a:pPr>
              <a:lnSpc>
                <a:spcPct val="80000"/>
              </a:lnSpc>
              <a:spcBef>
                <a:spcPts val="600"/>
              </a:spcBef>
              <a:buFontTx/>
              <a:buNone/>
            </a:pPr>
            <a:r>
              <a:rPr lang="en-US" altLang="en-US" sz="2400">
                <a:latin typeface="Courier New" panose="02070309020205020404" pitchFamily="49" charset="0"/>
                <a:cs typeface="Courier New" panose="02070309020205020404" pitchFamily="49" charset="0"/>
              </a:rPr>
              <a:t>	  int on_hand;</a:t>
            </a:r>
          </a:p>
          <a:p>
            <a:pPr>
              <a:lnSpc>
                <a:spcPct val="80000"/>
              </a:lnSpc>
              <a:spcBef>
                <a:spcPts val="600"/>
              </a:spcBef>
              <a:buFontTx/>
              <a:buNone/>
            </a:pPr>
            <a:r>
              <a:rPr lang="en-US" altLang="en-US" sz="2400">
                <a:latin typeface="Courier New" panose="02070309020205020404" pitchFamily="49" charset="0"/>
                <a:cs typeface="Courier New" panose="02070309020205020404" pitchFamily="49" charset="0"/>
              </a:rPr>
              <a:t>	};</a:t>
            </a:r>
          </a:p>
          <a:p>
            <a:r>
              <a:rPr lang="en-US" altLang="en-US"/>
              <a:t>Note that a semicolon must follow the right brace.</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a:t>
            </a:r>
          </a:p>
        </p:txBody>
      </p:sp>
      <p:sp>
        <p:nvSpPr>
          <p:cNvPr id="16388"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E62E7E54-888C-45D4-A0E2-6530BFBF4631}" type="slidenum">
              <a:rPr lang="en-US" altLang="en-US" sz="1200">
                <a:latin typeface="Arial" panose="020B0604020202020204" pitchFamily="34" charset="0"/>
              </a:rPr>
              <a:pPr algn="ctr">
                <a:spcBef>
                  <a:spcPct val="0"/>
                </a:spcBef>
                <a:buFontTx/>
                <a:buNone/>
              </a:pPr>
              <a:t>10</a:t>
            </a:fld>
            <a:endParaRPr lang="en-US" altLang="en-US" sz="1800"/>
          </a:p>
        </p:txBody>
      </p:sp>
      <p:sp>
        <p:nvSpPr>
          <p:cNvPr id="153607" name="Text Box 7"/>
          <p:cNvSpPr txBox="1">
            <a:spLocks noChangeArrowheads="1"/>
          </p:cNvSpPr>
          <p:nvPr/>
        </p:nvSpPr>
        <p:spPr bwMode="auto">
          <a:xfrm>
            <a:off x="3733800" y="2895600"/>
            <a:ext cx="2319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en-US" altLang="en-US" sz="1800">
                <a:solidFill>
                  <a:schemeClr val="hlink"/>
                </a:solidFill>
                <a:latin typeface="Tahoma" panose="020B0604030504040204" pitchFamily="34" charset="0"/>
              </a:rPr>
              <a:t>“tag name”</a:t>
            </a:r>
          </a:p>
        </p:txBody>
      </p:sp>
      <p:sp>
        <p:nvSpPr>
          <p:cNvPr id="153609" name="Line 9"/>
          <p:cNvSpPr>
            <a:spLocks noChangeShapeType="1"/>
          </p:cNvSpPr>
          <p:nvPr/>
        </p:nvSpPr>
        <p:spPr bwMode="auto">
          <a:xfrm flipH="1">
            <a:off x="3124200" y="3124200"/>
            <a:ext cx="457200" cy="163513"/>
          </a:xfrm>
          <a:prstGeom prst="line">
            <a:avLst/>
          </a:prstGeom>
          <a:noFill/>
          <a:ln w="19050">
            <a:solidFill>
              <a:schemeClr val="hlink"/>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9"/>
          <p:cNvSpPr>
            <a:spLocks noChangeShapeType="1"/>
          </p:cNvSpPr>
          <p:nvPr/>
        </p:nvSpPr>
        <p:spPr bwMode="auto">
          <a:xfrm flipH="1" flipV="1">
            <a:off x="1600200" y="4633913"/>
            <a:ext cx="6019800" cy="395287"/>
          </a:xfrm>
          <a:prstGeom prst="line">
            <a:avLst/>
          </a:prstGeom>
          <a:noFill/>
          <a:ln w="19050">
            <a:solidFill>
              <a:schemeClr val="hlink"/>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cSld>
  <p:clrMapOvr>
    <a:masterClrMapping/>
  </p:clrMapOvr>
  <p:transition spd="slow" advTm="5715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r>
              <a:rPr lang="en-US" altLang="en-US"/>
              <a:t>Declaring a Structure Variable</a:t>
            </a:r>
          </a:p>
        </p:txBody>
      </p:sp>
      <p:sp>
        <p:nvSpPr>
          <p:cNvPr id="17411" name="Content Placeholder 2"/>
          <p:cNvSpPr>
            <a:spLocks noGrp="1"/>
          </p:cNvSpPr>
          <p:nvPr>
            <p:ph idx="4294967295"/>
          </p:nvPr>
        </p:nvSpPr>
        <p:spPr/>
        <p:txBody>
          <a:bodyPr/>
          <a:lstStyle/>
          <a:p>
            <a:r>
              <a:rPr lang="en-US" altLang="en-US"/>
              <a:t>The </a:t>
            </a:r>
            <a:r>
              <a:rPr lang="en-US" altLang="en-US">
                <a:latin typeface="Courier New" panose="02070309020205020404" pitchFamily="49" charset="0"/>
                <a:cs typeface="Courier New" panose="02070309020205020404" pitchFamily="49" charset="0"/>
              </a:rPr>
              <a:t>part</a:t>
            </a:r>
            <a:r>
              <a:rPr lang="en-US" altLang="en-US"/>
              <a:t> tag can be used to declare variables:</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struct part part1, part2;</a:t>
            </a:r>
          </a:p>
          <a:p>
            <a:pPr>
              <a:lnSpc>
                <a:spcPct val="80000"/>
              </a:lnSpc>
              <a:spcBef>
                <a:spcPts val="1200"/>
              </a:spcBef>
              <a:buFontTx/>
              <a:buNone/>
            </a:pPr>
            <a:endParaRPr lang="en-US" altLang="en-US" sz="2400">
              <a:latin typeface="Courier New" panose="02070309020205020404" pitchFamily="49" charset="0"/>
              <a:cs typeface="Courier New" panose="02070309020205020404" pitchFamily="49" charset="0"/>
            </a:endParaRPr>
          </a:p>
          <a:p>
            <a:r>
              <a:rPr lang="en-US" altLang="en-US"/>
              <a:t>We can’t drop the word </a:t>
            </a:r>
            <a:r>
              <a:rPr lang="en-US" altLang="en-US">
                <a:latin typeface="Courier New" panose="02070309020205020404" pitchFamily="49" charset="0"/>
                <a:cs typeface="Courier New" panose="02070309020205020404" pitchFamily="49" charset="0"/>
              </a:rPr>
              <a:t>struct</a:t>
            </a:r>
            <a:r>
              <a:rPr lang="en-US" altLang="en-US"/>
              <a:t>:</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part part1, part2;   /*** WRONG ***/</a:t>
            </a:r>
          </a:p>
          <a:p>
            <a:pPr>
              <a:buFontTx/>
              <a:buNone/>
            </a:pPr>
            <a:r>
              <a:rPr lang="en-US" altLang="en-US">
                <a:latin typeface="Courier New" panose="02070309020205020404" pitchFamily="49" charset="0"/>
                <a:cs typeface="Courier New" panose="02070309020205020404" pitchFamily="49" charset="0"/>
              </a:rPr>
              <a:t>	part</a:t>
            </a:r>
            <a:r>
              <a:rPr lang="en-US" altLang="en-US"/>
              <a:t> isn’t a type name; without the word </a:t>
            </a:r>
            <a:r>
              <a:rPr lang="en-US" altLang="en-US">
                <a:latin typeface="Courier New" panose="02070309020205020404" pitchFamily="49" charset="0"/>
                <a:cs typeface="Courier New" panose="02070309020205020404" pitchFamily="49" charset="0"/>
              </a:rPr>
              <a:t>struct</a:t>
            </a:r>
            <a:r>
              <a:rPr lang="en-US" altLang="en-US"/>
              <a:t>, it is meaningless.</a:t>
            </a:r>
          </a:p>
        </p:txBody>
      </p:sp>
      <p:sp>
        <p:nvSpPr>
          <p:cNvPr id="17412"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90713914-6641-481A-B98A-AA7583687AEC}" type="slidenum">
              <a:rPr lang="en-US" altLang="en-US" sz="1200">
                <a:latin typeface="Arial" panose="020B0604020202020204" pitchFamily="34" charset="0"/>
              </a:rPr>
              <a:pPr algn="ctr">
                <a:spcBef>
                  <a:spcPct val="0"/>
                </a:spcBef>
                <a:buFontTx/>
                <a:buNone/>
              </a:pPr>
              <a:t>11</a:t>
            </a:fld>
            <a:endParaRPr lang="en-US" altLang="en-US" sz="1800"/>
          </a:p>
        </p:txBody>
      </p:sp>
    </p:spTree>
  </p:cSld>
  <p:clrMapOvr>
    <a:masterClrMapping/>
  </p:clrMapOvr>
  <p:transition spd="slow" advTm="3017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r>
              <a:rPr lang="en-US" altLang="en-US"/>
              <a:t>Declaring Structure Variables</a:t>
            </a:r>
          </a:p>
        </p:txBody>
      </p:sp>
      <p:sp>
        <p:nvSpPr>
          <p:cNvPr id="18435" name="Content Placeholder 2"/>
          <p:cNvSpPr>
            <a:spLocks noGrp="1"/>
          </p:cNvSpPr>
          <p:nvPr>
            <p:ph idx="4294967295"/>
          </p:nvPr>
        </p:nvSpPr>
        <p:spPr>
          <a:xfrm>
            <a:off x="685800" y="1524000"/>
            <a:ext cx="5334000" cy="4800600"/>
          </a:xfrm>
        </p:spPr>
        <p:txBody>
          <a:bodyPr/>
          <a:lstStyle/>
          <a:p>
            <a:r>
              <a:rPr lang="en-US" altLang="en-US"/>
              <a:t>The members of a structure are stored in memory in the order in which they’re declared.</a:t>
            </a:r>
          </a:p>
          <a:p>
            <a:endParaRPr lang="en-US" altLang="en-US"/>
          </a:p>
          <a:p>
            <a:r>
              <a:rPr lang="en-US" altLang="en-US"/>
              <a:t>Assumptions:</a:t>
            </a:r>
          </a:p>
          <a:p>
            <a:pPr lvl="1">
              <a:lnSpc>
                <a:spcPts val="2875"/>
              </a:lnSpc>
            </a:pPr>
            <a:r>
              <a:rPr lang="en-US" altLang="en-US">
                <a:latin typeface="Courier New" panose="02070309020205020404" pitchFamily="49" charset="0"/>
                <a:cs typeface="Courier New" panose="02070309020205020404" pitchFamily="49" charset="0"/>
              </a:rPr>
              <a:t>part1</a:t>
            </a:r>
            <a:r>
              <a:rPr lang="en-US" altLang="en-US"/>
              <a:t> is located at address 2000.</a:t>
            </a:r>
          </a:p>
          <a:p>
            <a:pPr lvl="1">
              <a:lnSpc>
                <a:spcPts val="2875"/>
              </a:lnSpc>
            </a:pPr>
            <a:r>
              <a:rPr lang="en-US" altLang="en-US"/>
              <a:t>Integers occupy four bytes.</a:t>
            </a:r>
          </a:p>
          <a:p>
            <a:pPr lvl="1">
              <a:lnSpc>
                <a:spcPts val="2875"/>
              </a:lnSpc>
            </a:pPr>
            <a:r>
              <a:rPr lang="en-US" altLang="en-US">
                <a:latin typeface="Courier New" panose="02070309020205020404" pitchFamily="49" charset="0"/>
                <a:cs typeface="Courier New" panose="02070309020205020404" pitchFamily="49" charset="0"/>
              </a:rPr>
              <a:t>NAME_LEN</a:t>
            </a:r>
            <a:r>
              <a:rPr lang="en-US" altLang="en-US"/>
              <a:t> has the value 25.</a:t>
            </a:r>
          </a:p>
          <a:p>
            <a:pPr lvl="1">
              <a:lnSpc>
                <a:spcPts val="2875"/>
              </a:lnSpc>
            </a:pPr>
            <a:r>
              <a:rPr lang="en-US" altLang="en-US"/>
              <a:t>There are no gaps between the members.</a:t>
            </a:r>
          </a:p>
        </p:txBody>
      </p:sp>
      <p:sp>
        <p:nvSpPr>
          <p:cNvPr id="18436"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36C7998B-BB03-4656-9FBA-283C7EDECED6}" type="slidenum">
              <a:rPr lang="en-US" altLang="en-US" sz="1200">
                <a:latin typeface="Arial" panose="020B0604020202020204" pitchFamily="34" charset="0"/>
              </a:rPr>
              <a:pPr algn="ctr">
                <a:spcBef>
                  <a:spcPct val="0"/>
                </a:spcBef>
                <a:buFontTx/>
                <a:buNone/>
              </a:pPr>
              <a:t>12</a:t>
            </a:fld>
            <a:endParaRPr lang="en-US" altLang="en-US" sz="1800"/>
          </a:p>
        </p:txBody>
      </p:sp>
      <p:pic>
        <p:nvPicPr>
          <p:cNvPr id="184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09725"/>
            <a:ext cx="23526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spd="slow" advTm="2002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lstStyle/>
          <a:p>
            <a:r>
              <a:rPr lang="en-US" altLang="en-US"/>
              <a:t>Initializing Structure Variables</a:t>
            </a:r>
          </a:p>
        </p:txBody>
      </p:sp>
      <p:sp>
        <p:nvSpPr>
          <p:cNvPr id="19459" name="Content Placeholder 2"/>
          <p:cNvSpPr>
            <a:spLocks noGrp="1"/>
          </p:cNvSpPr>
          <p:nvPr>
            <p:ph idx="4294967295"/>
          </p:nvPr>
        </p:nvSpPr>
        <p:spPr/>
        <p:txBody>
          <a:bodyPr/>
          <a:lstStyle/>
          <a:p>
            <a:r>
              <a:rPr lang="en-US" altLang="en-US" sz="2600"/>
              <a:t>A structure variable can be initialized using an initializer list:</a:t>
            </a:r>
          </a:p>
          <a:p>
            <a:pPr>
              <a:lnSpc>
                <a:spcPct val="80000"/>
              </a:lnSpc>
              <a:spcBef>
                <a:spcPts val="1000"/>
              </a:spcBef>
              <a:buFontTx/>
              <a:buNone/>
            </a:pPr>
            <a:r>
              <a:rPr lang="en-US" altLang="en-US" sz="2000">
                <a:latin typeface="Courier New" panose="02070309020205020404" pitchFamily="49" charset="0"/>
                <a:cs typeface="Courier New" panose="02070309020205020404" pitchFamily="49" charset="0"/>
              </a:rPr>
              <a:t>	struct part{</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int number;</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char name[NAME_LEN+1];</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int on_hand;</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int main(){</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struct part part1 = {528, "Disk drive", 10};</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struct part part2 = {914, "Printer cable", 5};</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return 0;</a:t>
            </a:r>
          </a:p>
          <a:p>
            <a:pPr>
              <a:lnSpc>
                <a:spcPct val="80000"/>
              </a:lnSpc>
              <a:spcBef>
                <a:spcPts val="500"/>
              </a:spcBef>
              <a:buFontTx/>
              <a:buNone/>
            </a:pPr>
            <a:r>
              <a:rPr lang="en-US" altLang="en-US" sz="2000">
                <a:latin typeface="Courier New" panose="02070309020205020404" pitchFamily="49" charset="0"/>
                <a:cs typeface="Courier New" panose="02070309020205020404" pitchFamily="49" charset="0"/>
              </a:rPr>
              <a:t>  } </a:t>
            </a:r>
          </a:p>
        </p:txBody>
      </p:sp>
      <p:sp>
        <p:nvSpPr>
          <p:cNvPr id="19460"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6D330B01-7D43-4C80-9DC4-CD56374560C8}" type="slidenum">
              <a:rPr lang="en-US" altLang="en-US" sz="1200">
                <a:latin typeface="Arial" panose="020B0604020202020204" pitchFamily="34" charset="0"/>
              </a:rPr>
              <a:pPr algn="ctr">
                <a:spcBef>
                  <a:spcPct val="0"/>
                </a:spcBef>
                <a:buFontTx/>
                <a:buNone/>
              </a:pPr>
              <a:t>13</a:t>
            </a:fld>
            <a:endParaRPr lang="en-US" altLang="en-US" sz="1800"/>
          </a:p>
        </p:txBody>
      </p:sp>
      <p:pic>
        <p:nvPicPr>
          <p:cNvPr id="1946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575" y="2170113"/>
            <a:ext cx="28924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spd="slow" advTm="5659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altLang="en-US" sz="2800"/>
              <a:t>Members of a struct</a:t>
            </a:r>
          </a:p>
        </p:txBody>
      </p:sp>
      <p:sp>
        <p:nvSpPr>
          <p:cNvPr id="20483" name="Rectangle 3"/>
          <p:cNvSpPr>
            <a:spLocks noGrp="1" noChangeArrowheads="1"/>
          </p:cNvSpPr>
          <p:nvPr>
            <p:ph type="body" idx="4294967295"/>
          </p:nvPr>
        </p:nvSpPr>
        <p:spPr/>
        <p:txBody>
          <a:bodyPr/>
          <a:lstStyle/>
          <a:p>
            <a:r>
              <a:rPr lang="en-US" altLang="en-US"/>
              <a:t>Members of a struct can be any previously defined type</a:t>
            </a:r>
          </a:p>
          <a:p>
            <a:endParaRPr lang="en-US" altLang="en-US" sz="900"/>
          </a:p>
          <a:p>
            <a:pPr lvl="1"/>
            <a:r>
              <a:rPr lang="en-US" altLang="en-US"/>
              <a:t>Including arrays</a:t>
            </a:r>
          </a:p>
          <a:p>
            <a:pPr lvl="1"/>
            <a:r>
              <a:rPr lang="en-US" altLang="en-US"/>
              <a:t>Including other structs</a:t>
            </a:r>
          </a:p>
          <a:p>
            <a:pPr lvl="1"/>
            <a:r>
              <a:rPr lang="en-US" altLang="en-US"/>
              <a:t>Including pointers</a:t>
            </a:r>
          </a:p>
        </p:txBody>
      </p:sp>
    </p:spTree>
  </p:cSld>
  <p:clrMapOvr>
    <a:masterClrMapping/>
  </p:clrMapOvr>
  <mc:AlternateContent xmlns:mc="http://schemas.openxmlformats.org/markup-compatibility/2006" xmlns:p14="http://schemas.microsoft.com/office/powerpoint/2010/main">
    <mc:Choice Requires="p14">
      <p:transition spd="slow" p14:dur="2000" advTm="69721"/>
    </mc:Choice>
    <mc:Fallback xmlns="">
      <p:transition spd="slow" advTm="697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Operations on Structures</a:t>
            </a:r>
          </a:p>
        </p:txBody>
      </p:sp>
      <p:sp>
        <p:nvSpPr>
          <p:cNvPr id="22531" name="Content Placeholder 2"/>
          <p:cNvSpPr>
            <a:spLocks noGrp="1"/>
          </p:cNvSpPr>
          <p:nvPr>
            <p:ph idx="1"/>
          </p:nvPr>
        </p:nvSpPr>
        <p:spPr>
          <a:xfrm>
            <a:off x="685800" y="1524000"/>
            <a:ext cx="7848600" cy="4800600"/>
          </a:xfrm>
        </p:spPr>
        <p:txBody>
          <a:bodyPr/>
          <a:lstStyle/>
          <a:p>
            <a:r>
              <a:rPr lang="en-US" altLang="en-US"/>
              <a:t>To access a member within a structure, we use “.” operator (the dot operator).</a:t>
            </a:r>
          </a:p>
          <a:p>
            <a:r>
              <a:rPr lang="en-US" altLang="en-US"/>
              <a:t>We write the name of the structure first, then a period, then the name of the member.</a:t>
            </a:r>
          </a:p>
          <a:p>
            <a:pPr>
              <a:buFontTx/>
              <a:buNone/>
            </a:pPr>
            <a:r>
              <a:rPr lang="en-US" altLang="en-US" sz="2000">
                <a:latin typeface="Courier New" panose="02070309020205020404" pitchFamily="49" charset="0"/>
                <a:cs typeface="Courier New" panose="02070309020205020404" pitchFamily="49" charset="0"/>
              </a:rPr>
              <a:t>	part1.number</a:t>
            </a:r>
          </a:p>
          <a:p>
            <a:pPr>
              <a:buFontTx/>
              <a:buNone/>
            </a:pPr>
            <a:r>
              <a:rPr lang="en-US" altLang="en-US" sz="2000">
                <a:latin typeface="Courier New" panose="02070309020205020404" pitchFamily="49" charset="0"/>
                <a:cs typeface="Courier New" panose="02070309020205020404" pitchFamily="49" charset="0"/>
              </a:rPr>
              <a:t>	part1.name</a:t>
            </a:r>
          </a:p>
          <a:p>
            <a:pPr>
              <a:buFontTx/>
              <a:buNone/>
            </a:pPr>
            <a:r>
              <a:rPr lang="en-US" altLang="en-US" sz="2000">
                <a:latin typeface="Courier New" panose="02070309020205020404" pitchFamily="49" charset="0"/>
                <a:cs typeface="Courier New" panose="02070309020205020404" pitchFamily="49" charset="0"/>
              </a:rPr>
              <a:t>	part1.on_hand</a:t>
            </a:r>
            <a:endParaRPr lang="en-US" altLang="en-US"/>
          </a:p>
          <a:p>
            <a:r>
              <a:rPr lang="en-US" altLang="en-US"/>
              <a:t>Statements that display the values of </a:t>
            </a:r>
            <a:r>
              <a:rPr lang="en-US" altLang="en-US">
                <a:latin typeface="Courier New" panose="02070309020205020404" pitchFamily="49" charset="0"/>
                <a:cs typeface="Courier New" panose="02070309020205020404" pitchFamily="49" charset="0"/>
              </a:rPr>
              <a:t>part1</a:t>
            </a:r>
            <a:r>
              <a:rPr lang="en-US" altLang="en-US"/>
              <a:t>’s members:</a:t>
            </a:r>
          </a:p>
          <a:p>
            <a:pPr>
              <a:lnSpc>
                <a:spcPct val="80000"/>
              </a:lnSpc>
              <a:spcBef>
                <a:spcPts val="1200"/>
              </a:spcBef>
              <a:buFontTx/>
              <a:buNone/>
            </a:pPr>
            <a:r>
              <a:rPr lang="en-US" altLang="en-US" sz="2000">
                <a:latin typeface="Courier New" panose="02070309020205020404" pitchFamily="49" charset="0"/>
                <a:cs typeface="Courier New" panose="02070309020205020404" pitchFamily="49" charset="0"/>
              </a:rPr>
              <a:t>	printf("Part</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number:</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%d\n",</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part1.number);</a:t>
            </a:r>
          </a:p>
          <a:p>
            <a:pPr>
              <a:lnSpc>
                <a:spcPct val="80000"/>
              </a:lnSpc>
              <a:spcBef>
                <a:spcPts val="600"/>
              </a:spcBef>
              <a:buFontTx/>
              <a:buNone/>
            </a:pPr>
            <a:r>
              <a:rPr lang="en-US" altLang="en-US" sz="2000">
                <a:latin typeface="Courier New" panose="02070309020205020404" pitchFamily="49" charset="0"/>
                <a:cs typeface="Courier New" panose="02070309020205020404" pitchFamily="49" charset="0"/>
              </a:rPr>
              <a:t>	printf("Part</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name:</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%s\n",</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part1.name);</a:t>
            </a:r>
          </a:p>
          <a:p>
            <a:pPr>
              <a:lnSpc>
                <a:spcPct val="80000"/>
              </a:lnSpc>
              <a:spcBef>
                <a:spcPts val="600"/>
              </a:spcBef>
              <a:buFontTx/>
              <a:buNone/>
            </a:pPr>
            <a:r>
              <a:rPr lang="en-US" altLang="en-US" sz="2000">
                <a:latin typeface="Courier New" panose="02070309020205020404" pitchFamily="49" charset="0"/>
                <a:cs typeface="Courier New" panose="02070309020205020404" pitchFamily="49" charset="0"/>
              </a:rPr>
              <a:t>	printf("Quantity</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on</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hand:</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%d\n",</a:t>
            </a:r>
            <a:r>
              <a:rPr lang="en-US" altLang="en-US" sz="1800">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part1.on_hand);</a:t>
            </a:r>
          </a:p>
        </p:txBody>
      </p:sp>
      <p:sp>
        <p:nvSpPr>
          <p:cNvPr id="2253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7CB02B7A-F9E0-449E-B112-8BE3E0951E84}" type="slidenum">
              <a:rPr lang="en-US" altLang="en-US" sz="1200" smtClean="0">
                <a:latin typeface="Arial" panose="020B0604020202020204" pitchFamily="34" charset="0"/>
              </a:rPr>
              <a:pPr>
                <a:spcBef>
                  <a:spcPct val="0"/>
                </a:spcBef>
                <a:buFontTx/>
                <a:buNone/>
              </a:pPr>
              <a:t>15</a:t>
            </a:fld>
            <a:endParaRPr lang="en-US" altLang="en-US" sz="1800"/>
          </a:p>
        </p:txBody>
      </p:sp>
    </p:spTree>
  </p:cSld>
  <p:clrMapOvr>
    <a:masterClrMapping/>
  </p:clrMapOvr>
  <p:transition spd="slow" advTm="2821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r>
              <a:rPr lang="en-US" altLang="en-US"/>
              <a:t>Operations on Structures</a:t>
            </a:r>
          </a:p>
        </p:txBody>
      </p:sp>
      <p:sp>
        <p:nvSpPr>
          <p:cNvPr id="23555" name="Content Placeholder 2"/>
          <p:cNvSpPr>
            <a:spLocks noGrp="1"/>
          </p:cNvSpPr>
          <p:nvPr>
            <p:ph idx="4294967295"/>
          </p:nvPr>
        </p:nvSpPr>
        <p:spPr/>
        <p:txBody>
          <a:bodyPr/>
          <a:lstStyle/>
          <a:p>
            <a:r>
              <a:rPr lang="en-US" altLang="en-US"/>
              <a:t>The dot operator takes precedence over nearly all other operators.</a:t>
            </a:r>
          </a:p>
          <a:p>
            <a:endParaRPr lang="en-US" altLang="en-US"/>
          </a:p>
          <a:p>
            <a:r>
              <a:rPr lang="en-US" altLang="en-US"/>
              <a:t>Example:</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scanf("%d", &amp;part1.on_hand);</a:t>
            </a:r>
          </a:p>
          <a:p>
            <a:pPr>
              <a:buFontTx/>
              <a:buNone/>
            </a:pPr>
            <a:r>
              <a:rPr lang="en-US" altLang="en-US"/>
              <a:t>	The </a:t>
            </a:r>
            <a:r>
              <a:rPr lang="en-US" altLang="en-US">
                <a:latin typeface="Courier New" panose="02070309020205020404" pitchFamily="49" charset="0"/>
                <a:cs typeface="Courier New" panose="02070309020205020404" pitchFamily="49" charset="0"/>
              </a:rPr>
              <a:t>.</a:t>
            </a:r>
            <a:r>
              <a:rPr lang="en-US" altLang="en-US"/>
              <a:t> operator takes precedence over the </a:t>
            </a:r>
            <a:r>
              <a:rPr lang="en-US" altLang="en-US">
                <a:latin typeface="Courier New" panose="02070309020205020404" pitchFamily="49" charset="0"/>
                <a:cs typeface="Courier New" panose="02070309020205020404" pitchFamily="49" charset="0"/>
              </a:rPr>
              <a:t>&amp;</a:t>
            </a:r>
            <a:r>
              <a:rPr lang="en-US" altLang="en-US"/>
              <a:t> operator, so </a:t>
            </a:r>
            <a:r>
              <a:rPr lang="en-US" altLang="en-US">
                <a:latin typeface="Courier New" panose="02070309020205020404" pitchFamily="49" charset="0"/>
                <a:cs typeface="Courier New" panose="02070309020205020404" pitchFamily="49" charset="0"/>
              </a:rPr>
              <a:t>&amp;</a:t>
            </a:r>
            <a:r>
              <a:rPr lang="en-US" altLang="en-US"/>
              <a:t> computes the address of </a:t>
            </a:r>
            <a:r>
              <a:rPr lang="en-US" altLang="en-US">
                <a:latin typeface="Courier New" panose="02070309020205020404" pitchFamily="49" charset="0"/>
                <a:cs typeface="Courier New" panose="02070309020205020404" pitchFamily="49" charset="0"/>
              </a:rPr>
              <a:t>part1.on_hand</a:t>
            </a:r>
            <a:r>
              <a:rPr lang="en-US" altLang="en-US"/>
              <a:t>.</a:t>
            </a:r>
          </a:p>
        </p:txBody>
      </p:sp>
      <p:sp>
        <p:nvSpPr>
          <p:cNvPr id="23556"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D31B9C4B-253C-43E4-A5D1-6A3CDA18AEA2}" type="slidenum">
              <a:rPr lang="en-US" altLang="en-US" sz="1200">
                <a:latin typeface="Arial" panose="020B0604020202020204" pitchFamily="34" charset="0"/>
              </a:rPr>
              <a:pPr algn="ctr">
                <a:spcBef>
                  <a:spcPct val="0"/>
                </a:spcBef>
                <a:buFontTx/>
                <a:buNone/>
              </a:pPr>
              <a:t>16</a:t>
            </a:fld>
            <a:endParaRPr lang="en-US" altLang="en-US" sz="1800"/>
          </a:p>
        </p:txBody>
      </p:sp>
    </p:spTree>
  </p:cSld>
  <p:clrMapOvr>
    <a:masterClrMapping/>
  </p:clrMapOvr>
  <p:transition spd="slow" advTm="22173"/>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r>
              <a:rPr lang="en-US" altLang="en-US"/>
              <a:t>Operations on Structures</a:t>
            </a:r>
          </a:p>
        </p:txBody>
      </p:sp>
      <p:sp>
        <p:nvSpPr>
          <p:cNvPr id="24579" name="Content Placeholder 2"/>
          <p:cNvSpPr>
            <a:spLocks noGrp="1"/>
          </p:cNvSpPr>
          <p:nvPr>
            <p:ph idx="4294967295"/>
          </p:nvPr>
        </p:nvSpPr>
        <p:spPr/>
        <p:txBody>
          <a:bodyPr/>
          <a:lstStyle/>
          <a:p>
            <a:r>
              <a:rPr lang="en-US" altLang="en-US" dirty="0"/>
              <a:t>The other major structure operation is assignment:</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part2 = part1;</a:t>
            </a:r>
          </a:p>
          <a:p>
            <a:endParaRPr lang="en-US" altLang="en-US" dirty="0"/>
          </a:p>
          <a:p>
            <a:r>
              <a:rPr lang="en-US" altLang="en-US" dirty="0"/>
              <a:t>The effect of this statement is to copy </a:t>
            </a:r>
            <a:r>
              <a:rPr lang="en-US" altLang="en-US" dirty="0">
                <a:latin typeface="Courier New" panose="02070309020205020404" pitchFamily="49" charset="0"/>
                <a:cs typeface="Courier New" panose="02070309020205020404" pitchFamily="49" charset="0"/>
              </a:rPr>
              <a:t>part1.number</a:t>
            </a:r>
            <a:r>
              <a:rPr lang="en-US" altLang="en-US" dirty="0"/>
              <a:t> into </a:t>
            </a:r>
            <a:r>
              <a:rPr lang="en-US" altLang="en-US" dirty="0">
                <a:latin typeface="Courier New" panose="02070309020205020404" pitchFamily="49" charset="0"/>
                <a:cs typeface="Courier New" panose="02070309020205020404" pitchFamily="49" charset="0"/>
              </a:rPr>
              <a:t>part2.number</a:t>
            </a:r>
            <a:r>
              <a:rPr lang="en-US" altLang="en-US" dirty="0"/>
              <a:t>, </a:t>
            </a:r>
            <a:r>
              <a:rPr lang="en-US" altLang="en-US" dirty="0">
                <a:latin typeface="Courier New" panose="02070309020205020404" pitchFamily="49" charset="0"/>
                <a:cs typeface="Courier New" panose="02070309020205020404" pitchFamily="49" charset="0"/>
              </a:rPr>
              <a:t>part1.name</a:t>
            </a:r>
            <a:r>
              <a:rPr lang="en-US" altLang="en-US" dirty="0"/>
              <a:t> into </a:t>
            </a:r>
            <a:r>
              <a:rPr lang="en-US" altLang="en-US" dirty="0">
                <a:latin typeface="Courier New" panose="02070309020205020404" pitchFamily="49" charset="0"/>
                <a:cs typeface="Courier New" panose="02070309020205020404" pitchFamily="49" charset="0"/>
              </a:rPr>
              <a:t>part2.name</a:t>
            </a:r>
            <a:r>
              <a:rPr lang="en-US" altLang="en-US" dirty="0"/>
              <a:t>, and so on.</a:t>
            </a:r>
          </a:p>
        </p:txBody>
      </p:sp>
      <p:sp>
        <p:nvSpPr>
          <p:cNvPr id="24580"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4AF033D6-6847-4E75-B806-85212027954F}" type="slidenum">
              <a:rPr lang="en-US" altLang="en-US" sz="1200">
                <a:latin typeface="Arial" panose="020B0604020202020204" pitchFamily="34" charset="0"/>
              </a:rPr>
              <a:pPr algn="ctr">
                <a:spcBef>
                  <a:spcPct val="0"/>
                </a:spcBef>
                <a:buFontTx/>
                <a:buNone/>
              </a:pPr>
              <a:t>17</a:t>
            </a:fld>
            <a:endParaRPr lang="en-US" altLang="en-US" sz="1800"/>
          </a:p>
        </p:txBody>
      </p:sp>
    </p:spTree>
  </p:cSld>
  <p:clrMapOvr>
    <a:masterClrMapping/>
  </p:clrMapOvr>
  <p:transition spd="slow" advTm="5914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r>
              <a:rPr lang="en-US" altLang="en-US"/>
              <a:t>Operations on Structures</a:t>
            </a:r>
          </a:p>
        </p:txBody>
      </p:sp>
      <p:sp>
        <p:nvSpPr>
          <p:cNvPr id="25603" name="Content Placeholder 2"/>
          <p:cNvSpPr>
            <a:spLocks noGrp="1"/>
          </p:cNvSpPr>
          <p:nvPr>
            <p:ph idx="4294967295"/>
          </p:nvPr>
        </p:nvSpPr>
        <p:spPr/>
        <p:txBody>
          <a:bodyPr/>
          <a:lstStyle/>
          <a:p>
            <a:r>
              <a:rPr lang="en-US" altLang="en-US"/>
              <a:t>The </a:t>
            </a:r>
            <a:r>
              <a:rPr lang="en-US" altLang="en-US">
                <a:latin typeface="Courier New" panose="02070309020205020404" pitchFamily="49" charset="0"/>
                <a:cs typeface="Courier New" panose="02070309020205020404" pitchFamily="49" charset="0"/>
              </a:rPr>
              <a:t>=</a:t>
            </a:r>
            <a:r>
              <a:rPr lang="en-US" altLang="en-US"/>
              <a:t> operator can be used only with structures of </a:t>
            </a:r>
            <a:r>
              <a:rPr lang="en-US" altLang="en-US" b="1" i="1"/>
              <a:t>compatible</a:t>
            </a:r>
            <a:r>
              <a:rPr lang="en-US" altLang="en-US"/>
              <a:t> types.</a:t>
            </a:r>
          </a:p>
          <a:p>
            <a:r>
              <a:rPr lang="en-US" altLang="en-US"/>
              <a:t>Structures declared using the same type name are compatible.</a:t>
            </a:r>
          </a:p>
          <a:p>
            <a:r>
              <a:rPr lang="en-US" altLang="en-US"/>
              <a:t>Other than assignment, C provides no operations on entire structures.</a:t>
            </a:r>
          </a:p>
          <a:p>
            <a:r>
              <a:rPr lang="en-US" altLang="en-US" b="1" u="sng"/>
              <a:t>In particular, the </a:t>
            </a:r>
            <a:r>
              <a:rPr lang="en-US" altLang="en-US" b="1" u="sng">
                <a:latin typeface="Courier New" panose="02070309020205020404" pitchFamily="49" charset="0"/>
                <a:cs typeface="Courier New" panose="02070309020205020404" pitchFamily="49" charset="0"/>
              </a:rPr>
              <a:t>==</a:t>
            </a:r>
            <a:r>
              <a:rPr lang="en-US" altLang="en-US" b="1" u="sng"/>
              <a:t> and </a:t>
            </a:r>
            <a:r>
              <a:rPr lang="en-US" altLang="en-US" b="1" u="sng">
                <a:latin typeface="Courier New" panose="02070309020205020404" pitchFamily="49" charset="0"/>
                <a:cs typeface="Courier New" panose="02070309020205020404" pitchFamily="49" charset="0"/>
              </a:rPr>
              <a:t>!=</a:t>
            </a:r>
            <a:r>
              <a:rPr lang="en-US" altLang="en-US" b="1" u="sng"/>
              <a:t> operators can’t be used with structures.</a:t>
            </a:r>
          </a:p>
        </p:txBody>
      </p:sp>
      <p:sp>
        <p:nvSpPr>
          <p:cNvPr id="25604"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373B0E7F-283C-4ED9-A23A-7A019DEF11BF}" type="slidenum">
              <a:rPr lang="en-US" altLang="en-US" sz="1200">
                <a:latin typeface="Arial" panose="020B0604020202020204" pitchFamily="34" charset="0"/>
              </a:rPr>
              <a:pPr algn="ctr">
                <a:spcBef>
                  <a:spcPct val="0"/>
                </a:spcBef>
                <a:buFontTx/>
                <a:buNone/>
              </a:pPr>
              <a:t>18</a:t>
            </a:fld>
            <a:endParaRPr lang="en-US" altLang="en-US" sz="1800"/>
          </a:p>
        </p:txBody>
      </p:sp>
    </p:spTree>
  </p:cSld>
  <p:clrMapOvr>
    <a:masterClrMapping/>
  </p:clrMapOvr>
  <p:transition spd="slow" advTm="28077"/>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r>
              <a:rPr lang="en-US" altLang="en-US" dirty="0"/>
              <a:t>Exercise</a:t>
            </a:r>
          </a:p>
        </p:txBody>
      </p:sp>
      <p:sp>
        <p:nvSpPr>
          <p:cNvPr id="25603" name="Content Placeholder 2"/>
          <p:cNvSpPr>
            <a:spLocks noGrp="1"/>
          </p:cNvSpPr>
          <p:nvPr>
            <p:ph idx="4294967295"/>
          </p:nvPr>
        </p:nvSpPr>
        <p:spPr/>
        <p:txBody>
          <a:bodyPr/>
          <a:lstStyle/>
          <a:p>
            <a:r>
              <a:rPr lang="en-US" altLang="en-US" dirty="0"/>
              <a:t>Given the following </a:t>
            </a:r>
            <a:r>
              <a:rPr lang="en-US" altLang="en-US" dirty="0" err="1"/>
              <a:t>struct</a:t>
            </a:r>
            <a:r>
              <a:rPr lang="en-US" altLang="en-US" dirty="0"/>
              <a:t> declaration and initialization, which condition will determine if s1 and s2 contain the same values for </a:t>
            </a:r>
            <a:r>
              <a:rPr lang="en-US" altLang="en-US" dirty="0" err="1"/>
              <a:t>num</a:t>
            </a:r>
            <a:r>
              <a:rPr lang="en-US" altLang="en-US" dirty="0"/>
              <a:t> and </a:t>
            </a:r>
            <a:r>
              <a:rPr lang="en-US" altLang="en-US" dirty="0" err="1"/>
              <a:t>str</a:t>
            </a:r>
            <a:r>
              <a:rPr lang="en-US" altLang="en-US" dirty="0"/>
              <a:t>?</a:t>
            </a:r>
          </a:p>
          <a:p>
            <a:pPr marL="0" indent="0">
              <a:buNone/>
            </a:pPr>
            <a:r>
              <a:rPr lang="en-US" altLang="en-US" dirty="0"/>
              <a:t>  </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struct</a:t>
            </a:r>
            <a:r>
              <a:rPr lang="en-US" altLang="en-US" dirty="0">
                <a:latin typeface="Courier New" panose="02070309020205020404" pitchFamily="49" charset="0"/>
                <a:cs typeface="Courier New" panose="02070309020205020404" pitchFamily="49" charset="0"/>
              </a:rPr>
              <a:t> s{</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num</a:t>
            </a:r>
            <a:r>
              <a:rPr lang="en-US" altLang="en-US" dirty="0">
                <a:latin typeface="Courier New" panose="02070309020205020404" pitchFamily="49" charset="0"/>
                <a:cs typeface="Courier New" panose="02070309020205020404" pitchFamily="49" charset="0"/>
              </a:rPr>
              <a:t>;</a:t>
            </a:r>
          </a:p>
          <a:p>
            <a:pPr marL="0" indent="0">
              <a:buNone/>
            </a:pPr>
            <a:r>
              <a:rPr lang="en-US" altLang="en-US" dirty="0">
                <a:latin typeface="Courier New" panose="02070309020205020404" pitchFamily="49" charset="0"/>
                <a:cs typeface="Courier New" panose="02070309020205020404" pitchFamily="49" charset="0"/>
              </a:rPr>
              <a:t> 	char </a:t>
            </a:r>
            <a:r>
              <a:rPr lang="en-US" altLang="en-US" dirty="0" err="1">
                <a:latin typeface="Courier New" panose="02070309020205020404" pitchFamily="49" charset="0"/>
                <a:cs typeface="Courier New" panose="02070309020205020404" pitchFamily="49" charset="0"/>
              </a:rPr>
              <a:t>str</a:t>
            </a:r>
            <a:r>
              <a:rPr lang="en-US" altLang="en-US" dirty="0">
                <a:latin typeface="Courier New" panose="02070309020205020404" pitchFamily="49" charset="0"/>
                <a:cs typeface="Courier New" panose="02070309020205020404" pitchFamily="49" charset="0"/>
              </a:rPr>
              <a:t>[31];</a:t>
            </a:r>
          </a:p>
          <a:p>
            <a:pPr marL="0" indent="0">
              <a:buNone/>
            </a:pPr>
            <a:r>
              <a:rPr lang="en-US" altLang="en-US" dirty="0">
                <a:latin typeface="Courier New" panose="02070309020205020404" pitchFamily="49" charset="0"/>
                <a:cs typeface="Courier New" panose="02070309020205020404" pitchFamily="49" charset="0"/>
              </a:rPr>
              <a:t>  }</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struct</a:t>
            </a:r>
            <a:r>
              <a:rPr lang="en-US" altLang="en-US" dirty="0">
                <a:latin typeface="Courier New" panose="02070309020205020404" pitchFamily="49" charset="0"/>
                <a:cs typeface="Courier New" panose="02070309020205020404" pitchFamily="49" charset="0"/>
              </a:rPr>
              <a:t> s s1, s2;</a:t>
            </a:r>
          </a:p>
        </p:txBody>
      </p:sp>
      <p:sp>
        <p:nvSpPr>
          <p:cNvPr id="25604"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373B0E7F-283C-4ED9-A23A-7A019DEF11BF}" type="slidenum">
              <a:rPr lang="en-US" altLang="en-US" sz="1200">
                <a:latin typeface="Arial" panose="020B0604020202020204" pitchFamily="34" charset="0"/>
              </a:rPr>
              <a:pPr algn="ctr">
                <a:spcBef>
                  <a:spcPct val="0"/>
                </a:spcBef>
                <a:buFontTx/>
                <a:buNone/>
              </a:pPr>
              <a:t>19</a:t>
            </a:fld>
            <a:endParaRPr lang="en-US" altLang="en-US" sz="1800"/>
          </a:p>
        </p:txBody>
      </p:sp>
    </p:spTree>
    <p:extLst>
      <p:ext uri="{BB962C8B-B14F-4D97-AF65-F5344CB8AC3E}">
        <p14:creationId xmlns:p14="http://schemas.microsoft.com/office/powerpoint/2010/main" val="1985148237"/>
      </p:ext>
    </p:extLst>
  </p:cSld>
  <p:clrMapOvr>
    <a:masterClrMapping/>
  </p:clrMapOvr>
  <p:transition spd="slow" advTm="2807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F567-5877-435F-A4A1-EB71100CA04A}"/>
              </a:ext>
            </a:extLst>
          </p:cNvPr>
          <p:cNvSpPr>
            <a:spLocks noGrp="1"/>
          </p:cNvSpPr>
          <p:nvPr>
            <p:ph type="title"/>
          </p:nvPr>
        </p:nvSpPr>
        <p:spPr>
          <a:xfrm>
            <a:off x="685800" y="762000"/>
            <a:ext cx="7772400" cy="685800"/>
          </a:xfrm>
        </p:spPr>
        <p:txBody>
          <a:bodyPr/>
          <a:lstStyle/>
          <a:p>
            <a:r>
              <a:rPr lang="en-US" dirty="0"/>
              <a:t>Program Design</a:t>
            </a:r>
          </a:p>
        </p:txBody>
      </p:sp>
      <p:sp>
        <p:nvSpPr>
          <p:cNvPr id="3" name="Content Placeholder 2">
            <a:extLst>
              <a:ext uri="{FF2B5EF4-FFF2-40B4-BE49-F238E27FC236}">
                <a16:creationId xmlns:a16="http://schemas.microsoft.com/office/drawing/2014/main" id="{CB524D73-1AD7-4CEC-B04D-349438439EA9}"/>
              </a:ext>
            </a:extLst>
          </p:cNvPr>
          <p:cNvSpPr>
            <a:spLocks noGrp="1"/>
          </p:cNvSpPr>
          <p:nvPr>
            <p:ph idx="1"/>
          </p:nvPr>
        </p:nvSpPr>
        <p:spPr>
          <a:xfrm>
            <a:off x="685800" y="1524000"/>
            <a:ext cx="7772400" cy="4800600"/>
          </a:xfrm>
        </p:spPr>
        <p:txBody>
          <a:bodyPr/>
          <a:lstStyle/>
          <a:p>
            <a:r>
              <a:rPr lang="en-US" altLang="en-US" dirty="0"/>
              <a:t>Most full-featured programs are at least 100,000 lines long.</a:t>
            </a:r>
          </a:p>
          <a:p>
            <a:endParaRPr lang="en-US" altLang="en-US" dirty="0"/>
          </a:p>
          <a:p>
            <a:r>
              <a:rPr lang="en-US" altLang="en-US" dirty="0"/>
              <a:t>Writing large programs is quite different from writing small ones.</a:t>
            </a:r>
          </a:p>
        </p:txBody>
      </p:sp>
      <p:sp>
        <p:nvSpPr>
          <p:cNvPr id="5" name="Slide Number Placeholder 4">
            <a:extLst>
              <a:ext uri="{FF2B5EF4-FFF2-40B4-BE49-F238E27FC236}">
                <a16:creationId xmlns:a16="http://schemas.microsoft.com/office/drawing/2014/main" id="{5E86BD21-5513-4476-A372-E74A5CAD99F4}"/>
              </a:ext>
            </a:extLst>
          </p:cNvPr>
          <p:cNvSpPr>
            <a:spLocks noGrp="1"/>
          </p:cNvSpPr>
          <p:nvPr>
            <p:ph type="sldNum" sz="quarter" idx="11"/>
          </p:nvPr>
        </p:nvSpPr>
        <p:spPr>
          <a:xfrm>
            <a:off x="4191000" y="6400800"/>
            <a:ext cx="685800" cy="304800"/>
          </a:xfrm>
        </p:spPr>
        <p:txBody>
          <a:bodyPr/>
          <a:lstStyle/>
          <a:p>
            <a:fld id="{EBC5120D-E65C-40E8-A3B1-DFD541B6F4A4}" type="slidenum">
              <a:rPr lang="en-US" altLang="en-US" smtClean="0"/>
              <a:pPr/>
              <a:t>2</a:t>
            </a:fld>
            <a:endParaRPr lang="en-US" altLang="en-US"/>
          </a:p>
        </p:txBody>
      </p:sp>
    </p:spTree>
    <p:extLst>
      <p:ext uri="{BB962C8B-B14F-4D97-AF65-F5344CB8AC3E}">
        <p14:creationId xmlns:p14="http://schemas.microsoft.com/office/powerpoint/2010/main" val="2387314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r>
              <a:rPr lang="en-US" altLang="en-US" dirty="0"/>
              <a:t>Exercise</a:t>
            </a:r>
          </a:p>
        </p:txBody>
      </p:sp>
      <p:sp>
        <p:nvSpPr>
          <p:cNvPr id="25603" name="Content Placeholder 2"/>
          <p:cNvSpPr>
            <a:spLocks noGrp="1"/>
          </p:cNvSpPr>
          <p:nvPr>
            <p:ph idx="4294967295"/>
          </p:nvPr>
        </p:nvSpPr>
        <p:spPr/>
        <p:txBody>
          <a:bodyPr/>
          <a:lstStyle/>
          <a:p>
            <a:pPr marL="0" indent="0">
              <a:buNone/>
            </a:pPr>
            <a:r>
              <a:rPr lang="en-US" altLang="en-US" dirty="0"/>
              <a:t>Which condition will determine if s1 and s2 contain the same values for </a:t>
            </a:r>
            <a:r>
              <a:rPr lang="en-US" altLang="en-US" dirty="0" err="1"/>
              <a:t>num</a:t>
            </a:r>
            <a:r>
              <a:rPr lang="en-US" altLang="en-US" dirty="0"/>
              <a:t> and </a:t>
            </a:r>
            <a:r>
              <a:rPr lang="en-US" altLang="en-US" dirty="0" err="1"/>
              <a:t>str</a:t>
            </a:r>
            <a:r>
              <a:rPr lang="en-US" altLang="en-US" dirty="0"/>
              <a:t>?</a:t>
            </a:r>
          </a:p>
          <a:p>
            <a:pPr marL="0" indent="0">
              <a:buNone/>
            </a:pPr>
            <a:endParaRPr lang="en-US" altLang="en-US" dirty="0"/>
          </a:p>
          <a:p>
            <a:pPr marL="514350" indent="-514350">
              <a:buAutoNum type="alphaUcParenR"/>
            </a:pPr>
            <a:r>
              <a:rPr lang="en-US" altLang="en-US" dirty="0">
                <a:latin typeface="Courier New" panose="02070309020205020404" pitchFamily="49" charset="0"/>
                <a:cs typeface="Courier New" panose="02070309020205020404" pitchFamily="49" charset="0"/>
              </a:rPr>
              <a:t>s1 == s2</a:t>
            </a:r>
          </a:p>
          <a:p>
            <a:pPr marL="514350" indent="-514350">
              <a:buAutoNum type="alphaUcParenR"/>
            </a:pPr>
            <a:r>
              <a:rPr lang="en-US" altLang="en-US" dirty="0">
                <a:latin typeface="Courier New" panose="02070309020205020404" pitchFamily="49" charset="0"/>
                <a:cs typeface="Courier New" panose="02070309020205020404" pitchFamily="49" charset="0"/>
              </a:rPr>
              <a:t>s1.num == s2.num &amp;&amp;s1.str==s2.str</a:t>
            </a:r>
          </a:p>
          <a:p>
            <a:pPr marL="514350" indent="-514350">
              <a:buFontTx/>
              <a:buAutoNum type="alphaUcParenR"/>
            </a:pPr>
            <a:r>
              <a:rPr lang="en-US" altLang="en-US" dirty="0">
                <a:latin typeface="Courier New" panose="02070309020205020404" pitchFamily="49" charset="0"/>
                <a:cs typeface="Courier New" panose="02070309020205020404" pitchFamily="49" charset="0"/>
              </a:rPr>
              <a:t>s1.num == s2.num &amp;&amp;</a:t>
            </a:r>
            <a:r>
              <a:rPr lang="en-US" altLang="en-US" dirty="0" err="1">
                <a:latin typeface="Courier New" panose="02070309020205020404" pitchFamily="49" charset="0"/>
                <a:cs typeface="Courier New" panose="02070309020205020404" pitchFamily="49" charset="0"/>
              </a:rPr>
              <a:t>strcmp</a:t>
            </a:r>
            <a:r>
              <a:rPr lang="en-US" altLang="en-US" dirty="0">
                <a:latin typeface="Courier New" panose="02070309020205020404" pitchFamily="49" charset="0"/>
                <a:cs typeface="Courier New" panose="02070309020205020404" pitchFamily="49" charset="0"/>
              </a:rPr>
              <a:t>(s1.str, s2.str)</a:t>
            </a:r>
          </a:p>
          <a:p>
            <a:pPr marL="514350" indent="-514350">
              <a:buFontTx/>
              <a:buAutoNum type="alphaUcParenR"/>
            </a:pPr>
            <a:r>
              <a:rPr lang="en-US" altLang="en-US" dirty="0">
                <a:latin typeface="Courier New" panose="02070309020205020404" pitchFamily="49" charset="0"/>
                <a:cs typeface="Courier New" panose="02070309020205020404" pitchFamily="49" charset="0"/>
              </a:rPr>
              <a:t>s1.num == s2.num &amp;&amp;</a:t>
            </a:r>
            <a:r>
              <a:rPr lang="en-US" altLang="en-US" dirty="0" err="1">
                <a:latin typeface="Courier New" panose="02070309020205020404" pitchFamily="49" charset="0"/>
                <a:cs typeface="Courier New" panose="02070309020205020404" pitchFamily="49" charset="0"/>
              </a:rPr>
              <a:t>strcmp</a:t>
            </a:r>
            <a:r>
              <a:rPr lang="en-US" altLang="en-US" dirty="0">
                <a:latin typeface="Courier New" panose="02070309020205020404" pitchFamily="49" charset="0"/>
                <a:cs typeface="Courier New" panose="02070309020205020404" pitchFamily="49" charset="0"/>
              </a:rPr>
              <a:t>(s1.str, s2.str)==0</a:t>
            </a:r>
          </a:p>
          <a:p>
            <a:pPr marL="514350" indent="-514350">
              <a:buFontTx/>
              <a:buAutoNum type="alphaUcParenR"/>
            </a:pPr>
            <a:endParaRPr lang="en-US" altLang="en-US" dirty="0">
              <a:latin typeface="Courier New" panose="02070309020205020404" pitchFamily="49" charset="0"/>
              <a:cs typeface="Courier New" panose="02070309020205020404" pitchFamily="49" charset="0"/>
            </a:endParaRPr>
          </a:p>
          <a:p>
            <a:pPr marL="514350" indent="-514350">
              <a:buAutoNum type="alphaUcParenR"/>
            </a:pPr>
            <a:endParaRPr lang="en-US" altLang="en-US" dirty="0"/>
          </a:p>
          <a:p>
            <a:pPr marL="0" indent="0">
              <a:buNone/>
            </a:pPr>
            <a:endParaRPr lang="en-US" altLang="en-US" dirty="0"/>
          </a:p>
        </p:txBody>
      </p:sp>
      <p:sp>
        <p:nvSpPr>
          <p:cNvPr id="25604"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373B0E7F-283C-4ED9-A23A-7A019DEF11BF}" type="slidenum">
              <a:rPr lang="en-US" altLang="en-US" sz="1200">
                <a:latin typeface="Arial" panose="020B0604020202020204" pitchFamily="34" charset="0"/>
              </a:rPr>
              <a:pPr algn="ctr">
                <a:spcBef>
                  <a:spcPct val="0"/>
                </a:spcBef>
                <a:buFontTx/>
                <a:buNone/>
              </a:pPr>
              <a:t>20</a:t>
            </a:fld>
            <a:endParaRPr lang="en-US" altLang="en-US" sz="1800"/>
          </a:p>
        </p:txBody>
      </p:sp>
    </p:spTree>
    <p:extLst>
      <p:ext uri="{BB962C8B-B14F-4D97-AF65-F5344CB8AC3E}">
        <p14:creationId xmlns:p14="http://schemas.microsoft.com/office/powerpoint/2010/main" val="3456086243"/>
      </p:ext>
    </p:extLst>
  </p:cSld>
  <p:clrMapOvr>
    <a:masterClrMapping/>
  </p:clrMapOvr>
  <p:transition spd="slow" advTm="28077"/>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en-US" altLang="en-US" sz="2800" dirty="0"/>
              <a:t>Example Program</a:t>
            </a:r>
          </a:p>
        </p:txBody>
      </p:sp>
      <p:sp>
        <p:nvSpPr>
          <p:cNvPr id="26627" name="Rectangle 3"/>
          <p:cNvSpPr>
            <a:spLocks noGrp="1" noChangeArrowheads="1"/>
          </p:cNvSpPr>
          <p:nvPr>
            <p:ph type="body" idx="4294967295"/>
          </p:nvPr>
        </p:nvSpPr>
        <p:spPr>
          <a:xfrm>
            <a:off x="685800" y="1524000"/>
            <a:ext cx="4495800" cy="4800600"/>
          </a:xfrm>
        </p:spPr>
        <p:txBody>
          <a:bodyPr/>
          <a:lstStyle/>
          <a:p>
            <a:pPr marL="0" indent="0">
              <a:buNone/>
            </a:pPr>
            <a:endParaRPr lang="en-US" altLang="en-US" dirty="0"/>
          </a:p>
          <a:p>
            <a:r>
              <a:rPr lang="en-US" altLang="en-US" dirty="0"/>
              <a:t>Declare a structure for </a:t>
            </a:r>
            <a:r>
              <a:rPr lang="en-US" altLang="en-US" dirty="0" err="1"/>
              <a:t>magformer</a:t>
            </a:r>
            <a:endParaRPr lang="en-US" altLang="en-US" dirty="0"/>
          </a:p>
          <a:p>
            <a:endParaRPr lang="en-US" altLang="en-US" dirty="0"/>
          </a:p>
          <a:p>
            <a:r>
              <a:rPr lang="en-US" altLang="en-US" dirty="0"/>
              <a:t>In the main function, declare and initialize variables of </a:t>
            </a:r>
            <a:r>
              <a:rPr lang="en-US" altLang="en-US" dirty="0" err="1"/>
              <a:t>magformer</a:t>
            </a:r>
            <a:endParaRPr lang="en-US" altLang="en-US" dirty="0"/>
          </a:p>
          <a:p>
            <a:endParaRPr lang="en-US" altLang="en-US" dirty="0"/>
          </a:p>
        </p:txBody>
      </p:sp>
      <p:pic>
        <p:nvPicPr>
          <p:cNvPr id="1026" name="Picture 2">
            <a:extLst>
              <a:ext uri="{FF2B5EF4-FFF2-40B4-BE49-F238E27FC236}">
                <a16:creationId xmlns:a16="http://schemas.microsoft.com/office/drawing/2014/main" id="{4D3A9ED9-0C27-8E0A-54FE-45BC4763A4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8494" y="2209800"/>
            <a:ext cx="342617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67551"/>
      </p:ext>
    </p:extLst>
  </p:cSld>
  <p:clrMapOvr>
    <a:masterClrMapping/>
  </p:clrMapOvr>
  <p:transition spd="slow" advTm="1933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en-US" altLang="en-US" sz="2800" dirty="0"/>
              <a:t>Structures as Function Arguments and Return Values</a:t>
            </a:r>
          </a:p>
        </p:txBody>
      </p:sp>
      <p:sp>
        <p:nvSpPr>
          <p:cNvPr id="26627" name="Rectangle 3"/>
          <p:cNvSpPr>
            <a:spLocks noGrp="1" noChangeArrowheads="1"/>
          </p:cNvSpPr>
          <p:nvPr>
            <p:ph type="body" idx="4294967295"/>
          </p:nvPr>
        </p:nvSpPr>
        <p:spPr/>
        <p:txBody>
          <a:bodyPr/>
          <a:lstStyle/>
          <a:p>
            <a:endParaRPr lang="en-US" altLang="en-US" dirty="0"/>
          </a:p>
          <a:p>
            <a:r>
              <a:rPr lang="en-US" altLang="en-US" dirty="0"/>
              <a:t>Functions may have structures as arguments and return values.</a:t>
            </a:r>
          </a:p>
          <a:p>
            <a:pPr marL="0" indent="0">
              <a:buNone/>
            </a:pPr>
            <a:endParaRPr lang="en-US" altLang="en-US" dirty="0"/>
          </a:p>
          <a:p>
            <a:r>
              <a:rPr lang="en-US" altLang="en-US" dirty="0"/>
              <a:t>Passing a structure to a function and returning a structure from a function both </a:t>
            </a:r>
            <a:r>
              <a:rPr lang="en-US" altLang="en-US" dirty="0">
                <a:solidFill>
                  <a:srgbClr val="FF0000"/>
                </a:solidFill>
              </a:rPr>
              <a:t>make a copy </a:t>
            </a:r>
            <a:r>
              <a:rPr lang="en-US" altLang="en-US" dirty="0"/>
              <a:t>of all members in the structure.</a:t>
            </a:r>
          </a:p>
          <a:p>
            <a:endParaRPr lang="en-US" altLang="en-US" dirty="0"/>
          </a:p>
        </p:txBody>
      </p:sp>
    </p:spTree>
  </p:cSld>
  <p:clrMapOvr>
    <a:masterClrMapping/>
  </p:clrMapOvr>
  <p:transition spd="slow" advTm="1933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762000"/>
            <a:ext cx="8382000" cy="685800"/>
          </a:xfrm>
        </p:spPr>
        <p:txBody>
          <a:bodyPr/>
          <a:lstStyle/>
          <a:p>
            <a:r>
              <a:rPr lang="en-US" altLang="en-US"/>
              <a:t>Structures as Arguments and Return Values</a:t>
            </a:r>
          </a:p>
        </p:txBody>
      </p:sp>
      <p:sp>
        <p:nvSpPr>
          <p:cNvPr id="27651" name="Content Placeholder 2"/>
          <p:cNvSpPr>
            <a:spLocks noGrp="1"/>
          </p:cNvSpPr>
          <p:nvPr>
            <p:ph idx="1"/>
          </p:nvPr>
        </p:nvSpPr>
        <p:spPr>
          <a:xfrm>
            <a:off x="685800" y="1524000"/>
            <a:ext cx="7848600" cy="4800600"/>
          </a:xfrm>
        </p:spPr>
        <p:txBody>
          <a:bodyPr/>
          <a:lstStyle/>
          <a:p>
            <a:r>
              <a:rPr lang="en-US" altLang="en-US"/>
              <a:t>A function with a structure argument:</a:t>
            </a:r>
          </a:p>
          <a:p>
            <a:pPr>
              <a:lnSpc>
                <a:spcPct val="80000"/>
              </a:lnSpc>
              <a:spcBef>
                <a:spcPts val="1200"/>
              </a:spcBef>
              <a:buFontTx/>
              <a:buNone/>
            </a:pPr>
            <a:r>
              <a:rPr lang="en-US" altLang="en-US" sz="2100">
                <a:latin typeface="Courier New" panose="02070309020205020404" pitchFamily="49" charset="0"/>
                <a:cs typeface="Courier New" panose="02070309020205020404" pitchFamily="49" charset="0"/>
              </a:rPr>
              <a:t>	void print_part(struct part p)</a:t>
            </a:r>
          </a:p>
          <a:p>
            <a:pPr>
              <a:lnSpc>
                <a:spcPct val="80000"/>
              </a:lnSpc>
              <a:spcBef>
                <a:spcPts val="600"/>
              </a:spcBef>
              <a:buFontTx/>
              <a:buNone/>
            </a:pPr>
            <a:r>
              <a:rPr lang="en-US" altLang="en-US" sz="2100">
                <a:latin typeface="Courier New" panose="02070309020205020404" pitchFamily="49" charset="0"/>
                <a:cs typeface="Courier New" panose="02070309020205020404" pitchFamily="49" charset="0"/>
              </a:rPr>
              <a:t>	{</a:t>
            </a:r>
          </a:p>
          <a:p>
            <a:pPr>
              <a:lnSpc>
                <a:spcPct val="80000"/>
              </a:lnSpc>
              <a:spcBef>
                <a:spcPts val="600"/>
              </a:spcBef>
              <a:buFontTx/>
              <a:buNone/>
            </a:pPr>
            <a:r>
              <a:rPr lang="en-US" altLang="en-US" sz="2100">
                <a:latin typeface="Courier New" panose="02070309020205020404" pitchFamily="49" charset="0"/>
                <a:cs typeface="Courier New" panose="02070309020205020404" pitchFamily="49" charset="0"/>
              </a:rPr>
              <a:t>	  printf("Part number: %d\n", p.number);</a:t>
            </a:r>
          </a:p>
          <a:p>
            <a:pPr>
              <a:lnSpc>
                <a:spcPct val="80000"/>
              </a:lnSpc>
              <a:spcBef>
                <a:spcPts val="600"/>
              </a:spcBef>
              <a:buFontTx/>
              <a:buNone/>
            </a:pPr>
            <a:r>
              <a:rPr lang="en-US" altLang="en-US" sz="2100">
                <a:latin typeface="Courier New" panose="02070309020205020404" pitchFamily="49" charset="0"/>
                <a:cs typeface="Courier New" panose="02070309020205020404" pitchFamily="49" charset="0"/>
              </a:rPr>
              <a:t>	  printf("Part name: %s\n", p.name);</a:t>
            </a:r>
          </a:p>
          <a:p>
            <a:pPr>
              <a:lnSpc>
                <a:spcPct val="80000"/>
              </a:lnSpc>
              <a:spcBef>
                <a:spcPts val="600"/>
              </a:spcBef>
              <a:buFontTx/>
              <a:buNone/>
            </a:pPr>
            <a:r>
              <a:rPr lang="en-US" altLang="en-US" sz="2100">
                <a:latin typeface="Courier New" panose="02070309020205020404" pitchFamily="49" charset="0"/>
                <a:cs typeface="Courier New" panose="02070309020205020404" pitchFamily="49" charset="0"/>
              </a:rPr>
              <a:t>	  printf("Quantity on hand: %d\n",</a:t>
            </a:r>
            <a:r>
              <a:rPr lang="en-US" altLang="en-US" sz="1400">
                <a:latin typeface="Courier New" panose="02070309020205020404" pitchFamily="49" charset="0"/>
                <a:cs typeface="Courier New" panose="02070309020205020404" pitchFamily="49" charset="0"/>
              </a:rPr>
              <a:t> </a:t>
            </a:r>
            <a:r>
              <a:rPr lang="en-US" altLang="en-US" sz="2100">
                <a:latin typeface="Courier New" panose="02070309020205020404" pitchFamily="49" charset="0"/>
                <a:cs typeface="Courier New" panose="02070309020205020404" pitchFamily="49" charset="0"/>
              </a:rPr>
              <a:t>p.on_hand);</a:t>
            </a:r>
          </a:p>
          <a:p>
            <a:pPr>
              <a:lnSpc>
                <a:spcPct val="80000"/>
              </a:lnSpc>
              <a:spcBef>
                <a:spcPts val="600"/>
              </a:spcBef>
              <a:buFontTx/>
              <a:buNone/>
            </a:pPr>
            <a:r>
              <a:rPr lang="en-US" altLang="en-US" sz="2100">
                <a:latin typeface="Courier New" panose="02070309020205020404" pitchFamily="49" charset="0"/>
                <a:cs typeface="Courier New" panose="02070309020205020404" pitchFamily="49" charset="0"/>
              </a:rPr>
              <a:t>	}</a:t>
            </a:r>
          </a:p>
          <a:p>
            <a:r>
              <a:rPr lang="en-US" altLang="en-US"/>
              <a:t>A call of </a:t>
            </a:r>
            <a:r>
              <a:rPr lang="en-US" altLang="en-US">
                <a:latin typeface="Courier New" panose="02070309020205020404" pitchFamily="49" charset="0"/>
                <a:cs typeface="Courier New" panose="02070309020205020404" pitchFamily="49" charset="0"/>
              </a:rPr>
              <a:t>print_part</a:t>
            </a:r>
            <a:r>
              <a:rPr lang="en-US" altLang="en-US"/>
              <a:t>:</a:t>
            </a:r>
          </a:p>
          <a:p>
            <a:pPr>
              <a:buFontTx/>
              <a:buNone/>
            </a:pPr>
            <a:r>
              <a:rPr lang="en-US" altLang="en-US" sz="2100">
                <a:latin typeface="Courier New" panose="02070309020205020404" pitchFamily="49" charset="0"/>
                <a:cs typeface="Courier New" panose="02070309020205020404" pitchFamily="49" charset="0"/>
              </a:rPr>
              <a:t>	print_part(part1);</a:t>
            </a:r>
          </a:p>
        </p:txBody>
      </p:sp>
      <p:sp>
        <p:nvSpPr>
          <p:cNvPr id="2765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5C457956-0269-47C7-9EF3-F1FB25954667}" type="slidenum">
              <a:rPr lang="en-US" altLang="en-US" sz="1200" smtClean="0">
                <a:latin typeface="Arial" panose="020B0604020202020204" pitchFamily="34" charset="0"/>
              </a:rPr>
              <a:pPr>
                <a:spcBef>
                  <a:spcPct val="0"/>
                </a:spcBef>
                <a:buFontTx/>
                <a:buNone/>
              </a:pPr>
              <a:t>23</a:t>
            </a:fld>
            <a:endParaRPr lang="en-US" altLang="en-US" sz="1800"/>
          </a:p>
        </p:txBody>
      </p:sp>
    </p:spTree>
  </p:cSld>
  <p:clrMapOvr>
    <a:masterClrMapping/>
  </p:clrMapOvr>
  <p:transition spd="slow" advTm="37519"/>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457200" y="762000"/>
            <a:ext cx="8229600" cy="685800"/>
          </a:xfrm>
        </p:spPr>
        <p:txBody>
          <a:bodyPr/>
          <a:lstStyle/>
          <a:p>
            <a:r>
              <a:rPr lang="en-US" altLang="en-US"/>
              <a:t>Structures as Arguments and Return Values</a:t>
            </a:r>
          </a:p>
        </p:txBody>
      </p:sp>
      <p:sp>
        <p:nvSpPr>
          <p:cNvPr id="28675" name="Content Placeholder 2"/>
          <p:cNvSpPr>
            <a:spLocks noGrp="1"/>
          </p:cNvSpPr>
          <p:nvPr>
            <p:ph idx="4294967295"/>
          </p:nvPr>
        </p:nvSpPr>
        <p:spPr>
          <a:xfrm>
            <a:off x="685800" y="1524000"/>
            <a:ext cx="8001000" cy="4800600"/>
          </a:xfrm>
        </p:spPr>
        <p:txBody>
          <a:bodyPr/>
          <a:lstStyle/>
          <a:p>
            <a:r>
              <a:rPr lang="en-US" altLang="en-US" sz="2600"/>
              <a:t>A function that returns a </a:t>
            </a:r>
            <a:r>
              <a:rPr lang="en-US" altLang="en-US" sz="2600">
                <a:latin typeface="Courier New" panose="02070309020205020404" pitchFamily="49" charset="0"/>
                <a:cs typeface="Courier New" panose="02070309020205020404" pitchFamily="49" charset="0"/>
              </a:rPr>
              <a:t>part</a:t>
            </a:r>
            <a:r>
              <a:rPr lang="en-US" altLang="en-US" sz="2600"/>
              <a:t> structure:</a:t>
            </a:r>
          </a:p>
          <a:p>
            <a:pPr>
              <a:lnSpc>
                <a:spcPct val="80000"/>
              </a:lnSpc>
              <a:spcBef>
                <a:spcPts val="1000"/>
              </a:spcBef>
              <a:buFontTx/>
              <a:buNone/>
            </a:pPr>
            <a:r>
              <a:rPr lang="en-US" altLang="en-US" sz="2200">
                <a:latin typeface="Courier New" panose="02070309020205020404" pitchFamily="49" charset="0"/>
                <a:cs typeface="Courier New" panose="02070309020205020404" pitchFamily="49" charset="0"/>
              </a:rPr>
              <a:t>	struct part build_part(int number,</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char *name,</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int on_hand)</a:t>
            </a:r>
          </a:p>
          <a:p>
            <a:pPr>
              <a:lnSpc>
                <a:spcPct val="60000"/>
              </a:lnSpc>
              <a:spcBef>
                <a:spcPct val="0"/>
              </a:spcBef>
              <a:buFontTx/>
              <a:buNone/>
            </a:pPr>
            <a:r>
              <a:rPr lang="en-US" altLang="en-US" sz="2200">
                <a:latin typeface="Courier New" panose="02070309020205020404" pitchFamily="49" charset="0"/>
                <a:cs typeface="Courier New" panose="02070309020205020404" pitchFamily="49" charset="0"/>
              </a:rPr>
              <a:t>	{</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struct part p;</a:t>
            </a:r>
          </a:p>
          <a:p>
            <a:pPr>
              <a:lnSpc>
                <a:spcPct val="60000"/>
              </a:lnSpc>
              <a:spcBef>
                <a:spcPct val="0"/>
              </a:spcBef>
              <a:buFontTx/>
              <a:buNone/>
            </a:pPr>
            <a:r>
              <a:rPr lang="en-US" altLang="en-US" sz="2200">
                <a:latin typeface="Courier New" panose="02070309020205020404" pitchFamily="49" charset="0"/>
                <a:cs typeface="Courier New" panose="02070309020205020404" pitchFamily="49" charset="0"/>
              </a:rPr>
              <a:t>	 </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p.number = number;</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strcpy(p.name, name);</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p.on_hand = on_hand;</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return p;</a:t>
            </a:r>
          </a:p>
          <a:p>
            <a:pPr>
              <a:lnSpc>
                <a:spcPct val="60000"/>
              </a:lnSpc>
              <a:spcBef>
                <a:spcPct val="0"/>
              </a:spcBef>
              <a:buFontTx/>
              <a:buNone/>
            </a:pPr>
            <a:r>
              <a:rPr lang="en-US" altLang="en-US" sz="2200">
                <a:latin typeface="Courier New" panose="02070309020205020404" pitchFamily="49" charset="0"/>
                <a:cs typeface="Courier New" panose="02070309020205020404" pitchFamily="49" charset="0"/>
              </a:rPr>
              <a:t>	}</a:t>
            </a:r>
          </a:p>
          <a:p>
            <a:r>
              <a:rPr lang="en-US" altLang="en-US" sz="2600"/>
              <a:t>A call of </a:t>
            </a:r>
            <a:r>
              <a:rPr lang="en-US" altLang="en-US" sz="2600">
                <a:latin typeface="Courier New" panose="02070309020205020404" pitchFamily="49" charset="0"/>
                <a:cs typeface="Courier New" panose="02070309020205020404" pitchFamily="49" charset="0"/>
              </a:rPr>
              <a:t>build_part</a:t>
            </a:r>
            <a:r>
              <a:rPr lang="en-US" altLang="en-US" sz="2600"/>
              <a:t>:</a:t>
            </a:r>
          </a:p>
          <a:p>
            <a:pPr>
              <a:lnSpc>
                <a:spcPct val="80000"/>
              </a:lnSpc>
              <a:spcBef>
                <a:spcPts val="1000"/>
              </a:spcBef>
              <a:buFontTx/>
              <a:buNone/>
            </a:pPr>
            <a:r>
              <a:rPr lang="en-US" altLang="en-US" sz="2200">
                <a:latin typeface="Courier New" panose="02070309020205020404" pitchFamily="49" charset="0"/>
                <a:cs typeface="Courier New" panose="02070309020205020404" pitchFamily="49" charset="0"/>
              </a:rPr>
              <a:t>	part1 = build_part(528, "Disk drive", 10);</a:t>
            </a:r>
          </a:p>
        </p:txBody>
      </p:sp>
      <p:sp>
        <p:nvSpPr>
          <p:cNvPr id="28676"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BACF39C7-B2B3-4D7B-99DF-96632CA6FAC6}" type="slidenum">
              <a:rPr lang="en-US" altLang="en-US" sz="1200">
                <a:latin typeface="Arial" panose="020B0604020202020204" pitchFamily="34" charset="0"/>
              </a:rPr>
              <a:pPr algn="ctr">
                <a:spcBef>
                  <a:spcPct val="0"/>
                </a:spcBef>
                <a:buFontTx/>
                <a:buNone/>
              </a:pPr>
              <a:t>24</a:t>
            </a:fld>
            <a:endParaRPr lang="en-US" altLang="en-US" sz="1800"/>
          </a:p>
        </p:txBody>
      </p:sp>
    </p:spTree>
  </p:cSld>
  <p:clrMapOvr>
    <a:masterClrMapping/>
  </p:clrMapOvr>
  <p:transition spd="slow" advTm="10975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en-US" altLang="en-US" sz="2800" dirty="0"/>
              <a:t>Example Program</a:t>
            </a:r>
          </a:p>
        </p:txBody>
      </p:sp>
      <p:sp>
        <p:nvSpPr>
          <p:cNvPr id="26627" name="Rectangle 3"/>
          <p:cNvSpPr>
            <a:spLocks noGrp="1" noChangeArrowheads="1"/>
          </p:cNvSpPr>
          <p:nvPr>
            <p:ph type="body" idx="4294967295"/>
          </p:nvPr>
        </p:nvSpPr>
        <p:spPr/>
        <p:txBody>
          <a:bodyPr/>
          <a:lstStyle/>
          <a:p>
            <a:pPr marL="0" indent="0">
              <a:buNone/>
            </a:pPr>
            <a:endParaRPr lang="en-US" altLang="en-US" dirty="0"/>
          </a:p>
          <a:p>
            <a:r>
              <a:rPr lang="en-US" altLang="en-US" dirty="0"/>
              <a:t>In the </a:t>
            </a:r>
            <a:r>
              <a:rPr lang="en-US" altLang="en-US" dirty="0" err="1"/>
              <a:t>magformer</a:t>
            </a:r>
            <a:r>
              <a:rPr lang="en-US" altLang="en-US" dirty="0"/>
              <a:t> program, define a compare function that compares if the shape and color of two </a:t>
            </a:r>
            <a:r>
              <a:rPr lang="en-US" altLang="en-US" dirty="0" err="1"/>
              <a:t>magformers</a:t>
            </a:r>
            <a:r>
              <a:rPr lang="en-US" altLang="en-US" dirty="0"/>
              <a:t> are </a:t>
            </a:r>
            <a:r>
              <a:rPr lang="en-US" altLang="en-US"/>
              <a:t>the same. </a:t>
            </a:r>
            <a:endParaRPr lang="en-US" altLang="en-US" dirty="0"/>
          </a:p>
          <a:p>
            <a:endParaRPr lang="en-US" altLang="en-US" dirty="0"/>
          </a:p>
        </p:txBody>
      </p:sp>
    </p:spTree>
    <p:extLst>
      <p:ext uri="{BB962C8B-B14F-4D97-AF65-F5344CB8AC3E}">
        <p14:creationId xmlns:p14="http://schemas.microsoft.com/office/powerpoint/2010/main" val="1925817074"/>
      </p:ext>
    </p:extLst>
  </p:cSld>
  <p:clrMapOvr>
    <a:masterClrMapping/>
  </p:clrMapOvr>
  <p:transition spd="slow" advTm="1933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r>
              <a:rPr lang="en-US" altLang="en-US" dirty="0"/>
              <a:t>Programming Exercise, part I</a:t>
            </a:r>
          </a:p>
        </p:txBody>
      </p:sp>
      <p:sp>
        <p:nvSpPr>
          <p:cNvPr id="29699" name="Rectangle 3"/>
          <p:cNvSpPr>
            <a:spLocks noGrp="1" noChangeArrowheads="1"/>
          </p:cNvSpPr>
          <p:nvPr>
            <p:ph type="body" idx="4294967295"/>
          </p:nvPr>
        </p:nvSpPr>
        <p:spPr/>
        <p:txBody>
          <a:bodyPr/>
          <a:lstStyle/>
          <a:p>
            <a:pPr>
              <a:lnSpc>
                <a:spcPct val="90000"/>
              </a:lnSpc>
            </a:pPr>
            <a:r>
              <a:rPr lang="en-US" altLang="en-US" sz="2400"/>
              <a:t>Suppose we wish to store information about colors defined by three pieces of data: red(an int), green (an int), and blue (an int). Each piece is an integer in the range of 0 to 255.</a:t>
            </a:r>
          </a:p>
          <a:p>
            <a:pPr>
              <a:lnSpc>
                <a:spcPct val="90000"/>
              </a:lnSpc>
            </a:pPr>
            <a:endParaRPr lang="en-US" altLang="en-US" sz="2400"/>
          </a:p>
          <a:p>
            <a:pPr>
              <a:lnSpc>
                <a:spcPct val="90000"/>
              </a:lnSpc>
            </a:pPr>
            <a:r>
              <a:rPr lang="en-US" altLang="en-US" sz="2400"/>
              <a:t>Write a program that declares a struct named </a:t>
            </a:r>
            <a:r>
              <a:rPr lang="en-US" altLang="en-US" sz="2400">
                <a:latin typeface="Courier New" panose="02070309020205020404" pitchFamily="49" charset="0"/>
              </a:rPr>
              <a:t>color</a:t>
            </a:r>
            <a:r>
              <a:rPr lang="en-US" altLang="en-US" sz="2400"/>
              <a:t>. </a:t>
            </a:r>
          </a:p>
          <a:p>
            <a:pPr>
              <a:lnSpc>
                <a:spcPct val="90000"/>
              </a:lnSpc>
            </a:pPr>
            <a:endParaRPr lang="en-US" altLang="en-US" sz="2400"/>
          </a:p>
          <a:p>
            <a:pPr>
              <a:lnSpc>
                <a:spcPct val="90000"/>
              </a:lnSpc>
            </a:pPr>
            <a:r>
              <a:rPr lang="en-US" altLang="en-US" sz="2400"/>
              <a:t>The main function: </a:t>
            </a:r>
          </a:p>
          <a:p>
            <a:pPr>
              <a:lnSpc>
                <a:spcPct val="90000"/>
              </a:lnSpc>
              <a:buFontTx/>
              <a:buNone/>
            </a:pPr>
            <a:r>
              <a:rPr lang="en-US" altLang="en-US" sz="1800">
                <a:latin typeface="Courier New" panose="02070309020205020404" pitchFamily="49" charset="0"/>
              </a:rPr>
              <a:t>	int main(){ </a:t>
            </a:r>
          </a:p>
          <a:p>
            <a:pPr lvl="1">
              <a:lnSpc>
                <a:spcPct val="90000"/>
              </a:lnSpc>
              <a:buFontTx/>
              <a:buNone/>
            </a:pPr>
            <a:r>
              <a:rPr lang="en-US" altLang="en-US" sz="1800">
                <a:latin typeface="Courier New" panose="02070309020205020404" pitchFamily="49" charset="0"/>
              </a:rPr>
              <a:t>	return 0;</a:t>
            </a:r>
          </a:p>
          <a:p>
            <a:pPr lvl="1">
              <a:lnSpc>
                <a:spcPct val="90000"/>
              </a:lnSpc>
              <a:buFontTx/>
              <a:buNone/>
            </a:pPr>
            <a:r>
              <a:rPr lang="en-US" altLang="en-US" sz="1800">
                <a:latin typeface="Courier New" panose="02070309020205020404" pitchFamily="49" charset="0"/>
              </a:rPr>
              <a:t>}</a:t>
            </a:r>
          </a:p>
        </p:txBody>
      </p:sp>
    </p:spTree>
  </p:cSld>
  <p:clrMapOvr>
    <a:masterClrMapping/>
  </p:clrMapOvr>
  <p:transition spd="slow" advTm="1643"/>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US" altLang="en-US" dirty="0"/>
              <a:t>Programming Exercise, Part II</a:t>
            </a:r>
          </a:p>
        </p:txBody>
      </p:sp>
      <p:sp>
        <p:nvSpPr>
          <p:cNvPr id="30723" name="Rectangle 3"/>
          <p:cNvSpPr>
            <a:spLocks noGrp="1" noChangeArrowheads="1"/>
          </p:cNvSpPr>
          <p:nvPr>
            <p:ph type="body" idx="4294967295"/>
          </p:nvPr>
        </p:nvSpPr>
        <p:spPr/>
        <p:txBody>
          <a:bodyPr/>
          <a:lstStyle/>
          <a:p>
            <a:r>
              <a:rPr lang="en-US" altLang="en-US" dirty="0"/>
              <a:t>In </a:t>
            </a:r>
            <a:r>
              <a:rPr lang="en-US" altLang="en-US" dirty="0">
                <a:latin typeface="Courier New" panose="02070309020205020404" pitchFamily="49" charset="0"/>
              </a:rPr>
              <a:t>main</a:t>
            </a:r>
            <a:r>
              <a:rPr lang="en-US" altLang="en-US" dirty="0"/>
              <a:t> function, declare a variable </a:t>
            </a:r>
            <a:r>
              <a:rPr lang="en-US" altLang="en-US" dirty="0">
                <a:latin typeface="Courier New" panose="02070309020205020404" pitchFamily="49" charset="0"/>
              </a:rPr>
              <a:t>magenta </a:t>
            </a:r>
            <a:r>
              <a:rPr lang="en-US" altLang="en-US" dirty="0"/>
              <a:t>of type </a:t>
            </a:r>
            <a:r>
              <a:rPr lang="en-US" altLang="en-US" dirty="0" err="1"/>
              <a:t>struct</a:t>
            </a:r>
            <a:r>
              <a:rPr lang="en-US" altLang="en-US" dirty="0"/>
              <a:t> color with the initial values: 255, 0, 255. Display the values of </a:t>
            </a:r>
            <a:r>
              <a:rPr lang="en-US" altLang="en-US" dirty="0" err="1">
                <a:latin typeface="Courier New" panose="02070309020205020404" pitchFamily="49" charset="0"/>
              </a:rPr>
              <a:t>megenta</a:t>
            </a:r>
            <a:r>
              <a:rPr lang="en-US" altLang="en-US" dirty="0" err="1"/>
              <a:t>’s</a:t>
            </a:r>
            <a:r>
              <a:rPr lang="en-US" altLang="en-US" dirty="0"/>
              <a:t> members using the “.” Operators.</a:t>
            </a:r>
          </a:p>
          <a:p>
            <a:endParaRPr lang="en-US" altLang="en-US" dirty="0"/>
          </a:p>
          <a:p>
            <a:r>
              <a:rPr lang="en-US" altLang="en-US" dirty="0"/>
              <a:t>In </a:t>
            </a:r>
            <a:r>
              <a:rPr lang="en-US" altLang="en-US" dirty="0">
                <a:latin typeface="Courier New" panose="02070309020205020404" pitchFamily="49" charset="0"/>
              </a:rPr>
              <a:t>main</a:t>
            </a:r>
            <a:r>
              <a:rPr lang="en-US" altLang="en-US" dirty="0"/>
              <a:t> function, declare a </a:t>
            </a:r>
            <a:r>
              <a:rPr lang="en-US" altLang="en-US" dirty="0" err="1">
                <a:latin typeface="Courier New" panose="02070309020205020404" pitchFamily="49" charset="0"/>
              </a:rPr>
              <a:t>struct</a:t>
            </a:r>
            <a:r>
              <a:rPr lang="en-US" altLang="en-US" dirty="0">
                <a:latin typeface="Courier New" panose="02070309020205020404" pitchFamily="49" charset="0"/>
              </a:rPr>
              <a:t> color</a:t>
            </a:r>
            <a:r>
              <a:rPr lang="en-US" altLang="en-US" dirty="0"/>
              <a:t> variable </a:t>
            </a:r>
            <a:r>
              <a:rPr lang="en-US" altLang="en-US" dirty="0">
                <a:latin typeface="Courier New" panose="02070309020205020404" pitchFamily="49" charset="0"/>
              </a:rPr>
              <a:t>color2.</a:t>
            </a:r>
          </a:p>
          <a:p>
            <a:r>
              <a:rPr lang="en-US" altLang="en-US" dirty="0"/>
              <a:t>Read in </a:t>
            </a:r>
            <a:r>
              <a:rPr lang="en-US" altLang="en-US" dirty="0">
                <a:latin typeface="Courier New" panose="02070309020205020404" pitchFamily="49" charset="0"/>
              </a:rPr>
              <a:t>color2</a:t>
            </a:r>
            <a:r>
              <a:rPr lang="en-US" altLang="en-US" dirty="0"/>
              <a:t>‘s three members using </a:t>
            </a:r>
            <a:r>
              <a:rPr lang="en-US" altLang="en-US" dirty="0" err="1">
                <a:latin typeface="Courier New" panose="02070309020205020404" pitchFamily="49" charset="0"/>
              </a:rPr>
              <a:t>scanf</a:t>
            </a:r>
            <a:r>
              <a:rPr lang="en-US" altLang="en-US" dirty="0">
                <a:latin typeface="Courier New" panose="02070309020205020404" pitchFamily="49" charset="0"/>
              </a:rPr>
              <a:t>.</a:t>
            </a:r>
            <a:endParaRPr lang="en-US" altLang="en-US" dirty="0"/>
          </a:p>
          <a:p>
            <a:r>
              <a:rPr lang="en-US" altLang="en-US" dirty="0"/>
              <a:t>Display the values of </a:t>
            </a:r>
            <a:r>
              <a:rPr lang="en-US" altLang="en-US" dirty="0">
                <a:latin typeface="Courier New" panose="02070309020205020404" pitchFamily="49" charset="0"/>
              </a:rPr>
              <a:t>color2</a:t>
            </a:r>
            <a:r>
              <a:rPr lang="en-US" altLang="en-US" dirty="0"/>
              <a:t>’s members using the “.” Operators.</a:t>
            </a:r>
          </a:p>
          <a:p>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altLang="en-US" sz="2800" dirty="0"/>
              <a:t>Programming Exercise, Part III</a:t>
            </a:r>
          </a:p>
        </p:txBody>
      </p:sp>
      <p:sp>
        <p:nvSpPr>
          <p:cNvPr id="31747" name="Rectangle 3"/>
          <p:cNvSpPr>
            <a:spLocks noGrp="1" noChangeArrowheads="1"/>
          </p:cNvSpPr>
          <p:nvPr>
            <p:ph type="body" idx="4294967295"/>
          </p:nvPr>
        </p:nvSpPr>
        <p:spPr>
          <a:xfrm>
            <a:off x="685800" y="1463675"/>
            <a:ext cx="7772400" cy="4800600"/>
          </a:xfrm>
        </p:spPr>
        <p:txBody>
          <a:bodyPr/>
          <a:lstStyle/>
          <a:p>
            <a:r>
              <a:rPr lang="en-US" altLang="en-US"/>
              <a:t>Add the following functions to the program</a:t>
            </a:r>
          </a:p>
          <a:p>
            <a:pPr>
              <a:buFontTx/>
              <a:buNone/>
            </a:pPr>
            <a:r>
              <a:rPr lang="en-US" altLang="en-US"/>
              <a:t>1. </a:t>
            </a:r>
          </a:p>
          <a:p>
            <a:pPr>
              <a:buFontTx/>
              <a:buNone/>
            </a:pPr>
            <a:r>
              <a:rPr lang="en-US" altLang="en-US">
                <a:latin typeface="Courier New" panose="02070309020205020404" pitchFamily="49" charset="0"/>
                <a:cs typeface="Courier New" panose="02070309020205020404" pitchFamily="49" charset="0"/>
              </a:rPr>
              <a:t>struct color make_color(int red, int green, int blue);</a:t>
            </a:r>
          </a:p>
          <a:p>
            <a:pPr>
              <a:buFontTx/>
              <a:buNone/>
            </a:pPr>
            <a:endParaRPr lang="en-US" altLang="en-US"/>
          </a:p>
          <a:p>
            <a:pPr>
              <a:buFontTx/>
              <a:buNone/>
            </a:pPr>
            <a:r>
              <a:rPr lang="en-US" altLang="en-US"/>
              <a:t>Returns a color structure containing the specified red, green, and blue values. If any argument is less than zero, the corresponding member will contain zero instead. If any argument is greater than 255, the corresponding member will contain 255. </a:t>
            </a:r>
          </a:p>
          <a:p>
            <a:endParaRPr lang="en-US" altLang="en-US"/>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altLang="en-US" sz="2800" dirty="0"/>
              <a:t>Programming Exercise, Part III, cont’d</a:t>
            </a:r>
          </a:p>
        </p:txBody>
      </p:sp>
      <p:sp>
        <p:nvSpPr>
          <p:cNvPr id="32771" name="Rectangle 3"/>
          <p:cNvSpPr>
            <a:spLocks noGrp="1" noChangeArrowheads="1"/>
          </p:cNvSpPr>
          <p:nvPr>
            <p:ph type="body" idx="4294967295"/>
          </p:nvPr>
        </p:nvSpPr>
        <p:spPr/>
        <p:txBody>
          <a:bodyPr/>
          <a:lstStyle/>
          <a:p>
            <a:pPr marL="0" indent="0">
              <a:buFontTx/>
              <a:buNone/>
            </a:pPr>
            <a:r>
              <a:rPr lang="en-US" altLang="en-US"/>
              <a:t>2. </a:t>
            </a:r>
          </a:p>
          <a:p>
            <a:pPr marL="0" indent="0">
              <a:buFontTx/>
              <a:buNone/>
            </a:pPr>
            <a:r>
              <a:rPr lang="en-US" altLang="en-US" sz="2400">
                <a:latin typeface="Courier New" panose="02070309020205020404" pitchFamily="49" charset="0"/>
                <a:cs typeface="Courier New" panose="02070309020205020404" pitchFamily="49" charset="0"/>
              </a:rPr>
              <a:t>struct color brighter(struct color c);</a:t>
            </a:r>
          </a:p>
          <a:p>
            <a:pPr marL="0" indent="0">
              <a:buFontTx/>
              <a:buNone/>
            </a:pPr>
            <a:endParaRPr lang="en-US" altLang="en-US"/>
          </a:p>
          <a:p>
            <a:pPr marL="0" indent="0">
              <a:buFontTx/>
              <a:buNone/>
            </a:pPr>
            <a:r>
              <a:rPr lang="en-US" altLang="en-US" sz="2400"/>
              <a:t>Returns a color structure that represents a brighter version of the color c: each member has been divided by 0.7.  If a member is 0, it is replaced by 3 before the division by 0.7. If dividing by 0.7 causes a member to exceed 255, it is reduced to 255.</a:t>
            </a:r>
          </a:p>
          <a:p>
            <a:pPr marL="0" indent="0"/>
            <a:endParaRPr lang="en-US" altLang="en-US" sz="2400"/>
          </a:p>
          <a:p>
            <a:pPr marL="0" indent="0"/>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F567-5877-435F-A4A1-EB71100CA04A}"/>
              </a:ext>
            </a:extLst>
          </p:cNvPr>
          <p:cNvSpPr>
            <a:spLocks noGrp="1"/>
          </p:cNvSpPr>
          <p:nvPr>
            <p:ph type="title"/>
          </p:nvPr>
        </p:nvSpPr>
        <p:spPr>
          <a:xfrm>
            <a:off x="685800" y="762000"/>
            <a:ext cx="7772400" cy="685800"/>
          </a:xfrm>
        </p:spPr>
        <p:txBody>
          <a:bodyPr/>
          <a:lstStyle/>
          <a:p>
            <a:r>
              <a:rPr lang="en-US" dirty="0"/>
              <a:t>Program Design</a:t>
            </a:r>
          </a:p>
        </p:txBody>
      </p:sp>
      <p:sp>
        <p:nvSpPr>
          <p:cNvPr id="3" name="Content Placeholder 2">
            <a:extLst>
              <a:ext uri="{FF2B5EF4-FFF2-40B4-BE49-F238E27FC236}">
                <a16:creationId xmlns:a16="http://schemas.microsoft.com/office/drawing/2014/main" id="{CB524D73-1AD7-4CEC-B04D-349438439EA9}"/>
              </a:ext>
            </a:extLst>
          </p:cNvPr>
          <p:cNvSpPr>
            <a:spLocks noGrp="1"/>
          </p:cNvSpPr>
          <p:nvPr>
            <p:ph idx="1"/>
          </p:nvPr>
        </p:nvSpPr>
        <p:spPr>
          <a:xfrm>
            <a:off x="685800" y="1524000"/>
            <a:ext cx="7772400" cy="4800600"/>
          </a:xfrm>
        </p:spPr>
        <p:txBody>
          <a:bodyPr/>
          <a:lstStyle/>
          <a:p>
            <a:r>
              <a:rPr lang="en-US" altLang="en-US" dirty="0"/>
              <a:t>Issues that arise when writing a large program:</a:t>
            </a:r>
          </a:p>
          <a:p>
            <a:pPr lvl="1"/>
            <a:r>
              <a:rPr lang="en-US" altLang="en-US" dirty="0"/>
              <a:t>Style</a:t>
            </a:r>
          </a:p>
          <a:p>
            <a:pPr lvl="1"/>
            <a:r>
              <a:rPr lang="en-US" altLang="en-US" dirty="0"/>
              <a:t>Documentation</a:t>
            </a:r>
          </a:p>
          <a:p>
            <a:pPr lvl="1"/>
            <a:r>
              <a:rPr lang="en-US" altLang="en-US" dirty="0"/>
              <a:t>Maintenance</a:t>
            </a:r>
          </a:p>
          <a:p>
            <a:pPr lvl="1"/>
            <a:r>
              <a:rPr lang="en-US" altLang="en-US" dirty="0"/>
              <a:t>Design</a:t>
            </a:r>
          </a:p>
          <a:p>
            <a:endParaRPr lang="en-US" altLang="en-US" dirty="0"/>
          </a:p>
          <a:p>
            <a:r>
              <a:rPr lang="en-US" altLang="en-US" b="1" dirty="0"/>
              <a:t>We will focus on design techniques that can make programs readable and maintainable</a:t>
            </a:r>
          </a:p>
          <a:p>
            <a:pPr lvl="1"/>
            <a:r>
              <a:rPr lang="en-US" altLang="en-US" dirty="0"/>
              <a:t>Abstraction (today)</a:t>
            </a:r>
          </a:p>
          <a:p>
            <a:pPr lvl="1"/>
            <a:r>
              <a:rPr lang="en-US" altLang="en-US" dirty="0"/>
              <a:t>Modularity (in two weeks)</a:t>
            </a:r>
          </a:p>
        </p:txBody>
      </p:sp>
      <p:sp>
        <p:nvSpPr>
          <p:cNvPr id="5" name="Slide Number Placeholder 4">
            <a:extLst>
              <a:ext uri="{FF2B5EF4-FFF2-40B4-BE49-F238E27FC236}">
                <a16:creationId xmlns:a16="http://schemas.microsoft.com/office/drawing/2014/main" id="{5E86BD21-5513-4476-A372-E74A5CAD99F4}"/>
              </a:ext>
            </a:extLst>
          </p:cNvPr>
          <p:cNvSpPr>
            <a:spLocks noGrp="1"/>
          </p:cNvSpPr>
          <p:nvPr>
            <p:ph type="sldNum" sz="quarter" idx="11"/>
          </p:nvPr>
        </p:nvSpPr>
        <p:spPr>
          <a:xfrm>
            <a:off x="4191000" y="6400800"/>
            <a:ext cx="685800" cy="304800"/>
          </a:xfrm>
        </p:spPr>
        <p:txBody>
          <a:bodyPr/>
          <a:lstStyle/>
          <a:p>
            <a:fld id="{EBC5120D-E65C-40E8-A3B1-DFD541B6F4A4}" type="slidenum">
              <a:rPr lang="en-US" altLang="en-US" smtClean="0"/>
              <a:pPr/>
              <a:t>3</a:t>
            </a:fld>
            <a:endParaRPr lang="en-US" altLang="en-US"/>
          </a:p>
        </p:txBody>
      </p:sp>
    </p:spTree>
    <p:extLst>
      <p:ext uri="{BB962C8B-B14F-4D97-AF65-F5344CB8AC3E}">
        <p14:creationId xmlns:p14="http://schemas.microsoft.com/office/powerpoint/2010/main" val="4177500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r>
              <a:rPr lang="en-US" altLang="en-US" sz="2800"/>
              <a:t>Programming Exercise</a:t>
            </a:r>
            <a:r>
              <a:rPr lang="en-US" altLang="en-US" sz="2800" dirty="0"/>
              <a:t>, Part III, cont’d </a:t>
            </a:r>
          </a:p>
        </p:txBody>
      </p:sp>
      <p:sp>
        <p:nvSpPr>
          <p:cNvPr id="33795" name="Rectangle 3"/>
          <p:cNvSpPr>
            <a:spLocks noGrp="1" noChangeArrowheads="1"/>
          </p:cNvSpPr>
          <p:nvPr>
            <p:ph type="body" idx="4294967295"/>
          </p:nvPr>
        </p:nvSpPr>
        <p:spPr/>
        <p:txBody>
          <a:bodyPr/>
          <a:lstStyle/>
          <a:p>
            <a:pPr marL="0" indent="0">
              <a:buFontTx/>
              <a:buNone/>
            </a:pPr>
            <a:r>
              <a:rPr lang="en-US" altLang="en-US"/>
              <a:t>Test the two functions by adding the following statements in main:</a:t>
            </a:r>
          </a:p>
          <a:p>
            <a:pPr marL="0" indent="0">
              <a:buFontTx/>
              <a:buNone/>
            </a:pPr>
            <a:endParaRPr lang="en-US" altLang="en-US"/>
          </a:p>
          <a:p>
            <a:pPr marL="0" indent="0">
              <a:buFontTx/>
              <a:buNone/>
            </a:pPr>
            <a:r>
              <a:rPr lang="en-US" altLang="en-US" sz="2000">
                <a:latin typeface="Courier New" panose="02070309020205020404" pitchFamily="49" charset="0"/>
                <a:cs typeface="Courier New" panose="02070309020205020404" pitchFamily="49" charset="0"/>
              </a:rPr>
              <a:t>struct color gold = make_color (255, 215, 0); </a:t>
            </a:r>
          </a:p>
          <a:p>
            <a:pPr marL="0" indent="0">
              <a:buFontTx/>
              <a:buNone/>
            </a:pPr>
            <a:endParaRPr lang="en-US" altLang="en-US" sz="2000">
              <a:latin typeface="Courier New" panose="02070309020205020404" pitchFamily="49" charset="0"/>
              <a:cs typeface="Courier New" panose="02070309020205020404" pitchFamily="49" charset="0"/>
            </a:endParaRPr>
          </a:p>
          <a:p>
            <a:pPr marL="0" indent="0">
              <a:buFontTx/>
              <a:buNone/>
            </a:pPr>
            <a:r>
              <a:rPr lang="en-US" altLang="en-US" sz="2000">
                <a:latin typeface="Courier New" panose="02070309020205020404" pitchFamily="49" charset="0"/>
                <a:cs typeface="Courier New" panose="02070309020205020404" pitchFamily="49" charset="0"/>
              </a:rPr>
              <a:t>struct color brighter_gold = brighter (gold); </a:t>
            </a:r>
          </a:p>
          <a:p>
            <a:pPr marL="0" indent="0">
              <a:buFontTx/>
              <a:buNone/>
            </a:pPr>
            <a:endParaRPr lang="en-US" altLang="en-US" sz="2400"/>
          </a:p>
          <a:p>
            <a:pPr marL="0" indent="0">
              <a:buFontTx/>
              <a:buNone/>
            </a:pPr>
            <a:r>
              <a:rPr lang="en-US" altLang="en-US"/>
              <a:t>Then add statements in main to display the values of the members for brighter_gold.</a:t>
            </a:r>
          </a:p>
          <a:p>
            <a:pPr marL="0" indent="0"/>
            <a:endParaRPr lang="en-US" altLang="en-US" sz="2400"/>
          </a:p>
          <a:p>
            <a:pPr marL="0" indent="0"/>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F567-5877-435F-A4A1-EB71100CA04A}"/>
              </a:ext>
            </a:extLst>
          </p:cNvPr>
          <p:cNvSpPr>
            <a:spLocks noGrp="1"/>
          </p:cNvSpPr>
          <p:nvPr>
            <p:ph type="title"/>
          </p:nvPr>
        </p:nvSpPr>
        <p:spPr>
          <a:xfrm>
            <a:off x="685800" y="762000"/>
            <a:ext cx="7772400" cy="685800"/>
          </a:xfrm>
        </p:spPr>
        <p:txBody>
          <a:bodyPr/>
          <a:lstStyle/>
          <a:p>
            <a:r>
              <a:rPr lang="en-US" dirty="0"/>
              <a:t>Dog sitting camp</a:t>
            </a:r>
          </a:p>
        </p:txBody>
      </p:sp>
      <p:sp>
        <p:nvSpPr>
          <p:cNvPr id="3" name="Content Placeholder 2">
            <a:extLst>
              <a:ext uri="{FF2B5EF4-FFF2-40B4-BE49-F238E27FC236}">
                <a16:creationId xmlns:a16="http://schemas.microsoft.com/office/drawing/2014/main" id="{CB524D73-1AD7-4CEC-B04D-349438439EA9}"/>
              </a:ext>
            </a:extLst>
          </p:cNvPr>
          <p:cNvSpPr>
            <a:spLocks noGrp="1"/>
          </p:cNvSpPr>
          <p:nvPr>
            <p:ph idx="1"/>
          </p:nvPr>
        </p:nvSpPr>
        <p:spPr>
          <a:xfrm>
            <a:off x="685800" y="1524000"/>
            <a:ext cx="7772400" cy="4800600"/>
          </a:xfrm>
        </p:spPr>
        <p:txBody>
          <a:bodyPr/>
          <a:lstStyle/>
          <a:p>
            <a:r>
              <a:rPr lang="en-US" dirty="0"/>
              <a:t>Imagine running a dog sitting camp, with hundreds of dogs, and you have to keep track of the names, ages, gender, breed, and number of nights for each pet.</a:t>
            </a:r>
          </a:p>
          <a:p>
            <a:endParaRPr lang="en-US" dirty="0"/>
          </a:p>
          <a:p>
            <a:endParaRPr lang="en-US" dirty="0"/>
          </a:p>
        </p:txBody>
      </p:sp>
      <p:sp>
        <p:nvSpPr>
          <p:cNvPr id="5" name="Slide Number Placeholder 4">
            <a:extLst>
              <a:ext uri="{FF2B5EF4-FFF2-40B4-BE49-F238E27FC236}">
                <a16:creationId xmlns:a16="http://schemas.microsoft.com/office/drawing/2014/main" id="{5E86BD21-5513-4476-A372-E74A5CAD99F4}"/>
              </a:ext>
            </a:extLst>
          </p:cNvPr>
          <p:cNvSpPr>
            <a:spLocks noGrp="1"/>
          </p:cNvSpPr>
          <p:nvPr>
            <p:ph type="sldNum" sz="quarter" idx="11"/>
          </p:nvPr>
        </p:nvSpPr>
        <p:spPr>
          <a:xfrm>
            <a:off x="4191000" y="6400800"/>
            <a:ext cx="685800" cy="304800"/>
          </a:xfrm>
        </p:spPr>
        <p:txBody>
          <a:bodyPr/>
          <a:lstStyle/>
          <a:p>
            <a:fld id="{EBC5120D-E65C-40E8-A3B1-DFD541B6F4A4}" type="slidenum">
              <a:rPr lang="en-US" altLang="en-US" smtClean="0"/>
              <a:pPr/>
              <a:t>4</a:t>
            </a:fld>
            <a:endParaRPr lang="en-US" altLang="en-US"/>
          </a:p>
        </p:txBody>
      </p:sp>
      <p:pic>
        <p:nvPicPr>
          <p:cNvPr id="1026" name="Picture 2" descr="The 25 Cutest Dog Breeds - Most Adorable Dogs and Puppies">
            <a:extLst>
              <a:ext uri="{FF2B5EF4-FFF2-40B4-BE49-F238E27FC236}">
                <a16:creationId xmlns:a16="http://schemas.microsoft.com/office/drawing/2014/main" id="{F0D5D2AC-6D4F-4B1A-BF47-67DEEB70EC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657600"/>
            <a:ext cx="4571999" cy="2293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0FAAFB-898C-4CF0-846B-52423F71B2EB}"/>
              </a:ext>
            </a:extLst>
          </p:cNvPr>
          <p:cNvSpPr txBox="1"/>
          <p:nvPr/>
        </p:nvSpPr>
        <p:spPr>
          <a:xfrm>
            <a:off x="6007526" y="3206693"/>
            <a:ext cx="1883849" cy="461665"/>
          </a:xfrm>
          <a:prstGeom prst="rect">
            <a:avLst/>
          </a:prstGeom>
          <a:noFill/>
        </p:spPr>
        <p:txBody>
          <a:bodyPr wrap="none" rtlCol="0">
            <a:spAutoFit/>
          </a:bodyPr>
          <a:lstStyle/>
          <a:p>
            <a:r>
              <a:rPr lang="en-US" dirty="0"/>
              <a:t>Name: Rocky</a:t>
            </a:r>
          </a:p>
        </p:txBody>
      </p:sp>
      <p:sp>
        <p:nvSpPr>
          <p:cNvPr id="7" name="TextBox 6">
            <a:extLst>
              <a:ext uri="{FF2B5EF4-FFF2-40B4-BE49-F238E27FC236}">
                <a16:creationId xmlns:a16="http://schemas.microsoft.com/office/drawing/2014/main" id="{796CD78D-0701-439A-BBF9-6A987DD2B515}"/>
              </a:ext>
            </a:extLst>
          </p:cNvPr>
          <p:cNvSpPr txBox="1"/>
          <p:nvPr/>
        </p:nvSpPr>
        <p:spPr>
          <a:xfrm>
            <a:off x="6054142" y="4142251"/>
            <a:ext cx="1013419" cy="461665"/>
          </a:xfrm>
          <a:prstGeom prst="rect">
            <a:avLst/>
          </a:prstGeom>
          <a:noFill/>
        </p:spPr>
        <p:txBody>
          <a:bodyPr wrap="none" rtlCol="0">
            <a:spAutoFit/>
          </a:bodyPr>
          <a:lstStyle/>
          <a:p>
            <a:r>
              <a:rPr lang="en-US" dirty="0"/>
              <a:t>Age: 2</a:t>
            </a:r>
          </a:p>
        </p:txBody>
      </p:sp>
      <p:sp>
        <p:nvSpPr>
          <p:cNvPr id="8" name="TextBox 7">
            <a:extLst>
              <a:ext uri="{FF2B5EF4-FFF2-40B4-BE49-F238E27FC236}">
                <a16:creationId xmlns:a16="http://schemas.microsoft.com/office/drawing/2014/main" id="{00064FC3-E1A2-4A75-86A4-8BBED3B231A1}"/>
              </a:ext>
            </a:extLst>
          </p:cNvPr>
          <p:cNvSpPr txBox="1"/>
          <p:nvPr/>
        </p:nvSpPr>
        <p:spPr>
          <a:xfrm>
            <a:off x="6019800" y="4634844"/>
            <a:ext cx="2156360" cy="461665"/>
          </a:xfrm>
          <a:prstGeom prst="rect">
            <a:avLst/>
          </a:prstGeom>
          <a:noFill/>
        </p:spPr>
        <p:txBody>
          <a:bodyPr wrap="none" rtlCol="0">
            <a:spAutoFit/>
          </a:bodyPr>
          <a:lstStyle/>
          <a:p>
            <a:r>
              <a:rPr lang="en-US" dirty="0"/>
              <a:t>Gender: Female</a:t>
            </a:r>
          </a:p>
        </p:txBody>
      </p:sp>
      <p:sp>
        <p:nvSpPr>
          <p:cNvPr id="9" name="TextBox 8">
            <a:extLst>
              <a:ext uri="{FF2B5EF4-FFF2-40B4-BE49-F238E27FC236}">
                <a16:creationId xmlns:a16="http://schemas.microsoft.com/office/drawing/2014/main" id="{2D0B573E-17FC-4C8A-A09A-FB718215F5A8}"/>
              </a:ext>
            </a:extLst>
          </p:cNvPr>
          <p:cNvSpPr txBox="1"/>
          <p:nvPr/>
        </p:nvSpPr>
        <p:spPr>
          <a:xfrm>
            <a:off x="6019800" y="5703849"/>
            <a:ext cx="1952779" cy="461665"/>
          </a:xfrm>
          <a:prstGeom prst="rect">
            <a:avLst/>
          </a:prstGeom>
          <a:noFill/>
        </p:spPr>
        <p:txBody>
          <a:bodyPr wrap="none" rtlCol="0">
            <a:spAutoFit/>
          </a:bodyPr>
          <a:lstStyle/>
          <a:p>
            <a:r>
              <a:rPr lang="en-US" dirty="0" err="1"/>
              <a:t>num_nights</a:t>
            </a:r>
            <a:r>
              <a:rPr lang="en-US" dirty="0"/>
              <a:t>: 3</a:t>
            </a:r>
          </a:p>
        </p:txBody>
      </p:sp>
      <p:sp>
        <p:nvSpPr>
          <p:cNvPr id="10" name="TextBox 9">
            <a:extLst>
              <a:ext uri="{FF2B5EF4-FFF2-40B4-BE49-F238E27FC236}">
                <a16:creationId xmlns:a16="http://schemas.microsoft.com/office/drawing/2014/main" id="{FAD2F85B-688F-4A89-BB6C-732484FDEDAC}"/>
              </a:ext>
            </a:extLst>
          </p:cNvPr>
          <p:cNvSpPr txBox="1"/>
          <p:nvPr/>
        </p:nvSpPr>
        <p:spPr>
          <a:xfrm>
            <a:off x="6007526" y="5127437"/>
            <a:ext cx="3206327" cy="461665"/>
          </a:xfrm>
          <a:prstGeom prst="rect">
            <a:avLst/>
          </a:prstGeom>
          <a:noFill/>
        </p:spPr>
        <p:txBody>
          <a:bodyPr wrap="none" rtlCol="0">
            <a:spAutoFit/>
          </a:bodyPr>
          <a:lstStyle/>
          <a:p>
            <a:r>
              <a:rPr lang="en-US" dirty="0"/>
              <a:t>Breed: Golden Retriever</a:t>
            </a:r>
          </a:p>
        </p:txBody>
      </p:sp>
      <p:sp>
        <p:nvSpPr>
          <p:cNvPr id="11" name="TextBox 10">
            <a:extLst>
              <a:ext uri="{FF2B5EF4-FFF2-40B4-BE49-F238E27FC236}">
                <a16:creationId xmlns:a16="http://schemas.microsoft.com/office/drawing/2014/main" id="{283DD688-CA6D-4E9E-9F2A-348DB03BCFEF}"/>
              </a:ext>
            </a:extLst>
          </p:cNvPr>
          <p:cNvSpPr txBox="1"/>
          <p:nvPr/>
        </p:nvSpPr>
        <p:spPr>
          <a:xfrm>
            <a:off x="6054142" y="3649658"/>
            <a:ext cx="3148619" cy="461665"/>
          </a:xfrm>
          <a:prstGeom prst="rect">
            <a:avLst/>
          </a:prstGeom>
          <a:noFill/>
        </p:spPr>
        <p:txBody>
          <a:bodyPr wrap="none" rtlCol="0">
            <a:spAutoFit/>
          </a:bodyPr>
          <a:lstStyle/>
          <a:p>
            <a:r>
              <a:rPr lang="en-US" dirty="0"/>
              <a:t>Owner name: Joe Smith</a:t>
            </a:r>
          </a:p>
        </p:txBody>
      </p:sp>
    </p:spTree>
    <p:extLst>
      <p:ext uri="{BB962C8B-B14F-4D97-AF65-F5344CB8AC3E}">
        <p14:creationId xmlns:p14="http://schemas.microsoft.com/office/powerpoint/2010/main" val="268511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F567-5877-435F-A4A1-EB71100CA04A}"/>
              </a:ext>
            </a:extLst>
          </p:cNvPr>
          <p:cNvSpPr>
            <a:spLocks noGrp="1"/>
          </p:cNvSpPr>
          <p:nvPr>
            <p:ph type="title"/>
          </p:nvPr>
        </p:nvSpPr>
        <p:spPr>
          <a:xfrm>
            <a:off x="685800" y="762000"/>
            <a:ext cx="7772400" cy="685800"/>
          </a:xfrm>
        </p:spPr>
        <p:txBody>
          <a:bodyPr/>
          <a:lstStyle/>
          <a:p>
            <a:r>
              <a:rPr lang="en-US" dirty="0"/>
              <a:t>Abstraction</a:t>
            </a:r>
          </a:p>
        </p:txBody>
      </p:sp>
      <p:sp>
        <p:nvSpPr>
          <p:cNvPr id="3" name="Content Placeholder 2">
            <a:extLst>
              <a:ext uri="{FF2B5EF4-FFF2-40B4-BE49-F238E27FC236}">
                <a16:creationId xmlns:a16="http://schemas.microsoft.com/office/drawing/2014/main" id="{CB524D73-1AD7-4CEC-B04D-349438439EA9}"/>
              </a:ext>
            </a:extLst>
          </p:cNvPr>
          <p:cNvSpPr>
            <a:spLocks noGrp="1"/>
          </p:cNvSpPr>
          <p:nvPr>
            <p:ph idx="1"/>
          </p:nvPr>
        </p:nvSpPr>
        <p:spPr>
          <a:xfrm>
            <a:off x="685800" y="1524000"/>
            <a:ext cx="7772400" cy="4800600"/>
          </a:xfrm>
        </p:spPr>
        <p:txBody>
          <a:bodyPr/>
          <a:lstStyle/>
          <a:p>
            <a:r>
              <a:rPr lang="en-US" dirty="0"/>
              <a:t>With hundreds of dogs, it would be inefficient to write unique code for each dog.</a:t>
            </a:r>
          </a:p>
          <a:p>
            <a:endParaRPr lang="en-US" dirty="0"/>
          </a:p>
          <a:p>
            <a:r>
              <a:rPr lang="en-US" dirty="0"/>
              <a:t>How would you design simple, reusable software to model the dogs?</a:t>
            </a:r>
          </a:p>
          <a:p>
            <a:endParaRPr lang="en-US" dirty="0"/>
          </a:p>
          <a:p>
            <a:r>
              <a:rPr lang="en-US" b="1" dirty="0"/>
              <a:t>Abstraction</a:t>
            </a:r>
            <a:r>
              <a:rPr lang="en-US" dirty="0"/>
              <a:t> means only showing essential details, and purposefully hiding other details in the development of a program</a:t>
            </a:r>
          </a:p>
          <a:p>
            <a:endParaRPr lang="en-US" dirty="0"/>
          </a:p>
          <a:p>
            <a:endParaRPr lang="en-US" dirty="0"/>
          </a:p>
        </p:txBody>
      </p:sp>
      <p:sp>
        <p:nvSpPr>
          <p:cNvPr id="5" name="Slide Number Placeholder 4">
            <a:extLst>
              <a:ext uri="{FF2B5EF4-FFF2-40B4-BE49-F238E27FC236}">
                <a16:creationId xmlns:a16="http://schemas.microsoft.com/office/drawing/2014/main" id="{5E86BD21-5513-4476-A372-E74A5CAD99F4}"/>
              </a:ext>
            </a:extLst>
          </p:cNvPr>
          <p:cNvSpPr>
            <a:spLocks noGrp="1"/>
          </p:cNvSpPr>
          <p:nvPr>
            <p:ph type="sldNum" sz="quarter" idx="11"/>
          </p:nvPr>
        </p:nvSpPr>
        <p:spPr>
          <a:xfrm>
            <a:off x="4191000" y="6400800"/>
            <a:ext cx="685800" cy="304800"/>
          </a:xfrm>
        </p:spPr>
        <p:txBody>
          <a:bodyPr/>
          <a:lstStyle/>
          <a:p>
            <a:fld id="{EBC5120D-E65C-40E8-A3B1-DFD541B6F4A4}" type="slidenum">
              <a:rPr lang="en-US" altLang="en-US" smtClean="0"/>
              <a:pPr/>
              <a:t>5</a:t>
            </a:fld>
            <a:endParaRPr lang="en-US" altLang="en-US"/>
          </a:p>
        </p:txBody>
      </p:sp>
    </p:spTree>
    <p:extLst>
      <p:ext uri="{BB962C8B-B14F-4D97-AF65-F5344CB8AC3E}">
        <p14:creationId xmlns:p14="http://schemas.microsoft.com/office/powerpoint/2010/main" val="225678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idget">
            <a:extLst>
              <a:ext uri="{FF2B5EF4-FFF2-40B4-BE49-F238E27FC236}">
                <a16:creationId xmlns:a16="http://schemas.microsoft.com/office/drawing/2014/main" id="{DF47D794-EB2B-4D30-831F-19811A0B67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5402317" cy="3429000"/>
          </a:xfrm>
          <a:prstGeom prst="rect">
            <a:avLst/>
          </a:prstGeom>
          <a:noFill/>
          <a:ln>
            <a:noFill/>
          </a:ln>
        </p:spPr>
      </p:pic>
      <p:sp>
        <p:nvSpPr>
          <p:cNvPr id="6" name="Title 5">
            <a:extLst>
              <a:ext uri="{FF2B5EF4-FFF2-40B4-BE49-F238E27FC236}">
                <a16:creationId xmlns:a16="http://schemas.microsoft.com/office/drawing/2014/main" id="{517EA388-0767-45DF-B52F-5445BA7AA2B2}"/>
              </a:ext>
            </a:extLst>
          </p:cNvPr>
          <p:cNvSpPr>
            <a:spLocks noGrp="1"/>
          </p:cNvSpPr>
          <p:nvPr>
            <p:ph type="title"/>
          </p:nvPr>
        </p:nvSpPr>
        <p:spPr>
          <a:xfrm>
            <a:off x="685800" y="762000"/>
            <a:ext cx="7772400" cy="685800"/>
          </a:xfrm>
        </p:spPr>
        <p:txBody>
          <a:bodyPr/>
          <a:lstStyle/>
          <a:p>
            <a:r>
              <a:rPr lang="en-US"/>
              <a:t>Abstraction</a:t>
            </a:r>
            <a:endParaRPr lang="en-US" dirty="0"/>
          </a:p>
        </p:txBody>
      </p:sp>
      <p:sp>
        <p:nvSpPr>
          <p:cNvPr id="7" name="Content Placeholder 6">
            <a:extLst>
              <a:ext uri="{FF2B5EF4-FFF2-40B4-BE49-F238E27FC236}">
                <a16:creationId xmlns:a16="http://schemas.microsoft.com/office/drawing/2014/main" id="{881CD06C-CBD0-4223-BB3A-E5DC02466C03}"/>
              </a:ext>
            </a:extLst>
          </p:cNvPr>
          <p:cNvSpPr>
            <a:spLocks noGrp="1"/>
          </p:cNvSpPr>
          <p:nvPr>
            <p:ph idx="1"/>
          </p:nvPr>
        </p:nvSpPr>
        <p:spPr>
          <a:xfrm>
            <a:off x="4572000" y="1600200"/>
            <a:ext cx="4191000" cy="4724400"/>
          </a:xfrm>
        </p:spPr>
        <p:txBody>
          <a:bodyPr/>
          <a:lstStyle/>
          <a:p>
            <a:r>
              <a:rPr lang="en-US" dirty="0"/>
              <a:t>Hide complex details from user</a:t>
            </a:r>
          </a:p>
          <a:p>
            <a:pPr lvl="0"/>
            <a:r>
              <a:rPr lang="en-US" dirty="0"/>
              <a:t>Simple, high level user interfaces</a:t>
            </a:r>
          </a:p>
          <a:p>
            <a:pPr lvl="0"/>
            <a:r>
              <a:rPr lang="en-US" dirty="0"/>
              <a:t>Easier software maintenance</a:t>
            </a:r>
          </a:p>
          <a:p>
            <a:pPr lvl="0"/>
            <a:r>
              <a:rPr lang="en-US" dirty="0"/>
              <a:t>Code updates rarely change abstraction</a:t>
            </a:r>
          </a:p>
          <a:p>
            <a:pPr lvl="0"/>
            <a:endParaRPr lang="en-US" dirty="0"/>
          </a:p>
        </p:txBody>
      </p:sp>
      <p:sp>
        <p:nvSpPr>
          <p:cNvPr id="5" name="Slide Number Placeholder 4">
            <a:extLst>
              <a:ext uri="{FF2B5EF4-FFF2-40B4-BE49-F238E27FC236}">
                <a16:creationId xmlns:a16="http://schemas.microsoft.com/office/drawing/2014/main" id="{E8267A3E-6C50-47B1-A953-3C8A2FE6DF0F}"/>
              </a:ext>
            </a:extLst>
          </p:cNvPr>
          <p:cNvSpPr>
            <a:spLocks noGrp="1"/>
          </p:cNvSpPr>
          <p:nvPr>
            <p:ph type="sldNum" sz="quarter" idx="11"/>
          </p:nvPr>
        </p:nvSpPr>
        <p:spPr>
          <a:xfrm>
            <a:off x="4191000" y="6400800"/>
            <a:ext cx="685800" cy="304800"/>
          </a:xfrm>
        </p:spPr>
        <p:txBody>
          <a:bodyPr/>
          <a:lstStyle/>
          <a:p>
            <a:fld id="{3F6085B4-A17F-40DC-9F68-28A3DD0C3A43}" type="slidenum">
              <a:rPr lang="en-US" altLang="en-US" smtClean="0"/>
              <a:pPr/>
              <a:t>6</a:t>
            </a:fld>
            <a:endParaRPr lang="en-US" altLang="en-US"/>
          </a:p>
        </p:txBody>
      </p:sp>
    </p:spTree>
    <p:extLst>
      <p:ext uri="{BB962C8B-B14F-4D97-AF65-F5344CB8AC3E}">
        <p14:creationId xmlns:p14="http://schemas.microsoft.com/office/powerpoint/2010/main" val="325446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17EA388-0767-45DF-B52F-5445BA7AA2B2}"/>
              </a:ext>
            </a:extLst>
          </p:cNvPr>
          <p:cNvSpPr>
            <a:spLocks noGrp="1"/>
          </p:cNvSpPr>
          <p:nvPr>
            <p:ph type="title"/>
          </p:nvPr>
        </p:nvSpPr>
        <p:spPr>
          <a:xfrm>
            <a:off x="685800" y="762000"/>
            <a:ext cx="7772400" cy="685800"/>
          </a:xfrm>
        </p:spPr>
        <p:txBody>
          <a:bodyPr/>
          <a:lstStyle/>
          <a:p>
            <a:r>
              <a:rPr lang="en-US"/>
              <a:t>Abstraction</a:t>
            </a:r>
            <a:endParaRPr lang="en-US" dirty="0"/>
          </a:p>
        </p:txBody>
      </p:sp>
      <p:sp>
        <p:nvSpPr>
          <p:cNvPr id="7" name="Content Placeholder 6">
            <a:extLst>
              <a:ext uri="{FF2B5EF4-FFF2-40B4-BE49-F238E27FC236}">
                <a16:creationId xmlns:a16="http://schemas.microsoft.com/office/drawing/2014/main" id="{881CD06C-CBD0-4223-BB3A-E5DC02466C03}"/>
              </a:ext>
            </a:extLst>
          </p:cNvPr>
          <p:cNvSpPr>
            <a:spLocks noGrp="1"/>
          </p:cNvSpPr>
          <p:nvPr>
            <p:ph idx="1"/>
          </p:nvPr>
        </p:nvSpPr>
        <p:spPr>
          <a:xfrm>
            <a:off x="685800" y="1524000"/>
            <a:ext cx="7772400" cy="4800600"/>
          </a:xfrm>
        </p:spPr>
        <p:txBody>
          <a:bodyPr/>
          <a:lstStyle/>
          <a:p>
            <a:r>
              <a:rPr lang="en-US" dirty="0"/>
              <a:t>Grouping related information together to form a structure makes the code shorter and easier to maintain.</a:t>
            </a:r>
          </a:p>
          <a:p>
            <a:pPr lvl="1"/>
            <a:r>
              <a:rPr lang="en-US" dirty="0"/>
              <a:t>Very important when working on your program incrementally</a:t>
            </a:r>
          </a:p>
          <a:p>
            <a:pPr lvl="1"/>
            <a:r>
              <a:rPr lang="en-US" dirty="0"/>
              <a:t>Prevent it from becoming entangled and complex</a:t>
            </a:r>
          </a:p>
          <a:p>
            <a:pPr marL="0" indent="0">
              <a:buNone/>
            </a:pPr>
            <a:endParaRPr lang="en-US" dirty="0"/>
          </a:p>
          <a:p>
            <a:r>
              <a:rPr lang="en-US" dirty="0"/>
              <a:t>You can split a program into small chunks</a:t>
            </a:r>
          </a:p>
          <a:p>
            <a:pPr lvl="1"/>
            <a:r>
              <a:rPr lang="en-US" dirty="0"/>
              <a:t>Make teamwork possible (the section that you work on is able to function without knowledge of the inner workings of your colleague’s section)</a:t>
            </a:r>
          </a:p>
          <a:p>
            <a:endParaRPr lang="en-US" dirty="0"/>
          </a:p>
        </p:txBody>
      </p:sp>
      <p:sp>
        <p:nvSpPr>
          <p:cNvPr id="5" name="Slide Number Placeholder 4">
            <a:extLst>
              <a:ext uri="{FF2B5EF4-FFF2-40B4-BE49-F238E27FC236}">
                <a16:creationId xmlns:a16="http://schemas.microsoft.com/office/drawing/2014/main" id="{E8267A3E-6C50-47B1-A953-3C8A2FE6DF0F}"/>
              </a:ext>
            </a:extLst>
          </p:cNvPr>
          <p:cNvSpPr>
            <a:spLocks noGrp="1"/>
          </p:cNvSpPr>
          <p:nvPr>
            <p:ph type="sldNum" sz="quarter" idx="11"/>
          </p:nvPr>
        </p:nvSpPr>
        <p:spPr>
          <a:xfrm>
            <a:off x="4191000" y="6400800"/>
            <a:ext cx="685800" cy="304800"/>
          </a:xfrm>
        </p:spPr>
        <p:txBody>
          <a:bodyPr/>
          <a:lstStyle/>
          <a:p>
            <a:fld id="{3F6085B4-A17F-40DC-9F68-28A3DD0C3A43}" type="slidenum">
              <a:rPr lang="en-US" altLang="en-US" smtClean="0"/>
              <a:pPr/>
              <a:t>7</a:t>
            </a:fld>
            <a:endParaRPr lang="en-US" altLang="en-US"/>
          </a:p>
        </p:txBody>
      </p:sp>
    </p:spTree>
    <p:extLst>
      <p:ext uri="{BB962C8B-B14F-4D97-AF65-F5344CB8AC3E}">
        <p14:creationId xmlns:p14="http://schemas.microsoft.com/office/powerpoint/2010/main" val="11158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2971800"/>
            <a:ext cx="7772400" cy="685800"/>
          </a:xfrm>
        </p:spPr>
        <p:txBody>
          <a:bodyPr/>
          <a:lstStyle/>
          <a:p>
            <a:r>
              <a:rPr lang="en-US" altLang="en-US" dirty="0"/>
              <a:t>Structures</a:t>
            </a:r>
          </a:p>
        </p:txBody>
      </p:sp>
      <p:sp>
        <p:nvSpPr>
          <p:cNvPr id="1536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026E61C3-645A-4D4E-BB4D-B9B994E3F7F1}" type="slidenum">
              <a:rPr lang="en-US" altLang="en-US" sz="1200" smtClean="0">
                <a:latin typeface="Arial" panose="020B0604020202020204" pitchFamily="34" charset="0"/>
              </a:rPr>
              <a:pPr>
                <a:spcBef>
                  <a:spcPct val="0"/>
                </a:spcBef>
                <a:buFontTx/>
                <a:buNone/>
              </a:pPr>
              <a:t>8</a:t>
            </a:fld>
            <a:endParaRPr lang="en-US" altLang="en-US" sz="1800"/>
          </a:p>
        </p:txBody>
      </p:sp>
    </p:spTree>
    <p:extLst>
      <p:ext uri="{BB962C8B-B14F-4D97-AF65-F5344CB8AC3E}">
        <p14:creationId xmlns:p14="http://schemas.microsoft.com/office/powerpoint/2010/main" val="1983033051"/>
      </p:ext>
    </p:extLst>
  </p:cSld>
  <p:clrMapOvr>
    <a:masterClrMapping/>
  </p:clrMapOvr>
  <p:transition spd="slow" advTm="73163"/>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Declaring Structure Variables</a:t>
            </a:r>
          </a:p>
        </p:txBody>
      </p:sp>
      <p:sp>
        <p:nvSpPr>
          <p:cNvPr id="15363" name="Content Placeholder 2"/>
          <p:cNvSpPr>
            <a:spLocks noGrp="1"/>
          </p:cNvSpPr>
          <p:nvPr>
            <p:ph idx="1"/>
          </p:nvPr>
        </p:nvSpPr>
        <p:spPr/>
        <p:txBody>
          <a:bodyPr/>
          <a:lstStyle/>
          <a:p>
            <a:r>
              <a:rPr lang="en-US" altLang="en-US"/>
              <a:t>Often need to keep track of several pieces of information about a given thing.</a:t>
            </a:r>
          </a:p>
          <a:p>
            <a:r>
              <a:rPr lang="en-US" altLang="en-US"/>
              <a:t>A structure is a logical choice for storing a collection of related data items.</a:t>
            </a:r>
          </a:p>
          <a:p>
            <a:r>
              <a:rPr lang="en-US" altLang="en-US"/>
              <a:t>Suppose we need to store information about parts in a warehouse, we can create a structure that collects information about a part.</a:t>
            </a:r>
          </a:p>
        </p:txBody>
      </p:sp>
      <p:sp>
        <p:nvSpPr>
          <p:cNvPr id="1536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026E61C3-645A-4D4E-BB4D-B9B994E3F7F1}" type="slidenum">
              <a:rPr lang="en-US" altLang="en-US" sz="1200" smtClean="0">
                <a:latin typeface="Arial" panose="020B0604020202020204" pitchFamily="34" charset="0"/>
              </a:rPr>
              <a:pPr>
                <a:spcBef>
                  <a:spcPct val="0"/>
                </a:spcBef>
                <a:buFontTx/>
                <a:buNone/>
              </a:pPr>
              <a:t>9</a:t>
            </a:fld>
            <a:endParaRPr lang="en-US" altLang="en-US" sz="1800"/>
          </a:p>
        </p:txBody>
      </p:sp>
    </p:spTree>
  </p:cSld>
  <p:clrMapOvr>
    <a:masterClrMapping/>
  </p:clrMapOvr>
  <p:transition spd="slow" advTm="73163"/>
</p:sld>
</file>

<file path=ppt/tags/tag1.xml><?xml version="1.0" encoding="utf-8"?>
<p:tagLst xmlns:a="http://schemas.openxmlformats.org/drawingml/2006/main" xmlns:r="http://schemas.openxmlformats.org/officeDocument/2006/relationships" xmlns:p="http://schemas.openxmlformats.org/presentationml/2006/main">
  <p:tag name="TIMING" val="|2.2|9.7"/>
</p:tagLst>
</file>

<file path=ppt/tags/tag2.xml><?xml version="1.0" encoding="utf-8"?>
<p:tagLst xmlns:a="http://schemas.openxmlformats.org/drawingml/2006/main" xmlns:r="http://schemas.openxmlformats.org/officeDocument/2006/relationships" xmlns:p="http://schemas.openxmlformats.org/presentationml/2006/main">
  <p:tag name="TIMING" val="|21.4"/>
</p:tagLst>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18637</TotalTime>
  <Words>1688</Words>
  <Application>Microsoft Office PowerPoint</Application>
  <PresentationFormat>On-screen Show (4:3)</PresentationFormat>
  <Paragraphs>235</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Courier New</vt:lpstr>
      <vt:lpstr>Tahoma</vt:lpstr>
      <vt:lpstr>Times New Roman</vt:lpstr>
      <vt:lpstr>tm2</vt:lpstr>
      <vt:lpstr>Topics (Chapter 16)</vt:lpstr>
      <vt:lpstr>Program Design</vt:lpstr>
      <vt:lpstr>Program Design</vt:lpstr>
      <vt:lpstr>Dog sitting camp</vt:lpstr>
      <vt:lpstr>Abstraction</vt:lpstr>
      <vt:lpstr>Abstraction</vt:lpstr>
      <vt:lpstr>Abstraction</vt:lpstr>
      <vt:lpstr>Structures</vt:lpstr>
      <vt:lpstr>Declaring Structure Variables</vt:lpstr>
      <vt:lpstr>Defining a Structure Type</vt:lpstr>
      <vt:lpstr>Declaring a Structure Variable</vt:lpstr>
      <vt:lpstr>Declaring Structure Variables</vt:lpstr>
      <vt:lpstr>Initializing Structure Variables</vt:lpstr>
      <vt:lpstr>Members of a struct</vt:lpstr>
      <vt:lpstr>Operations on Structures</vt:lpstr>
      <vt:lpstr>Operations on Structures</vt:lpstr>
      <vt:lpstr>Operations on Structures</vt:lpstr>
      <vt:lpstr>Operations on Structures</vt:lpstr>
      <vt:lpstr>Exercise</vt:lpstr>
      <vt:lpstr>Exercise</vt:lpstr>
      <vt:lpstr>Example Program</vt:lpstr>
      <vt:lpstr>Structures as Function Arguments and Return Values</vt:lpstr>
      <vt:lpstr>Structures as Arguments and Return Values</vt:lpstr>
      <vt:lpstr>Structures as Arguments and Return Values</vt:lpstr>
      <vt:lpstr>Example Program</vt:lpstr>
      <vt:lpstr>Programming Exercise, part I</vt:lpstr>
      <vt:lpstr>Programming Exercise, Part II</vt:lpstr>
      <vt:lpstr>Programming Exercise, Part III</vt:lpstr>
      <vt:lpstr>Programming Exercise, Part III, cont’d</vt:lpstr>
      <vt:lpstr>Programming Exercise, Part III, cont’d </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Jing Wang</cp:lastModifiedBy>
  <cp:revision>1034</cp:revision>
  <cp:lastPrinted>1999-11-08T20:52:53Z</cp:lastPrinted>
  <dcterms:created xsi:type="dcterms:W3CDTF">1999-08-24T18:39:05Z</dcterms:created>
  <dcterms:modified xsi:type="dcterms:W3CDTF">2023-10-24T19:03:27Z</dcterms:modified>
</cp:coreProperties>
</file>