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3"/>
  </p:notesMasterIdLst>
  <p:sldIdLst>
    <p:sldId id="475" r:id="rId2"/>
    <p:sldId id="541" r:id="rId3"/>
    <p:sldId id="542" r:id="rId4"/>
    <p:sldId id="543" r:id="rId5"/>
    <p:sldId id="540" r:id="rId6"/>
    <p:sldId id="519" r:id="rId7"/>
    <p:sldId id="520" r:id="rId8"/>
    <p:sldId id="558" r:id="rId9"/>
    <p:sldId id="521" r:id="rId10"/>
    <p:sldId id="522" r:id="rId11"/>
    <p:sldId id="523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643" r:id="rId22"/>
    <p:sldId id="644" r:id="rId23"/>
    <p:sldId id="536" r:id="rId24"/>
    <p:sldId id="537" r:id="rId25"/>
    <p:sldId id="538" r:id="rId26"/>
    <p:sldId id="539" r:id="rId27"/>
    <p:sldId id="561" r:id="rId28"/>
    <p:sldId id="393" r:id="rId29"/>
    <p:sldId id="392" r:id="rId30"/>
    <p:sldId id="647" r:id="rId31"/>
    <p:sldId id="646" r:id="rId32"/>
    <p:sldId id="649" r:id="rId33"/>
    <p:sldId id="651" r:id="rId34"/>
    <p:sldId id="652" r:id="rId35"/>
    <p:sldId id="648" r:id="rId36"/>
    <p:sldId id="650" r:id="rId37"/>
    <p:sldId id="653" r:id="rId38"/>
    <p:sldId id="655" r:id="rId39"/>
    <p:sldId id="568" r:id="rId40"/>
    <p:sldId id="567" r:id="rId41"/>
    <p:sldId id="656" r:id="rId42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3792" autoAdjust="0"/>
  </p:normalViewPr>
  <p:slideViewPr>
    <p:cSldViewPr>
      <p:cViewPr varScale="1">
        <p:scale>
          <a:sx n="61" d="100"/>
          <a:sy n="61" d="100"/>
        </p:scale>
        <p:origin x="1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B42793AF-3206-463C-8753-25D6A9F1C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84C37-C3B4-47AF-9762-BA175DDB646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4A2ED-ABA1-4768-AC52-C9D3ADB2D13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9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67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47006-56FF-4C31-A068-0EF79B49284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0029A-12B2-47D1-871B-5FF463F1F40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37B0B-5469-47E9-BF53-96FA9028675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35A97-3D7C-4DBB-ADB6-A53D804025A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2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1EE6A-3895-45FA-B3A7-5D3DD98DDE1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2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E4545-3221-4E29-8DAC-AB14F2477F1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0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F1DA1-B298-494A-B8D7-4617A5FB35A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B7B54-E028-42A2-99EB-9394BDDF745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46363C-2960-4619-8BEF-54934DCD6703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533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16: Structures, Unions, and Enumerations</a:t>
            </a: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Define and use structured data types in a C program.</a:t>
            </a:r>
          </a:p>
          <a:p>
            <a:pPr lvl="1"/>
            <a:r>
              <a:rPr lang="en-US" altLang="en-US" dirty="0"/>
              <a:t>Program Design</a:t>
            </a:r>
          </a:p>
          <a:p>
            <a:pPr lvl="1"/>
            <a:r>
              <a:rPr lang="en-US" altLang="en-US" dirty="0"/>
              <a:t>Abstraction</a:t>
            </a:r>
          </a:p>
          <a:p>
            <a:pPr lvl="1"/>
            <a:r>
              <a:rPr lang="en-US" altLang="en-US" dirty="0"/>
              <a:t>Access the members of a struct</a:t>
            </a:r>
          </a:p>
          <a:p>
            <a:pPr lvl="1"/>
            <a:r>
              <a:rPr lang="en-US" altLang="en-US" dirty="0"/>
              <a:t>Write functions that take structs as parameters</a:t>
            </a:r>
          </a:p>
          <a:p>
            <a:pPr lvl="1"/>
            <a:r>
              <a:rPr lang="en-US" altLang="en-US" dirty="0"/>
              <a:t>Write functions that return structs</a:t>
            </a:r>
          </a:p>
          <a:p>
            <a:pPr lvl="1"/>
            <a:r>
              <a:rPr lang="en-US" altLang="en-US" b="1" dirty="0"/>
              <a:t>Nested Arrays and Structures</a:t>
            </a:r>
          </a:p>
          <a:p>
            <a:pPr lvl="1"/>
            <a:r>
              <a:rPr lang="en-US" altLang="en-US" b="1" dirty="0"/>
              <a:t>Object Oriented Programming in C++</a:t>
            </a:r>
          </a:p>
        </p:txBody>
      </p:sp>
    </p:spTree>
    <p:custDataLst>
      <p:tags r:id="rId1"/>
    </p:custDataLst>
  </p:cSld>
  <p:clrMapOvr>
    <a:masterClrMapping/>
  </p:clrMapOvr>
  <p:transition spd="slow" advTm="158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Program: Maintaining a Parts Database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operation code: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part number: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914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Part not found.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operation code: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part number: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914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part name: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Printer cable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quantity on hand: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operation code: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part number: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change in quantity on hand: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2355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7D96D31-1B73-49C0-9B9C-309A5FC6D3C5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  <p:transition spd="slow" advTm="1582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Program: Maintaining a Parts Database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operation code: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part number: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Part name: Disk drive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Quantity on hand: 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operation code: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Part Number   Part Name             Quantity on Hand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  528       Disk drive                    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  914       Printer cable                 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operation code: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458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B6A2308-8FEE-4FA7-9B6E-0DFFC50E231B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</p:spTree>
  </p:cSld>
  <p:clrMapOvr>
    <a:masterClrMapping/>
  </p:clrMapOvr>
  <p:transition spd="slow" advTm="1742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4294967295"/>
          </p:nvPr>
        </p:nvSpPr>
        <p:spPr>
          <a:xfrm>
            <a:off x="342900" y="533400"/>
            <a:ext cx="8382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inventory.c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 Maintains a parts database (array version) */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"readline.h"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#define NAME_LEN 25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#define MAX_PARTS 100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struct part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 number;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char name[NAME_LEN+1];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 on_hand;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find_part(int number, struct part inv[], int np);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insert(struct part inv[], int *np);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search(struct part inv[], int np);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update(struct part inv[], int np);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print(struct part inv[], int np);</a:t>
            </a: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1DC08FC-C080-4B36-8E98-FCEF87ED6092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  <p:transition spd="slow" advTm="11339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main: Prompts the user to enter an operation code,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then calls a function to perform the requested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action. Repeats until the user enters the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command 'q'. Prints an error message if the user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enters an illegal code.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char code;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struct part inventory[MAX_PARTS];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 num_parts = 0;   /* number of parts currently stored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printf("Enter operation code: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scanf(" %c", &amp;code);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while (getchar() != '\n')   /* skips to end of line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;</a:t>
            </a:r>
          </a:p>
        </p:txBody>
      </p:sp>
      <p:sp>
        <p:nvSpPr>
          <p:cNvPr id="2662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8D06BBF-10E8-4B54-83A4-D22FD9B4CB5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/>
          </a:p>
        </p:txBody>
      </p:sp>
    </p:spTree>
  </p:cSld>
  <p:clrMapOvr>
    <a:masterClrMapping/>
  </p:clrMapOvr>
  <p:transition spd="slow" advTm="93349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switch (code)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case 'i': insert(inventory, &amp;num_parts);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case 's': search(inventory, num_parts);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case 'u': update(inventory, num_parts);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case 'p': print(inventory, num_parts);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case 'q':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default:  printf("Illegal code\n");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65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C249948-6F57-4B41-9257-1E380B330A49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</p:spTree>
  </p:cSld>
  <p:clrMapOvr>
    <a:masterClrMapping/>
  </p:clrMapOvr>
  <p:transition spd="slow" advTm="78582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6096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find_part: Looks up a part number in the inventory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   array. Returns the array index if the part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   number is found; otherwise, returns -1.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find_part(int number, struct part inv[], int np)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 i;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nn-NO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for (i = 0; i &lt; np; i++)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if (inv[i].number == number)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return i;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67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07A43FE-5FAA-4A2F-A75B-1128766A4D5B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</p:cSld>
  <p:clrMapOvr>
    <a:masterClrMapping/>
  </p:clrMapOvr>
  <p:transition spd="slow" advTm="10133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insert: Prompts the user for information about a new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part and then inserts the part into the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database. Prints an error message and returns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prematurely if the part already exists or the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database is full.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insert(struct part inv[], int *np)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 part_number;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if (*np == MAX_PARTS)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printf("Database is full; can't add more parts.\n");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69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56F29D3-F3FE-43F2-AD45-36B5D0B13E5C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</p:cSld>
  <p:clrMapOvr>
    <a:masterClrMapping/>
  </p:clrMapOvr>
  <p:transition spd="slow" advTm="7010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printf("Enter part number: ");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&amp;part_number);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if (find_part(part_number, inv, *np) &gt;= 0) {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printf("Part already exists.\n");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inv[*np].number = part_number;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printf("Enter part name: ");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read_line(inv[*np].name, NAME_LEN);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printf("Enter quantity on hand: ");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&amp;inv[*np].on_hand);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(*np)++;</a:t>
            </a:r>
          </a:p>
          <a:p>
            <a:pPr marL="0" indent="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3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F0E4240-C330-4CBD-A286-AF6BCA1F71E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  <p:transition spd="slow" advTm="21499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search: Prompts the user to enter a part number, then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looks up the part in the database. If the part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exists, prints the name and quantity on hand;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if not, prints an error message.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search(struct part inv[], int np)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 i, number;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printf("Enter part number: ");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&amp;number);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 = find_part(number, inv, np);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if (i &gt;= 0)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printf("Part name: %s\n", inv[i].name);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printf("Quantity on hand: %d\n", inv[i].on_hand);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} else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printf("Part not found.\n");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74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3A525C7-1150-4446-8F65-EE165C091B20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  <p:transition spd="slow" advTm="37872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update: Prompts the user to enter a part number.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Prints an error message if the part doesn't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exist; otherwise, prompts the user to enter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change in quantity on hand and updates the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database.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update(struct part inv[], int np)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 i, number, change;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printf("Enter part number: ");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&amp;number);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 = find_part(number, inv, np);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if (i &gt;= 0)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printf("Enter change in quantity on hand: ");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scanf("%d", &amp;change);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inv[i].on_hand += change;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} else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printf("Part not found.\n");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77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33C04A6-564F-41AA-8062-13A0F106D5B3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  <p:transition spd="slow" advTm="425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Nested Arrays and Structures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slow" advTm="167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print: Prints a listing of all parts in the database,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showing the part number, part name, and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quantity on hand. Parts are printed in the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order in which they were entered into the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database. 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print(struct part inv[], int np)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 i;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printf("Part Number   Part Name                  "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"Quantity on Hand\n");</a:t>
            </a:r>
          </a:p>
          <a:p>
            <a:pPr>
              <a:buFontTx/>
              <a:buNone/>
            </a:pPr>
            <a:r>
              <a:rPr lang="nn-NO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for (i = 0; i &lt; np; i++)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printf("%7d       %-25s%11d\n", inv[i].number,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inv[i].name, inv[i].on_hand);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88E796F-9DFB-4B5C-902E-9400892EF926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  <p:transition spd="slow" advTm="5030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Conversion Specifications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dirty="0"/>
              <a:t>A conversion specification can have the form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600" i="1" dirty="0" err="1"/>
              <a:t>m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600" i="1" dirty="0" err="1"/>
              <a:t>p</a:t>
            </a:r>
            <a:r>
              <a:rPr lang="en-US" altLang="en-US" sz="2600" i="1" dirty="0" err="1">
                <a:cs typeface="Courier New" panose="02070309020205020404" pitchFamily="49" charset="0"/>
              </a:rPr>
              <a:t>X</a:t>
            </a:r>
            <a:r>
              <a:rPr lang="en-US" altLang="en-US" sz="2600" dirty="0"/>
              <a:t> or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%-</a:t>
            </a:r>
            <a:r>
              <a:rPr lang="en-US" altLang="en-US" sz="2600" i="1" dirty="0" err="1"/>
              <a:t>m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600" i="1" dirty="0" err="1"/>
              <a:t>pX</a:t>
            </a:r>
            <a:r>
              <a:rPr lang="en-US" altLang="en-US" sz="2600" dirty="0"/>
              <a:t>, where </a:t>
            </a:r>
            <a:r>
              <a:rPr lang="en-US" altLang="en-US" sz="2600" i="1" dirty="0"/>
              <a:t>m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p</a:t>
            </a:r>
            <a:r>
              <a:rPr lang="en-US" altLang="en-US" sz="2600" dirty="0"/>
              <a:t> are integer constants and </a:t>
            </a:r>
            <a:r>
              <a:rPr lang="en-US" altLang="en-US" sz="2600" i="1" dirty="0"/>
              <a:t>X</a:t>
            </a:r>
            <a:r>
              <a:rPr lang="en-US" altLang="en-US" sz="2600" dirty="0"/>
              <a:t> is a letter. </a:t>
            </a:r>
            <a:endParaRPr lang="en-US" altLang="en-US" sz="2200" dirty="0"/>
          </a:p>
          <a:p>
            <a:endParaRPr lang="en-US" altLang="en-US" sz="2600" dirty="0"/>
          </a:p>
          <a:p>
            <a:r>
              <a:rPr lang="en-US" altLang="en-US" sz="2600" dirty="0"/>
              <a:t>In the conversion specification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%6.2f</a:t>
            </a:r>
            <a:r>
              <a:rPr lang="en-US" altLang="en-US" sz="2600" dirty="0"/>
              <a:t>, </a:t>
            </a:r>
            <a:r>
              <a:rPr lang="en-US" altLang="en-US" sz="2600" i="1" dirty="0"/>
              <a:t>m</a:t>
            </a:r>
            <a:r>
              <a:rPr lang="en-US" altLang="en-US" sz="2600" dirty="0"/>
              <a:t> is 6, </a:t>
            </a:r>
            <a:r>
              <a:rPr lang="en-US" altLang="en-US" sz="2600" i="1" dirty="0"/>
              <a:t>p</a:t>
            </a:r>
            <a:r>
              <a:rPr lang="en-US" altLang="en-US" sz="2600" dirty="0"/>
              <a:t> is 2, and </a:t>
            </a:r>
            <a:r>
              <a:rPr lang="en-US" altLang="en-US" sz="2600" i="1" dirty="0"/>
              <a:t>X</a:t>
            </a:r>
            <a:r>
              <a:rPr lang="en-US" altLang="en-US" sz="2600" dirty="0"/>
              <a:t> is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600" dirty="0"/>
              <a:t>.</a:t>
            </a:r>
          </a:p>
          <a:p>
            <a:endParaRPr lang="en-US" altLang="en-US" dirty="0"/>
          </a:p>
          <a:p>
            <a:r>
              <a:rPr lang="en-US" altLang="en-US" sz="2600" dirty="0"/>
              <a:t>Minus sign (-) in front of </a:t>
            </a:r>
            <a:r>
              <a:rPr lang="en-US" altLang="en-US" sz="2600" i="1" dirty="0"/>
              <a:t>m</a:t>
            </a:r>
            <a:r>
              <a:rPr lang="en-US" altLang="en-US" sz="2600" dirty="0"/>
              <a:t> causes left justification.</a:t>
            </a:r>
          </a:p>
        </p:txBody>
      </p:sp>
      <p:sp>
        <p:nvSpPr>
          <p:cNvPr id="6144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4838517-EA42-480F-9B7C-1B24F6D475B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69290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Specifications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Both </a:t>
            </a:r>
            <a:r>
              <a:rPr lang="en-US" altLang="en-US" i="1" dirty="0"/>
              <a:t>m</a:t>
            </a:r>
            <a:r>
              <a:rPr lang="en-US" altLang="en-US" dirty="0"/>
              <a:t> and </a:t>
            </a:r>
            <a:r>
              <a:rPr lang="en-US" altLang="en-US" i="1" dirty="0"/>
              <a:t>p</a:t>
            </a:r>
            <a:r>
              <a:rPr lang="en-US" altLang="en-US" dirty="0"/>
              <a:t> are optional; if </a:t>
            </a:r>
            <a:r>
              <a:rPr lang="en-US" altLang="en-US" i="1" dirty="0"/>
              <a:t>p</a:t>
            </a:r>
            <a:r>
              <a:rPr lang="en-US" altLang="en-US" dirty="0"/>
              <a:t> is omitted, the period that separates </a:t>
            </a:r>
            <a:r>
              <a:rPr lang="en-US" altLang="en-US" i="1" dirty="0"/>
              <a:t>m</a:t>
            </a:r>
            <a:r>
              <a:rPr lang="en-US" altLang="en-US" dirty="0"/>
              <a:t> and </a:t>
            </a:r>
            <a:r>
              <a:rPr lang="en-US" altLang="en-US" i="1" dirty="0"/>
              <a:t>p</a:t>
            </a:r>
            <a:r>
              <a:rPr lang="en-US" altLang="en-US" dirty="0"/>
              <a:t> is also dropped.</a:t>
            </a:r>
          </a:p>
          <a:p>
            <a:endParaRPr lang="en-US" altLang="en-US" dirty="0"/>
          </a:p>
          <a:p>
            <a:r>
              <a:rPr lang="en-US" altLang="en-US" dirty="0"/>
              <a:t>In the specification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%6f</a:t>
            </a:r>
            <a:r>
              <a:rPr lang="en-US" altLang="en-US" dirty="0"/>
              <a:t>, </a:t>
            </a:r>
            <a:r>
              <a:rPr lang="en-US" altLang="en-US" i="1" dirty="0"/>
              <a:t>m</a:t>
            </a:r>
            <a:r>
              <a:rPr lang="en-US" altLang="en-US" dirty="0"/>
              <a:t> is 6 and </a:t>
            </a:r>
            <a:r>
              <a:rPr lang="en-US" altLang="en-US" i="1" dirty="0"/>
              <a:t>p</a:t>
            </a:r>
            <a:r>
              <a:rPr lang="en-US" altLang="en-US" dirty="0"/>
              <a:t> (along with the period) is missing, but in the specification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dirty="0"/>
              <a:t> is 2 and </a:t>
            </a:r>
            <a:r>
              <a:rPr lang="en-US" altLang="en-US" i="1" dirty="0"/>
              <a:t>m</a:t>
            </a:r>
            <a:r>
              <a:rPr lang="en-US" altLang="en-US" dirty="0"/>
              <a:t> is missing.</a:t>
            </a:r>
          </a:p>
          <a:p>
            <a:endParaRPr lang="en-US" altLang="en-US" dirty="0"/>
          </a:p>
          <a:p>
            <a:r>
              <a:rPr lang="en-US" altLang="en-US" dirty="0"/>
              <a:t>The minimum field width, m, specifies the minimum number of characters to print.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435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Program: Maintaining a Parts Database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700"/>
              <a:t>The version of </a:t>
            </a:r>
            <a:r>
              <a:rPr lang="en-US" altLang="en-US" sz="2700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altLang="en-US" sz="2700"/>
              <a:t> in Chapter 13 won’t work properly in the current program.</a:t>
            </a:r>
          </a:p>
          <a:p>
            <a:r>
              <a:rPr lang="en-US" altLang="en-US" sz="2700"/>
              <a:t>Consider what happens when the user inserts a part: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Enter part number: </a:t>
            </a:r>
            <a:r>
              <a:rPr lang="en-US" altLang="en-US" sz="2300" u="sng">
                <a:latin typeface="Courier New" panose="02070309020205020404" pitchFamily="49" charset="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Enter part name: </a:t>
            </a:r>
            <a:r>
              <a:rPr lang="en-US" altLang="en-US" sz="2300" u="sng">
                <a:latin typeface="Courier New" panose="02070309020205020404" pitchFamily="49" charset="0"/>
                <a:cs typeface="Courier New" panose="02070309020205020404" pitchFamily="49" charset="0"/>
              </a:rPr>
              <a:t>Disk drive</a:t>
            </a:r>
          </a:p>
          <a:p>
            <a:r>
              <a:rPr lang="en-US" altLang="en-US" sz="2700"/>
              <a:t>The user presses the Enter key after entering the part number, leaving an invisible new-line character that the program must read.</a:t>
            </a:r>
          </a:p>
          <a:p>
            <a:r>
              <a:rPr lang="en-US" altLang="en-US" sz="2700"/>
              <a:t>When </a:t>
            </a:r>
            <a:r>
              <a:rPr lang="en-US" altLang="en-US" sz="270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700"/>
              <a:t> reads the part number, it consumes the 5, 2, and 8, but leaves the new-line character unread.</a:t>
            </a:r>
          </a:p>
        </p:txBody>
      </p:sp>
      <p:sp>
        <p:nvSpPr>
          <p:cNvPr id="3686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FA3CA40-2AEF-4159-8871-F69F130F1DD3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</p:spTree>
  </p:cSld>
  <p:clrMapOvr>
    <a:masterClrMapping/>
  </p:clrMapOvr>
  <p:transition spd="slow" advTm="84325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Program: Maintaining a Parts Database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700"/>
              <a:t>If we try to read the part name using the original </a:t>
            </a:r>
            <a:r>
              <a:rPr lang="en-US" altLang="en-US" sz="2700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altLang="en-US" sz="2700"/>
              <a:t> function, it will encounter the new-line character immediately and stop reading.</a:t>
            </a:r>
          </a:p>
          <a:p>
            <a:r>
              <a:rPr lang="en-US" altLang="en-US" sz="2700"/>
              <a:t>This problem is common when numerical input is followed by character input.</a:t>
            </a:r>
          </a:p>
          <a:p>
            <a:r>
              <a:rPr lang="en-US" altLang="en-US" sz="2700"/>
              <a:t>One solution is to write a version of </a:t>
            </a:r>
            <a:r>
              <a:rPr lang="en-US" altLang="en-US" sz="2700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altLang="en-US" sz="2700"/>
              <a:t> that skips white-space characters (including new line characters) before it begins storing characters.</a:t>
            </a:r>
          </a:p>
          <a:p>
            <a:r>
              <a:rPr lang="en-US" altLang="en-US" sz="2700"/>
              <a:t>This solves the new-line problem and also allows us to avoid storing blanks that precede the part name.</a:t>
            </a:r>
          </a:p>
        </p:txBody>
      </p:sp>
      <p:sp>
        <p:nvSpPr>
          <p:cNvPr id="3789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4E20BE5-B83A-483A-A364-874EBE023D1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  <p:transition spd="slow" advTm="3672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readline.h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read_line: Skips leading white-space characters, then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   reads the remainder of the input line and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   stores it in str. Truncates the line if its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   length exceeds n. Returns the number of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            characters stored.       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read_line(char str[], int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3891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7934CDE-C7BC-4A48-BD54-A8F7AA523EF2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  <p:transition spd="slow" advTm="1465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readline.c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&lt;ctype.h&gt;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"readline.h"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read_line(char str[], 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 ch, i = 0;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latin typeface="Courier New" panose="02070309020205020404" pitchFamily="49" charset="0"/>
              </a:rPr>
              <a:t>while(isspace(ch = getchar())) 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;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str[i++] = ch;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while ((ch = getchar()) != '\n')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if (i &lt;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str[i++] = ch;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str[i]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return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93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1252E4E-ED26-4831-A21C-4A508416188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</p:cSld>
  <p:clrMapOvr>
    <a:masterClrMapping/>
  </p:clrMapOvr>
  <p:transition spd="slow" advTm="59613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isspace function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/>
              <a:t>The C library function </a:t>
            </a:r>
            <a:r>
              <a:rPr lang="en-US" altLang="en-US" sz="2400" b="1"/>
              <a:t>int isspace(int c)</a:t>
            </a:r>
            <a:r>
              <a:rPr lang="en-US" altLang="en-US" sz="2400"/>
              <a:t> checks whether the passed character is white-space.</a:t>
            </a:r>
          </a:p>
          <a:p>
            <a:r>
              <a:rPr lang="en-US" altLang="en-US" sz="2400"/>
              <a:t>Standard white-space characters are: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' ' 	space</a:t>
            </a:r>
            <a:endParaRPr lang="en-US" altLang="en-US">
              <a:cs typeface="Times New Roman" panose="02020603050405020304" pitchFamily="18" charset="0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'\n ' 	newline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'\t ' 	horizontal tab</a:t>
            </a:r>
            <a:endParaRPr lang="en-US" altLang="en-US">
              <a:cs typeface="Times New Roman" panose="02020603050405020304" pitchFamily="18" charset="0"/>
            </a:endParaRPr>
          </a:p>
          <a:p>
            <a:pPr lvl="1"/>
            <a:endParaRPr lang="en-US" altLang="en-US">
              <a:cs typeface="Times New Roman" panose="02020603050405020304" pitchFamily="18" charset="0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'\r ' 	carriage return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'\f ' 	line feed</a:t>
            </a:r>
            <a:endParaRPr lang="en-US" altLang="en-US">
              <a:cs typeface="Times New Roman" panose="02020603050405020304" pitchFamily="18" charset="0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'\v ' 	vertical tab</a:t>
            </a:r>
            <a:endParaRPr lang="en-US" altLang="en-US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/>
          </a:p>
          <a:p>
            <a:endParaRPr lang="en-US" altLang="en-US" sz="2700"/>
          </a:p>
          <a:p>
            <a:endParaRPr lang="en-US" altLang="en-US" sz="2700"/>
          </a:p>
        </p:txBody>
      </p:sp>
      <p:sp>
        <p:nvSpPr>
          <p:cNvPr id="4096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039C640-A4A6-42FA-94D5-05FA87517353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slow" advTm="78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90800"/>
            <a:ext cx="7772400" cy="685800"/>
          </a:xfrm>
        </p:spPr>
        <p:txBody>
          <a:bodyPr/>
          <a:lstStyle/>
          <a:p>
            <a:r>
              <a:rPr lang="en-US" dirty="0"/>
              <a:t>Object Oriented Programming in C++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5120D-E65C-40E8-A3B1-DFD541B6F4A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23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Dog sitting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dirty="0"/>
              <a:t>Imagine running a dog sitting camp, with hundreds of dogs, and you have to keep track of the names, owner name, and number of nights for each pet.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1026" name="Picture 2" descr="The 25 Cutest Dog Breeds - Most Adorable Dogs and Puppies">
            <a:extLst>
              <a:ext uri="{FF2B5EF4-FFF2-40B4-BE49-F238E27FC236}">
                <a16:creationId xmlns:a16="http://schemas.microsoft.com/office/drawing/2014/main" id="{F0D5D2AC-6D4F-4B1A-BF47-67DEEB7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4571999" cy="22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FAAFB-898C-4CF0-846B-52423F71B2EB}"/>
              </a:ext>
            </a:extLst>
          </p:cNvPr>
          <p:cNvSpPr txBox="1"/>
          <p:nvPr/>
        </p:nvSpPr>
        <p:spPr>
          <a:xfrm>
            <a:off x="5958684" y="447028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Rocky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B573E-17FC-4C8A-A09A-FB718215F5A8}"/>
              </a:ext>
            </a:extLst>
          </p:cNvPr>
          <p:cNvSpPr txBox="1"/>
          <p:nvPr/>
        </p:nvSpPr>
        <p:spPr>
          <a:xfrm>
            <a:off x="6019800" y="5703849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num_nights</a:t>
            </a:r>
            <a:r>
              <a:rPr lang="en-US" dirty="0"/>
              <a:t>: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DD688-CA6D-4E9E-9F2A-348DB03BCFEF}"/>
              </a:ext>
            </a:extLst>
          </p:cNvPr>
          <p:cNvSpPr txBox="1"/>
          <p:nvPr/>
        </p:nvSpPr>
        <p:spPr>
          <a:xfrm>
            <a:off x="5962096" y="5120218"/>
            <a:ext cx="314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 name: Joe Smith</a:t>
            </a:r>
          </a:p>
        </p:txBody>
      </p:sp>
    </p:spTree>
    <p:extLst>
      <p:ext uri="{BB962C8B-B14F-4D97-AF65-F5344CB8AC3E}">
        <p14:creationId xmlns:p14="http://schemas.microsoft.com/office/powerpoint/2010/main" val="268511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Arrays of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Structures and arrays can be combined without restriction. </a:t>
            </a:r>
          </a:p>
          <a:p>
            <a:r>
              <a:rPr lang="en-US" altLang="en-US"/>
              <a:t>One of the most common combinations of arrays and structures is an array whose elements are structures.</a:t>
            </a:r>
          </a:p>
          <a:p>
            <a:r>
              <a:rPr lang="en-US" altLang="en-US"/>
              <a:t>This kind of array can serve as a simple database.</a:t>
            </a:r>
          </a:p>
          <a:p>
            <a:r>
              <a:rPr lang="en-US" altLang="en-US"/>
              <a:t>An array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en-US" altLang="en-US"/>
              <a:t> structures capable of storing information about 100 parts: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struct part inventory[100];</a:t>
            </a:r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F049208-B00B-4C53-B448-E1D9F06FE4A7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</p:cSld>
  <p:clrMapOvr>
    <a:masterClrMapping/>
  </p:clrMapOvr>
  <p:transition spd="slow" advTm="4859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Dog sitting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ea typeface="SimSun" panose="02010600030101010101" pitchFamily="2" charset="-122"/>
              </a:rPr>
              <a:t>We can represent a dog in software by designing a class called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Dog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ea typeface="SimSun" panose="02010600030101010101" pitchFamily="2" charset="-122"/>
              </a:rPr>
              <a:t>The class serves as the blueprint for a dog object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ea typeface="SimSun" panose="02010600030101010101" pitchFamily="2" charset="-122"/>
              </a:rPr>
              <a:t>We can then instantiate as many Dog objects as we need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1026" name="Picture 2" descr="The 25 Cutest Dog Breeds - Most Adorable Dogs and Puppies">
            <a:extLst>
              <a:ext uri="{FF2B5EF4-FFF2-40B4-BE49-F238E27FC236}">
                <a16:creationId xmlns:a16="http://schemas.microsoft.com/office/drawing/2014/main" id="{F0D5D2AC-6D4F-4B1A-BF47-67DEEB7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46229"/>
            <a:ext cx="4571999" cy="22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20716-DA41-92B4-B967-08FCA1DACB3F}"/>
              </a:ext>
            </a:extLst>
          </p:cNvPr>
          <p:cNvSpPr txBox="1"/>
          <p:nvPr/>
        </p:nvSpPr>
        <p:spPr>
          <a:xfrm>
            <a:off x="5958684" y="447028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Rocky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E6969B-674C-36B1-BB65-2BCB3BA81F55}"/>
              </a:ext>
            </a:extLst>
          </p:cNvPr>
          <p:cNvSpPr txBox="1"/>
          <p:nvPr/>
        </p:nvSpPr>
        <p:spPr>
          <a:xfrm>
            <a:off x="6019800" y="5703849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num_nights</a:t>
            </a:r>
            <a:r>
              <a:rPr lang="en-US" dirty="0"/>
              <a:t>: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D06BC-06B8-CA51-B421-D5F46C75D509}"/>
              </a:ext>
            </a:extLst>
          </p:cNvPr>
          <p:cNvSpPr txBox="1"/>
          <p:nvPr/>
        </p:nvSpPr>
        <p:spPr>
          <a:xfrm>
            <a:off x="5962096" y="5120218"/>
            <a:ext cx="314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 name: Joe Smith</a:t>
            </a:r>
          </a:p>
        </p:txBody>
      </p:sp>
    </p:spTree>
    <p:extLst>
      <p:ext uri="{BB962C8B-B14F-4D97-AF65-F5344CB8AC3E}">
        <p14:creationId xmlns:p14="http://schemas.microsoft.com/office/powerpoint/2010/main" val="1079416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zh-CN" dirty="0">
                <a:ea typeface="SimSun" panose="02010600030101010101" pitchFamily="2" charset="-122"/>
              </a:rPr>
              <a:t>A </a:t>
            </a:r>
            <a:r>
              <a:rPr lang="en-US" altLang="zh-CN" i="1" dirty="0">
                <a:ea typeface="SimSun" panose="02010600030101010101" pitchFamily="2" charset="-122"/>
              </a:rPr>
              <a:t>constructor</a:t>
            </a:r>
            <a:r>
              <a:rPr lang="en-US" altLang="zh-CN" dirty="0">
                <a:ea typeface="SimSun" panose="02010600030101010101" pitchFamily="2" charset="-122"/>
              </a:rPr>
              <a:t> is a special function that is used to set up an object when it is initially created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dirty="0">
                <a:ea typeface="SimSun" panose="02010600030101010101" pitchFamily="2" charset="-122"/>
              </a:rPr>
              <a:t>A constructor has the same name as the class</a:t>
            </a:r>
          </a:p>
          <a:p>
            <a:pPr eaLnBrk="1" hangingPunct="1">
              <a:spcBef>
                <a:spcPct val="75000"/>
              </a:spcBef>
            </a:pPr>
            <a:r>
              <a:rPr lang="en-US" b="0" i="0" dirty="0">
                <a:effectLst/>
              </a:rPr>
              <a:t>We can have more than one constructor in a class with same name, as long as each has a different list of arguments. 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254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Note that a constructor has no return type specified in the method header, not even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void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A common error is to put a return type on a constructor, which makes it a “regular” method that happens to have the same name as the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78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We can take one of two views of an object:</a:t>
            </a:r>
          </a:p>
          <a:p>
            <a:pPr marL="669925" lvl="1" indent="-325438"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internal  -  the details of the variables and methods of the class that defines it</a:t>
            </a:r>
          </a:p>
          <a:p>
            <a:pPr marL="669925" lvl="1" indent="-325438"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external  -  the services that an object provides and how the object interacts with the rest of the system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936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From the external view, an object is an </a:t>
            </a:r>
            <a:r>
              <a:rPr lang="en-US" altLang="zh-CN" i="1" dirty="0">
                <a:ea typeface="SimSun" panose="02010600030101010101" pitchFamily="2" charset="-122"/>
              </a:rPr>
              <a:t>encapsulated</a:t>
            </a:r>
            <a:r>
              <a:rPr lang="en-US" altLang="zh-CN" dirty="0">
                <a:ea typeface="SimSun" panose="02010600030101010101" pitchFamily="2" charset="-122"/>
              </a:rPr>
              <a:t> entity, providing a set of specific services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These services define the </a:t>
            </a:r>
            <a:r>
              <a:rPr lang="en-US" altLang="zh-CN" i="1" dirty="0">
                <a:ea typeface="SimSun" panose="02010600030101010101" pitchFamily="2" charset="-122"/>
              </a:rPr>
              <a:t>interface</a:t>
            </a:r>
            <a:r>
              <a:rPr lang="en-US" altLang="zh-CN" dirty="0">
                <a:ea typeface="SimSun" panose="02010600030101010101" pitchFamily="2" charset="-122"/>
              </a:rPr>
              <a:t> to the object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dirty="0">
                <a:ea typeface="SimSun" panose="02010600030101010101" pitchFamily="2" charset="-122"/>
              </a:rPr>
              <a:t>The client invokes the interface methods of the object, which manages the instance data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2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Encapsulation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35</a:t>
            </a:fld>
            <a:endParaRPr lang="en-US" alt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9B67F85-D159-FCEB-2E47-F5B66265134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581400"/>
            <a:ext cx="2895600" cy="2514600"/>
            <a:chOff x="2592" y="2256"/>
            <a:chExt cx="1824" cy="158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CBACF9C-D3B0-54F3-4D42-9434DD757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6"/>
              <a:ext cx="1536" cy="15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D1F9C665-E670-376E-32C2-3E698D514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496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B93F2238-FABB-CE31-FA43-A9E443D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48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73FEF074-B54B-FDA7-0094-BFD0C2276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640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2B9FA7BB-0351-9C62-67A1-3D42929DE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784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3B76226D-0E8F-A126-FFFA-07F3D4CFC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1D1EA473-8459-3B0D-49F7-E3BF37D3E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92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3" name="Rectangle 11">
            <a:extLst>
              <a:ext uri="{FF2B5EF4-FFF2-40B4-BE49-F238E27FC236}">
                <a16:creationId xmlns:a16="http://schemas.microsoft.com/office/drawing/2014/main" id="{F61541E0-1595-6268-EDDE-9D7735B0F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851025"/>
            <a:ext cx="83058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zh-CN" kern="0" dirty="0">
                <a:ea typeface="SimSun" panose="02010600030101010101" pitchFamily="2" charset="-122"/>
              </a:rPr>
              <a:t>An encapsulated object can be thought of as a </a:t>
            </a:r>
            <a:r>
              <a:rPr lang="en-US" altLang="zh-CN" i="1" kern="0" dirty="0">
                <a:ea typeface="SimSun" panose="02010600030101010101" pitchFamily="2" charset="-122"/>
              </a:rPr>
              <a:t>black box</a:t>
            </a:r>
            <a:r>
              <a:rPr lang="en-US" altLang="zh-CN" kern="0" dirty="0">
                <a:ea typeface="SimSun" panose="02010600030101010101" pitchFamily="2" charset="-122"/>
              </a:rPr>
              <a:t> -- its inner workings are hidden from the client</a:t>
            </a: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629F6E8A-6B25-1184-E3F8-ED2ED15A1B7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810000"/>
            <a:ext cx="1981200" cy="2057400"/>
            <a:chOff x="3024" y="2400"/>
            <a:chExt cx="1248" cy="1296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F1D1A347-1A8B-0337-8A26-131761BE7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00"/>
              <a:ext cx="1248" cy="480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dirty="0">
                  <a:ea typeface="SimSun" panose="02010600030101010101" pitchFamily="2" charset="-122"/>
                </a:rPr>
                <a:t>Functions</a:t>
              </a:r>
              <a:endPara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E627060-641D-5846-2405-154D70E2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64"/>
              <a:ext cx="1248" cy="432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ea typeface="SimSun" panose="02010600030101010101" pitchFamily="2" charset="-122"/>
                </a:rPr>
                <a:t>Data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A48D3B07-0F90-359C-5ABC-8BDF11CEA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DE2C28"/>
            </a:solidFill>
            <a:ln w="12700">
              <a:solidFill>
                <a:srgbClr val="DE2C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90746EE4-5ED7-390D-85D0-26A680B9241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941763"/>
            <a:ext cx="2057400" cy="401637"/>
            <a:chOff x="1200" y="2483"/>
            <a:chExt cx="1296" cy="253"/>
          </a:xfrm>
        </p:grpSpPr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5B6BBFC9-AA9A-FF5A-F6F3-C05E9662A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83"/>
              <a:ext cx="6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Client</a:t>
              </a:r>
              <a:endParaRPr lang="en-US" altLang="zh-CN" sz="2400">
                <a:solidFill>
                  <a:schemeClr val="hlink"/>
                </a:solidFill>
                <a:latin typeface="Verdan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AA581F8E-8BDE-B7B0-48E4-5985565F2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" panose="02020603050405020304" pitchFamily="18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9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Encapsulation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We accomplish encapsulation through the appropriate use of </a:t>
            </a:r>
            <a:r>
              <a:rPr lang="en-US" altLang="zh-CN" i="1" dirty="0">
                <a:ea typeface="SimSun" panose="02010600030101010101" pitchFamily="2" charset="-122"/>
              </a:rPr>
              <a:t>access specifiers</a:t>
            </a:r>
            <a:endParaRPr lang="en-US" altLang="zh-CN" dirty="0">
              <a:ea typeface="SimSun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public - members are accessible from outside the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private - members cannot be accessed (or viewed) from outside the class.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884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8386"/>
            <a:ext cx="7772400" cy="685800"/>
          </a:xfrm>
        </p:spPr>
        <p:txBody>
          <a:bodyPr/>
          <a:lstStyle/>
          <a:p>
            <a:r>
              <a:rPr lang="en-US" dirty="0"/>
              <a:t>Encapsulation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37</a:t>
            </a:fld>
            <a:endParaRPr lang="en-US" altLang="en-US"/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EBA765D9-B843-3744-8F5E-85DDE262CB0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608137"/>
            <a:ext cx="7239000" cy="3276600"/>
            <a:chOff x="768" y="1008"/>
            <a:chExt cx="4560" cy="2064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E7DC6688-E29F-14E1-1BE5-D6EEB0A5C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1008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SimSun" panose="02010600030101010101" pitchFamily="2" charset="-122"/>
                </a:rPr>
                <a:t>public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AF9604EA-60D8-6DB9-8625-B63FA586F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008"/>
              <a:ext cx="9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Courier New" panose="02070309020205020404" pitchFamily="49" charset="0"/>
                  <a:ea typeface="SimSun" panose="02010600030101010101" pitchFamily="2" charset="-122"/>
                </a:rPr>
                <a:t>private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A09169BF-A76C-7B92-110D-632104A06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632"/>
              <a:ext cx="95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Variables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E7CE555A-B1AF-47F2-5058-9154615E1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" y="2496"/>
              <a:ext cx="9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dirty="0">
                  <a:solidFill>
                    <a:schemeClr val="hlink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Functions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4B3EF5-2031-8469-6713-103FE518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en-US" sz="2000" b="1">
                <a:solidFill>
                  <a:srgbClr val="FF0000"/>
                </a:solidFill>
                <a:latin typeface="Verdan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3DF93668-53EF-06A4-FB95-A694BC98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en-US" sz="2000" b="1">
                <a:solidFill>
                  <a:srgbClr val="FF0000"/>
                </a:solidFill>
                <a:latin typeface="Verdan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52AE36AC-DA8E-F58A-EA0A-39A80DB4B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en-US" sz="2000" b="1">
                <a:solidFill>
                  <a:srgbClr val="FF0000"/>
                </a:solidFill>
                <a:latin typeface="Verdan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C6380353-7CE4-8718-EC1E-32CCF7AD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77132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7713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7713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7713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77132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-16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en-US" sz="2000" b="1">
                <a:solidFill>
                  <a:srgbClr val="FF0000"/>
                </a:solidFill>
                <a:latin typeface="Verdana" panose="020B060403050404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2390844D-A3B7-9982-43D7-46B83DC47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3779838"/>
            <a:ext cx="2608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7713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1pPr>
            <a:lvl2pPr marL="742950" indent="-285750">
              <a:spcBef>
                <a:spcPct val="20000"/>
              </a:spcBef>
              <a:buClr>
                <a:srgbClr val="67713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2pPr>
            <a:lvl3pPr marL="1143000" indent="-228600">
              <a:spcBef>
                <a:spcPct val="20000"/>
              </a:spcBef>
              <a:buClr>
                <a:srgbClr val="67713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3pPr>
            <a:lvl4pPr marL="1600200" indent="-228600">
              <a:spcBef>
                <a:spcPct val="20000"/>
              </a:spcBef>
              <a:buClr>
                <a:srgbClr val="67713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4pPr>
            <a:lvl5pPr marL="2057400" indent="-228600">
              <a:spcBef>
                <a:spcPct val="20000"/>
              </a:spcBef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SimSun" panose="02010600030101010101" pitchFamily="2" charset="-122"/>
              </a:rPr>
              <a:t>Provide services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SimSun" panose="02010600030101010101" pitchFamily="2" charset="-122"/>
              </a:rPr>
              <a:t>to clients</a:t>
            </a:r>
            <a:endParaRPr lang="en-US" altLang="zh-CN" sz="2400">
              <a:latin typeface="Times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4BC441A9-A6FF-015E-B5CC-A7153CC7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075" y="3597275"/>
            <a:ext cx="24721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7713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1pPr>
            <a:lvl2pPr marL="742950" indent="-285750">
              <a:spcBef>
                <a:spcPct val="20000"/>
              </a:spcBef>
              <a:buClr>
                <a:srgbClr val="67713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2pPr>
            <a:lvl3pPr marL="1143000" indent="-228600">
              <a:spcBef>
                <a:spcPct val="20000"/>
              </a:spcBef>
              <a:buClr>
                <a:srgbClr val="67713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3pPr>
            <a:lvl4pPr marL="1600200" indent="-228600">
              <a:spcBef>
                <a:spcPct val="20000"/>
              </a:spcBef>
              <a:buClr>
                <a:srgbClr val="67713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4pPr>
            <a:lvl5pPr marL="2057400" indent="-228600">
              <a:spcBef>
                <a:spcPct val="20000"/>
              </a:spcBef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ea typeface="SimSun" panose="02010600030101010101" pitchFamily="2" charset="-122"/>
              </a:rPr>
              <a:t>Support other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ea typeface="SimSun" panose="02010600030101010101" pitchFamily="2" charset="-122"/>
              </a:rPr>
              <a:t>functions in the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ea typeface="SimSun" panose="02010600030101010101" pitchFamily="2" charset="-122"/>
              </a:rPr>
              <a:t>class</a:t>
            </a:r>
            <a:endParaRPr lang="en-US" altLang="zh-CN" sz="2400" dirty="0">
              <a:latin typeface="Times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4BB92041-5830-935B-01A2-BF93C120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2408238"/>
            <a:ext cx="223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7713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1pPr>
            <a:lvl2pPr marL="742950" indent="-285750">
              <a:spcBef>
                <a:spcPct val="20000"/>
              </a:spcBef>
              <a:buClr>
                <a:srgbClr val="67713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2pPr>
            <a:lvl3pPr marL="1143000" indent="-228600">
              <a:spcBef>
                <a:spcPct val="20000"/>
              </a:spcBef>
              <a:buClr>
                <a:srgbClr val="67713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3pPr>
            <a:lvl4pPr marL="1600200" indent="-228600">
              <a:spcBef>
                <a:spcPct val="20000"/>
              </a:spcBef>
              <a:buClr>
                <a:srgbClr val="67713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4pPr>
            <a:lvl5pPr marL="2057400" indent="-228600">
              <a:spcBef>
                <a:spcPct val="20000"/>
              </a:spcBef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SimSun" panose="02010600030101010101" pitchFamily="2" charset="-122"/>
              </a:rPr>
              <a:t>Enforce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SimSun" panose="02010600030101010101" pitchFamily="2" charset="-122"/>
              </a:rPr>
              <a:t>encapsulation</a:t>
            </a:r>
            <a:endParaRPr lang="en-US" altLang="zh-CN" sz="2400">
              <a:latin typeface="Times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27A2F422-CBA5-A077-C97A-AF780933C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2408238"/>
            <a:ext cx="223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7713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1pPr>
            <a:lvl2pPr marL="742950" indent="-285750">
              <a:spcBef>
                <a:spcPct val="20000"/>
              </a:spcBef>
              <a:buClr>
                <a:srgbClr val="67713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2pPr>
            <a:lvl3pPr marL="1143000" indent="-228600">
              <a:spcBef>
                <a:spcPct val="20000"/>
              </a:spcBef>
              <a:buClr>
                <a:srgbClr val="67713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3pPr>
            <a:lvl4pPr marL="1600200" indent="-228600">
              <a:spcBef>
                <a:spcPct val="20000"/>
              </a:spcBef>
              <a:buClr>
                <a:srgbClr val="67713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4pPr>
            <a:lvl5pPr marL="2057400" indent="-228600">
              <a:spcBef>
                <a:spcPct val="20000"/>
              </a:spcBef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7713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6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SimSun" panose="02010600030101010101" pitchFamily="2" charset="-122"/>
              </a:rPr>
              <a:t>Violate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SimSun" panose="02010600030101010101" pitchFamily="2" charset="-122"/>
              </a:rPr>
              <a:t>encapsulation</a:t>
            </a:r>
            <a:endParaRPr lang="en-US" altLang="zh-CN" sz="2400" dirty="0">
              <a:latin typeface="Times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Dogs Program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dirty="0"/>
              <a:t>Data - Private </a:t>
            </a:r>
          </a:p>
          <a:p>
            <a:pPr lvl="1"/>
            <a:r>
              <a:rPr lang="en-US" dirty="0"/>
              <a:t>name: string</a:t>
            </a:r>
          </a:p>
          <a:p>
            <a:pPr lvl="1"/>
            <a:r>
              <a:rPr lang="en-US" dirty="0"/>
              <a:t>owner name: string</a:t>
            </a:r>
          </a:p>
          <a:p>
            <a:pPr lvl="1"/>
            <a:r>
              <a:rPr lang="en-US" dirty="0" err="1"/>
              <a:t>num_nights</a:t>
            </a:r>
            <a:r>
              <a:rPr lang="en-US" dirty="0"/>
              <a:t>: int</a:t>
            </a:r>
          </a:p>
          <a:p>
            <a:pPr lvl="1"/>
            <a:endParaRPr lang="en-US" dirty="0"/>
          </a:p>
          <a:p>
            <a:r>
              <a:rPr lang="en-US" dirty="0"/>
              <a:t>Functions - Public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print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215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Dogs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dirty="0"/>
              <a:t>main function</a:t>
            </a:r>
          </a:p>
          <a:p>
            <a:pPr lvl="1"/>
            <a:r>
              <a:rPr lang="en-US" dirty="0"/>
              <a:t>Input </a:t>
            </a:r>
          </a:p>
          <a:p>
            <a:pPr lvl="1"/>
            <a:r>
              <a:rPr lang="en-US" dirty="0"/>
              <a:t>Service menu</a:t>
            </a:r>
          </a:p>
          <a:p>
            <a:pPr lvl="1"/>
            <a:r>
              <a:rPr lang="en-US" dirty="0"/>
              <a:t>Keep track of total number of dogs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87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Arrays of Structures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700"/>
              <a:t>Accessing a part in the array is done by using subscripting: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print_part(inventory[i]);</a:t>
            </a:r>
            <a:endParaRPr lang="en-US" altLang="en-US" sz="2300">
              <a:solidFill>
                <a:srgbClr val="000000"/>
              </a:solidFill>
            </a:endParaRPr>
          </a:p>
          <a:p>
            <a:r>
              <a:rPr lang="en-US" altLang="en-US" sz="2700"/>
              <a:t>Accessing a member within a </a:t>
            </a:r>
            <a:r>
              <a:rPr lang="en-US" altLang="en-US" sz="270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en-US" altLang="en-US" sz="2700"/>
              <a:t> structure requires a combination of subscripting and member selection: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inventory[i].number = 883;</a:t>
            </a:r>
          </a:p>
          <a:p>
            <a:endParaRPr lang="en-US" alt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02626AE-2F01-4233-A32E-3A1C079975E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</p:spTree>
  </p:cSld>
  <p:clrMapOvr>
    <a:masterClrMapping/>
  </p:clrMapOvr>
  <p:transition spd="slow" advTm="6272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altLang="en-US" dirty="0"/>
              <a:t>Download the dogs program (Week 11&gt;In-class programming exercises&gt;dogs.cpp)</a:t>
            </a:r>
          </a:p>
          <a:p>
            <a:endParaRPr lang="en-US" altLang="en-US" dirty="0"/>
          </a:p>
          <a:p>
            <a:r>
              <a:rPr lang="en-US" altLang="en-US" dirty="0"/>
              <a:t>Add a function in the dog program that calculate the cost:</a:t>
            </a:r>
          </a:p>
          <a:p>
            <a:pPr lvl="1"/>
            <a:r>
              <a:rPr lang="en-US" altLang="en-US" dirty="0"/>
              <a:t>User enters dog’s name, owner’s name</a:t>
            </a:r>
          </a:p>
          <a:p>
            <a:pPr lvl="1"/>
            <a:r>
              <a:rPr lang="en-US" altLang="en-US" dirty="0"/>
              <a:t>Program displays the cost</a:t>
            </a:r>
          </a:p>
          <a:p>
            <a:pPr lvl="1"/>
            <a:r>
              <a:rPr lang="en-US" altLang="en-US" dirty="0"/>
              <a:t>If a dog is not found by the name and owner’s name, display a “dog not found”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825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altLang="en-US" dirty="0"/>
              <a:t>Update the main function to add operation code ‘c’ for calculating the cost</a:t>
            </a:r>
          </a:p>
          <a:p>
            <a:endParaRPr lang="en-US" altLang="en-US" dirty="0"/>
          </a:p>
          <a:p>
            <a:r>
              <a:rPr lang="en-US" altLang="en-US" dirty="0"/>
              <a:t>Add function prototype and comment for </a:t>
            </a:r>
            <a:r>
              <a:rPr lang="en-US" altLang="en-US" dirty="0" err="1"/>
              <a:t>calculate_cost</a:t>
            </a:r>
            <a:r>
              <a:rPr lang="en-US" altLang="en-US" dirty="0"/>
              <a:t> function</a:t>
            </a:r>
          </a:p>
          <a:p>
            <a:endParaRPr lang="en-US" altLang="en-US" dirty="0"/>
          </a:p>
          <a:p>
            <a:r>
              <a:rPr lang="en-US" altLang="en-US" dirty="0"/>
              <a:t>Compile and run:</a:t>
            </a:r>
          </a:p>
          <a:p>
            <a:pPr marL="0" indent="0">
              <a:buNone/>
            </a:pPr>
            <a:r>
              <a:rPr lang="en-US" altLang="en-US" dirty="0"/>
              <a:t>    g++ -Wall dogs.cpp</a:t>
            </a:r>
          </a:p>
          <a:p>
            <a:pPr marL="0" indent="0">
              <a:buNone/>
            </a:pPr>
            <a:r>
              <a:rPr lang="en-US" altLang="en-US" dirty="0"/>
              <a:t>    ./</a:t>
            </a:r>
            <a:r>
              <a:rPr lang="en-US" altLang="en-US"/>
              <a:t>a.out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Case Study: Maintaining a Parts Database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slow" advTm="1014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Program: Maintaining a Parts Database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inventory.c</a:t>
            </a:r>
            <a:r>
              <a:rPr lang="en-US" altLang="en-US" dirty="0"/>
              <a:t> program illustrates how nested arrays and structures are used in practice.</a:t>
            </a:r>
          </a:p>
          <a:p>
            <a:r>
              <a:rPr lang="en-US" altLang="en-US" dirty="0"/>
              <a:t>The program tracks parts stored in a warehouse.</a:t>
            </a:r>
          </a:p>
          <a:p>
            <a:r>
              <a:rPr lang="en-US" altLang="en-US" dirty="0"/>
              <a:t>Information about the parts is stored in an array of structures.</a:t>
            </a:r>
          </a:p>
          <a:p>
            <a:r>
              <a:rPr lang="en-US" altLang="en-US" sz="2700"/>
              <a:t>Separate functions will perform the insert, search, update, and print operations.</a:t>
            </a:r>
          </a:p>
          <a:p>
            <a:endParaRPr lang="en-US" altLang="en-US"/>
          </a:p>
        </p:txBody>
      </p:sp>
      <p:sp>
        <p:nvSpPr>
          <p:cNvPr id="1946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FB7B952-59BB-43E4-AF09-FCFFA17CA135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</p:cSld>
  <p:clrMapOvr>
    <a:masterClrMapping/>
  </p:clrMapOvr>
  <p:transition spd="slow" advTm="5993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Program: Maintaining a Parts Database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Operations supported by the program: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insert</a:t>
            </a:r>
            <a:r>
              <a:rPr lang="en-US" altLang="en-US"/>
              <a:t>: Add a new part number, part name, and initial quantity on hand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search</a:t>
            </a:r>
            <a:r>
              <a:rPr lang="en-US" altLang="en-US"/>
              <a:t>: Given a part number, print the name of the part and the current quantity on hand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update</a:t>
            </a:r>
            <a:r>
              <a:rPr lang="en-US" altLang="en-US"/>
              <a:t>: Given a part number, change the quantity on hand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print</a:t>
            </a:r>
            <a:r>
              <a:rPr lang="en-US" altLang="en-US"/>
              <a:t>: Print a table showing all information in the database</a:t>
            </a:r>
          </a:p>
          <a:p>
            <a:pPr lvl="1"/>
            <a:r>
              <a:rPr lang="en-US" altLang="en-US"/>
              <a:t>Terminate program execution</a:t>
            </a:r>
          </a:p>
        </p:txBody>
      </p:sp>
      <p:sp>
        <p:nvSpPr>
          <p:cNvPr id="2048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20CA92D-A891-4ECC-A58B-6E6DF2509819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  <p:transition spd="slow" advTm="2136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Program: Maintaining a Parts Database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An outline of the program’s main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for (;;)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i="1"/>
              <a:t>prompt user to enter operation code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i="1"/>
              <a:t>read </a:t>
            </a:r>
            <a:r>
              <a:rPr lang="en-US" altLang="en-US" sz="2400" i="1">
                <a:cs typeface="Courier New" panose="02070309020205020404" pitchFamily="49" charset="0"/>
              </a:rPr>
              <a:t>code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switch (</a:t>
            </a:r>
            <a:r>
              <a:rPr lang="en-US" altLang="en-US" sz="2400" i="1">
                <a:cs typeface="Courier New" panose="02070309020205020404" pitchFamily="49" charset="0"/>
              </a:rPr>
              <a:t>code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  case 'i': </a:t>
            </a:r>
            <a:r>
              <a:rPr lang="en-US" altLang="en-US" sz="2400" i="1"/>
              <a:t>perform insert operation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  case 's': </a:t>
            </a:r>
            <a:r>
              <a:rPr lang="en-US" altLang="en-US" sz="2400" i="1"/>
              <a:t>perform search operation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  case 'u': </a:t>
            </a:r>
            <a:r>
              <a:rPr lang="en-US" altLang="en-US" sz="2400" i="1"/>
              <a:t>perform update operation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  case 'p': </a:t>
            </a:r>
            <a:r>
              <a:rPr lang="en-US" altLang="en-US" sz="2400" i="1"/>
              <a:t>perform print operation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  case 'q': </a:t>
            </a:r>
            <a:r>
              <a:rPr lang="en-US" altLang="en-US" sz="2400" i="1"/>
              <a:t>terminate program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  default:  </a:t>
            </a:r>
            <a:r>
              <a:rPr lang="en-US" altLang="en-US" sz="2400" i="1"/>
              <a:t>print error message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150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F5AF600-DDC5-4F3C-B721-9432BF9705A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</p:spTree>
  </p:cSld>
  <p:clrMapOvr>
    <a:masterClrMapping/>
  </p:clrMapOvr>
  <p:transition spd="slow" advTm="3248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Program: Maintaining a Parts Database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/>
              <a:t>The codes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/>
              <a:t> (insert),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600"/>
              <a:t> (search),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600"/>
              <a:t> (update),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/>
              <a:t> (print), and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600"/>
              <a:t> (quit) will be used to represent these operations.</a:t>
            </a:r>
          </a:p>
          <a:p>
            <a:r>
              <a:rPr lang="en-US" altLang="en-US" sz="2600"/>
              <a:t>A session with the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operation code: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part number: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part name: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Disk drive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quantity on hand: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operation code: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Enter part number: 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Part name: Disk drive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Quantity on hand: 10</a:t>
            </a:r>
          </a:p>
        </p:txBody>
      </p:sp>
      <p:sp>
        <p:nvSpPr>
          <p:cNvPr id="2253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12425B3-B345-4416-9ADF-5BC8B715CEB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  <p:transition spd="slow" advTm="25509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18597</TotalTime>
  <Words>2877</Words>
  <Application>Microsoft Office PowerPoint</Application>
  <PresentationFormat>On-screen Show (4:3)</PresentationFormat>
  <Paragraphs>428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Courier New</vt:lpstr>
      <vt:lpstr>Times</vt:lpstr>
      <vt:lpstr>Times New Roman</vt:lpstr>
      <vt:lpstr>Verdana</vt:lpstr>
      <vt:lpstr>tm2</vt:lpstr>
      <vt:lpstr>Topics</vt:lpstr>
      <vt:lpstr>Nested Arrays and Structures</vt:lpstr>
      <vt:lpstr>Arrays of Structures</vt:lpstr>
      <vt:lpstr>Arrays of Structures</vt:lpstr>
      <vt:lpstr>Case Study: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Conversion Specifications</vt:lpstr>
      <vt:lpstr>Conversion Specifications</vt:lpstr>
      <vt:lpstr>Program: Maintaining a Parts Database</vt:lpstr>
      <vt:lpstr>Program: Maintaining a Parts Database</vt:lpstr>
      <vt:lpstr>PowerPoint Presentation</vt:lpstr>
      <vt:lpstr>PowerPoint Presentation</vt:lpstr>
      <vt:lpstr>isspace function</vt:lpstr>
      <vt:lpstr>Object Oriented Programming in C++</vt:lpstr>
      <vt:lpstr>Dog sitting camp</vt:lpstr>
      <vt:lpstr>Dog sitting camp</vt:lpstr>
      <vt:lpstr>Object Oriented Programming</vt:lpstr>
      <vt:lpstr>Object Oriented Programming</vt:lpstr>
      <vt:lpstr>Object Oriented Programming</vt:lpstr>
      <vt:lpstr>Object Oriented Programming</vt:lpstr>
      <vt:lpstr>Encapsulation </vt:lpstr>
      <vt:lpstr>Encapsulation </vt:lpstr>
      <vt:lpstr>Encapsulation </vt:lpstr>
      <vt:lpstr>Dogs Program in C++</vt:lpstr>
      <vt:lpstr>Dogs Program</vt:lpstr>
      <vt:lpstr>Exercise</vt:lpstr>
      <vt:lpstr>Exercise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 Wang</cp:lastModifiedBy>
  <cp:revision>1064</cp:revision>
  <cp:lastPrinted>1999-11-08T20:52:53Z</cp:lastPrinted>
  <dcterms:created xsi:type="dcterms:W3CDTF">1999-08-24T18:39:05Z</dcterms:created>
  <dcterms:modified xsi:type="dcterms:W3CDTF">2023-10-30T14:13:51Z</dcterms:modified>
</cp:coreProperties>
</file>