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38"/>
  </p:notesMasterIdLst>
  <p:sldIdLst>
    <p:sldId id="500" r:id="rId2"/>
    <p:sldId id="545" r:id="rId3"/>
    <p:sldId id="556" r:id="rId4"/>
    <p:sldId id="349" r:id="rId5"/>
    <p:sldId id="561" r:id="rId6"/>
    <p:sldId id="546" r:id="rId7"/>
    <p:sldId id="352" r:id="rId8"/>
    <p:sldId id="501" r:id="rId9"/>
    <p:sldId id="555" r:id="rId10"/>
    <p:sldId id="513" r:id="rId11"/>
    <p:sldId id="354" r:id="rId12"/>
    <p:sldId id="356" r:id="rId13"/>
    <p:sldId id="517" r:id="rId14"/>
    <p:sldId id="552" r:id="rId15"/>
    <p:sldId id="553" r:id="rId16"/>
    <p:sldId id="514" r:id="rId17"/>
    <p:sldId id="515" r:id="rId18"/>
    <p:sldId id="516" r:id="rId19"/>
    <p:sldId id="557" r:id="rId20"/>
    <p:sldId id="359" r:id="rId21"/>
    <p:sldId id="491" r:id="rId22"/>
    <p:sldId id="363" r:id="rId23"/>
    <p:sldId id="364" r:id="rId24"/>
    <p:sldId id="509" r:id="rId25"/>
    <p:sldId id="510" r:id="rId26"/>
    <p:sldId id="511" r:id="rId27"/>
    <p:sldId id="536" r:id="rId28"/>
    <p:sldId id="538" r:id="rId29"/>
    <p:sldId id="539" r:id="rId30"/>
    <p:sldId id="540" r:id="rId31"/>
    <p:sldId id="541" r:id="rId32"/>
    <p:sldId id="542" r:id="rId33"/>
    <p:sldId id="543" r:id="rId34"/>
    <p:sldId id="560" r:id="rId35"/>
    <p:sldId id="551" r:id="rId36"/>
    <p:sldId id="554" r:id="rId37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2F25"/>
    <a:srgbClr val="C6A02E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855" autoAdjust="0"/>
  </p:normalViewPr>
  <p:slideViewPr>
    <p:cSldViewPr>
      <p:cViewPr varScale="1">
        <p:scale>
          <a:sx n="72" d="100"/>
          <a:sy n="72" d="100"/>
        </p:scale>
        <p:origin x="176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4B5CFAFE-62DF-4106-BEA6-84262C4D1C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088" y="4410075"/>
            <a:ext cx="5595937" cy="417671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5CFAFE-62DF-4106-BEA6-84262C4D1CAE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5749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7D71C-750F-4599-A025-52B58D4DF054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900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4776F-1DA2-45DF-AF63-019115549A07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31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50131-83F2-4169-91D5-12A31C7854BE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602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F9DB7-50BE-4EBD-A64C-F0A7C829845C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687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B9973-8861-48B4-A4E7-F80A2244DB1F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7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8BF46-AE48-4B2D-8AB3-378CA60675F9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34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745CF7-F206-4BC9-BCAA-81F887078428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09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8A3A67-4FC9-4269-9E19-1BCDCB3D6B4E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059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AECB7-10B7-4EF3-BD82-9652A9F23A00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6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CE35C-3A4A-49D5-8470-1EA2762F0AFC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248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3F5712B-2583-4C6C-8209-589EDEDF6EC7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685800" y="228600"/>
            <a:ext cx="4191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17: Advanced Uses of Pointers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15" r:id="rId1"/>
    <p:sldLayoutId id="2147484216" r:id="rId2"/>
    <p:sldLayoutId id="2147484217" r:id="rId3"/>
    <p:sldLayoutId id="2147484218" r:id="rId4"/>
    <p:sldLayoutId id="2147484219" r:id="rId5"/>
    <p:sldLayoutId id="2147484220" r:id="rId6"/>
    <p:sldLayoutId id="2147484221" r:id="rId7"/>
    <p:sldLayoutId id="2147484222" r:id="rId8"/>
    <p:sldLayoutId id="2147484223" r:id="rId9"/>
    <p:sldLayoutId id="2147484224" r:id="rId10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sz="2800"/>
              <a:t>Topics: Advanced Uses of Pointers, Chapter 17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Dynamic Storage Allocation</a:t>
            </a:r>
          </a:p>
          <a:p>
            <a:pPr lvl="1"/>
            <a:r>
              <a:rPr lang="en-US" altLang="en-US"/>
              <a:t>Memory Allocation Functions</a:t>
            </a:r>
          </a:p>
          <a:p>
            <a:pPr lvl="1"/>
            <a:r>
              <a:rPr lang="en-US" altLang="en-US"/>
              <a:t>Dynamically Allocated Arrays and Strings</a:t>
            </a:r>
          </a:p>
          <a:p>
            <a:pPr lvl="1"/>
            <a:r>
              <a:rPr lang="en-US" altLang="en-US"/>
              <a:t>Deallocating Storage</a:t>
            </a:r>
          </a:p>
          <a:p>
            <a:endParaRPr lang="en-US" altLang="en-US"/>
          </a:p>
          <a:p>
            <a:r>
              <a:rPr lang="en-US" altLang="en-US"/>
              <a:t>Next class:</a:t>
            </a:r>
          </a:p>
          <a:p>
            <a:pPr lvl="1"/>
            <a:r>
              <a:rPr lang="en-US" altLang="en-US"/>
              <a:t>Linked List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17"/>
    </mc:Choice>
    <mc:Fallback xmlns="">
      <p:transition spd="slow" advTm="3311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Null Pointers</a:t>
            </a:r>
            <a:endParaRPr lang="en-US" altLang="en-US" b="1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Tx/>
              <a:buNone/>
            </a:pPr>
            <a:endParaRPr lang="en-US" altLang="en-US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In C, pointers are variables that store addresses and can be </a:t>
            </a:r>
            <a:r>
              <a:rPr lang="en-US" altLang="en-US" i="1" dirty="0"/>
              <a:t>NULL</a:t>
            </a:r>
            <a:endParaRPr lang="en-US" altLang="en-US" dirty="0"/>
          </a:p>
          <a:p>
            <a:pPr lvl="1">
              <a:lnSpc>
                <a:spcPct val="90000"/>
              </a:lnSpc>
            </a:pPr>
            <a:r>
              <a:rPr lang="en-US" altLang="en-US" dirty="0"/>
              <a:t>Address 0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 invalid address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 dirty="0"/>
              <a:t> is a macro (defined in various library headers) that represents the null pointer.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691"/>
    </mc:Choice>
    <mc:Fallback xmlns="">
      <p:transition spd="slow" advTm="4969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Null Pointers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If a memory allocation function can’t locate a memory block of the requested size, it returns a </a:t>
            </a:r>
            <a:r>
              <a:rPr lang="en-US" altLang="en-US" b="1" i="1">
                <a:solidFill>
                  <a:schemeClr val="accent2"/>
                </a:solidFill>
              </a:rPr>
              <a:t>null pointer: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 b="1" i="1">
                <a:solidFill>
                  <a:schemeClr val="accent2"/>
                </a:solidFill>
              </a:rPr>
              <a:t>.</a:t>
            </a:r>
          </a:p>
          <a:p>
            <a:r>
              <a:rPr lang="en-US" altLang="en-US"/>
              <a:t>A null pointer is a special value that can be distinguished from all valid pointers.</a:t>
            </a:r>
          </a:p>
          <a:p>
            <a:r>
              <a:rPr lang="en-US" altLang="en-US"/>
              <a:t>After we’ve stored the function’s return value in a pointer variable, we must test to see if it’s a null pointer.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1157E3-12F2-402F-932B-C3D430421222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960"/>
    </mc:Choice>
    <mc:Fallback xmlns="">
      <p:transition spd="slow" advTm="2396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Null Pointers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685800" y="1524000"/>
            <a:ext cx="7848600" cy="4800600"/>
          </a:xfrm>
        </p:spPr>
        <p:txBody>
          <a:bodyPr/>
          <a:lstStyle/>
          <a:p>
            <a:r>
              <a:rPr lang="en-US" altLang="en-US"/>
              <a:t>An example of testing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/>
              <a:t>’s return value:</a:t>
            </a:r>
          </a:p>
          <a:p>
            <a:endParaRPr lang="en-US" altLang="en-US"/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 = malloc(10000);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if (p == NULL) {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/* allocation failed; take appropriate action */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	printf("Error: malloc failed");</a:t>
            </a:r>
          </a:p>
          <a:p>
            <a:pPr>
              <a:lnSpc>
                <a:spcPct val="80000"/>
              </a:lnSpc>
              <a:spcBef>
                <a:spcPts val="5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4A551A-7177-4AD8-8D01-86448E40BE0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152"/>
    </mc:Choice>
    <mc:Fallback xmlns="">
      <p:transition spd="slow" advTm="6515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Dynamically Allocated Arrays and Strings</a:t>
            </a:r>
          </a:p>
        </p:txBody>
      </p:sp>
      <p:sp>
        <p:nvSpPr>
          <p:cNvPr id="22531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/>
              <a:t> Operator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The value of the expression</a:t>
            </a:r>
          </a:p>
          <a:p>
            <a:pPr>
              <a:lnSpc>
                <a:spcPct val="80000"/>
              </a:lnSpc>
              <a:spcBef>
                <a:spcPts val="675"/>
              </a:spcBef>
              <a:buFontTx/>
              <a:buNone/>
              <a:defRPr/>
            </a:pPr>
            <a:r>
              <a:rPr lang="en-US" alt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type-name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>
              <a:buFontTx/>
              <a:buNone/>
              <a:defRPr/>
            </a:pPr>
            <a:r>
              <a:rPr lang="en-US" altLang="en-US" dirty="0"/>
              <a:t>	is an unsigned integer representing the number of </a:t>
            </a:r>
            <a:r>
              <a:rPr lang="en-US" altLang="en-US" dirty="0">
                <a:solidFill>
                  <a:schemeClr val="hlink"/>
                </a:solidFill>
              </a:rPr>
              <a:t>bytes</a:t>
            </a:r>
            <a:r>
              <a:rPr lang="en-US" altLang="en-US" dirty="0"/>
              <a:t> required to store a value belonging to </a:t>
            </a:r>
            <a:r>
              <a:rPr lang="en-US" altLang="en-US" i="1" dirty="0"/>
              <a:t>type-name. </a:t>
            </a:r>
          </a:p>
          <a:p>
            <a:pPr>
              <a:defRPr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(char)</a:t>
            </a:r>
            <a:r>
              <a:rPr lang="en-US" altLang="en-US" dirty="0"/>
              <a:t> is always 1, but the sizes of the other types may vary. </a:t>
            </a:r>
          </a:p>
          <a:p>
            <a:pPr lvl="1">
              <a:defRPr/>
            </a:pP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 is normally 4.</a:t>
            </a:r>
          </a:p>
        </p:txBody>
      </p:sp>
      <p:sp>
        <p:nvSpPr>
          <p:cNvPr id="67589" name="Slide Number Placeholder 4"/>
          <p:cNvSpPr>
            <a:spLocks noGrp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575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17910" indent="-160735">
              <a:spcBef>
                <a:spcPct val="20000"/>
              </a:spcBef>
              <a:buChar char="–"/>
              <a:defRPr sz="135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642938" indent="-128588">
              <a:spcBef>
                <a:spcPct val="20000"/>
              </a:spcBef>
              <a:buChar char="•"/>
              <a:defRPr sz="1125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900113" indent="-128588">
              <a:spcBef>
                <a:spcPct val="20000"/>
              </a:spcBef>
              <a:buChar char="–"/>
              <a:defRPr sz="1125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1157288" indent="-128588">
              <a:spcBef>
                <a:spcPct val="20000"/>
              </a:spcBef>
              <a:buChar char="•"/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1414463" indent="-1285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1671638" indent="-1285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928813" indent="-1285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2185988" indent="-128588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9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7B40DFE3-1150-482F-9F3B-C2C76BCB5E6B}" type="slidenum">
              <a:rPr lang="en-US" altLang="en-US" sz="675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  <a:defRPr/>
              </a:pPr>
              <a:t>14</a:t>
            </a:fld>
            <a:endParaRPr lang="en-US" altLang="en-US" sz="1013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197"/>
    </mc:Choice>
    <mc:Fallback xmlns="">
      <p:transition spd="slow" advTm="5019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/>
              <a:t>The </a:t>
            </a:r>
            <a:r>
              <a:rPr lang="en-US" alt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 sz="2800"/>
              <a:t> Operator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sizeof() tells you the size of variables and types, in bytes.</a:t>
            </a:r>
          </a:p>
          <a:p>
            <a:r>
              <a:rPr lang="en-US" altLang="en-US"/>
              <a:t>Size of the various types is implementation dependent.</a:t>
            </a:r>
          </a:p>
          <a:p>
            <a:pPr lvl="1"/>
            <a:r>
              <a:rPr lang="en-US" altLang="en-US"/>
              <a:t>Complier writers make the choice, considering hardware </a:t>
            </a:r>
          </a:p>
          <a:p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Dynamically Allocated Arrays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Dynamic storage allocation is used most often for strings, arrays, and structures.</a:t>
            </a:r>
          </a:p>
          <a:p>
            <a:r>
              <a:rPr lang="en-US" altLang="en-US"/>
              <a:t>Dynamically allocated structures can be linked together to form lists, trees, and other data structures.</a:t>
            </a:r>
          </a:p>
          <a:p>
            <a:r>
              <a:rPr lang="en-US" altLang="en-US"/>
              <a:t>The close relationship between arrays and pointers makes a dynamically allocated array as easy to use as an ordinary array.</a:t>
            </a:r>
          </a:p>
        </p:txBody>
      </p:sp>
      <p:sp>
        <p:nvSpPr>
          <p:cNvPr id="26628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189975FF-5996-4D9C-B613-EF045C5EA6CE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07"/>
    </mc:Choice>
    <mc:Fallback xmlns="">
      <p:transition spd="slow" advTm="2660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 idx="4294967295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en-US" sz="3000"/>
              <a:t>Using </a:t>
            </a:r>
            <a:r>
              <a:rPr lang="en-US" altLang="en-US" sz="3000" b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 sz="3000"/>
              <a:t> to Allocate Storage for an Array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Suppose a program needs an array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/>
              <a:t> integers, where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/>
              <a:t> is computed during program execution.</a:t>
            </a:r>
          </a:p>
          <a:p>
            <a:r>
              <a:rPr lang="en-US" altLang="en-US"/>
              <a:t>We’ll first declare a pointer variable: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int *a;</a:t>
            </a:r>
          </a:p>
          <a:p>
            <a:r>
              <a:rPr lang="en-US" altLang="en-US"/>
              <a:t>Once the value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/>
              <a:t> is known, the program can call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/>
              <a:t> to allocate space for the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a = malloc(n * sizeof(int));</a:t>
            </a:r>
          </a:p>
          <a:p>
            <a:r>
              <a:rPr lang="en-US" altLang="en-US">
                <a:solidFill>
                  <a:srgbClr val="000000"/>
                </a:solidFill>
              </a:rPr>
              <a:t>Always use the </a:t>
            </a:r>
            <a:r>
              <a:rPr lang="en-US" altLang="en-US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altLang="en-US">
                <a:solidFill>
                  <a:srgbClr val="000000"/>
                </a:solidFill>
              </a:rPr>
              <a:t> operator to calculate the amount of space required for each element.</a:t>
            </a:r>
          </a:p>
        </p:txBody>
      </p:sp>
      <p:sp>
        <p:nvSpPr>
          <p:cNvPr id="27652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1898DC92-FC98-4D23-927D-41EF1F8AEACC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929"/>
    </mc:Choice>
    <mc:Fallback xmlns="">
      <p:transition spd="slow" advTm="10092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en-US" sz="3000"/>
              <a:t>Using </a:t>
            </a:r>
            <a:r>
              <a:rPr lang="en-US" altLang="en-US" sz="3000" b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 sz="3000"/>
              <a:t> to Allocate Storage for an Array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We can now ignore the fact that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/>
              <a:t> is a pointer and use it instead as an array name</a:t>
            </a:r>
          </a:p>
          <a:p>
            <a:r>
              <a:rPr lang="en-US" altLang="en-US"/>
              <a:t>For example, we could use the following loop to initialize the array that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/>
              <a:t> points to: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for (i = 0; i &lt; n; i++)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a[i] = 0;</a:t>
            </a:r>
          </a:p>
          <a:p>
            <a:r>
              <a:rPr lang="en-US" altLang="en-US"/>
              <a:t>We also have the option of using pointer arithmetic instead of subscripting to access the elements of the array.</a:t>
            </a:r>
          </a:p>
        </p:txBody>
      </p:sp>
      <p:sp>
        <p:nvSpPr>
          <p:cNvPr id="28676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8F31E215-1D16-4620-B313-810959726CCF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77"/>
    </mc:Choice>
    <mc:Fallback xmlns="">
      <p:transition spd="slow" advTm="1607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Exercise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lvl="0"/>
            <a:r>
              <a:rPr lang="en-US" dirty="0"/>
              <a:t>Which of the following correctly declares a dynamic array of integers of size n?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A)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a = n *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B)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 *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C)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*a;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(n*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));  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D)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*a;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a = n *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7892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63E3582-A7E3-4B45-BE8A-80B0E460D7D2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16817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88"/>
    </mc:Choice>
    <mc:Fallback xmlns="">
      <p:transition spd="slow" advTm="4458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Uses of Pointers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Using a pointer to a variable as a function argument</a:t>
            </a:r>
          </a:p>
          <a:p>
            <a:r>
              <a:rPr lang="en-US" altLang="en-US"/>
              <a:t>Process arrays by performing arithmetic on pointers to array elements</a:t>
            </a:r>
          </a:p>
          <a:p>
            <a:endParaRPr lang="en-US" altLang="en-US" b="1"/>
          </a:p>
          <a:p>
            <a:r>
              <a:rPr lang="en-US" altLang="en-US" b="1"/>
              <a:t>Dynamic memory allocation</a:t>
            </a:r>
          </a:p>
          <a:p>
            <a:r>
              <a:rPr lang="en-US" altLang="en-US"/>
              <a:t>Pointers to functions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204"/>
    </mc:Choice>
    <mc:Fallback xmlns="">
      <p:transition spd="slow" advTm="3420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Dynamically Allocated Strings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Dynamic storage allocation is often useful for working with strings.</a:t>
            </a:r>
          </a:p>
          <a:p>
            <a:r>
              <a:rPr lang="en-US" altLang="en-US"/>
              <a:t>Strings are stored in character arrays, and it can be hard to anticipate how long these arrays need to be.</a:t>
            </a:r>
          </a:p>
          <a:p>
            <a:r>
              <a:rPr lang="en-US" altLang="en-US"/>
              <a:t>By allocating strings dynamically, we can postpone the decision until the program is running.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EE09BB-3197-4EF5-8D7E-F05842A9EFC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46"/>
    </mc:Choice>
    <mc:Fallback xmlns="">
      <p:transition spd="slow" advTm="1454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en-US" sz="3000"/>
              <a:t>Using </a:t>
            </a:r>
            <a:r>
              <a:rPr lang="en-US" altLang="en-US" sz="3000" b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 sz="3000"/>
              <a:t> to Allocate Memory for a String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call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/>
              <a:t> that allocates memory for a string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/>
              <a:t> characters: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p = malloc(n + 1);</a:t>
            </a:r>
          </a:p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/>
              <a:t> is a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/>
              <a:t> variable.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/>
              <a:t>Each character requires one byte of memory; adding 1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/>
              <a:t> leaves room for the null character.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9739CA-7BDF-46BA-ACA6-ACA26180EBA8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23"/>
    </mc:Choice>
    <mc:Fallback xmlns="">
      <p:transition spd="slow" advTm="2912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en-US" sz="3000"/>
              <a:t>Using </a:t>
            </a:r>
            <a:r>
              <a:rPr lang="en-US" altLang="en-US" sz="3000" b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 sz="3000"/>
              <a:t> to Allocate Memory for a String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Memory allocated using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/>
              <a:t> isn’t cleared, so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/>
              <a:t> will point to an uninitialized array of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/>
              <a:t> + 1 characters: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2E651AF-C7FE-4C93-8150-2B16F482AD3A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800"/>
          </a:p>
        </p:txBody>
      </p:sp>
      <p:pic>
        <p:nvPicPr>
          <p:cNvPr id="31749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2986088"/>
            <a:ext cx="4243387" cy="204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52"/>
    </mc:Choice>
    <mc:Fallback xmlns="">
      <p:transition spd="slow" advTm="2315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077200" cy="685800"/>
          </a:xfrm>
        </p:spPr>
        <p:txBody>
          <a:bodyPr/>
          <a:lstStyle/>
          <a:p>
            <a:r>
              <a:rPr lang="en-US" altLang="en-US" sz="3000"/>
              <a:t>Using </a:t>
            </a:r>
            <a:r>
              <a:rPr lang="en-US" altLang="en-US" sz="3000" b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 sz="3000"/>
              <a:t> to Allocate Memory for a String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Calling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en-US"/>
              <a:t> is one way to initialize this array: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strcpy(p, "abc");</a:t>
            </a:r>
          </a:p>
          <a:p>
            <a:r>
              <a:rPr lang="en-US" altLang="en-US"/>
              <a:t>The first four characters in the array will now be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/>
              <a:t>,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\0</a:t>
            </a:r>
            <a:r>
              <a:rPr lang="en-US" altLang="en-US"/>
              <a:t>: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B1C6A6-1962-44A4-92CD-C9F81953D033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800"/>
          </a:p>
        </p:txBody>
      </p:sp>
      <p:pic>
        <p:nvPicPr>
          <p:cNvPr id="3277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3" y="3657600"/>
            <a:ext cx="4230687" cy="202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45"/>
    </mc:Choice>
    <mc:Fallback xmlns="">
      <p:transition spd="slow" advTm="3054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Example: Read a sentence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Read a sentence from the keyboard</a:t>
            </a:r>
          </a:p>
          <a:p>
            <a:pPr lvl="1"/>
            <a:r>
              <a:rPr lang="en-US" altLang="en-US"/>
              <a:t>using a large input buffer.</a:t>
            </a:r>
          </a:p>
          <a:p>
            <a:endParaRPr lang="en-US" altLang="en-US"/>
          </a:p>
          <a:p>
            <a:r>
              <a:rPr lang="en-US" altLang="en-US"/>
              <a:t>Allocate memory to hold the sentence</a:t>
            </a:r>
          </a:p>
          <a:p>
            <a:pPr lvl="1"/>
            <a:r>
              <a:rPr lang="en-US" altLang="en-US" sz="2000">
                <a:solidFill>
                  <a:srgbClr val="FF0000"/>
                </a:solidFill>
              </a:rPr>
              <a:t>just</a:t>
            </a:r>
            <a:r>
              <a:rPr lang="en-US" altLang="en-US" sz="2000"/>
              <a:t> large enough to hold what was entered.</a:t>
            </a:r>
          </a:p>
          <a:p>
            <a:endParaRPr lang="en-US" altLang="en-US" sz="2000"/>
          </a:p>
          <a:p>
            <a:r>
              <a:rPr lang="en-US" altLang="en-US"/>
              <a:t>Copy the sentence into the dynamically allocated memory block.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365"/>
    </mc:Choice>
    <mc:Fallback xmlns="">
      <p:transition spd="slow" advTm="4936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#include &lt;stdio.h&gt;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#include &lt;stdlib.h&gt;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#include &lt;string.h&gt;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#include &lt;ctype.h&gt;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int read_line(char str[], int n);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b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int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    char input_buffer[100</a:t>
            </a:r>
            <a:r>
              <a:rPr lang="en-US" altLang="en-US" sz="1800" b="1">
                <a:latin typeface="Courier New" panose="02070309020205020404" pitchFamily="49" charset="0"/>
              </a:rPr>
              <a:t>1</a:t>
            </a:r>
            <a:r>
              <a:rPr lang="en-US" altLang="en-US" sz="1800" b="1" noProof="1">
                <a:latin typeface="Courier New" panose="02070309020205020404" pitchFamily="49" charset="0"/>
              </a:rPr>
              <a:t>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    int length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    char</a:t>
            </a:r>
            <a:r>
              <a:rPr lang="en-US" altLang="en-US" sz="1800" b="1">
                <a:latin typeface="Courier New" panose="02070309020205020404" pitchFamily="49" charset="0"/>
              </a:rPr>
              <a:t> </a:t>
            </a:r>
            <a:r>
              <a:rPr lang="en-US" altLang="en-US" sz="1800" b="1" noProof="1">
                <a:latin typeface="Courier New" panose="02070309020205020404" pitchFamily="49" charset="0"/>
              </a:rPr>
              <a:t>*sentence = NULL;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b="1" noProof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    printf ("Please type a sentence:\n");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    </a:t>
            </a:r>
            <a:r>
              <a:rPr lang="en-US" altLang="en-US" sz="1800" b="1">
                <a:latin typeface="Courier New" panose="02070309020205020404" pitchFamily="49" charset="0"/>
              </a:rPr>
              <a:t>read_line</a:t>
            </a:r>
            <a:r>
              <a:rPr lang="en-US" altLang="en-US" sz="1800" b="1" noProof="1">
                <a:latin typeface="Courier New" panose="02070309020205020404" pitchFamily="49" charset="0"/>
              </a:rPr>
              <a:t>(input_buffer</a:t>
            </a:r>
            <a:r>
              <a:rPr lang="en-US" altLang="en-US" sz="1800" b="1">
                <a:latin typeface="Courier New" panose="02070309020205020404" pitchFamily="49" charset="0"/>
              </a:rPr>
              <a:t>, 1000</a:t>
            </a:r>
            <a:r>
              <a:rPr lang="en-US" altLang="en-US" sz="1800" b="1" noProof="1"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noProof="1">
                <a:latin typeface="Courier New" panose="02070309020205020404" pitchFamily="49" charset="0"/>
              </a:rPr>
              <a:t>    </a:t>
            </a:r>
            <a:endParaRPr lang="en-US" altLang="en-US" sz="1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655"/>
    </mc:Choice>
    <mc:Fallback xmlns="">
      <p:transition spd="slow" advTm="4265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7338" y="228600"/>
            <a:ext cx="8856662" cy="6477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</a:t>
            </a:r>
            <a:r>
              <a:rPr lang="en-US" altLang="en-US" sz="1600" b="1" noProof="1">
                <a:solidFill>
                  <a:schemeClr val="accent2"/>
                </a:solidFill>
                <a:latin typeface="Courier New" panose="02070309020205020404" pitchFamily="49" charset="0"/>
              </a:rPr>
              <a:t>length = strlen(input_buffer);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</a:t>
            </a:r>
            <a:r>
              <a:rPr lang="en-US" altLang="en-US" sz="1600" b="1" noProof="1">
                <a:latin typeface="Courier New" panose="02070309020205020404" pitchFamily="49" charset="0"/>
              </a:rPr>
              <a:t>printf ("Allocating %d bytes to hold the sentence\n</a:t>
            </a:r>
            <a:r>
              <a:rPr lang="en-US" altLang="en-US" sz="1600" b="1">
                <a:latin typeface="Courier New" panose="02070309020205020404" pitchFamily="49" charset="0"/>
              </a:rPr>
              <a:t>\n</a:t>
            </a:r>
            <a:r>
              <a:rPr lang="en-US" altLang="en-US" sz="1600" b="1" noProof="1">
                <a:latin typeface="Courier New" panose="02070309020205020404" pitchFamily="49" charset="0"/>
              </a:rPr>
              <a:t>", length+1);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b="1" noProof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    </a:t>
            </a:r>
            <a:r>
              <a:rPr lang="en-US" altLang="en-US" sz="1600" b="1" noProof="1">
                <a:solidFill>
                  <a:schemeClr val="accent2"/>
                </a:solidFill>
                <a:latin typeface="Courier New" panose="02070309020205020404" pitchFamily="49" charset="0"/>
              </a:rPr>
              <a:t>sentence = malloc(length+1);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noProof="1">
                <a:solidFill>
                  <a:schemeClr val="accent2"/>
                </a:solidFill>
                <a:latin typeface="Courier New" panose="02070309020205020404" pitchFamily="49" charset="0"/>
              </a:rPr>
              <a:t>    </a:t>
            </a: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if(sentence == NULL){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solidFill>
                  <a:schemeClr val="accent2"/>
                </a:solidFill>
                <a:latin typeface="Courier New" panose="02070309020205020404" pitchFamily="49" charset="0"/>
              </a:rPr>
              <a:t>		printf(</a:t>
            </a: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"malloc failed");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  <a:endParaRPr lang="en-US" altLang="en-US" sz="1600" b="1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	</a:t>
            </a:r>
            <a:endParaRPr lang="en-US" altLang="en-US" sz="1600" b="1" noProof="1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noProof="1">
                <a:latin typeface="Courier New" panose="02070309020205020404" pitchFamily="49" charset="0"/>
              </a:rPr>
              <a:t>    </a:t>
            </a:r>
            <a:r>
              <a:rPr lang="en-US" altLang="en-US" sz="1600" b="1" noProof="1">
                <a:solidFill>
                  <a:srgbClr val="B82F25"/>
                </a:solidFill>
                <a:latin typeface="Courier New" panose="02070309020205020404" pitchFamily="49" charset="0"/>
              </a:rPr>
              <a:t>strcpy (sentence, input_buffer);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noProof="1">
                <a:solidFill>
                  <a:srgbClr val="B82F25"/>
                </a:solidFill>
                <a:latin typeface="Courier New" panose="02070309020205020404" pitchFamily="49" charset="0"/>
              </a:rPr>
              <a:t>   </a:t>
            </a:r>
            <a:endParaRPr lang="en-US" altLang="en-US" sz="1600" b="1">
              <a:solidFill>
                <a:srgbClr val="B82F25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</a:t>
            </a:r>
            <a:r>
              <a:rPr lang="en-US" altLang="en-US" sz="1600" b="1" noProof="1">
                <a:latin typeface="Courier New" panose="02070309020205020404" pitchFamily="49" charset="0"/>
              </a:rPr>
              <a:t> printf ("%s\n", sentence);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	</a:t>
            </a:r>
            <a:r>
              <a:rPr lang="en-US" altLang="en-US" sz="1600" b="1" noProof="1">
                <a:latin typeface="Courier New" panose="02070309020205020404" pitchFamily="49" charset="0"/>
              </a:rPr>
              <a:t>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b="1" noProof="1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int read_line(char str[], int n)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int ch, i =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while ((ch = getchar()) != '\n') {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if (i &lt; n)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    str[i++] = ch;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str[i] = '\0';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 return i;</a:t>
            </a:r>
          </a:p>
          <a:p>
            <a:pPr>
              <a:lnSpc>
                <a:spcPct val="80000"/>
              </a:lnSpc>
              <a:spcBef>
                <a:spcPts val="40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1600"/>
          </a:p>
        </p:txBody>
      </p:sp>
      <p:sp>
        <p:nvSpPr>
          <p:cNvPr id="35843" name="Rectangle 4"/>
          <p:cNvSpPr>
            <a:spLocks noChangeArrowheads="1"/>
          </p:cNvSpPr>
          <p:nvPr/>
        </p:nvSpPr>
        <p:spPr bwMode="auto">
          <a:xfrm>
            <a:off x="457200" y="838200"/>
            <a:ext cx="5562600" cy="152400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157"/>
    </mc:Choice>
    <mc:Fallback xmlns="">
      <p:transition spd="slow" advTm="13215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/>
              <a:t>Deallocating Storage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Deallocating Storage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/>
              <a:t>A program may allocate blocks of memory and then lose track of them, thereby wasting space – if this happens too often – it can exhaust the heap, causing the functions to return a null pointer.</a:t>
            </a:r>
          </a:p>
          <a:p>
            <a:endParaRPr lang="en-US" altLang="en-US" dirty="0"/>
          </a:p>
          <a:p>
            <a:r>
              <a:rPr lang="en-US" altLang="en-US" dirty="0"/>
              <a:t>When a program is done with a piece of dynamically allocated memory, it should properly deallocate it.</a:t>
            </a:r>
          </a:p>
          <a:p>
            <a:endParaRPr lang="en-US" altLang="en-US" dirty="0"/>
          </a:p>
        </p:txBody>
      </p:sp>
      <p:sp>
        <p:nvSpPr>
          <p:cNvPr id="37892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63E3582-A7E3-4B45-BE8A-80B0E460D7D2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88"/>
    </mc:Choice>
    <mc:Fallback xmlns="">
      <p:transition spd="slow" advTm="4458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Losing Track of Memory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Example: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p = malloc(…); 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q = malloc(…);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p = q; </a:t>
            </a:r>
          </a:p>
          <a:p>
            <a:r>
              <a:rPr lang="en-US" altLang="en-US"/>
              <a:t>A snapshot after the first two statements have been executed:</a:t>
            </a:r>
          </a:p>
        </p:txBody>
      </p:sp>
      <p:sp>
        <p:nvSpPr>
          <p:cNvPr id="38916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1690C9F-88B1-485C-BAD7-0DFFF5BC879D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800"/>
          </a:p>
        </p:txBody>
      </p:sp>
      <p:pic>
        <p:nvPicPr>
          <p:cNvPr id="3891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243388"/>
            <a:ext cx="2470150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785"/>
    </mc:Choice>
    <mc:Fallback xmlns="">
      <p:transition spd="slow" advTm="4478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3100" y="304800"/>
            <a:ext cx="7772400" cy="685800"/>
          </a:xfrm>
        </p:spPr>
        <p:txBody>
          <a:bodyPr/>
          <a:lstStyle/>
          <a:p>
            <a:r>
              <a:rPr lang="en-US" altLang="en-US" dirty="0"/>
              <a:t>A Program’s Memory Layout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8554" y="1295400"/>
            <a:ext cx="7772400" cy="5105400"/>
          </a:xfrm>
        </p:spPr>
        <p:txBody>
          <a:bodyPr/>
          <a:lstStyle/>
          <a:p>
            <a:r>
              <a:rPr lang="en-US" altLang="en-US" dirty="0"/>
              <a:t>Types of memory and purpose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738619" y="2226966"/>
            <a:ext cx="2335823" cy="3242268"/>
            <a:chOff x="738554" y="1828800"/>
            <a:chExt cx="1776046" cy="2743200"/>
          </a:xfrm>
        </p:grpSpPr>
        <p:sp>
          <p:nvSpPr>
            <p:cNvPr id="3" name="Flowchart: Process 2"/>
            <p:cNvSpPr/>
            <p:nvPr/>
          </p:nvSpPr>
          <p:spPr bwMode="auto">
            <a:xfrm>
              <a:off x="738554" y="1828800"/>
              <a:ext cx="1776046" cy="685800"/>
            </a:xfrm>
            <a:prstGeom prst="flowChartProcess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 Stack</a:t>
              </a:r>
            </a:p>
          </p:txBody>
        </p:sp>
        <p:sp>
          <p:nvSpPr>
            <p:cNvPr id="8" name="Flowchart: Process 7"/>
            <p:cNvSpPr/>
            <p:nvPr/>
          </p:nvSpPr>
          <p:spPr bwMode="auto">
            <a:xfrm>
              <a:off x="738554" y="2514600"/>
              <a:ext cx="1776046" cy="685800"/>
            </a:xfrm>
            <a:prstGeom prst="flowChartProcess">
              <a:avLst/>
            </a:prstGeom>
            <a:solidFill>
              <a:srgbClr val="7030A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 Heap</a:t>
              </a:r>
            </a:p>
          </p:txBody>
        </p:sp>
        <p:sp>
          <p:nvSpPr>
            <p:cNvPr id="9" name="Flowchart: Process 8"/>
            <p:cNvSpPr/>
            <p:nvPr/>
          </p:nvSpPr>
          <p:spPr bwMode="auto">
            <a:xfrm>
              <a:off x="738554" y="3200400"/>
              <a:ext cx="1776046" cy="685800"/>
            </a:xfrm>
            <a:prstGeom prst="flowChartProcess">
              <a:avLst/>
            </a:prstGeom>
            <a:solidFill>
              <a:srgbClr val="B82F25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 Static Data</a:t>
              </a:r>
            </a:p>
          </p:txBody>
        </p:sp>
        <p:sp>
          <p:nvSpPr>
            <p:cNvPr id="10" name="Flowchart: Process 9"/>
            <p:cNvSpPr/>
            <p:nvPr/>
          </p:nvSpPr>
          <p:spPr bwMode="auto">
            <a:xfrm>
              <a:off x="738554" y="3886200"/>
              <a:ext cx="1776046" cy="685800"/>
            </a:xfrm>
            <a:prstGeom prst="flowChartProcess">
              <a:avLst/>
            </a:prstGeom>
            <a:solidFill>
              <a:srgbClr val="00B05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rPr>
                <a:t>  Code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564991" y="3976075"/>
            <a:ext cx="3478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 (external) variables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17979" y="3211983"/>
            <a:ext cx="4057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Dynamically allocated memory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82466" y="2505526"/>
            <a:ext cx="2069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 variables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479584" y="4740167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instructions</a:t>
            </a:r>
          </a:p>
        </p:txBody>
      </p:sp>
    </p:spTree>
    <p:extLst>
      <p:ext uri="{BB962C8B-B14F-4D97-AF65-F5344CB8AC3E}">
        <p14:creationId xmlns:p14="http://schemas.microsoft.com/office/powerpoint/2010/main" val="65060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899"/>
    </mc:Choice>
    <mc:Fallback xmlns="">
      <p:transition spd="slow" advTm="8389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Losing Track of Memory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After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lang="en-US" altLang="en-US"/>
              <a:t> is assigned to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/>
              <a:t>, both variables now point to the second memory block: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There are no pointers to the first block, so we’ll never be able to use it again.</a:t>
            </a:r>
          </a:p>
        </p:txBody>
      </p:sp>
      <p:sp>
        <p:nvSpPr>
          <p:cNvPr id="39940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891BF1D9-A261-4A12-904E-3E1F792EA00A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800"/>
          </a:p>
        </p:txBody>
      </p:sp>
      <p:pic>
        <p:nvPicPr>
          <p:cNvPr id="3994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950" y="2541588"/>
            <a:ext cx="2508250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15"/>
    </mc:Choice>
    <mc:Fallback xmlns="">
      <p:transition spd="slow" advTm="30615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Deallocating Storage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A block of memory that’s no longer accessible to a program is said to be </a:t>
            </a:r>
            <a:r>
              <a:rPr lang="en-US" altLang="en-US" b="1" i="1"/>
              <a:t>garbage.</a:t>
            </a:r>
          </a:p>
          <a:p>
            <a:r>
              <a:rPr lang="en-US" altLang="en-US"/>
              <a:t>A program that leaves garbage behind has a </a:t>
            </a:r>
            <a:r>
              <a:rPr lang="en-US" altLang="en-US" b="1" i="1"/>
              <a:t>memory leak.</a:t>
            </a:r>
          </a:p>
          <a:p>
            <a:r>
              <a:rPr lang="en-US" altLang="en-US"/>
              <a:t>Some languages provide a </a:t>
            </a:r>
            <a:r>
              <a:rPr lang="en-US" altLang="en-US" b="1" i="1"/>
              <a:t>garbage collector</a:t>
            </a:r>
            <a:r>
              <a:rPr lang="en-US" altLang="en-US"/>
              <a:t> that automatically locates and recycles garbage, but C doesn’t.</a:t>
            </a:r>
          </a:p>
          <a:p>
            <a:r>
              <a:rPr lang="en-US" altLang="en-US"/>
              <a:t>Instead, each C program is responsible for recycling its own garbage by calling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altLang="en-US"/>
              <a:t> function to release unneeded memory.</a:t>
            </a:r>
          </a:p>
        </p:txBody>
      </p:sp>
      <p:sp>
        <p:nvSpPr>
          <p:cNvPr id="4096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7CB529CE-01CC-4B65-8AEF-8149FB7AA1FA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139"/>
    </mc:Choice>
    <mc:Fallback xmlns="">
      <p:transition spd="slow" advTm="43139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altLang="en-US"/>
              <a:t> Function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Prototype 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altLang="en-US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void free(void *ptr);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altLang="en-US"/>
              <a:t> will be passed a pointer to an unneeded memory block: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p = malloc(…);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q = malloc(…);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free(p);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p = q;</a:t>
            </a:r>
          </a:p>
          <a:p>
            <a:r>
              <a:rPr lang="en-US" altLang="en-US"/>
              <a:t>Calling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altLang="en-US"/>
              <a:t> releases the block of memory that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/>
              <a:t> points to.</a:t>
            </a:r>
          </a:p>
        </p:txBody>
      </p:sp>
      <p:sp>
        <p:nvSpPr>
          <p:cNvPr id="41988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90040ED3-2223-4FC7-A4A1-ACC40FA7B245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30"/>
    </mc:Choice>
    <mc:Fallback xmlns="">
      <p:transition spd="slow" advTm="6213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“Dangling Pointer” Problem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free(p)</a:t>
            </a:r>
            <a:r>
              <a:rPr lang="en-US" altLang="en-US" sz="2600" dirty="0"/>
              <a:t> deallocates the memory block that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600" dirty="0"/>
              <a:t> points to, but doesn’t change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600" dirty="0"/>
              <a:t> itself.</a:t>
            </a:r>
          </a:p>
          <a:p>
            <a:r>
              <a:rPr lang="en-US" altLang="en-US" sz="2600" dirty="0"/>
              <a:t>If we forget that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600" dirty="0"/>
              <a:t> no longer points to a valid memory block, chaos may ensue: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char *p = 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free(p);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(p, "</a:t>
            </a:r>
            <a:r>
              <a:rPr lang="en-US" alt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");   /*** WRONG ***/</a:t>
            </a:r>
          </a:p>
        </p:txBody>
      </p:sp>
      <p:sp>
        <p:nvSpPr>
          <p:cNvPr id="43012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05F0C52-82C4-46F7-AED9-34BC6FD15D47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060"/>
    </mc:Choice>
    <mc:Fallback xmlns="">
      <p:transition spd="slow" advTm="6906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The “Dangling Pointer” Problem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sz="2600" dirty="0"/>
              <a:t>Attempting to access or modifying the memory (has been freed) that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600" dirty="0"/>
              <a:t> points  to causes undefined behavior: this is called “Dangling Pointer” problem</a:t>
            </a:r>
          </a:p>
          <a:p>
            <a:pPr marL="0" indent="0">
              <a:buNone/>
            </a:pPr>
            <a:endParaRPr lang="en-US" altLang="en-US" sz="2600" dirty="0"/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char *p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free(p);</a:t>
            </a:r>
          </a:p>
          <a:p>
            <a:pPr>
              <a:lnSpc>
                <a:spcPct val="6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(p, "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");  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/*** WRONG ***/</a:t>
            </a:r>
          </a:p>
          <a:p>
            <a:endParaRPr lang="en-US" altLang="en-US" sz="2600" dirty="0"/>
          </a:p>
          <a:p>
            <a:endParaRPr lang="en-US" altLang="en-US" sz="2600" dirty="0"/>
          </a:p>
        </p:txBody>
      </p:sp>
      <p:sp>
        <p:nvSpPr>
          <p:cNvPr id="43012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05F0C52-82C4-46F7-AED9-34BC6FD15D47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09611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060"/>
    </mc:Choice>
    <mc:Fallback xmlns="">
      <p:transition spd="slow" advTm="6906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Programming Exercise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Modify the reading a sentence example (</a:t>
            </a:r>
            <a:r>
              <a:rPr lang="en-US" altLang="en-US" dirty="0" err="1"/>
              <a:t>read_sentences.c</a:t>
            </a:r>
            <a:r>
              <a:rPr lang="en-US" altLang="en-US" dirty="0"/>
              <a:t> on Canvas Files&gt;Week 12&gt;In-class Exercises) so that it reads in a series of sentences entered by the user and display them in sorted order.</a:t>
            </a:r>
          </a:p>
          <a:p>
            <a:r>
              <a:rPr lang="en-US" altLang="en-US" dirty="0"/>
              <a:t>Assume there are no more than 50 sentences.</a:t>
            </a:r>
          </a:p>
          <a:p>
            <a:r>
              <a:rPr lang="en-US" altLang="en-US" dirty="0"/>
              <a:t>Stop reading when the user enters an empty word (Hint: use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dirty="0"/>
              <a:t> variable to determine whether a string is an empty word).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Exercise, Cont’d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Allocate memory for each sentence. Store all the sentences in an array of strings (provided as variable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sentences</a:t>
            </a:r>
            <a:r>
              <a:rPr lang="en-US" altLang="en-US" dirty="0"/>
              <a:t>). </a:t>
            </a:r>
          </a:p>
          <a:p>
            <a:pPr>
              <a:defRPr/>
            </a:pPr>
            <a:r>
              <a:rPr lang="en-US" altLang="en-US" dirty="0"/>
              <a:t>After all the sentences have been read, print them in order after sorting them with qsort function (provided in the program).</a:t>
            </a:r>
          </a:p>
          <a:p>
            <a:pPr>
              <a:defRPr/>
            </a:pPr>
            <a:r>
              <a:rPr lang="en-US" altLang="en-US" dirty="0"/>
              <a:t>Use free function to release the block of memory that were allocated to the sentences before the program terminates.</a:t>
            </a:r>
          </a:p>
          <a:p>
            <a:pPr marL="0" indent="0">
              <a:buFontTx/>
              <a:buNone/>
              <a:defRPr/>
            </a:pP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Storage Allocation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structures such as arrays are normally fixed in size.</a:t>
            </a:r>
          </a:p>
          <a:p>
            <a:r>
              <a:rPr lang="en-US" altLang="en-US" dirty="0"/>
              <a:t>Fixed-size data structures can be a problem, since we’re forced to choose their sizes when writing a program.</a:t>
            </a:r>
          </a:p>
          <a:p>
            <a:r>
              <a:rPr lang="en-US" altLang="en-US" dirty="0"/>
              <a:t>With fixed-size data structures, memory needs are determined before program execution.</a:t>
            </a:r>
          </a:p>
          <a:p>
            <a:r>
              <a:rPr lang="en-US" altLang="en-US" dirty="0"/>
              <a:t>There may be cases where the memory needs of a data structure can only be determined during run time.</a:t>
            </a:r>
          </a:p>
          <a:p>
            <a:endParaRPr lang="en-US" altLang="en-US" dirty="0"/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8E6817-0E23-4795-AE9A-6B176F78FD4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066"/>
    </mc:Choice>
    <mc:Fallback xmlns="">
      <p:transition spd="slow" advTm="8806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Storage Allocation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Fortunately, C supports </a:t>
            </a:r>
            <a:r>
              <a:rPr lang="en-US" altLang="en-US" b="1" i="1" dirty="0">
                <a:solidFill>
                  <a:schemeClr val="accent2"/>
                </a:solidFill>
              </a:rPr>
              <a:t>dynamic storage allocation:</a:t>
            </a:r>
            <a:r>
              <a:rPr lang="en-US" altLang="en-US" dirty="0">
                <a:solidFill>
                  <a:schemeClr val="accent2"/>
                </a:solidFill>
              </a:rPr>
              <a:t> the allocation of memory storage during program execution.</a:t>
            </a:r>
          </a:p>
          <a:p>
            <a:pPr marL="0" indent="0">
              <a:buNone/>
            </a:pPr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dirty="0"/>
              <a:t>Using dynamic storage allocation, we can design data structures that grow (and shrink) as needed.</a:t>
            </a:r>
          </a:p>
          <a:p>
            <a:pPr lvl="1"/>
            <a:r>
              <a:rPr lang="en-US" altLang="en-US" dirty="0"/>
              <a:t>Dynamic memory allocation functions such as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en-US" dirty="0"/>
              <a:t>C++ and Java use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en-US" dirty="0"/>
              <a:t> operator</a:t>
            </a:r>
          </a:p>
          <a:p>
            <a:endParaRPr lang="en-US" altLang="en-US" dirty="0"/>
          </a:p>
        </p:txBody>
      </p:sp>
      <p:sp>
        <p:nvSpPr>
          <p:cNvPr id="153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8E6817-0E23-4795-AE9A-6B176F78FD4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93414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066"/>
    </mc:Choice>
    <mc:Fallback xmlns="">
      <p:transition spd="slow" advTm="8806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altLang="en-US"/>
              <a:t>Memory Allocation in C programs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95400"/>
            <a:ext cx="7772400" cy="5105400"/>
          </a:xfrm>
        </p:spPr>
        <p:txBody>
          <a:bodyPr/>
          <a:lstStyle/>
          <a:p>
            <a:r>
              <a:rPr lang="en-US" altLang="en-US" dirty="0"/>
              <a:t>Automatic allocation</a:t>
            </a:r>
          </a:p>
          <a:p>
            <a:pPr lvl="1"/>
            <a:r>
              <a:rPr lang="en-US" altLang="en-US" dirty="0"/>
              <a:t>When you declare an automatic variable, such as a function argument or a local variable. Space is allocated when the compound statement (such as a function) containing the declaration is entered, and is freed when that compound statement is exited.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Dynamic allocation</a:t>
            </a:r>
          </a:p>
          <a:p>
            <a:pPr lvl="1"/>
            <a:r>
              <a:rPr lang="en-US" altLang="en-US" dirty="0"/>
              <a:t>Needed when the amount of memory you need depends on factors that are not known before the program runs; done by calling a memory allocation function.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899"/>
    </mc:Choice>
    <mc:Fallback xmlns="">
      <p:transition spd="slow" advTm="8389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Memory Allocation Functions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&lt;stdlib.h&gt;</a:t>
            </a:r>
            <a:r>
              <a:rPr lang="en-US" altLang="en-US"/>
              <a:t> header declares three memory allocation functions: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  malloc</a:t>
            </a:r>
            <a:r>
              <a:rPr lang="en-US" altLang="en-US" sz="2400"/>
              <a:t>—Allocates a block of memory but doesn’t initialize it.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calloc</a:t>
            </a:r>
            <a:r>
              <a:rPr lang="en-US" altLang="en-US" sz="2400"/>
              <a:t>—Allocates a block of memory and clears it.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realloc</a:t>
            </a:r>
            <a:r>
              <a:rPr lang="en-US" altLang="en-US" sz="2400"/>
              <a:t>—Resizes a previously allocated block of memory.</a:t>
            </a:r>
          </a:p>
          <a:p>
            <a:endParaRPr lang="en-US" altLang="en-US"/>
          </a:p>
          <a:p>
            <a:r>
              <a:rPr lang="en-US" altLang="en-US"/>
              <a:t>These functions return a value of type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en-US"/>
              <a:t> (a “generic” pointer).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16CF68-ACCB-405B-8FF5-54E2090CD83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380"/>
    </mc:Choice>
    <mc:Fallback xmlns="">
      <p:transition spd="slow" advTm="6438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 idx="4294967295"/>
          </p:nvPr>
        </p:nvSpPr>
        <p:spPr>
          <a:xfrm>
            <a:off x="530225" y="762000"/>
            <a:ext cx="8080375" cy="685800"/>
          </a:xfrm>
        </p:spPr>
        <p:txBody>
          <a:bodyPr/>
          <a:lstStyle/>
          <a:p>
            <a:r>
              <a:rPr lang="en-US" altLang="en-US" sz="3400" dirty="0"/>
              <a:t>Using </a:t>
            </a:r>
            <a:r>
              <a:rPr lang="en-US" altLang="en-US" sz="3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 sz="3400" dirty="0"/>
              <a:t> to Allocate Memory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Prototype for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/>
              <a:t> function: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void *malloc(size_t size);</a:t>
            </a:r>
          </a:p>
          <a:p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>
                <a:solidFill>
                  <a:schemeClr val="accent2"/>
                </a:solidFill>
              </a:rPr>
              <a:t> allocates a block of 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altLang="en-US">
                <a:solidFill>
                  <a:schemeClr val="accent2"/>
                </a:solidFill>
              </a:rPr>
              <a:t> bytes and returns a pointer to it.</a:t>
            </a: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10000 bytes of memory allocated</a:t>
            </a:r>
            <a:endParaRPr lang="en-US" alt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FontTx/>
              <a:buNone/>
            </a:pPr>
            <a:r>
              <a:rPr lang="en-US" alt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 = malloc(10000);</a:t>
            </a:r>
          </a:p>
          <a:p>
            <a:pPr>
              <a:buFontTx/>
              <a:buNone/>
            </a:pPr>
            <a:endParaRPr lang="en-US" altLang="en-US" sz="2400">
              <a:solidFill>
                <a:schemeClr val="accent2"/>
              </a:solidFill>
            </a:endParaRP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altLang="en-US"/>
              <a:t> is an unsigned integer type defined in the library.</a:t>
            </a:r>
          </a:p>
        </p:txBody>
      </p:sp>
      <p:sp>
        <p:nvSpPr>
          <p:cNvPr id="18436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EB998E71-FC64-4899-A3D7-1196793027EE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56"/>
    </mc:Choice>
    <mc:Fallback xmlns="">
      <p:transition spd="slow" advTm="4195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Using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 dirty="0"/>
              <a:t> to Allocate Memory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altLang="en-US" dirty="0"/>
              <a:t> and the other memory allocation functions obtain memory blocks from a storage pool known as the </a:t>
            </a:r>
            <a:r>
              <a:rPr lang="en-US" altLang="en-US" b="1" i="1" dirty="0"/>
              <a:t>heap.</a:t>
            </a:r>
          </a:p>
          <a:p>
            <a:endParaRPr lang="en-US" altLang="en-US" dirty="0"/>
          </a:p>
          <a:p>
            <a:r>
              <a:rPr lang="en-US" altLang="en-US" dirty="0"/>
              <a:t>Calling these functions too often—or asking them for large blocks of memory—can exhaust the heap, causing the functions to return a null pointer.</a:t>
            </a:r>
          </a:p>
        </p:txBody>
      </p:sp>
      <p:sp>
        <p:nvSpPr>
          <p:cNvPr id="37892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663E3582-A7E3-4B45-BE8A-80B0E460D7D2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304538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350"/>
    </mc:Choice>
    <mc:Fallback xmlns="">
      <p:transition spd="slow" advTm="68350"/>
    </mc:Fallback>
  </mc:AlternateContent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11337</TotalTime>
  <Words>2066</Words>
  <Application>Microsoft Office PowerPoint</Application>
  <PresentationFormat>On-screen Show (4:3)</PresentationFormat>
  <Paragraphs>268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Courier New</vt:lpstr>
      <vt:lpstr>Times New Roman</vt:lpstr>
      <vt:lpstr>tm2</vt:lpstr>
      <vt:lpstr>Topics: Advanced Uses of Pointers, Chapter 17</vt:lpstr>
      <vt:lpstr>Uses of Pointers</vt:lpstr>
      <vt:lpstr>A Program’s Memory Layout</vt:lpstr>
      <vt:lpstr>Dynamic Storage Allocation</vt:lpstr>
      <vt:lpstr>Dynamic Storage Allocation</vt:lpstr>
      <vt:lpstr>Memory Allocation in C programs</vt:lpstr>
      <vt:lpstr>Memory Allocation Functions</vt:lpstr>
      <vt:lpstr>Using malloc to Allocate Memory</vt:lpstr>
      <vt:lpstr>Using malloc to Allocate Memory</vt:lpstr>
      <vt:lpstr>Null Pointers</vt:lpstr>
      <vt:lpstr>Null Pointers</vt:lpstr>
      <vt:lpstr>Null Pointers</vt:lpstr>
      <vt:lpstr>Dynamically Allocated Arrays and Strings</vt:lpstr>
      <vt:lpstr>The sizeof Operator</vt:lpstr>
      <vt:lpstr>The sizeof Operator</vt:lpstr>
      <vt:lpstr>Dynamically Allocated Arrays</vt:lpstr>
      <vt:lpstr>Using malloc to Allocate Storage for an Array</vt:lpstr>
      <vt:lpstr>Using malloc to Allocate Storage for an Array</vt:lpstr>
      <vt:lpstr>Exercise</vt:lpstr>
      <vt:lpstr>Dynamically Allocated Strings</vt:lpstr>
      <vt:lpstr>Using malloc to Allocate Memory for a String</vt:lpstr>
      <vt:lpstr>Using malloc to Allocate Memory for a String</vt:lpstr>
      <vt:lpstr>Using malloc to Allocate Memory for a String</vt:lpstr>
      <vt:lpstr>Example: Read a sentence </vt:lpstr>
      <vt:lpstr>Example</vt:lpstr>
      <vt:lpstr>PowerPoint Presentation</vt:lpstr>
      <vt:lpstr>Deallocating Storage</vt:lpstr>
      <vt:lpstr>Deallocating Storage</vt:lpstr>
      <vt:lpstr>Losing Track of Memory</vt:lpstr>
      <vt:lpstr>Losing Track of Memory</vt:lpstr>
      <vt:lpstr>Deallocating Storage</vt:lpstr>
      <vt:lpstr>The free Function</vt:lpstr>
      <vt:lpstr>The “Dangling Pointer” Problem</vt:lpstr>
      <vt:lpstr>The “Dangling Pointer” Problem</vt:lpstr>
      <vt:lpstr>Programming Exercise</vt:lpstr>
      <vt:lpstr>Exercise, Cont’d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Jing</cp:lastModifiedBy>
  <cp:revision>1211</cp:revision>
  <cp:lastPrinted>1999-11-08T20:52:53Z</cp:lastPrinted>
  <dcterms:created xsi:type="dcterms:W3CDTF">1999-08-24T18:39:05Z</dcterms:created>
  <dcterms:modified xsi:type="dcterms:W3CDTF">2022-04-04T00:12:18Z</dcterms:modified>
</cp:coreProperties>
</file>