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3"/>
  </p:notesMasterIdLst>
  <p:sldIdLst>
    <p:sldId id="500" r:id="rId2"/>
    <p:sldId id="506" r:id="rId3"/>
    <p:sldId id="394" r:id="rId4"/>
    <p:sldId id="395" r:id="rId5"/>
    <p:sldId id="397" r:id="rId6"/>
    <p:sldId id="399" r:id="rId7"/>
    <p:sldId id="400" r:id="rId8"/>
    <p:sldId id="401" r:id="rId9"/>
    <p:sldId id="403" r:id="rId10"/>
    <p:sldId id="404" r:id="rId11"/>
    <p:sldId id="405" r:id="rId12"/>
    <p:sldId id="560" r:id="rId13"/>
    <p:sldId id="561" r:id="rId14"/>
    <p:sldId id="562" r:id="rId15"/>
    <p:sldId id="559" r:id="rId16"/>
    <p:sldId id="563" r:id="rId17"/>
    <p:sldId id="550" r:id="rId18"/>
    <p:sldId id="406" r:id="rId19"/>
    <p:sldId id="407" r:id="rId20"/>
    <p:sldId id="412" r:id="rId21"/>
    <p:sldId id="556" r:id="rId22"/>
    <p:sldId id="557" r:id="rId23"/>
    <p:sldId id="558" r:id="rId24"/>
    <p:sldId id="551" r:id="rId25"/>
    <p:sldId id="413" r:id="rId26"/>
    <p:sldId id="548" r:id="rId27"/>
    <p:sldId id="564" r:id="rId28"/>
    <p:sldId id="554" r:id="rId29"/>
    <p:sldId id="555" r:id="rId30"/>
    <p:sldId id="553" r:id="rId31"/>
    <p:sldId id="547" r:id="rId32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79" d="100"/>
          <a:sy n="79" d="100"/>
        </p:scale>
        <p:origin x="15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AD98BA8-17A7-4C77-A15F-D322CAD30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A8ED9-27C7-48D5-9BB8-8DCBEB835D0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4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F38C2-4D0C-4580-B730-D14F739D9A8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B186E-40DC-4800-84DC-ED791CA3C77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EB88F-0F04-4895-A7B7-E1A9C114987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C9253-FAC7-42E0-A07B-42D29B2D3D0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1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C04CD-F8F0-48FD-8B17-71943A51C27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2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1D68F-00F4-461E-9E64-539CEC81FFD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F0CCB-3024-44B4-9E7A-3DEF3A2E46E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EC22-0ECA-4EFB-B162-94E7C4A122E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D573-83DF-4D14-BD0F-8F8A980D68D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A134E9-24FB-4668-ADCD-4C540B8140AB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Topics: Advanced Uses of Pointers, Chapter 17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Dynamic Storage Allocation</a:t>
            </a:r>
          </a:p>
          <a:p>
            <a:pPr lvl="1"/>
            <a:r>
              <a:rPr lang="en-US" altLang="en-US" dirty="0"/>
              <a:t>Memory Allocation Functions</a:t>
            </a:r>
          </a:p>
          <a:p>
            <a:pPr lvl="1"/>
            <a:r>
              <a:rPr lang="en-US" altLang="en-US" dirty="0"/>
              <a:t>Dynamically Allocated Arrays and Strings</a:t>
            </a:r>
          </a:p>
          <a:p>
            <a:pPr lvl="1"/>
            <a:r>
              <a:rPr lang="en-US" altLang="en-US" dirty="0"/>
              <a:t>Deallocating Storage</a:t>
            </a:r>
          </a:p>
          <a:p>
            <a:endParaRPr lang="en-US" altLang="en-US" dirty="0"/>
          </a:p>
          <a:p>
            <a:r>
              <a:rPr lang="en-US" altLang="en-US" b="1" dirty="0"/>
              <a:t>Linked List</a:t>
            </a:r>
          </a:p>
          <a:p>
            <a:pPr lvl="1"/>
            <a:r>
              <a:rPr lang="en-US" altLang="en-US" dirty="0"/>
              <a:t>Dynamic storage allocation is especially useful for building lists, trees, graphs, and other linked </a:t>
            </a:r>
            <a:r>
              <a:rPr lang="en-US" altLang="en-US"/>
              <a:t>data structures</a:t>
            </a:r>
            <a:endParaRPr lang="en-US" altLang="en-US" dirty="0"/>
          </a:p>
          <a:p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1"/>
    </mc:Choice>
    <mc:Fallback xmlns="">
      <p:transition spd="slow" advTm="44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/>
              <a:t> Operator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Accessing a member of a structure using a pointer is so common that C provides a special operator for this purpose.</a:t>
            </a:r>
          </a:p>
          <a:p>
            <a:r>
              <a:rPr lang="en-US" altLang="en-US"/>
              <a:t>This operator, known as </a:t>
            </a:r>
            <a:r>
              <a:rPr lang="en-US" altLang="en-US" b="1" i="1"/>
              <a:t>right arrow selection,</a:t>
            </a:r>
            <a:r>
              <a:rPr lang="en-US" altLang="en-US"/>
              <a:t> is a minus sign followed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/>
              <a:t>.</a:t>
            </a:r>
          </a:p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/>
              <a:t> operator,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new_node-&gt;value = 10;</a:t>
            </a:r>
          </a:p>
          <a:p>
            <a:pPr>
              <a:buFontTx/>
              <a:buNone/>
            </a:pPr>
            <a:r>
              <a:rPr lang="en-US" altLang="en-US"/>
              <a:t>	instead of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(*new_node).value = 10;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51714C-A4C5-4CCA-92BF-00D4CF53BAD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83"/>
    </mc:Choice>
    <mc:Fallback xmlns="">
      <p:transition spd="slow" advTm="565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/>
              <a:t> Operator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example using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en-US"/>
              <a:t>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scanf("%d", &amp;new_node-&gt;value);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9EBDA-3C25-42FA-8132-B0F36221DC6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54"/>
    </mc:Choice>
    <mc:Fallback xmlns="">
      <p:transition spd="slow" advTm="302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Linked List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loop that visits the nodes in a linked list, using a pointer variable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to keep track of the “current”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(p = list; p != NULL; p = p-&gt;next)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A loop of this form can be used in a</a:t>
            </a:r>
            <a:r>
              <a:rPr lang="en-US" altLang="en-US" dirty="0"/>
              <a:t> function that searches a list for an integer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.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2B3C0-93A2-4A0C-81B7-D6276174FF1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989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37"/>
    </mc:Choice>
    <mc:Fallback xmlns="">
      <p:transition spd="slow" advTm="7613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Linked List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/>
              <a:t>If it finds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, the function will return a pointer to the node containing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; otherwise, it will return a null pointer.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struct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*search_list(struct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*list,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struct node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for (p = list; p != NULL; p = p-&gt;next)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if (p-&gt;value ==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  return p;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BD8E35-2356-4892-87DA-EF7F0010A5D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746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87"/>
    </mc:Choice>
    <mc:Fallback xmlns="">
      <p:transition spd="slow" advTm="1010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Given a linked list of node declared as follows, which of the following conditions checks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is pointing to the </a:t>
            </a:r>
            <a:r>
              <a:rPr lang="en-US" sz="2000" dirty="0">
                <a:solidFill>
                  <a:schemeClr val="accent6"/>
                </a:solidFill>
              </a:rPr>
              <a:t>first node </a:t>
            </a:r>
            <a:r>
              <a:rPr lang="en-US" sz="2000" dirty="0"/>
              <a:t>of the linked list named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p==list</a:t>
            </a: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p==NULL</a:t>
            </a: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p-&gt;next == NULL</a:t>
            </a: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p== list-&gt;next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9EBDA-3C25-42FA-8132-B0F36221DC6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882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54"/>
    </mc:Choice>
    <mc:Fallback xmlns="">
      <p:transition spd="slow" advTm="3025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Given a linked list of node declared as follows, which of the following conditions checks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is pointing to the </a:t>
            </a:r>
            <a:r>
              <a:rPr lang="en-US" sz="2000" dirty="0">
                <a:solidFill>
                  <a:schemeClr val="accent6"/>
                </a:solidFill>
              </a:rPr>
              <a:t>last node </a:t>
            </a:r>
            <a:r>
              <a:rPr lang="en-US" sz="2000" dirty="0"/>
              <a:t>of the linked list named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p==list</a:t>
            </a: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p==NULL</a:t>
            </a: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p-&gt;next == NULL</a:t>
            </a:r>
          </a:p>
          <a:p>
            <a:pPr marL="457200" indent="-457200">
              <a:buAutoNum type="alphaUcPeriod"/>
            </a:pPr>
            <a:r>
              <a:rPr lang="en-US" sz="2000" dirty="0">
                <a:cs typeface="Courier New" panose="02070309020205020404" pitchFamily="49" charset="0"/>
              </a:rPr>
              <a:t>p== list-&gt;next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9EBDA-3C25-42FA-8132-B0F36221DC6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7264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54"/>
    </mc:Choice>
    <mc:Fallback xmlns="">
      <p:transition spd="slow" advTm="3025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Count the number of nodes in a linked list that contains number n.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C9C97-53E8-4121-9998-D42669A8BB9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4276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0"/>
    </mc:Choice>
    <mc:Fallback xmlns="">
      <p:transition spd="slow" advTm="924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a linked list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Search a node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Insert a node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Clear the list</a:t>
            </a:r>
          </a:p>
          <a:p>
            <a:endParaRPr lang="en-US" altLang="en-US" dirty="0">
              <a:cs typeface="Courier New" panose="02070309020205020404" pitchFamily="49" charset="0"/>
            </a:endParaRPr>
          </a:p>
          <a:p>
            <a:r>
              <a:rPr lang="en-US" altLang="en-US" dirty="0">
                <a:cs typeface="Courier New" panose="02070309020205020404" pitchFamily="49" charset="0"/>
              </a:rPr>
              <a:t>Next lecture on linked list: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Delete a node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Insert into an ordered list</a:t>
            </a:r>
          </a:p>
          <a:p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C9C97-53E8-4121-9998-D42669A8BB9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0"/>
    </mc:Choice>
    <mc:Fallback xmlns="">
      <p:transition spd="slow" advTm="92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One of the advantages of a linked list is that nodes can be added at any point in the list.</a:t>
            </a:r>
          </a:p>
          <a:p>
            <a:r>
              <a:rPr lang="en-US" altLang="en-US"/>
              <a:t>However, the beginning of a list is the easiest place to insert a node.</a:t>
            </a:r>
          </a:p>
          <a:p>
            <a:r>
              <a:rPr lang="en-US" altLang="en-US"/>
              <a:t>Suppose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/>
              <a:t> is pointing to the node to be inserted,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/>
              <a:t> is pointing to the first node in the linked list.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B507F5-AA88-4C86-87FB-1366BA86B2B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76"/>
    </mc:Choice>
    <mc:Fallback xmlns="">
      <p:transition spd="slow" advTm="561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It takes two statements to insert the node into the list.</a:t>
            </a:r>
          </a:p>
          <a:p>
            <a:r>
              <a:rPr lang="en-US" altLang="en-US"/>
              <a:t>The first step is to modify the new node’s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/>
              <a:t> member to point to the node that was previously at the beginning of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new_node-&gt;next = first;</a:t>
            </a:r>
          </a:p>
          <a:p>
            <a:r>
              <a:rPr lang="en-US" altLang="en-US"/>
              <a:t>The second step is to make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/>
              <a:t> point to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first = new_node;</a:t>
            </a:r>
          </a:p>
          <a:p>
            <a:r>
              <a:rPr lang="en-US" altLang="en-US">
                <a:solidFill>
                  <a:srgbClr val="000000"/>
                </a:solidFill>
              </a:rPr>
              <a:t>These statements work even if the list is empty.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61914-23FD-43EC-A239-030F18118F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01"/>
    </mc:Choice>
    <mc:Fallback xmlns="">
      <p:transition spd="slow" advTm="948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Linked List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A function that inserts a node containing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into a linked list, which pointed to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struct node *add_to_list(struct node *list,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struct node *new_node;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new_node = malloc(sizeof(struct node));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if (new_node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  printf("malloc</a:t>
            </a:r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add_to_list\n");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new_node-&gt;value 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new_node-&gt;next = 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  return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5AD79D-3EDB-4A37-959F-AB63593ADA0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341"/>
    </mc:Choice>
    <mc:Fallback xmlns="">
      <p:transition spd="slow" advTm="15134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NULL;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malloc(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node));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= 10;</a:t>
            </a:r>
          </a:p>
        </p:txBody>
      </p:sp>
      <p:pic>
        <p:nvPicPr>
          <p:cNvPr id="634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52800"/>
            <a:ext cx="36861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6978AA-626C-4DB1-87C9-B128F7AA0014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800"/>
          </a:p>
        </p:txBody>
      </p:sp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676400"/>
            <a:ext cx="13652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953000"/>
            <a:ext cx="36861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7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first;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malloc(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node));</a:t>
            </a:r>
          </a:p>
        </p:txBody>
      </p:sp>
      <p:pic>
        <p:nvPicPr>
          <p:cNvPr id="645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4956175"/>
            <a:ext cx="37020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0FE54B-81A9-4F3A-A56C-F1440F51A41C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800"/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5925"/>
            <a:ext cx="3708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68675"/>
            <a:ext cx="36798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85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new_node-&gt;value = 20;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first = new_node;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A0EE80-E1BC-4A7F-A2DF-89DA3F305FF0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800"/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685925"/>
            <a:ext cx="36798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43275"/>
            <a:ext cx="366871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940300"/>
            <a:ext cx="366871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1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685800"/>
          </a:xfrm>
        </p:spPr>
        <p:txBody>
          <a:bodyPr/>
          <a:lstStyle/>
          <a:p>
            <a:r>
              <a:rPr lang="en-US" altLang="en-US"/>
              <a:t>Main function that calls add_to_list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struct node *first = NULL;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int number, count = 0;</a:t>
            </a:r>
          </a:p>
          <a:p>
            <a:pPr marL="0" indent="0"/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/* inserting nodes */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first = add_to_list(first, 35);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first = add_to_list(first, 6);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first = add_to_list(first, 98);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C2018-3510-40A2-AD6C-C1DB2A6B9AE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06"/>
    </mc:Choice>
    <mc:Fallback xmlns="">
      <p:transition spd="slow" advTm="13700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dirty="0"/>
              <a:t>Note that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add_to_list</a:t>
            </a:r>
            <a:r>
              <a:rPr lang="en-US" altLang="en-US" dirty="0"/>
              <a:t> returns a pointer to the newly created node (now at the beginning of the list).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When we call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add_to_list</a:t>
            </a:r>
            <a:r>
              <a:rPr lang="en-US" altLang="en-US" dirty="0"/>
              <a:t>, we’ll need to store its return value into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first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add_to_list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10);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first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add_to_list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20);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2B6212-882E-49A7-A635-1A05D1BE88E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66"/>
    </mc:Choice>
    <mc:Fallback xmlns="">
      <p:transition spd="slow" advTm="2906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Return the Pointer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Getting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add_to_list</a:t>
            </a:r>
            <a:r>
              <a:rPr lang="en-US" altLang="en-US"/>
              <a:t> to update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/>
              <a:t> directly, rather than return a new value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/>
              <a:t>, turns out to be tricky.</a:t>
            </a:r>
          </a:p>
          <a:p>
            <a:r>
              <a:rPr lang="en-US" altLang="en-US"/>
              <a:t>Suppose we add the statement 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list = new_node;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instead of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 new_node;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Will not work because pointers, like all arguments, are passed by value, so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en-US"/>
              <a:t>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add_to_list </a:t>
            </a:r>
            <a:r>
              <a:rPr lang="en-US" altLang="en-US"/>
              <a:t>function is a local variable. Updating a local variable does not update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73ECB7C-B5BD-4737-AAAF-BB246A0396C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7"/>
    </mc:Choice>
    <mc:Fallback xmlns="">
      <p:transition spd="slow" advTm="5072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Run the linked list program and check the order of the numbers inserted to the linked list.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C9C97-53E8-4121-9998-D42669A8BB9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223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0"/>
    </mc:Choice>
    <mc:Fallback xmlns="">
      <p:transition spd="slow" advTm="924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/>
              <a:t>Clear the List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Before the program terminates, we should release the memory that was occupied by the nodes in the linked list.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clear_list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 *list)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 *p;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while(list != NULL)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p = list;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 = list-&gt;next;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p!= NULL)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free(p);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255"/>
    </mc:Choice>
    <mc:Fallback xmlns="">
      <p:transition spd="slow" advTm="10425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/>
              <a:t>Exercise: Clear the List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What’s wrong with the following function?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clear_list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 *list)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 *p;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for(p = list; p != NULL; p = p-&gt;next)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free(p);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lnSpc>
                <a:spcPct val="90000"/>
              </a:lnSpc>
              <a:buAutoNum type="alphaUcParenR"/>
            </a:pPr>
            <a:r>
              <a:rPr lang="en-US" altLang="en-US" sz="2400" dirty="0"/>
              <a:t>Memory leak</a:t>
            </a:r>
          </a:p>
          <a:p>
            <a:pPr marL="514350" indent="-514350">
              <a:lnSpc>
                <a:spcPct val="90000"/>
              </a:lnSpc>
              <a:buAutoNum type="alphaUcParenR"/>
            </a:pPr>
            <a:r>
              <a:rPr lang="en-US" altLang="en-US" sz="2400" dirty="0"/>
              <a:t>Dangling pointer</a:t>
            </a:r>
          </a:p>
          <a:p>
            <a:pPr marL="514350" indent="-514350">
              <a:lnSpc>
                <a:spcPct val="90000"/>
              </a:lnSpc>
              <a:buAutoNum type="alphaUcParenR"/>
            </a:pPr>
            <a:r>
              <a:rPr lang="en-US" altLang="en-US" sz="2400" dirty="0"/>
              <a:t>Both A and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79"/>
    </mc:Choice>
    <mc:Fallback xmlns="">
      <p:transition spd="slow" advTm="614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linked list</a:t>
            </a:r>
            <a:r>
              <a:rPr lang="en-US" altLang="en-US" dirty="0"/>
              <a:t> consists of a chain of structures (called </a:t>
            </a:r>
            <a:r>
              <a:rPr lang="en-US" altLang="en-US" b="1" i="1" dirty="0"/>
              <a:t>nodes</a:t>
            </a:r>
            <a:r>
              <a:rPr lang="en-US" altLang="en-US" dirty="0"/>
              <a:t>), with each node containing a pointer to the next node in the chain: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accent6"/>
                </a:solidFill>
              </a:rPr>
              <a:t>The last node in the list contains a null pointer (NULL).</a:t>
            </a:r>
          </a:p>
          <a:p>
            <a:endParaRPr lang="en-US" altLang="en-US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059445-A9FF-439F-865F-E150B3A8567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60062"/>
            <a:ext cx="7107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18209" y="4962452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chemeClr val="accent6"/>
                </a:solidFill>
              </a:rPr>
              <a:t>NULL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14"/>
    </mc:Choice>
    <mc:Fallback xmlns="">
      <p:transition spd="slow" advTm="4301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dirty="0"/>
              <a:t>Exercise #1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Complete the following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 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find_largest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 *list);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000" dirty="0">
                <a:cs typeface="Courier New" panose="02070309020205020404" pitchFamily="49" charset="0"/>
              </a:rPr>
              <a:t> parameter points to a linked list. The function should return a pointer to the node that contains the largest value; it should return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000" dirty="0">
                <a:cs typeface="Courier New" panose="02070309020205020404" pitchFamily="49" charset="0"/>
              </a:rPr>
              <a:t> if the list is empty. 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Download </a:t>
            </a:r>
            <a:r>
              <a:rPr lang="en-US" altLang="en-US" sz="2000" dirty="0" err="1">
                <a:latin typeface="Courier New" panose="02070309020205020404" pitchFamily="49" charset="0"/>
              </a:rPr>
              <a:t>linked_list.c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on Canvas from this week’s In-class Exercises folder.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Fill in the code for the function in </a:t>
            </a:r>
            <a:r>
              <a:rPr lang="en-US" altLang="en-US" sz="2000" dirty="0" err="1">
                <a:latin typeface="Courier New" panose="02070309020205020404" pitchFamily="49" charset="0"/>
              </a:rPr>
              <a:t>linked_list.c</a:t>
            </a:r>
            <a:r>
              <a:rPr lang="en-US" altLang="en-US" sz="2000" dirty="0">
                <a:latin typeface="Courier New" panose="02070309020205020404" pitchFamily="49" charset="0"/>
              </a:rPr>
              <a:t>.</a:t>
            </a:r>
            <a:r>
              <a:rPr lang="en-US" altLang="en-US" sz="2000" dirty="0"/>
              <a:t> Add statements in the main function to test it.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/>
              <a:t>Exercise #2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Complete the following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int duplicates(struct node *list);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	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000" dirty="0">
                <a:cs typeface="Courier New" panose="02070309020205020404" pitchFamily="49" charset="0"/>
              </a:rPr>
              <a:t> parameter points to a linked list. The function should return 1 if the list contains duplicated nodes; otherwise returns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cs typeface="Courier New" panose="02070309020205020404" pitchFamily="49" charset="0"/>
              </a:rPr>
              <a:t>. Assume that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2000" dirty="0">
                <a:cs typeface="Courier New" panose="02070309020205020404" pitchFamily="49" charset="0"/>
              </a:rPr>
              <a:t> structure is declared as: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node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int value;     /* data stored in the node 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struct node *next; 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/* pointer to the next node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Fill in the code for the function. Add statements in the main function to test it.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linked list is more flexible than an array: we can easily insert and delete nodes in a linked list, allowing the list to </a:t>
            </a:r>
            <a:r>
              <a:rPr lang="en-US" altLang="en-US">
                <a:solidFill>
                  <a:srgbClr val="0000E7"/>
                </a:solidFill>
              </a:rPr>
              <a:t>grow and shrink </a:t>
            </a:r>
            <a:r>
              <a:rPr lang="en-US" altLang="en-US"/>
              <a:t>as needed.</a:t>
            </a:r>
          </a:p>
          <a:p>
            <a:r>
              <a:rPr lang="en-US" altLang="en-US"/>
              <a:t>On the other hand, we lose the “random access” capability of an array:</a:t>
            </a:r>
          </a:p>
          <a:p>
            <a:pPr lvl="1"/>
            <a:r>
              <a:rPr lang="en-US" altLang="en-US"/>
              <a:t>Any element of an array can be accessed in the same amount of time.</a:t>
            </a:r>
          </a:p>
          <a:p>
            <a:pPr lvl="1"/>
            <a:r>
              <a:rPr lang="en-US" altLang="en-US"/>
              <a:t>Accessing a node in a linked list is fast if the node is close to the beginning of the list, slow if it’s near the end.</a:t>
            </a:r>
          </a:p>
          <a:p>
            <a:endParaRPr lang="en-US" alt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8F48F-4EF5-453D-9C62-BC2F0949B7A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03"/>
    </mc:Choice>
    <mc:Fallback xmlns="">
      <p:transition spd="slow" advTm="733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Node Type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/>
              <a:t>To set up a linked list, we’ll need a structure that represents a single node.</a:t>
            </a:r>
          </a:p>
          <a:p>
            <a:r>
              <a:rPr lang="en-US" altLang="en-US"/>
              <a:t>A node structure will contain data (an integer in this example) plus a pointer to the next node in the list:</a:t>
            </a:r>
          </a:p>
          <a:p>
            <a:endParaRPr lang="en-US" altLang="en-US"/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struct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int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value;      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struct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36474-BE2C-48C5-A08A-CF897AD377B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  <p:transition advTm="7712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Node Type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Next, we’ll need a variable that always points to the first node in the list:</a:t>
            </a:r>
          </a:p>
          <a:p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 *first = NULL;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accent6"/>
                </a:solidFill>
              </a:rPr>
              <a:t>Setting </a:t>
            </a:r>
            <a:r>
              <a:rPr lang="en-US" alt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dirty="0">
                <a:solidFill>
                  <a:schemeClr val="accent6"/>
                </a:solidFill>
              </a:rPr>
              <a:t> to </a:t>
            </a:r>
            <a:r>
              <a:rPr lang="en-US" alt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>
                <a:solidFill>
                  <a:schemeClr val="accent6"/>
                </a:solidFill>
              </a:rPr>
              <a:t> indicates that the list is initially empty.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F4BE-67B7-4ED0-81DB-D6ACFD5FD16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5"/>
    </mc:Choice>
    <mc:Fallback xmlns="">
      <p:transition spd="slow" advTm="264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Node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we construct a linked list, we’ll create nodes one by one, adding each to the list.</a:t>
            </a:r>
          </a:p>
          <a:p>
            <a:r>
              <a:rPr lang="en-US" altLang="en-US"/>
              <a:t>Steps involved in creating a node: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/>
              <a:t>Allocate memory for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/>
              <a:t>Store data in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/>
              <a:t>Insert the node into the list.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74C70-161E-4A89-BBD0-A1BDBC8B1ED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36"/>
    </mc:Choice>
    <mc:Fallback xmlns="">
      <p:transition spd="slow" advTm="272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Allocate memory for the node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we create a node, we’ll need a variable that can point to the node temporarily: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struct node *new_node;</a:t>
            </a:r>
          </a:p>
          <a:p>
            <a:r>
              <a:rPr lang="en-US" altLang="en-US"/>
              <a:t>We’ll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/>
              <a:t> to allocate memory for the new node, saving the return value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new_node = malloc(sizeof(struct node));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/>
              <a:t> now points to a block of memory just large enough to hold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/>
              <a:t> structure: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C5E8C-DB89-4A8A-91E0-5600C11487C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91138"/>
            <a:ext cx="33639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54"/>
    </mc:Choice>
    <mc:Fallback xmlns="">
      <p:transition spd="slow" advTm="593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Store data in the node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Next, we’ll store data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/>
              <a:t> member of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(*new_node).value = 10;</a:t>
            </a:r>
          </a:p>
          <a:p>
            <a:r>
              <a:rPr lang="en-US" altLang="en-US"/>
              <a:t>The resulting picture: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The parentheses around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*new_node</a:t>
            </a:r>
            <a:r>
              <a:rPr lang="en-US" altLang="en-US"/>
              <a:t> are mandatory because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/>
              <a:t> operator would otherwise take precedence over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operator.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F203D-A0C6-41AA-9387-A720F9DFAE4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3576638"/>
            <a:ext cx="3363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94"/>
    </mc:Choice>
    <mc:Fallback xmlns="">
      <p:transition spd="slow" advTm="78694"/>
    </mc:Fallback>
  </mc:AlternateContent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13540</TotalTime>
  <Words>1955</Words>
  <Application>Microsoft Office PowerPoint</Application>
  <PresentationFormat>On-screen Show (4:3)</PresentationFormat>
  <Paragraphs>282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Times New Roman</vt:lpstr>
      <vt:lpstr>tm2</vt:lpstr>
      <vt:lpstr>Topics: Advanced Uses of Pointers, Chapter 17</vt:lpstr>
      <vt:lpstr>Linked List</vt:lpstr>
      <vt:lpstr>Linked Lists</vt:lpstr>
      <vt:lpstr>Linked Lists</vt:lpstr>
      <vt:lpstr>Declaring a Node Type</vt:lpstr>
      <vt:lpstr>Declaring a Node Type</vt:lpstr>
      <vt:lpstr>Creating a Node</vt:lpstr>
      <vt:lpstr>Allocate memory for the node</vt:lpstr>
      <vt:lpstr>Store data in the node</vt:lpstr>
      <vt:lpstr>The -&gt; Operator</vt:lpstr>
      <vt:lpstr>The -&gt; Operator</vt:lpstr>
      <vt:lpstr>Searching a Linked List</vt:lpstr>
      <vt:lpstr>Searching a Linked List</vt:lpstr>
      <vt:lpstr>Exercise</vt:lpstr>
      <vt:lpstr>Exercise</vt:lpstr>
      <vt:lpstr>Example Program</vt:lpstr>
      <vt:lpstr>Operations on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Main function that calls add_to_list</vt:lpstr>
      <vt:lpstr>Inserting a Node at the Beginning of a Linked List</vt:lpstr>
      <vt:lpstr>Return the Pointer </vt:lpstr>
      <vt:lpstr>Example Program</vt:lpstr>
      <vt:lpstr>Clear the List</vt:lpstr>
      <vt:lpstr>Exercise: Clear the List</vt:lpstr>
      <vt:lpstr>Exercise #1</vt:lpstr>
      <vt:lpstr>Exercise #2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</cp:lastModifiedBy>
  <cp:revision>1201</cp:revision>
  <cp:lastPrinted>1999-11-08T20:52:53Z</cp:lastPrinted>
  <dcterms:created xsi:type="dcterms:W3CDTF">1999-08-24T18:39:05Z</dcterms:created>
  <dcterms:modified xsi:type="dcterms:W3CDTF">2022-04-06T01:04:25Z</dcterms:modified>
</cp:coreProperties>
</file>