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31"/>
  </p:notesMasterIdLst>
  <p:sldIdLst>
    <p:sldId id="325" r:id="rId2"/>
    <p:sldId id="257" r:id="rId3"/>
    <p:sldId id="527" r:id="rId4"/>
    <p:sldId id="528" r:id="rId5"/>
    <p:sldId id="529" r:id="rId6"/>
    <p:sldId id="530" r:id="rId7"/>
    <p:sldId id="531" r:id="rId8"/>
    <p:sldId id="532" r:id="rId9"/>
    <p:sldId id="533" r:id="rId10"/>
    <p:sldId id="535" r:id="rId11"/>
    <p:sldId id="536" r:id="rId12"/>
    <p:sldId id="258" r:id="rId13"/>
    <p:sldId id="260" r:id="rId14"/>
    <p:sldId id="264" r:id="rId15"/>
    <p:sldId id="265" r:id="rId16"/>
    <p:sldId id="406" r:id="rId17"/>
    <p:sldId id="410" r:id="rId18"/>
    <p:sldId id="407" r:id="rId19"/>
    <p:sldId id="408" r:id="rId20"/>
    <p:sldId id="270" r:id="rId21"/>
    <p:sldId id="271" r:id="rId22"/>
    <p:sldId id="411" r:id="rId23"/>
    <p:sldId id="401" r:id="rId24"/>
    <p:sldId id="398" r:id="rId25"/>
    <p:sldId id="390" r:id="rId26"/>
    <p:sldId id="400" r:id="rId27"/>
    <p:sldId id="393" r:id="rId28"/>
    <p:sldId id="394" r:id="rId29"/>
    <p:sldId id="396" r:id="rId30"/>
  </p:sldIdLst>
  <p:sldSz cx="9144000" cy="6858000" type="screen4x3"/>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A02E"/>
    <a:srgbClr val="B82F25"/>
    <a:srgbClr val="6DBFAB"/>
    <a:srgbClr val="FF7706"/>
    <a:srgbClr val="FFAB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p:cViewPr varScale="1">
        <p:scale>
          <a:sx n="79" d="100"/>
          <a:sy n="79" d="100"/>
        </p:scale>
        <p:origin x="1579"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40" d="100"/>
          <a:sy n="40" d="100"/>
        </p:scale>
        <p:origin x="-1488" y="-9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en-US"/>
          </a:p>
        </p:txBody>
      </p:sp>
      <p:sp>
        <p:nvSpPr>
          <p:cNvPr id="11268" name="Rectangle 4"/>
          <p:cNvSpPr>
            <a:spLocks noGrp="1" noRot="1" noChangeAspect="1" noChangeArrowheads="1" noTextEdit="1"/>
          </p:cNvSpPr>
          <p:nvPr>
            <p:ph type="sldImg" idx="2"/>
          </p:nvPr>
        </p:nvSpPr>
        <p:spPr bwMode="auto">
          <a:xfrm>
            <a:off x="1179513" y="696913"/>
            <a:ext cx="464026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pPr>
              <a:defRPr/>
            </a:pPr>
            <a:fld id="{F2630F9B-9CD4-408E-9CE7-7B95B1CE5FD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7"/>
          <p:cNvSpPr>
            <a:spLocks noChangeArrowheads="1"/>
          </p:cNvSpPr>
          <p:nvPr/>
        </p:nvSpPr>
        <p:spPr bwMode="auto">
          <a:xfrm>
            <a:off x="685800" y="228600"/>
            <a:ext cx="419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800" i="1">
                <a:solidFill>
                  <a:srgbClr val="C6A02E"/>
                </a:solidFill>
                <a:latin typeface="Arial" panose="020B0604020202020204" pitchFamily="34" charset="0"/>
              </a:rPr>
              <a:t>Chapter 17: Advanced Uses of Pointers</a:t>
            </a:r>
            <a:endParaRPr lang="en-US" altLang="en-US" sz="1800">
              <a:solidFill>
                <a:srgbClr val="C6A02E"/>
              </a:solidFill>
            </a:endParaRPr>
          </a:p>
        </p:txBody>
      </p:sp>
      <p:pic>
        <p:nvPicPr>
          <p:cNvPr id="5" name="Picture 8" descr="cprog2_spin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6" name="Footer Placeholder 3"/>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7" name="Slide Number Placeholder 4"/>
          <p:cNvSpPr>
            <a:spLocks noGrp="1"/>
          </p:cNvSpPr>
          <p:nvPr>
            <p:ph type="sldNum" sz="quarter" idx="11"/>
          </p:nvPr>
        </p:nvSpPr>
        <p:spPr/>
        <p:txBody>
          <a:bodyPr/>
          <a:lstStyle>
            <a:lvl1pPr>
              <a:defRPr/>
            </a:lvl1pPr>
          </a:lstStyle>
          <a:p>
            <a:pPr>
              <a:defRPr/>
            </a:pPr>
            <a:fld id="{BD419091-752F-474E-BBB7-A9A200521FA8}"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1511612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772400" cy="685800"/>
          </a:xfrm>
        </p:spPr>
        <p:txBody>
          <a:bodyPr/>
          <a:lstStyle/>
          <a:p>
            <a:r>
              <a:rPr lang="en-US"/>
              <a:t>Click to edit Master title style</a:t>
            </a:r>
          </a:p>
        </p:txBody>
      </p:sp>
      <p:sp>
        <p:nvSpPr>
          <p:cNvPr id="3" name="Content Placeholder 2"/>
          <p:cNvSpPr>
            <a:spLocks noGrp="1"/>
          </p:cNvSpPr>
          <p:nvPr>
            <p:ph idx="1"/>
          </p:nvPr>
        </p:nvSpPr>
        <p:spPr>
          <a:xfrm>
            <a:off x="685800" y="1524000"/>
            <a:ext cx="7772400"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Copyright © 2008 W. W. Norton &amp; Company.</a:t>
            </a:r>
          </a:p>
          <a:p>
            <a:pPr>
              <a:defRPr/>
            </a:pPr>
            <a:r>
              <a:rPr lang="en-US"/>
              <a:t>All rights reserved.</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616B61EF-2228-4F4C-B08C-B06ECF686EAE}" type="slidenum">
              <a:rPr lang="en-US" altLang="en-US"/>
              <a:pPr>
                <a:defRPr/>
              </a:pPr>
              <a:t>‹#›</a:t>
            </a:fld>
            <a:endParaRPr lang="en-US" altLang="en-US" sz="1800"/>
          </a:p>
        </p:txBody>
      </p:sp>
    </p:spTree>
    <p:extLst>
      <p:ext uri="{BB962C8B-B14F-4D97-AF65-F5344CB8AC3E}">
        <p14:creationId xmlns:p14="http://schemas.microsoft.com/office/powerpoint/2010/main" val="820222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a:t>Copyright © 2008 W. W. Norton &amp; Company.</a:t>
            </a:r>
          </a:p>
          <a:p>
            <a:pPr>
              <a:defRPr/>
            </a:pPr>
            <a:r>
              <a:rPr lang="en-US"/>
              <a:t>All rights reserved.</a:t>
            </a:r>
            <a:endParaRPr lang="en-US" sz="1400"/>
          </a:p>
        </p:txBody>
      </p:sp>
      <p:sp>
        <p:nvSpPr>
          <p:cNvPr id="5" name="Rectangle 6"/>
          <p:cNvSpPr>
            <a:spLocks noGrp="1" noChangeArrowheads="1"/>
          </p:cNvSpPr>
          <p:nvPr>
            <p:ph type="sldNum" sz="quarter" idx="11"/>
          </p:nvPr>
        </p:nvSpPr>
        <p:spPr>
          <a:ln/>
        </p:spPr>
        <p:txBody>
          <a:bodyPr/>
          <a:lstStyle>
            <a:lvl1pPr>
              <a:defRPr/>
            </a:lvl1pPr>
          </a:lstStyle>
          <a:p>
            <a:pPr>
              <a:defRPr/>
            </a:pPr>
            <a:fld id="{4A544733-D1DF-419B-A2D1-78964BCEC304}" type="slidenum">
              <a:rPr lang="en-US" altLang="en-US"/>
              <a:pPr>
                <a:defRPr/>
              </a:pPr>
              <a:t>‹#›</a:t>
            </a:fld>
            <a:endParaRPr lang="en-US" altLang="en-US" sz="1800"/>
          </a:p>
        </p:txBody>
      </p:sp>
    </p:spTree>
    <p:extLst>
      <p:ext uri="{BB962C8B-B14F-4D97-AF65-F5344CB8AC3E}">
        <p14:creationId xmlns:p14="http://schemas.microsoft.com/office/powerpoint/2010/main" val="832162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t>Copyright © 2008 W. W. Norton &amp; Company.</a:t>
            </a:r>
          </a:p>
          <a:p>
            <a:pPr>
              <a:defRPr/>
            </a:pPr>
            <a:r>
              <a:rPr lang="en-US"/>
              <a:t>All rights reserved.</a:t>
            </a:r>
            <a:endParaRPr lang="en-US" sz="1400"/>
          </a:p>
        </p:txBody>
      </p:sp>
      <p:sp>
        <p:nvSpPr>
          <p:cNvPr id="3" name="Rectangle 6"/>
          <p:cNvSpPr>
            <a:spLocks noGrp="1" noChangeArrowheads="1"/>
          </p:cNvSpPr>
          <p:nvPr>
            <p:ph type="sldNum" sz="quarter" idx="11"/>
          </p:nvPr>
        </p:nvSpPr>
        <p:spPr>
          <a:ln/>
        </p:spPr>
        <p:txBody>
          <a:bodyPr/>
          <a:lstStyle>
            <a:lvl1pPr>
              <a:defRPr/>
            </a:lvl1pPr>
          </a:lstStyle>
          <a:p>
            <a:pPr>
              <a:defRPr/>
            </a:pPr>
            <a:fld id="{7AB249AB-3452-41DF-A0FD-9DC83E0572A6}" type="slidenum">
              <a:rPr lang="en-US" altLang="en-US"/>
              <a:pPr>
                <a:defRPr/>
              </a:pPr>
              <a:t>‹#›</a:t>
            </a:fld>
            <a:endParaRPr lang="en-US" altLang="en-US" sz="1800"/>
          </a:p>
        </p:txBody>
      </p:sp>
    </p:spTree>
    <p:extLst>
      <p:ext uri="{BB962C8B-B14F-4D97-AF65-F5344CB8AC3E}">
        <p14:creationId xmlns:p14="http://schemas.microsoft.com/office/powerpoint/2010/main" val="259764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7"/>
          <p:cNvSpPr>
            <a:spLocks noChangeArrowheads="1"/>
          </p:cNvSpPr>
          <p:nvPr/>
        </p:nvSpPr>
        <p:spPr bwMode="auto">
          <a:xfrm>
            <a:off x="685800" y="228600"/>
            <a:ext cx="419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800" i="1">
                <a:solidFill>
                  <a:srgbClr val="C6A02E"/>
                </a:solidFill>
                <a:latin typeface="Arial" panose="020B0604020202020204" pitchFamily="34" charset="0"/>
              </a:rPr>
              <a:t>Chapter 17: Advanced Uses of Pointers</a:t>
            </a:r>
            <a:endParaRPr lang="en-US" altLang="en-US" sz="1800">
              <a:solidFill>
                <a:srgbClr val="C6A02E"/>
              </a:solidFill>
            </a:endParaRPr>
          </a:p>
        </p:txBody>
      </p:sp>
      <p:pic>
        <p:nvPicPr>
          <p:cNvPr id="6" name="Picture 8" descr="cprog2_spin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5"/>
          <p:cNvSpPr>
            <a:spLocks noGrp="1"/>
          </p:cNvSpPr>
          <p:nvPr>
            <p:ph type="sldNum" sz="quarter" idx="11"/>
          </p:nvPr>
        </p:nvSpPr>
        <p:spPr/>
        <p:txBody>
          <a:bodyPr/>
          <a:lstStyle>
            <a:lvl1pPr>
              <a:defRPr/>
            </a:lvl1pPr>
          </a:lstStyle>
          <a:p>
            <a:pPr>
              <a:defRPr/>
            </a:pPr>
            <a:fld id="{EF24B3BB-6D88-4FEE-BBF9-1F1CBF57C500}"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035732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7"/>
          <p:cNvSpPr>
            <a:spLocks noChangeArrowheads="1"/>
          </p:cNvSpPr>
          <p:nvPr/>
        </p:nvSpPr>
        <p:spPr bwMode="auto">
          <a:xfrm>
            <a:off x="685800" y="228600"/>
            <a:ext cx="419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800" i="1">
                <a:solidFill>
                  <a:srgbClr val="C6A02E"/>
                </a:solidFill>
                <a:latin typeface="Arial" panose="020B0604020202020204" pitchFamily="34" charset="0"/>
              </a:rPr>
              <a:t>Chapter 17: Advanced Uses of Pointers</a:t>
            </a:r>
            <a:endParaRPr lang="en-US" altLang="en-US" sz="1800">
              <a:solidFill>
                <a:srgbClr val="C6A02E"/>
              </a:solidFill>
            </a:endParaRPr>
          </a:p>
        </p:txBody>
      </p:sp>
      <p:pic>
        <p:nvPicPr>
          <p:cNvPr id="8" name="Picture 8" descr="cprog2_spin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6"/>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10" name="Slide Number Placeholder 7"/>
          <p:cNvSpPr>
            <a:spLocks noGrp="1"/>
          </p:cNvSpPr>
          <p:nvPr>
            <p:ph type="sldNum" sz="quarter" idx="11"/>
          </p:nvPr>
        </p:nvSpPr>
        <p:spPr/>
        <p:txBody>
          <a:bodyPr/>
          <a:lstStyle>
            <a:lvl1pPr>
              <a:defRPr/>
            </a:lvl1pPr>
          </a:lstStyle>
          <a:p>
            <a:pPr>
              <a:defRPr/>
            </a:pPr>
            <a:fld id="{2B02B9E7-EA58-4FF0-A216-BF72E82A10C1}"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860194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7"/>
          <p:cNvSpPr>
            <a:spLocks noChangeArrowheads="1"/>
          </p:cNvSpPr>
          <p:nvPr/>
        </p:nvSpPr>
        <p:spPr bwMode="auto">
          <a:xfrm>
            <a:off x="685800" y="228600"/>
            <a:ext cx="419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800" i="1">
                <a:solidFill>
                  <a:srgbClr val="C6A02E"/>
                </a:solidFill>
                <a:latin typeface="Arial" panose="020B0604020202020204" pitchFamily="34" charset="0"/>
              </a:rPr>
              <a:t>Chapter 17: Advanced Uses of Pointers</a:t>
            </a:r>
            <a:endParaRPr lang="en-US" altLang="en-US" sz="1800">
              <a:solidFill>
                <a:srgbClr val="C6A02E"/>
              </a:solidFill>
            </a:endParaRPr>
          </a:p>
        </p:txBody>
      </p:sp>
      <p:pic>
        <p:nvPicPr>
          <p:cNvPr id="4" name="Picture 8" descr="cprog2_spin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5" name="Footer Placeholder 2"/>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6" name="Slide Number Placeholder 3"/>
          <p:cNvSpPr>
            <a:spLocks noGrp="1"/>
          </p:cNvSpPr>
          <p:nvPr>
            <p:ph type="sldNum" sz="quarter" idx="11"/>
          </p:nvPr>
        </p:nvSpPr>
        <p:spPr/>
        <p:txBody>
          <a:bodyPr/>
          <a:lstStyle>
            <a:lvl1pPr>
              <a:defRPr/>
            </a:lvl1pPr>
          </a:lstStyle>
          <a:p>
            <a:pPr>
              <a:defRPr/>
            </a:pPr>
            <a:fld id="{0A8CA63E-5022-4936-B465-16FAC12938C2}"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269046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ChangeArrowheads="1"/>
          </p:cNvSpPr>
          <p:nvPr/>
        </p:nvSpPr>
        <p:spPr bwMode="auto">
          <a:xfrm>
            <a:off x="685800" y="228600"/>
            <a:ext cx="419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800" i="1">
                <a:solidFill>
                  <a:srgbClr val="C6A02E"/>
                </a:solidFill>
                <a:latin typeface="Arial" panose="020B0604020202020204" pitchFamily="34" charset="0"/>
              </a:rPr>
              <a:t>Chapter 17: Advanced Uses of Pointers</a:t>
            </a:r>
            <a:endParaRPr lang="en-US" altLang="en-US" sz="1800">
              <a:solidFill>
                <a:srgbClr val="C6A02E"/>
              </a:solidFill>
            </a:endParaRPr>
          </a:p>
        </p:txBody>
      </p:sp>
      <p:pic>
        <p:nvPicPr>
          <p:cNvPr id="3" name="Picture 8" descr="cprog2_spin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1"/>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5" name="Slide Number Placeholder 2"/>
          <p:cNvSpPr>
            <a:spLocks noGrp="1"/>
          </p:cNvSpPr>
          <p:nvPr>
            <p:ph type="sldNum" sz="quarter" idx="11"/>
          </p:nvPr>
        </p:nvSpPr>
        <p:spPr/>
        <p:txBody>
          <a:bodyPr/>
          <a:lstStyle>
            <a:lvl1pPr>
              <a:defRPr/>
            </a:lvl1pPr>
          </a:lstStyle>
          <a:p>
            <a:pPr>
              <a:defRPr/>
            </a:pPr>
            <a:fld id="{A4B4439D-1518-4E58-8157-C0D0C740B6A8}"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196704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7"/>
          <p:cNvSpPr>
            <a:spLocks noChangeArrowheads="1"/>
          </p:cNvSpPr>
          <p:nvPr/>
        </p:nvSpPr>
        <p:spPr bwMode="auto">
          <a:xfrm>
            <a:off x="685800" y="228600"/>
            <a:ext cx="419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800" i="1">
                <a:solidFill>
                  <a:srgbClr val="C6A02E"/>
                </a:solidFill>
                <a:latin typeface="Arial" panose="020B0604020202020204" pitchFamily="34" charset="0"/>
              </a:rPr>
              <a:t>Chapter 17: Advanced Uses of Pointers</a:t>
            </a:r>
            <a:endParaRPr lang="en-US" altLang="en-US" sz="1800">
              <a:solidFill>
                <a:srgbClr val="C6A02E"/>
              </a:solidFill>
            </a:endParaRPr>
          </a:p>
        </p:txBody>
      </p:sp>
      <p:pic>
        <p:nvPicPr>
          <p:cNvPr id="6" name="Picture 8" descr="cprog2_spin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4"/>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5"/>
          <p:cNvSpPr>
            <a:spLocks noGrp="1"/>
          </p:cNvSpPr>
          <p:nvPr>
            <p:ph type="sldNum" sz="quarter" idx="11"/>
          </p:nvPr>
        </p:nvSpPr>
        <p:spPr/>
        <p:txBody>
          <a:bodyPr/>
          <a:lstStyle>
            <a:lvl1pPr>
              <a:defRPr/>
            </a:lvl1pPr>
          </a:lstStyle>
          <a:p>
            <a:pPr>
              <a:defRPr/>
            </a:pPr>
            <a:fld id="{AD5C0403-DE5B-41FB-8C26-CA68EE1905D9}"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314808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7"/>
          <p:cNvSpPr>
            <a:spLocks noChangeArrowheads="1"/>
          </p:cNvSpPr>
          <p:nvPr/>
        </p:nvSpPr>
        <p:spPr bwMode="auto">
          <a:xfrm>
            <a:off x="685800" y="228600"/>
            <a:ext cx="419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800" i="1">
                <a:solidFill>
                  <a:srgbClr val="C6A02E"/>
                </a:solidFill>
                <a:latin typeface="Arial" panose="020B0604020202020204" pitchFamily="34" charset="0"/>
              </a:rPr>
              <a:t>Chapter 17: Advanced Uses of Pointers</a:t>
            </a:r>
            <a:endParaRPr lang="en-US" altLang="en-US" sz="1800">
              <a:solidFill>
                <a:srgbClr val="C6A02E"/>
              </a:solidFill>
            </a:endParaRPr>
          </a:p>
        </p:txBody>
      </p:sp>
      <p:pic>
        <p:nvPicPr>
          <p:cNvPr id="6" name="Picture 8" descr="cprog2_spin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4"/>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8" name="Slide Number Placeholder 5"/>
          <p:cNvSpPr>
            <a:spLocks noGrp="1"/>
          </p:cNvSpPr>
          <p:nvPr>
            <p:ph type="sldNum" sz="quarter" idx="11"/>
          </p:nvPr>
        </p:nvSpPr>
        <p:spPr/>
        <p:txBody>
          <a:bodyPr/>
          <a:lstStyle>
            <a:lvl1pPr>
              <a:defRPr/>
            </a:lvl1pPr>
          </a:lstStyle>
          <a:p>
            <a:pPr>
              <a:defRPr/>
            </a:pPr>
            <a:fld id="{213603FA-D5F9-40BB-B93D-873197291583}"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4000970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7"/>
          <p:cNvSpPr>
            <a:spLocks noChangeArrowheads="1"/>
          </p:cNvSpPr>
          <p:nvPr/>
        </p:nvSpPr>
        <p:spPr bwMode="auto">
          <a:xfrm>
            <a:off x="685800" y="228600"/>
            <a:ext cx="419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800" i="1">
                <a:solidFill>
                  <a:srgbClr val="C6A02E"/>
                </a:solidFill>
                <a:latin typeface="Arial" panose="020B0604020202020204" pitchFamily="34" charset="0"/>
              </a:rPr>
              <a:t>Chapter 17: Advanced Uses of Pointers</a:t>
            </a:r>
            <a:endParaRPr lang="en-US" altLang="en-US" sz="1800">
              <a:solidFill>
                <a:srgbClr val="C6A02E"/>
              </a:solidFill>
            </a:endParaRPr>
          </a:p>
        </p:txBody>
      </p:sp>
      <p:pic>
        <p:nvPicPr>
          <p:cNvPr id="5" name="Picture 8" descr="cprog2_spin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3"/>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7" name="Slide Number Placeholder 4"/>
          <p:cNvSpPr>
            <a:spLocks noGrp="1"/>
          </p:cNvSpPr>
          <p:nvPr>
            <p:ph type="sldNum" sz="quarter" idx="11"/>
          </p:nvPr>
        </p:nvSpPr>
        <p:spPr/>
        <p:txBody>
          <a:bodyPr/>
          <a:lstStyle>
            <a:lvl1pPr>
              <a:defRPr/>
            </a:lvl1pPr>
          </a:lstStyle>
          <a:p>
            <a:pPr>
              <a:defRPr/>
            </a:pPr>
            <a:fld id="{62B3620D-E30C-49AC-9D7F-4A1BEB47BDBC}"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422702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7"/>
          <p:cNvSpPr>
            <a:spLocks noChangeArrowheads="1"/>
          </p:cNvSpPr>
          <p:nvPr/>
        </p:nvSpPr>
        <p:spPr bwMode="auto">
          <a:xfrm>
            <a:off x="685800" y="228600"/>
            <a:ext cx="419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altLang="en-US" sz="1800" i="1">
                <a:solidFill>
                  <a:srgbClr val="C6A02E"/>
                </a:solidFill>
                <a:latin typeface="Arial" panose="020B0604020202020204" pitchFamily="34" charset="0"/>
              </a:rPr>
              <a:t>Chapter 17: Advanced Uses of Pointers</a:t>
            </a:r>
            <a:endParaRPr lang="en-US" altLang="en-US" sz="1800">
              <a:solidFill>
                <a:srgbClr val="C6A02E"/>
              </a:solidFill>
            </a:endParaRPr>
          </a:p>
        </p:txBody>
      </p:sp>
      <p:pic>
        <p:nvPicPr>
          <p:cNvPr id="5" name="Picture 8" descr="cprog2_spine.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63500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Vertical Title 1"/>
          <p:cNvSpPr>
            <a:spLocks noGrp="1"/>
          </p:cNvSpPr>
          <p:nvPr>
            <p:ph type="title" orient="vert"/>
          </p:nvPr>
        </p:nvSpPr>
        <p:spPr>
          <a:xfrm>
            <a:off x="6515100" y="762000"/>
            <a:ext cx="19431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762000"/>
            <a:ext cx="56769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3"/>
          <p:cNvSpPr>
            <a:spLocks noGrp="1"/>
          </p:cNvSpPr>
          <p:nvPr>
            <p:ph type="ftr" sz="quarter" idx="10"/>
          </p:nvPr>
        </p:nvSpPr>
        <p:spPr/>
        <p:txBody>
          <a:bodyPr/>
          <a:lstStyle>
            <a:lvl1pPr>
              <a:defRPr/>
            </a:lvl1pPr>
          </a:lstStyle>
          <a:p>
            <a:pPr>
              <a:defRPr/>
            </a:pPr>
            <a:r>
              <a:rPr lang="en-US"/>
              <a:t>Copyright © 2008 W. W. Norton &amp; Company.</a:t>
            </a:r>
          </a:p>
          <a:p>
            <a:pPr>
              <a:defRPr/>
            </a:pPr>
            <a:r>
              <a:rPr lang="en-US"/>
              <a:t>All rights reserved.</a:t>
            </a:r>
            <a:endParaRPr lang="en-US" sz="1400">
              <a:solidFill>
                <a:schemeClr val="tx1"/>
              </a:solidFill>
              <a:latin typeface="+mn-lt"/>
            </a:endParaRPr>
          </a:p>
        </p:txBody>
      </p:sp>
      <p:sp>
        <p:nvSpPr>
          <p:cNvPr id="7" name="Slide Number Placeholder 4"/>
          <p:cNvSpPr>
            <a:spLocks noGrp="1"/>
          </p:cNvSpPr>
          <p:nvPr>
            <p:ph type="sldNum" sz="quarter" idx="11"/>
          </p:nvPr>
        </p:nvSpPr>
        <p:spPr/>
        <p:txBody>
          <a:bodyPr/>
          <a:lstStyle>
            <a:lvl1pPr>
              <a:defRPr/>
            </a:lvl1pPr>
          </a:lstStyle>
          <a:p>
            <a:pPr>
              <a:defRPr/>
            </a:pPr>
            <a:fld id="{111D53A1-52F2-4DCE-A5BE-2BFC5CEF251A}" type="slidenum">
              <a:rPr lang="en-US" altLang="en-US"/>
              <a:pPr>
                <a:defRPr/>
              </a:pPr>
              <a:t>‹#›</a:t>
            </a:fld>
            <a:endParaRPr lang="en-US" altLang="en-US" sz="1800">
              <a:latin typeface="Times New Roman" panose="02020603050405020304" pitchFamily="18" charset="0"/>
            </a:endParaRPr>
          </a:p>
        </p:txBody>
      </p:sp>
    </p:spTree>
    <p:extLst>
      <p:ext uri="{BB962C8B-B14F-4D97-AF65-F5344CB8AC3E}">
        <p14:creationId xmlns:p14="http://schemas.microsoft.com/office/powerpoint/2010/main" val="2642057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7620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524000"/>
            <a:ext cx="7772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341" name="Rectangle 5"/>
          <p:cNvSpPr>
            <a:spLocks noGrp="1" noChangeArrowheads="1"/>
          </p:cNvSpPr>
          <p:nvPr>
            <p:ph type="ftr" sz="quarter" idx="3"/>
          </p:nvPr>
        </p:nvSpPr>
        <p:spPr bwMode="auto">
          <a:xfrm>
            <a:off x="5334000" y="6362700"/>
            <a:ext cx="31242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200">
                <a:solidFill>
                  <a:srgbClr val="C6A02E"/>
                </a:solidFill>
                <a:latin typeface="+mj-lt"/>
              </a:defRPr>
            </a:lvl1pPr>
          </a:lstStyle>
          <a:p>
            <a:pPr>
              <a:defRPr/>
            </a:pPr>
            <a:r>
              <a:rPr lang="en-US"/>
              <a:t>Copyright © 2008 W. W. Norton &amp; Company.</a:t>
            </a:r>
          </a:p>
          <a:p>
            <a:pPr>
              <a:defRPr/>
            </a:pPr>
            <a:r>
              <a:rPr lang="en-US"/>
              <a:t>All rights reserved.</a:t>
            </a:r>
            <a:endParaRPr lang="en-US" sz="1400"/>
          </a:p>
        </p:txBody>
      </p:sp>
      <p:sp>
        <p:nvSpPr>
          <p:cNvPr id="14342" name="Rectangle 6"/>
          <p:cNvSpPr>
            <a:spLocks noGrp="1" noChangeArrowheads="1"/>
          </p:cNvSpPr>
          <p:nvPr>
            <p:ph type="sldNum" sz="quarter" idx="4"/>
          </p:nvPr>
        </p:nvSpPr>
        <p:spPr bwMode="auto">
          <a:xfrm>
            <a:off x="4191000" y="6400800"/>
            <a:ext cx="685800" cy="3048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200">
                <a:latin typeface="Arial" panose="020B0604020202020204" pitchFamily="34" charset="0"/>
              </a:defRPr>
            </a:lvl1pPr>
          </a:lstStyle>
          <a:p>
            <a:pPr>
              <a:defRPr/>
            </a:pPr>
            <a:fld id="{DAF14CB1-DA93-44BD-ABA4-F274806595A6}" type="slidenum">
              <a:rPr lang="en-US" altLang="en-US"/>
              <a:pPr>
                <a:defRPr/>
              </a:pPr>
              <a:t>‹#›</a:t>
            </a:fld>
            <a:endParaRPr lang="en-US" altLang="en-US" sz="1800"/>
          </a:p>
        </p:txBody>
      </p:sp>
    </p:spTree>
  </p:cSld>
  <p:clrMap bg1="lt1" tx1="dk1" bg2="lt2" tx2="dk2" accent1="accent1" accent2="accent2" accent3="accent3" accent4="accent4" accent5="accent5" accent6="accent6" hlink="hlink" folHlink="folHlink"/>
  <p:sldLayoutIdLst>
    <p:sldLayoutId id="2147484212" r:id="rId1"/>
    <p:sldLayoutId id="2147484213" r:id="rId2"/>
    <p:sldLayoutId id="2147484214" r:id="rId3"/>
    <p:sldLayoutId id="2147484215" r:id="rId4"/>
    <p:sldLayoutId id="2147484216" r:id="rId5"/>
    <p:sldLayoutId id="2147484217" r:id="rId6"/>
    <p:sldLayoutId id="2147484218" r:id="rId7"/>
    <p:sldLayoutId id="2147484219" r:id="rId8"/>
    <p:sldLayoutId id="2147484220" r:id="rId9"/>
    <p:sldLayoutId id="2147484209" r:id="rId10"/>
    <p:sldLayoutId id="2147484210" r:id="rId11"/>
    <p:sldLayoutId id="2147484211" r:id="rId12"/>
  </p:sldLayoutIdLst>
  <p:hf hdr="0" dt="0"/>
  <p:txStyles>
    <p:title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085850" indent="-228600" algn="l" rtl="0" eaLnBrk="0" fontAlgn="base" hangingPunct="0">
        <a:spcBef>
          <a:spcPct val="20000"/>
        </a:spcBef>
        <a:spcAft>
          <a:spcPct val="0"/>
        </a:spcAft>
        <a:buChar char="•"/>
        <a:defRPr sz="2000">
          <a:solidFill>
            <a:schemeClr val="tx1"/>
          </a:solidFill>
          <a:latin typeface="+mn-lt"/>
        </a:defRPr>
      </a:lvl3pPr>
      <a:lvl4pPr marL="1428750" indent="-228600" algn="l" rtl="0" eaLnBrk="0" fontAlgn="base" hangingPunct="0">
        <a:spcBef>
          <a:spcPct val="20000"/>
        </a:spcBef>
        <a:spcAft>
          <a:spcPct val="0"/>
        </a:spcAft>
        <a:buChar char="–"/>
        <a:defRPr sz="20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US" altLang="en-US"/>
              <a:t>Topics (Chapter 17, Cont’d)</a:t>
            </a:r>
          </a:p>
        </p:txBody>
      </p:sp>
      <p:sp>
        <p:nvSpPr>
          <p:cNvPr id="12291" name="Rectangle 5"/>
          <p:cNvSpPr>
            <a:spLocks noGrp="1" noChangeArrowheads="1"/>
          </p:cNvSpPr>
          <p:nvPr>
            <p:ph type="body" idx="1"/>
          </p:nvPr>
        </p:nvSpPr>
        <p:spPr/>
        <p:txBody>
          <a:bodyPr/>
          <a:lstStyle/>
          <a:p>
            <a:r>
              <a:rPr lang="en-US" altLang="en-US" dirty="0"/>
              <a:t>Delete a node from a linked list</a:t>
            </a:r>
          </a:p>
          <a:p>
            <a:r>
              <a:rPr lang="en-US" altLang="en-US" dirty="0"/>
              <a:t>Maintaining an ordered linked list</a:t>
            </a:r>
          </a:p>
          <a:p>
            <a:r>
              <a:rPr lang="en-US" altLang="en-US" dirty="0"/>
              <a:t>Program design example: Stack</a:t>
            </a:r>
          </a:p>
        </p:txBody>
      </p:sp>
    </p:spTree>
  </p:cSld>
  <p:clrMapOvr>
    <a:masterClrMapping/>
  </p:clrMapOvr>
  <mc:AlternateContent xmlns:mc="http://schemas.openxmlformats.org/markup-compatibility/2006" xmlns:p14="http://schemas.microsoft.com/office/powerpoint/2010/main">
    <mc:Choice Requires="p14">
      <p:transition spd="slow" p14:dur="2000" advTm="15491"/>
    </mc:Choice>
    <mc:Fallback xmlns="">
      <p:transition spd="slow" advTm="1549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idx="4294967295"/>
          </p:nvPr>
        </p:nvSpPr>
        <p:spPr/>
        <p:txBody>
          <a:bodyPr/>
          <a:lstStyle/>
          <a:p>
            <a:r>
              <a:rPr lang="en-US" altLang="en-US"/>
              <a:t>Deleting a Node from a Linked List</a:t>
            </a:r>
          </a:p>
        </p:txBody>
      </p:sp>
      <p:sp>
        <p:nvSpPr>
          <p:cNvPr id="40963" name="Content Placeholder 2"/>
          <p:cNvSpPr>
            <a:spLocks noGrp="1"/>
          </p:cNvSpPr>
          <p:nvPr>
            <p:ph idx="4294967295"/>
          </p:nvPr>
        </p:nvSpPr>
        <p:spPr>
          <a:xfrm>
            <a:off x="685800" y="1524000"/>
            <a:ext cx="8229600" cy="4800600"/>
          </a:xfrm>
        </p:spPr>
        <p:txBody>
          <a:bodyPr/>
          <a:lstStyle/>
          <a:p>
            <a:pPr>
              <a:lnSpc>
                <a:spcPct val="80000"/>
              </a:lnSpc>
              <a:spcBef>
                <a:spcPts val="500"/>
              </a:spcBef>
              <a:buFontTx/>
              <a:buNone/>
            </a:pPr>
            <a:r>
              <a:rPr lang="en-US" altLang="en-US" sz="1800">
                <a:latin typeface="Courier New" panose="02070309020205020404" pitchFamily="49" charset="0"/>
                <a:cs typeface="Courier New" panose="02070309020205020404" pitchFamily="49" charset="0"/>
              </a:rPr>
              <a:t>struct node *delete_from_list(struct node *list, int n)</a:t>
            </a:r>
          </a:p>
          <a:p>
            <a:pPr>
              <a:lnSpc>
                <a:spcPct val="80000"/>
              </a:lnSpc>
              <a:spcBef>
                <a:spcPts val="500"/>
              </a:spcBef>
              <a:buFontTx/>
              <a:buNone/>
            </a:pPr>
            <a:r>
              <a:rPr lang="en-US" altLang="en-US" sz="1800">
                <a:latin typeface="Courier New" panose="02070309020205020404" pitchFamily="49" charset="0"/>
                <a:cs typeface="Courier New" panose="02070309020205020404" pitchFamily="49" charset="0"/>
              </a:rPr>
              <a:t>{</a:t>
            </a:r>
          </a:p>
          <a:p>
            <a:pPr>
              <a:lnSpc>
                <a:spcPct val="80000"/>
              </a:lnSpc>
              <a:spcBef>
                <a:spcPct val="0"/>
              </a:spcBef>
              <a:buFontTx/>
              <a:buNone/>
            </a:pPr>
            <a:r>
              <a:rPr lang="en-US" altLang="en-US" sz="1800">
                <a:latin typeface="Courier New" panose="02070309020205020404" pitchFamily="49" charset="0"/>
                <a:cs typeface="Courier New" panose="02070309020205020404" pitchFamily="49" charset="0"/>
              </a:rPr>
              <a:t>  struct node *cur, *prev;</a:t>
            </a:r>
          </a:p>
          <a:p>
            <a:pPr>
              <a:lnSpc>
                <a:spcPct val="80000"/>
              </a:lnSpc>
              <a:spcBef>
                <a:spcPct val="0"/>
              </a:spcBef>
              <a:buFontTx/>
              <a:buNone/>
            </a:pPr>
            <a:r>
              <a:rPr lang="en-US" altLang="en-US" sz="1800">
                <a:latin typeface="Courier New" panose="02070309020205020404" pitchFamily="49" charset="0"/>
                <a:cs typeface="Courier New" panose="02070309020205020404" pitchFamily="49" charset="0"/>
              </a:rPr>
              <a:t>	  </a:t>
            </a:r>
          </a:p>
          <a:p>
            <a:pPr>
              <a:lnSpc>
                <a:spcPct val="80000"/>
              </a:lnSpc>
              <a:spcBef>
                <a:spcPts val="500"/>
              </a:spcBef>
              <a:buFontTx/>
              <a:buNone/>
            </a:pPr>
            <a:r>
              <a:rPr lang="en-US" altLang="en-US" sz="1800">
                <a:latin typeface="Courier New" panose="02070309020205020404" pitchFamily="49" charset="0"/>
                <a:cs typeface="Courier New" panose="02070309020205020404" pitchFamily="49" charset="0"/>
              </a:rPr>
              <a:t>  for (cur = list, prev = NULL;</a:t>
            </a:r>
          </a:p>
          <a:p>
            <a:pPr>
              <a:lnSpc>
                <a:spcPct val="80000"/>
              </a:lnSpc>
              <a:spcBef>
                <a:spcPts val="500"/>
              </a:spcBef>
              <a:buFontTx/>
              <a:buNone/>
            </a:pPr>
            <a:r>
              <a:rPr lang="en-US" altLang="en-US" sz="1800">
                <a:latin typeface="Courier New" panose="02070309020205020404" pitchFamily="49" charset="0"/>
                <a:cs typeface="Courier New" panose="02070309020205020404" pitchFamily="49" charset="0"/>
              </a:rPr>
              <a:t>       cur != NULL &amp;&amp; cur-&gt;value != n;</a:t>
            </a:r>
          </a:p>
          <a:p>
            <a:pPr>
              <a:lnSpc>
                <a:spcPct val="80000"/>
              </a:lnSpc>
              <a:spcBef>
                <a:spcPts val="500"/>
              </a:spcBef>
              <a:buFontTx/>
              <a:buNone/>
            </a:pPr>
            <a:r>
              <a:rPr lang="en-US" altLang="en-US" sz="1800">
                <a:latin typeface="Courier New" panose="02070309020205020404" pitchFamily="49" charset="0"/>
                <a:cs typeface="Courier New" panose="02070309020205020404" pitchFamily="49" charset="0"/>
              </a:rPr>
              <a:t>       prev = cur, cur = cur-&gt;next)</a:t>
            </a:r>
          </a:p>
          <a:p>
            <a:pPr>
              <a:lnSpc>
                <a:spcPct val="80000"/>
              </a:lnSpc>
              <a:spcBef>
                <a:spcPct val="0"/>
              </a:spcBef>
              <a:buFontTx/>
              <a:buNone/>
            </a:pPr>
            <a:r>
              <a:rPr lang="en-US" altLang="en-US" sz="1800">
                <a:latin typeface="Courier New" panose="02070309020205020404" pitchFamily="49" charset="0"/>
                <a:cs typeface="Courier New" panose="02070309020205020404" pitchFamily="49" charset="0"/>
              </a:rPr>
              <a:t>    ;</a:t>
            </a:r>
          </a:p>
          <a:p>
            <a:pPr>
              <a:lnSpc>
                <a:spcPct val="80000"/>
              </a:lnSpc>
              <a:spcBef>
                <a:spcPts val="500"/>
              </a:spcBef>
              <a:buFontTx/>
              <a:buNone/>
            </a:pPr>
            <a:r>
              <a:rPr lang="en-US" altLang="en-US" sz="1800">
                <a:latin typeface="Courier New" panose="02070309020205020404" pitchFamily="49" charset="0"/>
                <a:cs typeface="Courier New" panose="02070309020205020404" pitchFamily="49" charset="0"/>
              </a:rPr>
              <a:t>  if (cur == NULL) </a:t>
            </a:r>
          </a:p>
          <a:p>
            <a:pPr>
              <a:lnSpc>
                <a:spcPct val="80000"/>
              </a:lnSpc>
              <a:spcBef>
                <a:spcPts val="500"/>
              </a:spcBef>
              <a:buFontTx/>
              <a:buNone/>
            </a:pPr>
            <a:r>
              <a:rPr lang="en-US" altLang="en-US" sz="1800">
                <a:latin typeface="Courier New" panose="02070309020205020404" pitchFamily="49" charset="0"/>
                <a:cs typeface="Courier New" panose="02070309020205020404" pitchFamily="49" charset="0"/>
              </a:rPr>
              <a:t>    return list;             /* n was not found */</a:t>
            </a:r>
          </a:p>
          <a:p>
            <a:pPr>
              <a:lnSpc>
                <a:spcPct val="80000"/>
              </a:lnSpc>
              <a:spcBef>
                <a:spcPts val="500"/>
              </a:spcBef>
              <a:buFontTx/>
              <a:buNone/>
            </a:pPr>
            <a:r>
              <a:rPr lang="en-US" altLang="en-US" sz="1800">
                <a:latin typeface="Courier New" panose="02070309020205020404" pitchFamily="49" charset="0"/>
                <a:cs typeface="Courier New" panose="02070309020205020404" pitchFamily="49" charset="0"/>
              </a:rPr>
              <a:t>  if (prev == NULL)</a:t>
            </a:r>
          </a:p>
          <a:p>
            <a:pPr>
              <a:lnSpc>
                <a:spcPct val="80000"/>
              </a:lnSpc>
              <a:spcBef>
                <a:spcPts val="500"/>
              </a:spcBef>
              <a:buFontTx/>
              <a:buNone/>
            </a:pPr>
            <a:r>
              <a:rPr lang="en-US" altLang="en-US" sz="1800">
                <a:latin typeface="Courier New" panose="02070309020205020404" pitchFamily="49" charset="0"/>
                <a:cs typeface="Courier New" panose="02070309020205020404" pitchFamily="49" charset="0"/>
              </a:rPr>
              <a:t>    list = list-&gt;next;       /* n is in the first node */</a:t>
            </a:r>
          </a:p>
          <a:p>
            <a:pPr>
              <a:lnSpc>
                <a:spcPct val="80000"/>
              </a:lnSpc>
              <a:spcBef>
                <a:spcPts val="500"/>
              </a:spcBef>
              <a:buFontTx/>
              <a:buNone/>
            </a:pPr>
            <a:r>
              <a:rPr lang="en-US" altLang="en-US" sz="1800">
                <a:latin typeface="Courier New" panose="02070309020205020404" pitchFamily="49" charset="0"/>
                <a:cs typeface="Courier New" panose="02070309020205020404" pitchFamily="49" charset="0"/>
              </a:rPr>
              <a:t>  else</a:t>
            </a:r>
          </a:p>
          <a:p>
            <a:pPr>
              <a:lnSpc>
                <a:spcPct val="80000"/>
              </a:lnSpc>
              <a:spcBef>
                <a:spcPts val="500"/>
              </a:spcBef>
              <a:buFontTx/>
              <a:buNone/>
            </a:pPr>
            <a:r>
              <a:rPr lang="en-US" altLang="en-US" sz="1800">
                <a:latin typeface="Courier New" panose="02070309020205020404" pitchFamily="49" charset="0"/>
                <a:cs typeface="Courier New" panose="02070309020205020404" pitchFamily="49" charset="0"/>
              </a:rPr>
              <a:t>    prev-&gt;next = cur-&gt;next;  /* n is in some other node */</a:t>
            </a:r>
          </a:p>
          <a:p>
            <a:pPr>
              <a:lnSpc>
                <a:spcPct val="80000"/>
              </a:lnSpc>
              <a:spcBef>
                <a:spcPts val="500"/>
              </a:spcBef>
              <a:buFontTx/>
              <a:buNone/>
            </a:pPr>
            <a:r>
              <a:rPr lang="en-US" altLang="en-US" sz="1800">
                <a:latin typeface="Courier New" panose="02070309020205020404" pitchFamily="49" charset="0"/>
                <a:cs typeface="Courier New" panose="02070309020205020404" pitchFamily="49" charset="0"/>
              </a:rPr>
              <a:t>  free(cur);</a:t>
            </a:r>
          </a:p>
          <a:p>
            <a:pPr>
              <a:lnSpc>
                <a:spcPct val="80000"/>
              </a:lnSpc>
              <a:spcBef>
                <a:spcPts val="500"/>
              </a:spcBef>
              <a:buFontTx/>
              <a:buNone/>
            </a:pPr>
            <a:r>
              <a:rPr lang="en-US" altLang="en-US" sz="1800">
                <a:latin typeface="Courier New" panose="02070309020205020404" pitchFamily="49" charset="0"/>
                <a:cs typeface="Courier New" panose="02070309020205020404" pitchFamily="49" charset="0"/>
              </a:rPr>
              <a:t>  return list;</a:t>
            </a:r>
          </a:p>
          <a:p>
            <a:pPr>
              <a:lnSpc>
                <a:spcPct val="80000"/>
              </a:lnSpc>
              <a:spcBef>
                <a:spcPct val="0"/>
              </a:spcBef>
              <a:buFontTx/>
              <a:buNone/>
            </a:pPr>
            <a:r>
              <a:rPr lang="en-US" altLang="en-US" sz="1800">
                <a:latin typeface="Courier New" panose="02070309020205020404" pitchFamily="49" charset="0"/>
                <a:cs typeface="Courier New" panose="02070309020205020404" pitchFamily="49" charset="0"/>
              </a:rPr>
              <a:t>}</a:t>
            </a:r>
          </a:p>
        </p:txBody>
      </p:sp>
      <p:sp>
        <p:nvSpPr>
          <p:cNvPr id="40964"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1467A9CC-009C-483B-B49C-0E1ED3BE1A2B}" type="slidenum">
              <a:rPr lang="en-US" altLang="en-US" sz="1200">
                <a:latin typeface="Arial" panose="020B0604020202020204" pitchFamily="34" charset="0"/>
              </a:rPr>
              <a:pPr algn="ctr">
                <a:spcBef>
                  <a:spcPct val="0"/>
                </a:spcBef>
                <a:buFontTx/>
                <a:buNone/>
              </a:pPr>
              <a:t>10</a:t>
            </a:fld>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179629"/>
    </mc:Choice>
    <mc:Fallback xmlns="">
      <p:transition spd="slow" advTm="17962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143000" y="1122363"/>
            <a:ext cx="6858000" cy="2387600"/>
          </a:xfrm>
        </p:spPr>
        <p:txBody>
          <a:bodyPr anchor="ctr"/>
          <a:lstStyle/>
          <a:p>
            <a:r>
              <a:rPr lang="en-US" altLang="en-US" sz="3200" dirty="0"/>
              <a:t>Maintaining an Ordered Linked List</a:t>
            </a:r>
          </a:p>
        </p:txBody>
      </p:sp>
      <p:sp>
        <p:nvSpPr>
          <p:cNvPr id="3" name="Subtitle 2">
            <a:extLst>
              <a:ext uri="{FF2B5EF4-FFF2-40B4-BE49-F238E27FC236}">
                <a16:creationId xmlns:a16="http://schemas.microsoft.com/office/drawing/2014/main" id="{BE3DB2FC-535B-47BA-A002-EDA449FC21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2946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p:txBody>
          <a:bodyPr/>
          <a:lstStyle/>
          <a:p>
            <a:r>
              <a:rPr lang="en-US" altLang="en-US"/>
              <a:t>Ordered Lists</a:t>
            </a:r>
          </a:p>
        </p:txBody>
      </p:sp>
      <p:sp>
        <p:nvSpPr>
          <p:cNvPr id="14339" name="Content Placeholder 2"/>
          <p:cNvSpPr>
            <a:spLocks noGrp="1"/>
          </p:cNvSpPr>
          <p:nvPr>
            <p:ph idx="4294967295"/>
          </p:nvPr>
        </p:nvSpPr>
        <p:spPr/>
        <p:txBody>
          <a:bodyPr/>
          <a:lstStyle/>
          <a:p>
            <a:r>
              <a:rPr lang="en-US" altLang="en-US" dirty="0"/>
              <a:t>When the nodes of a list are kept in order—sorted by the data stored inside the nodes—we say that the list is </a:t>
            </a:r>
            <a:r>
              <a:rPr lang="en-US" altLang="en-US" b="1" i="1" dirty="0"/>
              <a:t>ordered.</a:t>
            </a:r>
            <a:endParaRPr lang="en-US" altLang="en-US" dirty="0"/>
          </a:p>
          <a:p>
            <a:r>
              <a:rPr lang="en-US" altLang="en-US" dirty="0"/>
              <a:t>Inserting a node into an ordered list is more difficult, because the node won’t always be put at the beginning of the list or the end of the list.</a:t>
            </a:r>
          </a:p>
          <a:p>
            <a:r>
              <a:rPr lang="en-US" altLang="en-US" b="1" dirty="0"/>
              <a:t>However, searching is faster: we can stop looking after reaching the point at which the desired node would have been located.</a:t>
            </a:r>
          </a:p>
          <a:p>
            <a:endParaRPr lang="en-US" altLang="en-US" dirty="0"/>
          </a:p>
        </p:txBody>
      </p:sp>
      <p:sp>
        <p:nvSpPr>
          <p:cNvPr id="14340"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37F54846-49A5-4CAB-8789-6A906F775E8A}" type="slidenum">
              <a:rPr lang="en-US" altLang="en-US" sz="1200">
                <a:latin typeface="Arial" panose="020B0604020202020204" pitchFamily="34" charset="0"/>
              </a:rPr>
              <a:pPr algn="ctr">
                <a:spcBef>
                  <a:spcPct val="0"/>
                </a:spcBef>
                <a:buFontTx/>
                <a:buNone/>
              </a:pPr>
              <a:t>12</a:t>
            </a:fld>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135702"/>
    </mc:Choice>
    <mc:Fallback xmlns="">
      <p:transition spd="slow" advTm="13570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p:txBody>
          <a:bodyPr/>
          <a:lstStyle/>
          <a:p>
            <a:r>
              <a:rPr lang="en-US" altLang="en-US" dirty="0"/>
              <a:t>Inventory program: Ordered List</a:t>
            </a:r>
          </a:p>
        </p:txBody>
      </p:sp>
      <p:sp>
        <p:nvSpPr>
          <p:cNvPr id="15363" name="Content Placeholder 2"/>
          <p:cNvSpPr>
            <a:spLocks noGrp="1"/>
          </p:cNvSpPr>
          <p:nvPr>
            <p:ph idx="4294967295"/>
          </p:nvPr>
        </p:nvSpPr>
        <p:spPr>
          <a:xfrm>
            <a:off x="685800" y="1598613"/>
            <a:ext cx="7772400" cy="4725987"/>
          </a:xfrm>
        </p:spPr>
        <p:txBody>
          <a:bodyPr/>
          <a:lstStyle/>
          <a:p>
            <a:r>
              <a:rPr lang="en-US" altLang="en-US"/>
              <a:t>The </a:t>
            </a:r>
            <a:r>
              <a:rPr lang="en-US" altLang="en-US">
                <a:latin typeface="Courier New" panose="02070309020205020404" pitchFamily="49" charset="0"/>
                <a:cs typeface="Courier New" panose="02070309020205020404" pitchFamily="49" charset="0"/>
              </a:rPr>
              <a:t>part</a:t>
            </a:r>
            <a:r>
              <a:rPr lang="en-US" altLang="en-US"/>
              <a:t> structure contains a pointer to the next node:</a:t>
            </a:r>
          </a:p>
          <a:p>
            <a:pPr>
              <a:lnSpc>
                <a:spcPct val="80000"/>
              </a:lnSpc>
              <a:spcBef>
                <a:spcPts val="1200"/>
              </a:spcBef>
              <a:buFontTx/>
              <a:buNone/>
            </a:pPr>
            <a:r>
              <a:rPr lang="en-US" altLang="en-US" sz="2400">
                <a:solidFill>
                  <a:srgbClr val="000000"/>
                </a:solidFill>
                <a:latin typeface="Courier New" panose="02070309020205020404" pitchFamily="49" charset="0"/>
                <a:cs typeface="Courier New" panose="02070309020205020404" pitchFamily="49" charset="0"/>
              </a:rPr>
              <a:t>	struct part {</a:t>
            </a:r>
          </a:p>
          <a:p>
            <a:pPr>
              <a:lnSpc>
                <a:spcPct val="80000"/>
              </a:lnSpc>
              <a:spcBef>
                <a:spcPts val="600"/>
              </a:spcBef>
              <a:buFontTx/>
              <a:buNone/>
            </a:pPr>
            <a:r>
              <a:rPr lang="en-US" altLang="en-US" sz="2400">
                <a:solidFill>
                  <a:srgbClr val="000000"/>
                </a:solidFill>
                <a:latin typeface="Courier New" panose="02070309020205020404" pitchFamily="49" charset="0"/>
                <a:cs typeface="Courier New" panose="02070309020205020404" pitchFamily="49" charset="0"/>
              </a:rPr>
              <a:t>	  int number;</a:t>
            </a:r>
          </a:p>
          <a:p>
            <a:pPr>
              <a:lnSpc>
                <a:spcPct val="80000"/>
              </a:lnSpc>
              <a:spcBef>
                <a:spcPts val="600"/>
              </a:spcBef>
              <a:buFontTx/>
              <a:buNone/>
            </a:pPr>
            <a:r>
              <a:rPr lang="en-US" altLang="en-US" sz="2400">
                <a:solidFill>
                  <a:srgbClr val="000000"/>
                </a:solidFill>
                <a:latin typeface="Courier New" panose="02070309020205020404" pitchFamily="49" charset="0"/>
                <a:cs typeface="Courier New" panose="02070309020205020404" pitchFamily="49" charset="0"/>
              </a:rPr>
              <a:t>	  char name[NAME_LEN+1];</a:t>
            </a:r>
          </a:p>
          <a:p>
            <a:pPr>
              <a:lnSpc>
                <a:spcPct val="80000"/>
              </a:lnSpc>
              <a:spcBef>
                <a:spcPts val="600"/>
              </a:spcBef>
              <a:buFontTx/>
              <a:buNone/>
            </a:pPr>
            <a:r>
              <a:rPr lang="en-US" altLang="en-US" sz="2400">
                <a:solidFill>
                  <a:srgbClr val="000000"/>
                </a:solidFill>
                <a:latin typeface="Courier New" panose="02070309020205020404" pitchFamily="49" charset="0"/>
                <a:cs typeface="Courier New" panose="02070309020205020404" pitchFamily="49" charset="0"/>
              </a:rPr>
              <a:t>	  int on_hand;</a:t>
            </a:r>
          </a:p>
          <a:p>
            <a:pPr>
              <a:lnSpc>
                <a:spcPct val="80000"/>
              </a:lnSpc>
              <a:spcBef>
                <a:spcPts val="600"/>
              </a:spcBef>
              <a:buFontTx/>
              <a:buNone/>
            </a:pPr>
            <a:r>
              <a:rPr lang="en-US" altLang="en-US" sz="2400">
                <a:solidFill>
                  <a:srgbClr val="000000"/>
                </a:solidFill>
                <a:latin typeface="Courier New" panose="02070309020205020404" pitchFamily="49" charset="0"/>
                <a:cs typeface="Courier New" panose="02070309020205020404" pitchFamily="49" charset="0"/>
              </a:rPr>
              <a:t>	  </a:t>
            </a:r>
            <a:r>
              <a:rPr lang="en-US" altLang="en-US" sz="2400" b="1">
                <a:solidFill>
                  <a:srgbClr val="000000"/>
                </a:solidFill>
                <a:latin typeface="Courier New" panose="02070309020205020404" pitchFamily="49" charset="0"/>
                <a:cs typeface="Courier New" panose="02070309020205020404" pitchFamily="49" charset="0"/>
              </a:rPr>
              <a:t>struct part *next;</a:t>
            </a:r>
          </a:p>
          <a:p>
            <a:pPr>
              <a:lnSpc>
                <a:spcPct val="80000"/>
              </a:lnSpc>
              <a:spcBef>
                <a:spcPts val="600"/>
              </a:spcBef>
              <a:buFontTx/>
              <a:buNone/>
            </a:pPr>
            <a:r>
              <a:rPr lang="en-US" altLang="en-US" sz="2400">
                <a:solidFill>
                  <a:srgbClr val="000000"/>
                </a:solidFill>
                <a:latin typeface="Courier New" panose="02070309020205020404" pitchFamily="49" charset="0"/>
                <a:cs typeface="Courier New" panose="02070309020205020404" pitchFamily="49" charset="0"/>
              </a:rPr>
              <a:t>	};</a:t>
            </a:r>
            <a:endParaRPr lang="en-US" altLang="en-US" sz="2400"/>
          </a:p>
          <a:p>
            <a:r>
              <a:rPr lang="en-US" altLang="en-US">
                <a:latin typeface="Courier New" panose="02070309020205020404" pitchFamily="49" charset="0"/>
                <a:cs typeface="Courier New" panose="02070309020205020404" pitchFamily="49" charset="0"/>
              </a:rPr>
              <a:t>inventory</a:t>
            </a:r>
            <a:r>
              <a:rPr lang="en-US" altLang="en-US"/>
              <a:t> will point to the first node in the list:</a:t>
            </a:r>
          </a:p>
          <a:p>
            <a:pPr>
              <a:lnSpc>
                <a:spcPct val="80000"/>
              </a:lnSpc>
              <a:spcBef>
                <a:spcPts val="1200"/>
              </a:spcBef>
              <a:buFontTx/>
              <a:buNone/>
            </a:pPr>
            <a:r>
              <a:rPr lang="en-US" altLang="en-US" sz="2400">
                <a:latin typeface="Courier New" panose="02070309020205020404" pitchFamily="49" charset="0"/>
                <a:cs typeface="Courier New" panose="02070309020205020404" pitchFamily="49" charset="0"/>
              </a:rPr>
              <a:t>	struct part *inventory = NULL;</a:t>
            </a:r>
          </a:p>
        </p:txBody>
      </p:sp>
      <p:sp>
        <p:nvSpPr>
          <p:cNvPr id="15364"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AFDC7A7F-6E30-4C6B-AE6A-9CC342482C2A}" type="slidenum">
              <a:rPr lang="en-US" altLang="en-US" sz="1200">
                <a:latin typeface="Arial" panose="020B0604020202020204" pitchFamily="34" charset="0"/>
              </a:rPr>
              <a:pPr algn="ctr">
                <a:spcBef>
                  <a:spcPct val="0"/>
                </a:spcBef>
                <a:buFontTx/>
                <a:buNone/>
              </a:pPr>
              <a:t>13</a:t>
            </a:fld>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45976"/>
    </mc:Choice>
    <mc:Fallback xmlns="">
      <p:transition spd="slow" advTm="4597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p:txBody>
          <a:bodyPr/>
          <a:lstStyle/>
          <a:p>
            <a:r>
              <a:rPr lang="en-US" altLang="en-US" dirty="0"/>
              <a:t>Inventory program: Ordered List</a:t>
            </a:r>
          </a:p>
        </p:txBody>
      </p:sp>
      <p:sp>
        <p:nvSpPr>
          <p:cNvPr id="16387" name="Content Placeholder 2"/>
          <p:cNvSpPr>
            <a:spLocks noGrp="1"/>
          </p:cNvSpPr>
          <p:nvPr>
            <p:ph idx="4294967295"/>
          </p:nvPr>
        </p:nvSpPr>
        <p:spPr>
          <a:xfrm>
            <a:off x="685800" y="1598613"/>
            <a:ext cx="7772400" cy="4725987"/>
          </a:xfrm>
        </p:spPr>
        <p:txBody>
          <a:bodyPr/>
          <a:lstStyle/>
          <a:p>
            <a:r>
              <a:rPr lang="en-US" altLang="en-US" dirty="0"/>
              <a:t>We must determine where the new part belongs in the list and insert it there.</a:t>
            </a:r>
          </a:p>
          <a:p>
            <a:r>
              <a:rPr lang="en-US" altLang="en-US" dirty="0"/>
              <a:t>It will also check whether the part number is already present in the list.</a:t>
            </a:r>
          </a:p>
          <a:p>
            <a:r>
              <a:rPr lang="en-US" altLang="en-US" dirty="0"/>
              <a:t>A loop that accomplishes both tasks:</a:t>
            </a:r>
          </a:p>
          <a:p>
            <a:pPr marL="0" indent="0">
              <a:buNone/>
            </a:pPr>
            <a:endParaRPr lang="en-US" altLang="en-US" dirty="0"/>
          </a:p>
          <a:p>
            <a:pPr>
              <a:lnSpc>
                <a:spcPct val="80000"/>
              </a:lnSpc>
              <a:spcBef>
                <a:spcPts val="900"/>
              </a:spcBef>
              <a:buFontTx/>
              <a:buNone/>
            </a:pPr>
            <a:r>
              <a:rPr lang="en-US" altLang="en-US" sz="1800" dirty="0">
                <a:latin typeface="Courier New" panose="02070309020205020404" pitchFamily="49" charset="0"/>
                <a:cs typeface="Courier New" panose="02070309020205020404" pitchFamily="49" charset="0"/>
              </a:rPr>
              <a:t>	for (cur = inventory, </a:t>
            </a:r>
            <a:r>
              <a:rPr lang="en-US" altLang="en-US" sz="1800" dirty="0" err="1">
                <a:latin typeface="Courier New" panose="02070309020205020404" pitchFamily="49" charset="0"/>
                <a:cs typeface="Courier New" panose="02070309020205020404" pitchFamily="49" charset="0"/>
              </a:rPr>
              <a:t>prev</a:t>
            </a:r>
            <a:r>
              <a:rPr lang="en-US" altLang="en-US" sz="1800" dirty="0">
                <a:latin typeface="Courier New" panose="02070309020205020404" pitchFamily="49" charset="0"/>
                <a:cs typeface="Courier New" panose="02070309020205020404" pitchFamily="49" charset="0"/>
              </a:rPr>
              <a:t> = NULL;</a:t>
            </a:r>
          </a:p>
          <a:p>
            <a:pPr>
              <a:lnSpc>
                <a:spcPct val="80000"/>
              </a:lnSpc>
              <a:spcBef>
                <a:spcPts val="500"/>
              </a:spcBef>
              <a:buFontTx/>
              <a:buNone/>
            </a:pPr>
            <a:r>
              <a:rPr lang="en-US" altLang="en-US" sz="1800" dirty="0">
                <a:latin typeface="Courier New" panose="02070309020205020404" pitchFamily="49" charset="0"/>
                <a:cs typeface="Courier New" panose="02070309020205020404" pitchFamily="49" charset="0"/>
              </a:rPr>
              <a:t>	     cur != NULL &amp;&amp; </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-&gt;number &gt; cur-&gt;number;</a:t>
            </a:r>
          </a:p>
          <a:p>
            <a:pPr>
              <a:lnSpc>
                <a:spcPct val="80000"/>
              </a:lnSpc>
              <a:spcBef>
                <a:spcPts val="5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prev</a:t>
            </a:r>
            <a:r>
              <a:rPr lang="en-US" altLang="en-US" sz="1800" dirty="0">
                <a:latin typeface="Courier New" panose="02070309020205020404" pitchFamily="49" charset="0"/>
                <a:cs typeface="Courier New" panose="02070309020205020404" pitchFamily="49" charset="0"/>
              </a:rPr>
              <a:t> = cur, cur = cur-&gt;next)</a:t>
            </a:r>
          </a:p>
          <a:p>
            <a:pPr>
              <a:lnSpc>
                <a:spcPct val="80000"/>
              </a:lnSpc>
              <a:spcBef>
                <a:spcPct val="0"/>
              </a:spcBef>
              <a:buFontTx/>
              <a:buNone/>
            </a:pPr>
            <a:r>
              <a:rPr lang="en-US" altLang="en-US" sz="1800" dirty="0">
                <a:latin typeface="Courier New" panose="02070309020205020404" pitchFamily="49" charset="0"/>
                <a:cs typeface="Courier New" panose="02070309020205020404" pitchFamily="49" charset="0"/>
              </a:rPr>
              <a:t>	  ;</a:t>
            </a:r>
          </a:p>
        </p:txBody>
      </p:sp>
      <p:sp>
        <p:nvSpPr>
          <p:cNvPr id="16388"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C862D8F9-E763-4AF2-A31F-4EF13DEA4F7A}" type="slidenum">
              <a:rPr lang="en-US" altLang="en-US" sz="1200">
                <a:latin typeface="Arial" panose="020B0604020202020204" pitchFamily="34" charset="0"/>
              </a:rPr>
              <a:pPr algn="ctr">
                <a:spcBef>
                  <a:spcPct val="0"/>
                </a:spcBef>
                <a:buFontTx/>
                <a:buNone/>
              </a:pPr>
              <a:t>14</a:t>
            </a:fld>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298359"/>
    </mc:Choice>
    <mc:Fallback xmlns="">
      <p:transition spd="slow" advTm="29835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p:txBody>
          <a:bodyPr/>
          <a:lstStyle/>
          <a:p>
            <a:r>
              <a:rPr lang="en-US" altLang="en-US" dirty="0"/>
              <a:t>Inventory program: Ordered List</a:t>
            </a:r>
          </a:p>
        </p:txBody>
      </p:sp>
      <p:sp>
        <p:nvSpPr>
          <p:cNvPr id="17411" name="Content Placeholder 2"/>
          <p:cNvSpPr>
            <a:spLocks noGrp="1"/>
          </p:cNvSpPr>
          <p:nvPr>
            <p:ph idx="4294967295"/>
          </p:nvPr>
        </p:nvSpPr>
        <p:spPr>
          <a:xfrm>
            <a:off x="685800" y="1598613"/>
            <a:ext cx="7772400" cy="4725987"/>
          </a:xfrm>
        </p:spPr>
        <p:txBody>
          <a:bodyPr/>
          <a:lstStyle/>
          <a:p>
            <a:r>
              <a:rPr lang="en-US" altLang="en-US" dirty="0"/>
              <a:t>Once the loop terminates, </a:t>
            </a:r>
            <a:r>
              <a:rPr lang="en-US" altLang="en-US" dirty="0">
                <a:latin typeface="Courier New" panose="02070309020205020404" pitchFamily="49" charset="0"/>
                <a:cs typeface="Courier New" panose="02070309020205020404" pitchFamily="49" charset="0"/>
              </a:rPr>
              <a:t>insert</a:t>
            </a:r>
            <a:r>
              <a:rPr lang="en-US" altLang="en-US" dirty="0"/>
              <a:t> will check whether </a:t>
            </a:r>
            <a:r>
              <a:rPr lang="en-US" altLang="en-US" dirty="0">
                <a:latin typeface="Courier New" panose="02070309020205020404" pitchFamily="49" charset="0"/>
                <a:cs typeface="Courier New" panose="02070309020205020404" pitchFamily="49" charset="0"/>
              </a:rPr>
              <a:t>cur</a:t>
            </a:r>
            <a:r>
              <a:rPr lang="en-US" altLang="en-US" dirty="0"/>
              <a:t> isn’t </a:t>
            </a:r>
            <a:r>
              <a:rPr lang="en-US" altLang="en-US" dirty="0">
                <a:latin typeface="Courier New" panose="02070309020205020404" pitchFamily="49" charset="0"/>
                <a:cs typeface="Courier New" panose="02070309020205020404" pitchFamily="49" charset="0"/>
              </a:rPr>
              <a:t>NULL</a:t>
            </a:r>
            <a:r>
              <a:rPr lang="en-US" altLang="en-US" dirty="0"/>
              <a:t> and whether </a:t>
            </a:r>
            <a:r>
              <a:rPr lang="en-US" altLang="en-US" dirty="0" err="1">
                <a:latin typeface="Courier New" panose="02070309020205020404" pitchFamily="49" charset="0"/>
                <a:cs typeface="Courier New" panose="02070309020205020404" pitchFamily="49" charset="0"/>
              </a:rPr>
              <a:t>new_node</a:t>
            </a:r>
            <a:r>
              <a:rPr lang="en-US" altLang="en-US" dirty="0">
                <a:latin typeface="Courier New" panose="02070309020205020404" pitchFamily="49" charset="0"/>
                <a:cs typeface="Courier New" panose="02070309020205020404" pitchFamily="49" charset="0"/>
              </a:rPr>
              <a:t>-&gt;number</a:t>
            </a:r>
            <a:r>
              <a:rPr lang="en-US" altLang="en-US" dirty="0"/>
              <a:t> equals </a:t>
            </a:r>
            <a:r>
              <a:rPr lang="en-US" altLang="en-US" dirty="0">
                <a:latin typeface="Courier New" panose="02070309020205020404" pitchFamily="49" charset="0"/>
                <a:cs typeface="Courier New" panose="02070309020205020404" pitchFamily="49" charset="0"/>
              </a:rPr>
              <a:t>cur-&gt;number</a:t>
            </a:r>
            <a:r>
              <a:rPr lang="en-US" altLang="en-US" dirty="0"/>
              <a:t>.</a:t>
            </a:r>
          </a:p>
          <a:p>
            <a:pPr lvl="1"/>
            <a:r>
              <a:rPr lang="en-US" altLang="en-US" dirty="0"/>
              <a:t>If both are true, the part number is already in the list.</a:t>
            </a:r>
          </a:p>
          <a:p>
            <a:pPr lvl="1"/>
            <a:r>
              <a:rPr lang="en-US" altLang="en-US" dirty="0"/>
              <a:t>Otherwise, </a:t>
            </a:r>
            <a:r>
              <a:rPr lang="en-US" altLang="en-US" dirty="0">
                <a:latin typeface="Courier New" panose="02070309020205020404" pitchFamily="49" charset="0"/>
                <a:cs typeface="Courier New" panose="02070309020205020404" pitchFamily="49" charset="0"/>
              </a:rPr>
              <a:t>insert</a:t>
            </a:r>
            <a:r>
              <a:rPr lang="en-US" altLang="en-US" dirty="0"/>
              <a:t> will insert a new node between the nodes pointed to by </a:t>
            </a:r>
            <a:r>
              <a:rPr lang="en-US" altLang="en-US" dirty="0" err="1">
                <a:latin typeface="Courier New" panose="02070309020205020404" pitchFamily="49" charset="0"/>
                <a:cs typeface="Courier New" panose="02070309020205020404" pitchFamily="49" charset="0"/>
              </a:rPr>
              <a:t>prev</a:t>
            </a:r>
            <a:r>
              <a:rPr lang="en-US" altLang="en-US" dirty="0"/>
              <a:t> and </a:t>
            </a:r>
            <a:r>
              <a:rPr lang="en-US" altLang="en-US" dirty="0">
                <a:latin typeface="Courier New" panose="02070309020205020404" pitchFamily="49" charset="0"/>
                <a:cs typeface="Courier New" panose="02070309020205020404" pitchFamily="49" charset="0"/>
              </a:rPr>
              <a:t>cur</a:t>
            </a:r>
            <a:r>
              <a:rPr lang="en-US" altLang="en-US" dirty="0"/>
              <a:t>.</a:t>
            </a:r>
          </a:p>
          <a:p>
            <a:endParaRPr lang="en-US" altLang="en-US" dirty="0"/>
          </a:p>
          <a:p>
            <a:r>
              <a:rPr lang="en-US" altLang="en-US" dirty="0"/>
              <a:t>This strategy works even if the new part number is larger than any in the list.</a:t>
            </a:r>
          </a:p>
        </p:txBody>
      </p:sp>
      <p:sp>
        <p:nvSpPr>
          <p:cNvPr id="17412"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D2A0118E-AE0B-43FA-8F18-FD9B3EA64C2A}" type="slidenum">
              <a:rPr lang="en-US" altLang="en-US" sz="1200">
                <a:latin typeface="Arial" panose="020B0604020202020204" pitchFamily="34" charset="0"/>
              </a:rPr>
              <a:pPr algn="ctr">
                <a:spcBef>
                  <a:spcPct val="0"/>
                </a:spcBef>
                <a:buFontTx/>
                <a:buNone/>
              </a:pPr>
              <a:t>15</a:t>
            </a:fld>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78308"/>
    </mc:Choice>
    <mc:Fallback xmlns="">
      <p:transition spd="slow" advTm="7830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r>
              <a:rPr lang="en-US" altLang="en-US" dirty="0"/>
              <a:t>Insert a Node to an Ordered Linked List</a:t>
            </a:r>
          </a:p>
        </p:txBody>
      </p:sp>
      <p:sp>
        <p:nvSpPr>
          <p:cNvPr id="35843" name="Content Placeholder 2"/>
          <p:cNvSpPr>
            <a:spLocks noGrp="1"/>
          </p:cNvSpPr>
          <p:nvPr>
            <p:ph idx="4294967295"/>
          </p:nvPr>
        </p:nvSpPr>
        <p:spPr/>
        <p:txBody>
          <a:bodyPr/>
          <a:lstStyle/>
          <a:p>
            <a:r>
              <a:rPr lang="en-US" altLang="en-US" dirty="0"/>
              <a:t>Assume that </a:t>
            </a:r>
            <a:r>
              <a:rPr lang="en-US" altLang="en-US" dirty="0">
                <a:latin typeface="Courier New" panose="02070309020205020404" pitchFamily="49" charset="0"/>
                <a:cs typeface="Courier New" panose="02070309020205020404" pitchFamily="49" charset="0"/>
              </a:rPr>
              <a:t>list</a:t>
            </a:r>
            <a:r>
              <a:rPr lang="en-US" altLang="en-US" dirty="0"/>
              <a:t> has the following appearance and </a:t>
            </a:r>
            <a:r>
              <a:rPr lang="en-US" altLang="en-US" dirty="0">
                <a:latin typeface="Courier New" panose="02070309020205020404" pitchFamily="49" charset="0"/>
                <a:cs typeface="Courier New" panose="02070309020205020404" pitchFamily="49" charset="0"/>
              </a:rPr>
              <a:t>number</a:t>
            </a:r>
            <a:r>
              <a:rPr lang="en-US" altLang="en-US" dirty="0"/>
              <a:t> is 4:</a:t>
            </a:r>
          </a:p>
          <a:p>
            <a:pPr>
              <a:buFontTx/>
              <a:buNone/>
            </a:pPr>
            <a:endParaRPr lang="en-US" altLang="en-US" dirty="0"/>
          </a:p>
          <a:p>
            <a:endParaRPr lang="en-US" altLang="en-US" sz="1200" dirty="0"/>
          </a:p>
          <a:p>
            <a:r>
              <a:rPr lang="en-US" altLang="en-US" dirty="0"/>
              <a:t>After </a:t>
            </a:r>
            <a:r>
              <a:rPr lang="en-US" altLang="en-US" dirty="0">
                <a:latin typeface="Courier New" panose="02070309020205020404" pitchFamily="49" charset="0"/>
                <a:cs typeface="Courier New" panose="02070309020205020404" pitchFamily="49" charset="0"/>
              </a:rPr>
              <a:t>cur</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Courier New" panose="02070309020205020404" pitchFamily="49" charset="0"/>
                <a:cs typeface="Courier New" panose="02070309020205020404" pitchFamily="49" charset="0"/>
              </a:rPr>
              <a:t>list,</a:t>
            </a:r>
            <a:r>
              <a:rPr lang="en-US" altLang="en-US" dirty="0"/>
              <a:t> </a:t>
            </a:r>
            <a:r>
              <a:rPr lang="en-US" altLang="en-US" dirty="0" err="1">
                <a:latin typeface="Courier New" panose="02070309020205020404" pitchFamily="49" charset="0"/>
                <a:cs typeface="Courier New" panose="02070309020205020404" pitchFamily="49" charset="0"/>
              </a:rPr>
              <a:t>prev</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Courier New" panose="02070309020205020404" pitchFamily="49" charset="0"/>
                <a:cs typeface="Courier New" panose="02070309020205020404" pitchFamily="49" charset="0"/>
              </a:rPr>
              <a:t>NULL</a:t>
            </a:r>
            <a:r>
              <a:rPr lang="en-US" altLang="en-US" dirty="0"/>
              <a:t> has been executed:</a:t>
            </a:r>
          </a:p>
        </p:txBody>
      </p:sp>
      <p:sp>
        <p:nvSpPr>
          <p:cNvPr id="35844"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C37D9235-D547-4E5D-A4E5-EB50D72FCDC7}" type="slidenum">
              <a:rPr lang="en-US" altLang="en-US" sz="1200">
                <a:latin typeface="Arial" panose="020B0604020202020204" pitchFamily="34" charset="0"/>
              </a:rPr>
              <a:pPr algn="ctr">
                <a:spcBef>
                  <a:spcPct val="0"/>
                </a:spcBef>
                <a:buFontTx/>
                <a:buNone/>
              </a:pPr>
              <a:t>16</a:t>
            </a:fld>
            <a:endParaRPr lang="en-US" altLang="en-US" sz="1800"/>
          </a:p>
        </p:txBody>
      </p:sp>
      <p:grpSp>
        <p:nvGrpSpPr>
          <p:cNvPr id="8" name="Group 7"/>
          <p:cNvGrpSpPr/>
          <p:nvPr/>
        </p:nvGrpSpPr>
        <p:grpSpPr>
          <a:xfrm>
            <a:off x="2741295" y="2438400"/>
            <a:ext cx="3870960" cy="586740"/>
            <a:chOff x="0" y="0"/>
            <a:chExt cx="3870960" cy="586740"/>
          </a:xfrm>
        </p:grpSpPr>
        <p:grpSp>
          <p:nvGrpSpPr>
            <p:cNvPr id="9" name="Group 8"/>
            <p:cNvGrpSpPr/>
            <p:nvPr/>
          </p:nvGrpSpPr>
          <p:grpSpPr>
            <a:xfrm>
              <a:off x="2796540" y="22860"/>
              <a:ext cx="1074420" cy="563880"/>
              <a:chOff x="0" y="0"/>
              <a:chExt cx="1074420" cy="563880"/>
            </a:xfrm>
          </p:grpSpPr>
          <p:sp>
            <p:nvSpPr>
              <p:cNvPr id="18" name="Text Box 26"/>
              <p:cNvSpPr txBox="1"/>
              <p:nvPr/>
            </p:nvSpPr>
            <p:spPr>
              <a:xfrm>
                <a:off x="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5</a:t>
                </a:r>
              </a:p>
            </p:txBody>
          </p:sp>
          <p:sp>
            <p:nvSpPr>
              <p:cNvPr id="19" name="Text Box 27"/>
              <p:cNvSpPr txBox="1"/>
              <p:nvPr/>
            </p:nvSpPr>
            <p:spPr>
              <a:xfrm>
                <a:off x="54102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 </a:t>
                </a:r>
              </a:p>
            </p:txBody>
          </p:sp>
        </p:grpSp>
        <p:grpSp>
          <p:nvGrpSpPr>
            <p:cNvPr id="10" name="Group 9"/>
            <p:cNvGrpSpPr/>
            <p:nvPr/>
          </p:nvGrpSpPr>
          <p:grpSpPr>
            <a:xfrm>
              <a:off x="1409700" y="0"/>
              <a:ext cx="1562100" cy="563880"/>
              <a:chOff x="0" y="0"/>
              <a:chExt cx="1562100" cy="563880"/>
            </a:xfrm>
          </p:grpSpPr>
          <p:sp>
            <p:nvSpPr>
              <p:cNvPr id="15" name="Text Box 19"/>
              <p:cNvSpPr txBox="1"/>
              <p:nvPr/>
            </p:nvSpPr>
            <p:spPr>
              <a:xfrm>
                <a:off x="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3</a:t>
                </a:r>
              </a:p>
            </p:txBody>
          </p:sp>
          <p:sp>
            <p:nvSpPr>
              <p:cNvPr id="16" name="Text Box 20"/>
              <p:cNvSpPr txBox="1"/>
              <p:nvPr/>
            </p:nvSpPr>
            <p:spPr>
              <a:xfrm>
                <a:off x="54102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 </a:t>
                </a:r>
              </a:p>
            </p:txBody>
          </p:sp>
          <p:cxnSp>
            <p:nvCxnSpPr>
              <p:cNvPr id="17" name="Straight Arrow Connector 16"/>
              <p:cNvCxnSpPr/>
              <p:nvPr/>
            </p:nvCxnSpPr>
            <p:spPr>
              <a:xfrm flipV="1">
                <a:off x="876300" y="297180"/>
                <a:ext cx="68580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0" y="7620"/>
              <a:ext cx="1562100" cy="563880"/>
              <a:chOff x="0" y="0"/>
              <a:chExt cx="1562100" cy="563880"/>
            </a:xfrm>
          </p:grpSpPr>
          <p:sp>
            <p:nvSpPr>
              <p:cNvPr id="12" name="Text Box 1"/>
              <p:cNvSpPr txBox="1"/>
              <p:nvPr/>
            </p:nvSpPr>
            <p:spPr>
              <a:xfrm>
                <a:off x="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2</a:t>
                </a:r>
              </a:p>
            </p:txBody>
          </p:sp>
          <p:sp>
            <p:nvSpPr>
              <p:cNvPr id="13" name="Text Box 2"/>
              <p:cNvSpPr txBox="1"/>
              <p:nvPr/>
            </p:nvSpPr>
            <p:spPr>
              <a:xfrm>
                <a:off x="54102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 </a:t>
                </a:r>
              </a:p>
            </p:txBody>
          </p:sp>
          <p:cxnSp>
            <p:nvCxnSpPr>
              <p:cNvPr id="14" name="Straight Arrow Connector 13"/>
              <p:cNvCxnSpPr/>
              <p:nvPr/>
            </p:nvCxnSpPr>
            <p:spPr>
              <a:xfrm flipV="1">
                <a:off x="876300" y="297180"/>
                <a:ext cx="68580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grpSp>
        <p:nvGrpSpPr>
          <p:cNvPr id="20" name="Group 19"/>
          <p:cNvGrpSpPr/>
          <p:nvPr/>
        </p:nvGrpSpPr>
        <p:grpSpPr>
          <a:xfrm>
            <a:off x="2429510" y="5181600"/>
            <a:ext cx="3870960" cy="586740"/>
            <a:chOff x="0" y="0"/>
            <a:chExt cx="3870960" cy="586740"/>
          </a:xfrm>
        </p:grpSpPr>
        <p:grpSp>
          <p:nvGrpSpPr>
            <p:cNvPr id="21" name="Group 20"/>
            <p:cNvGrpSpPr/>
            <p:nvPr/>
          </p:nvGrpSpPr>
          <p:grpSpPr>
            <a:xfrm>
              <a:off x="2796540" y="22860"/>
              <a:ext cx="1074420" cy="563880"/>
              <a:chOff x="0" y="0"/>
              <a:chExt cx="1074420" cy="563880"/>
            </a:xfrm>
          </p:grpSpPr>
          <p:sp>
            <p:nvSpPr>
              <p:cNvPr id="30" name="Text Box 26"/>
              <p:cNvSpPr txBox="1"/>
              <p:nvPr/>
            </p:nvSpPr>
            <p:spPr>
              <a:xfrm>
                <a:off x="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5</a:t>
                </a:r>
              </a:p>
            </p:txBody>
          </p:sp>
          <p:sp>
            <p:nvSpPr>
              <p:cNvPr id="31" name="Text Box 27"/>
              <p:cNvSpPr txBox="1"/>
              <p:nvPr/>
            </p:nvSpPr>
            <p:spPr>
              <a:xfrm>
                <a:off x="54102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 </a:t>
                </a:r>
              </a:p>
            </p:txBody>
          </p:sp>
        </p:grpSp>
        <p:grpSp>
          <p:nvGrpSpPr>
            <p:cNvPr id="22" name="Group 21"/>
            <p:cNvGrpSpPr/>
            <p:nvPr/>
          </p:nvGrpSpPr>
          <p:grpSpPr>
            <a:xfrm>
              <a:off x="1409700" y="0"/>
              <a:ext cx="1562100" cy="563880"/>
              <a:chOff x="0" y="0"/>
              <a:chExt cx="1562100" cy="563880"/>
            </a:xfrm>
          </p:grpSpPr>
          <p:sp>
            <p:nvSpPr>
              <p:cNvPr id="27" name="Text Box 19"/>
              <p:cNvSpPr txBox="1"/>
              <p:nvPr/>
            </p:nvSpPr>
            <p:spPr>
              <a:xfrm>
                <a:off x="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3</a:t>
                </a:r>
              </a:p>
            </p:txBody>
          </p:sp>
          <p:sp>
            <p:nvSpPr>
              <p:cNvPr id="28" name="Text Box 20"/>
              <p:cNvSpPr txBox="1"/>
              <p:nvPr/>
            </p:nvSpPr>
            <p:spPr>
              <a:xfrm>
                <a:off x="54102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 </a:t>
                </a:r>
              </a:p>
            </p:txBody>
          </p:sp>
          <p:cxnSp>
            <p:nvCxnSpPr>
              <p:cNvPr id="29" name="Straight Arrow Connector 28"/>
              <p:cNvCxnSpPr/>
              <p:nvPr/>
            </p:nvCxnSpPr>
            <p:spPr>
              <a:xfrm flipV="1">
                <a:off x="876300" y="297180"/>
                <a:ext cx="68580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0" y="7620"/>
              <a:ext cx="1562100" cy="563880"/>
              <a:chOff x="0" y="0"/>
              <a:chExt cx="1562100" cy="563880"/>
            </a:xfrm>
          </p:grpSpPr>
          <p:sp>
            <p:nvSpPr>
              <p:cNvPr id="24" name="Text Box 1"/>
              <p:cNvSpPr txBox="1"/>
              <p:nvPr/>
            </p:nvSpPr>
            <p:spPr>
              <a:xfrm>
                <a:off x="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2</a:t>
                </a:r>
              </a:p>
            </p:txBody>
          </p:sp>
          <p:sp>
            <p:nvSpPr>
              <p:cNvPr id="25" name="Text Box 2"/>
              <p:cNvSpPr txBox="1"/>
              <p:nvPr/>
            </p:nvSpPr>
            <p:spPr>
              <a:xfrm>
                <a:off x="54102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 </a:t>
                </a:r>
              </a:p>
            </p:txBody>
          </p:sp>
          <p:cxnSp>
            <p:nvCxnSpPr>
              <p:cNvPr id="26" name="Straight Arrow Connector 25"/>
              <p:cNvCxnSpPr/>
              <p:nvPr/>
            </p:nvCxnSpPr>
            <p:spPr>
              <a:xfrm flipV="1">
                <a:off x="876300" y="297180"/>
                <a:ext cx="68580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3" name="TextBox 2"/>
          <p:cNvSpPr txBox="1"/>
          <p:nvPr/>
        </p:nvSpPr>
        <p:spPr>
          <a:xfrm>
            <a:off x="653617" y="4267200"/>
            <a:ext cx="1713931" cy="461665"/>
          </a:xfrm>
          <a:prstGeom prst="rect">
            <a:avLst/>
          </a:prstGeom>
          <a:noFill/>
        </p:spPr>
        <p:txBody>
          <a:bodyPr wrap="none" rtlCol="0">
            <a:spAutoFit/>
          </a:bodyPr>
          <a:lstStyle/>
          <a:p>
            <a:r>
              <a:rPr lang="en-US" dirty="0" err="1"/>
              <a:t>prev</a:t>
            </a:r>
            <a:r>
              <a:rPr lang="en-US" dirty="0"/>
              <a:t>: NULL</a:t>
            </a:r>
          </a:p>
        </p:txBody>
      </p:sp>
      <p:sp>
        <p:nvSpPr>
          <p:cNvPr id="4" name="TextBox 3"/>
          <p:cNvSpPr txBox="1"/>
          <p:nvPr/>
        </p:nvSpPr>
        <p:spPr>
          <a:xfrm>
            <a:off x="723207" y="4703771"/>
            <a:ext cx="577402" cy="461665"/>
          </a:xfrm>
          <a:prstGeom prst="rect">
            <a:avLst/>
          </a:prstGeom>
          <a:noFill/>
        </p:spPr>
        <p:txBody>
          <a:bodyPr wrap="none" rtlCol="0">
            <a:spAutoFit/>
          </a:bodyPr>
          <a:lstStyle/>
          <a:p>
            <a:r>
              <a:rPr lang="en-US" dirty="0"/>
              <a:t>cur</a:t>
            </a:r>
          </a:p>
        </p:txBody>
      </p:sp>
      <p:cxnSp>
        <p:nvCxnSpPr>
          <p:cNvPr id="6" name="Straight Arrow Connector 5"/>
          <p:cNvCxnSpPr/>
          <p:nvPr/>
        </p:nvCxnSpPr>
        <p:spPr bwMode="auto">
          <a:xfrm>
            <a:off x="1234024" y="5054022"/>
            <a:ext cx="1256731" cy="149514"/>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697892499"/>
      </p:ext>
    </p:extLst>
  </p:cSld>
  <p:clrMapOvr>
    <a:masterClrMapping/>
  </p:clrMapOvr>
  <mc:AlternateContent xmlns:mc="http://schemas.openxmlformats.org/markup-compatibility/2006" xmlns:p14="http://schemas.microsoft.com/office/powerpoint/2010/main">
    <mc:Choice Requires="p14">
      <p:transition spd="slow" p14:dur="2000" advTm="46780"/>
    </mc:Choice>
    <mc:Fallback xmlns="">
      <p:transition spd="slow" advTm="4678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r>
              <a:rPr lang="en-US" altLang="en-US" dirty="0"/>
              <a:t>Insert a Node to an Ordered Linked List</a:t>
            </a:r>
          </a:p>
        </p:txBody>
      </p:sp>
      <p:sp>
        <p:nvSpPr>
          <p:cNvPr id="36867" name="Content Placeholder 2"/>
          <p:cNvSpPr>
            <a:spLocks noGrp="1"/>
          </p:cNvSpPr>
          <p:nvPr>
            <p:ph idx="4294967295"/>
          </p:nvPr>
        </p:nvSpPr>
        <p:spPr/>
        <p:txBody>
          <a:bodyPr/>
          <a:lstStyle/>
          <a:p>
            <a:r>
              <a:rPr lang="en-US" altLang="en-US" dirty="0"/>
              <a:t>The test </a:t>
            </a:r>
            <a:r>
              <a:rPr lang="en-US" altLang="en-US" dirty="0">
                <a:latin typeface="Courier New" panose="02070309020205020404" pitchFamily="49" charset="0"/>
                <a:cs typeface="Courier New" panose="02070309020205020404" pitchFamily="49" charset="0"/>
              </a:rPr>
              <a:t>cur</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Courier New" panose="02070309020205020404" pitchFamily="49" charset="0"/>
                <a:cs typeface="Courier New" panose="02070309020205020404" pitchFamily="49" charset="0"/>
              </a:rPr>
              <a:t>NULL</a:t>
            </a:r>
            <a:r>
              <a:rPr lang="en-US" altLang="en-US" dirty="0"/>
              <a:t> </a:t>
            </a:r>
            <a:r>
              <a:rPr lang="en-US" altLang="en-US" dirty="0">
                <a:latin typeface="Courier New" panose="02070309020205020404" pitchFamily="49" charset="0"/>
                <a:cs typeface="Courier New" panose="02070309020205020404" pitchFamily="49" charset="0"/>
              </a:rPr>
              <a:t>&amp;&amp;</a:t>
            </a:r>
            <a:r>
              <a:rPr lang="en-US" altLang="en-US" dirty="0"/>
              <a:t> </a:t>
            </a:r>
            <a:r>
              <a:rPr lang="en-US" altLang="en-US" dirty="0" err="1">
                <a:latin typeface="Courier New" panose="02070309020205020404" pitchFamily="49" charset="0"/>
                <a:cs typeface="Courier New" panose="02070309020205020404" pitchFamily="49" charset="0"/>
              </a:rPr>
              <a:t>new_node</a:t>
            </a:r>
            <a:r>
              <a:rPr lang="en-US" altLang="en-US" dirty="0">
                <a:latin typeface="Courier New" panose="02070309020205020404" pitchFamily="49" charset="0"/>
                <a:cs typeface="Courier New" panose="02070309020205020404" pitchFamily="49" charset="0"/>
              </a:rPr>
              <a:t>-&gt;number &gt; cur-&gt;number </a:t>
            </a:r>
            <a:r>
              <a:rPr lang="en-US" altLang="en-US" dirty="0"/>
              <a:t>is true, since </a:t>
            </a:r>
            <a:r>
              <a:rPr lang="en-US" altLang="en-US" dirty="0">
                <a:latin typeface="Courier New" panose="02070309020205020404" pitchFamily="49" charset="0"/>
                <a:cs typeface="Courier New" panose="02070309020205020404" pitchFamily="49" charset="0"/>
              </a:rPr>
              <a:t>cur</a:t>
            </a:r>
            <a:r>
              <a:rPr lang="en-US" altLang="en-US" dirty="0"/>
              <a:t> is pointing to a node and 4 is greater than 2.</a:t>
            </a:r>
          </a:p>
          <a:p>
            <a:endParaRPr lang="en-US" altLang="en-US" dirty="0"/>
          </a:p>
          <a:p>
            <a:r>
              <a:rPr lang="en-US" altLang="en-US" dirty="0"/>
              <a:t>After </a:t>
            </a:r>
            <a:r>
              <a:rPr lang="en-US" altLang="en-US" dirty="0" err="1">
                <a:latin typeface="Courier New" panose="02070309020205020404" pitchFamily="49" charset="0"/>
                <a:cs typeface="Courier New" panose="02070309020205020404" pitchFamily="49" charset="0"/>
              </a:rPr>
              <a:t>prev</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Courier New" panose="02070309020205020404" pitchFamily="49" charset="0"/>
                <a:cs typeface="Courier New" panose="02070309020205020404" pitchFamily="49" charset="0"/>
              </a:rPr>
              <a:t>cur,</a:t>
            </a:r>
            <a:r>
              <a:rPr lang="en-US" altLang="en-US" dirty="0"/>
              <a:t> </a:t>
            </a:r>
            <a:r>
              <a:rPr lang="en-US" altLang="en-US" dirty="0">
                <a:latin typeface="Courier New" panose="02070309020205020404" pitchFamily="49" charset="0"/>
                <a:cs typeface="Courier New" panose="02070309020205020404" pitchFamily="49" charset="0"/>
              </a:rPr>
              <a:t>cur</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Courier New" panose="02070309020205020404" pitchFamily="49" charset="0"/>
                <a:cs typeface="Courier New" panose="02070309020205020404" pitchFamily="49" charset="0"/>
              </a:rPr>
              <a:t>cur-&gt;next</a:t>
            </a:r>
            <a:r>
              <a:rPr lang="en-US" altLang="en-US" dirty="0"/>
              <a:t> has been executed:</a:t>
            </a:r>
          </a:p>
        </p:txBody>
      </p:sp>
      <p:sp>
        <p:nvSpPr>
          <p:cNvPr id="36868"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ABF5CEF8-6F96-4438-BC32-B8BAD5DE607B}" type="slidenum">
              <a:rPr lang="en-US" altLang="en-US" sz="1200">
                <a:latin typeface="Arial" panose="020B0604020202020204" pitchFamily="34" charset="0"/>
              </a:rPr>
              <a:pPr algn="ctr">
                <a:spcBef>
                  <a:spcPct val="0"/>
                </a:spcBef>
                <a:buFontTx/>
                <a:buNone/>
              </a:pPr>
              <a:t>17</a:t>
            </a:fld>
            <a:endParaRPr lang="en-US" altLang="en-US" sz="1800"/>
          </a:p>
        </p:txBody>
      </p:sp>
      <p:grpSp>
        <p:nvGrpSpPr>
          <p:cNvPr id="7" name="Group 6"/>
          <p:cNvGrpSpPr/>
          <p:nvPr/>
        </p:nvGrpSpPr>
        <p:grpSpPr>
          <a:xfrm>
            <a:off x="2429510" y="5181600"/>
            <a:ext cx="3870960" cy="586740"/>
            <a:chOff x="0" y="0"/>
            <a:chExt cx="3870960" cy="586740"/>
          </a:xfrm>
        </p:grpSpPr>
        <p:grpSp>
          <p:nvGrpSpPr>
            <p:cNvPr id="8" name="Group 7"/>
            <p:cNvGrpSpPr/>
            <p:nvPr/>
          </p:nvGrpSpPr>
          <p:grpSpPr>
            <a:xfrm>
              <a:off x="2796540" y="22860"/>
              <a:ext cx="1074420" cy="563880"/>
              <a:chOff x="0" y="0"/>
              <a:chExt cx="1074420" cy="563880"/>
            </a:xfrm>
          </p:grpSpPr>
          <p:sp>
            <p:nvSpPr>
              <p:cNvPr id="17" name="Text Box 26"/>
              <p:cNvSpPr txBox="1"/>
              <p:nvPr/>
            </p:nvSpPr>
            <p:spPr>
              <a:xfrm>
                <a:off x="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5</a:t>
                </a:r>
              </a:p>
            </p:txBody>
          </p:sp>
          <p:sp>
            <p:nvSpPr>
              <p:cNvPr id="18" name="Text Box 27"/>
              <p:cNvSpPr txBox="1"/>
              <p:nvPr/>
            </p:nvSpPr>
            <p:spPr>
              <a:xfrm>
                <a:off x="54102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 </a:t>
                </a:r>
              </a:p>
            </p:txBody>
          </p:sp>
        </p:grpSp>
        <p:grpSp>
          <p:nvGrpSpPr>
            <p:cNvPr id="9" name="Group 8"/>
            <p:cNvGrpSpPr/>
            <p:nvPr/>
          </p:nvGrpSpPr>
          <p:grpSpPr>
            <a:xfrm>
              <a:off x="1409700" y="0"/>
              <a:ext cx="1562100" cy="563880"/>
              <a:chOff x="0" y="0"/>
              <a:chExt cx="1562100" cy="563880"/>
            </a:xfrm>
          </p:grpSpPr>
          <p:sp>
            <p:nvSpPr>
              <p:cNvPr id="14" name="Text Box 19"/>
              <p:cNvSpPr txBox="1"/>
              <p:nvPr/>
            </p:nvSpPr>
            <p:spPr>
              <a:xfrm>
                <a:off x="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3</a:t>
                </a:r>
              </a:p>
            </p:txBody>
          </p:sp>
          <p:sp>
            <p:nvSpPr>
              <p:cNvPr id="15" name="Text Box 20"/>
              <p:cNvSpPr txBox="1"/>
              <p:nvPr/>
            </p:nvSpPr>
            <p:spPr>
              <a:xfrm>
                <a:off x="54102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 </a:t>
                </a:r>
              </a:p>
            </p:txBody>
          </p:sp>
          <p:cxnSp>
            <p:nvCxnSpPr>
              <p:cNvPr id="16" name="Straight Arrow Connector 15"/>
              <p:cNvCxnSpPr/>
              <p:nvPr/>
            </p:nvCxnSpPr>
            <p:spPr>
              <a:xfrm flipV="1">
                <a:off x="876300" y="297180"/>
                <a:ext cx="68580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0" y="7620"/>
              <a:ext cx="1562100" cy="563880"/>
              <a:chOff x="0" y="0"/>
              <a:chExt cx="1562100" cy="563880"/>
            </a:xfrm>
          </p:grpSpPr>
          <p:sp>
            <p:nvSpPr>
              <p:cNvPr id="11" name="Text Box 1"/>
              <p:cNvSpPr txBox="1"/>
              <p:nvPr/>
            </p:nvSpPr>
            <p:spPr>
              <a:xfrm>
                <a:off x="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2</a:t>
                </a:r>
              </a:p>
            </p:txBody>
          </p:sp>
          <p:sp>
            <p:nvSpPr>
              <p:cNvPr id="12" name="Text Box 2"/>
              <p:cNvSpPr txBox="1"/>
              <p:nvPr/>
            </p:nvSpPr>
            <p:spPr>
              <a:xfrm>
                <a:off x="54102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 </a:t>
                </a:r>
              </a:p>
            </p:txBody>
          </p:sp>
          <p:cxnSp>
            <p:nvCxnSpPr>
              <p:cNvPr id="13" name="Straight Arrow Connector 12"/>
              <p:cNvCxnSpPr/>
              <p:nvPr/>
            </p:nvCxnSpPr>
            <p:spPr>
              <a:xfrm flipV="1">
                <a:off x="876300" y="297180"/>
                <a:ext cx="68580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9" name="TextBox 18"/>
          <p:cNvSpPr txBox="1"/>
          <p:nvPr/>
        </p:nvSpPr>
        <p:spPr>
          <a:xfrm>
            <a:off x="1565108" y="4320510"/>
            <a:ext cx="731290" cy="461665"/>
          </a:xfrm>
          <a:prstGeom prst="rect">
            <a:avLst/>
          </a:prstGeom>
          <a:noFill/>
        </p:spPr>
        <p:txBody>
          <a:bodyPr wrap="none" rtlCol="0">
            <a:spAutoFit/>
          </a:bodyPr>
          <a:lstStyle/>
          <a:p>
            <a:r>
              <a:rPr lang="en-US" dirty="0" err="1"/>
              <a:t>prev</a:t>
            </a:r>
            <a:endParaRPr lang="en-US" dirty="0"/>
          </a:p>
        </p:txBody>
      </p:sp>
      <p:sp>
        <p:nvSpPr>
          <p:cNvPr id="20" name="TextBox 19"/>
          <p:cNvSpPr txBox="1"/>
          <p:nvPr/>
        </p:nvSpPr>
        <p:spPr>
          <a:xfrm>
            <a:off x="3204427" y="4320510"/>
            <a:ext cx="577402" cy="461665"/>
          </a:xfrm>
          <a:prstGeom prst="rect">
            <a:avLst/>
          </a:prstGeom>
          <a:noFill/>
        </p:spPr>
        <p:txBody>
          <a:bodyPr wrap="none" rtlCol="0">
            <a:spAutoFit/>
          </a:bodyPr>
          <a:lstStyle/>
          <a:p>
            <a:r>
              <a:rPr lang="en-US" dirty="0"/>
              <a:t>cur</a:t>
            </a:r>
          </a:p>
        </p:txBody>
      </p:sp>
      <p:cxnSp>
        <p:nvCxnSpPr>
          <p:cNvPr id="21" name="Straight Arrow Connector 20"/>
          <p:cNvCxnSpPr/>
          <p:nvPr/>
        </p:nvCxnSpPr>
        <p:spPr bwMode="auto">
          <a:xfrm>
            <a:off x="3503930" y="4655820"/>
            <a:ext cx="578889" cy="47815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3" name="Straight Arrow Connector 22"/>
          <p:cNvCxnSpPr/>
          <p:nvPr/>
        </p:nvCxnSpPr>
        <p:spPr bwMode="auto">
          <a:xfrm>
            <a:off x="2006954" y="4672965"/>
            <a:ext cx="578889" cy="47815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536691713"/>
      </p:ext>
    </p:extLst>
  </p:cSld>
  <p:clrMapOvr>
    <a:masterClrMapping/>
  </p:clrMapOvr>
  <mc:AlternateContent xmlns:mc="http://schemas.openxmlformats.org/markup-compatibility/2006" xmlns:p14="http://schemas.microsoft.com/office/powerpoint/2010/main">
    <mc:Choice Requires="p14">
      <p:transition spd="slow" p14:dur="2000" advTm="50393"/>
    </mc:Choice>
    <mc:Fallback xmlns="">
      <p:transition spd="slow" advTm="5039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r>
              <a:rPr lang="en-US" altLang="en-US" dirty="0"/>
              <a:t>Insert a Node to an Ordered Linked List</a:t>
            </a:r>
          </a:p>
        </p:txBody>
      </p:sp>
      <p:sp>
        <p:nvSpPr>
          <p:cNvPr id="36867" name="Content Placeholder 2"/>
          <p:cNvSpPr>
            <a:spLocks noGrp="1"/>
          </p:cNvSpPr>
          <p:nvPr>
            <p:ph idx="4294967295"/>
          </p:nvPr>
        </p:nvSpPr>
        <p:spPr/>
        <p:txBody>
          <a:bodyPr/>
          <a:lstStyle/>
          <a:p>
            <a:r>
              <a:rPr lang="en-US" altLang="en-US" dirty="0"/>
              <a:t>The test </a:t>
            </a:r>
            <a:r>
              <a:rPr lang="en-US" altLang="en-US" dirty="0">
                <a:latin typeface="Courier New" panose="02070309020205020404" pitchFamily="49" charset="0"/>
                <a:cs typeface="Courier New" panose="02070309020205020404" pitchFamily="49" charset="0"/>
              </a:rPr>
              <a:t>cur</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Courier New" panose="02070309020205020404" pitchFamily="49" charset="0"/>
                <a:cs typeface="Courier New" panose="02070309020205020404" pitchFamily="49" charset="0"/>
              </a:rPr>
              <a:t>NULL</a:t>
            </a:r>
            <a:r>
              <a:rPr lang="en-US" altLang="en-US" dirty="0"/>
              <a:t> </a:t>
            </a:r>
            <a:r>
              <a:rPr lang="en-US" altLang="en-US" dirty="0">
                <a:latin typeface="Courier New" panose="02070309020205020404" pitchFamily="49" charset="0"/>
                <a:cs typeface="Courier New" panose="02070309020205020404" pitchFamily="49" charset="0"/>
              </a:rPr>
              <a:t>&amp;&amp;</a:t>
            </a:r>
            <a:r>
              <a:rPr lang="en-US" altLang="en-US" dirty="0"/>
              <a:t> </a:t>
            </a:r>
            <a:r>
              <a:rPr lang="en-US" altLang="en-US" dirty="0" err="1">
                <a:latin typeface="Courier New" panose="02070309020205020404" pitchFamily="49" charset="0"/>
                <a:cs typeface="Courier New" panose="02070309020205020404" pitchFamily="49" charset="0"/>
              </a:rPr>
              <a:t>new_node</a:t>
            </a:r>
            <a:r>
              <a:rPr lang="en-US" altLang="en-US" dirty="0">
                <a:latin typeface="Courier New" panose="02070309020205020404" pitchFamily="49" charset="0"/>
                <a:cs typeface="Courier New" panose="02070309020205020404" pitchFamily="49" charset="0"/>
              </a:rPr>
              <a:t>-&gt;number &gt; cur-&gt;number </a:t>
            </a:r>
            <a:r>
              <a:rPr lang="en-US" altLang="en-US" dirty="0"/>
              <a:t>is again true, since </a:t>
            </a:r>
            <a:r>
              <a:rPr lang="en-US" altLang="en-US" dirty="0">
                <a:latin typeface="Courier New" panose="02070309020205020404" pitchFamily="49" charset="0"/>
                <a:cs typeface="Courier New" panose="02070309020205020404" pitchFamily="49" charset="0"/>
              </a:rPr>
              <a:t>cur</a:t>
            </a:r>
            <a:r>
              <a:rPr lang="en-US" altLang="en-US" dirty="0"/>
              <a:t> is pointing to a node and  4 is greater than 3.</a:t>
            </a:r>
          </a:p>
          <a:p>
            <a:r>
              <a:rPr lang="en-US" altLang="en-US" dirty="0"/>
              <a:t>After </a:t>
            </a:r>
            <a:r>
              <a:rPr lang="en-US" altLang="en-US" dirty="0" err="1">
                <a:latin typeface="Courier New" panose="02070309020205020404" pitchFamily="49" charset="0"/>
                <a:cs typeface="Courier New" panose="02070309020205020404" pitchFamily="49" charset="0"/>
              </a:rPr>
              <a:t>prev</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Courier New" panose="02070309020205020404" pitchFamily="49" charset="0"/>
                <a:cs typeface="Courier New" panose="02070309020205020404" pitchFamily="49" charset="0"/>
              </a:rPr>
              <a:t>cur,</a:t>
            </a:r>
            <a:r>
              <a:rPr lang="en-US" altLang="en-US" dirty="0"/>
              <a:t> </a:t>
            </a:r>
            <a:r>
              <a:rPr lang="en-US" altLang="en-US" dirty="0">
                <a:latin typeface="Courier New" panose="02070309020205020404" pitchFamily="49" charset="0"/>
                <a:cs typeface="Courier New" panose="02070309020205020404" pitchFamily="49" charset="0"/>
              </a:rPr>
              <a:t>cur</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Courier New" panose="02070309020205020404" pitchFamily="49" charset="0"/>
                <a:cs typeface="Courier New" panose="02070309020205020404" pitchFamily="49" charset="0"/>
              </a:rPr>
              <a:t>cur-&gt;next</a:t>
            </a:r>
            <a:r>
              <a:rPr lang="en-US" altLang="en-US" dirty="0"/>
              <a:t> has been executed:</a:t>
            </a:r>
          </a:p>
        </p:txBody>
      </p:sp>
      <p:sp>
        <p:nvSpPr>
          <p:cNvPr id="36868"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ABF5CEF8-6F96-4438-BC32-B8BAD5DE607B}" type="slidenum">
              <a:rPr lang="en-US" altLang="en-US" sz="1200">
                <a:latin typeface="Arial" panose="020B0604020202020204" pitchFamily="34" charset="0"/>
              </a:rPr>
              <a:pPr algn="ctr">
                <a:spcBef>
                  <a:spcPct val="0"/>
                </a:spcBef>
                <a:buFontTx/>
                <a:buNone/>
              </a:pPr>
              <a:t>18</a:t>
            </a:fld>
            <a:endParaRPr lang="en-US" altLang="en-US" sz="1800"/>
          </a:p>
        </p:txBody>
      </p:sp>
      <p:grpSp>
        <p:nvGrpSpPr>
          <p:cNvPr id="7" name="Group 6"/>
          <p:cNvGrpSpPr/>
          <p:nvPr/>
        </p:nvGrpSpPr>
        <p:grpSpPr>
          <a:xfrm>
            <a:off x="2429510" y="5181600"/>
            <a:ext cx="3870960" cy="586740"/>
            <a:chOff x="0" y="0"/>
            <a:chExt cx="3870960" cy="586740"/>
          </a:xfrm>
        </p:grpSpPr>
        <p:grpSp>
          <p:nvGrpSpPr>
            <p:cNvPr id="8" name="Group 7"/>
            <p:cNvGrpSpPr/>
            <p:nvPr/>
          </p:nvGrpSpPr>
          <p:grpSpPr>
            <a:xfrm>
              <a:off x="2796540" y="22860"/>
              <a:ext cx="1074420" cy="563880"/>
              <a:chOff x="0" y="0"/>
              <a:chExt cx="1074420" cy="563880"/>
            </a:xfrm>
          </p:grpSpPr>
          <p:sp>
            <p:nvSpPr>
              <p:cNvPr id="17" name="Text Box 26"/>
              <p:cNvSpPr txBox="1"/>
              <p:nvPr/>
            </p:nvSpPr>
            <p:spPr>
              <a:xfrm>
                <a:off x="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5</a:t>
                </a:r>
              </a:p>
            </p:txBody>
          </p:sp>
          <p:sp>
            <p:nvSpPr>
              <p:cNvPr id="18" name="Text Box 27"/>
              <p:cNvSpPr txBox="1"/>
              <p:nvPr/>
            </p:nvSpPr>
            <p:spPr>
              <a:xfrm>
                <a:off x="54102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 </a:t>
                </a:r>
              </a:p>
            </p:txBody>
          </p:sp>
        </p:grpSp>
        <p:grpSp>
          <p:nvGrpSpPr>
            <p:cNvPr id="9" name="Group 8"/>
            <p:cNvGrpSpPr/>
            <p:nvPr/>
          </p:nvGrpSpPr>
          <p:grpSpPr>
            <a:xfrm>
              <a:off x="1409700" y="0"/>
              <a:ext cx="1562100" cy="563880"/>
              <a:chOff x="0" y="0"/>
              <a:chExt cx="1562100" cy="563880"/>
            </a:xfrm>
          </p:grpSpPr>
          <p:sp>
            <p:nvSpPr>
              <p:cNvPr id="14" name="Text Box 19"/>
              <p:cNvSpPr txBox="1"/>
              <p:nvPr/>
            </p:nvSpPr>
            <p:spPr>
              <a:xfrm>
                <a:off x="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3</a:t>
                </a:r>
              </a:p>
            </p:txBody>
          </p:sp>
          <p:sp>
            <p:nvSpPr>
              <p:cNvPr id="15" name="Text Box 20"/>
              <p:cNvSpPr txBox="1"/>
              <p:nvPr/>
            </p:nvSpPr>
            <p:spPr>
              <a:xfrm>
                <a:off x="54102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 </a:t>
                </a:r>
              </a:p>
            </p:txBody>
          </p:sp>
          <p:cxnSp>
            <p:nvCxnSpPr>
              <p:cNvPr id="16" name="Straight Arrow Connector 15"/>
              <p:cNvCxnSpPr/>
              <p:nvPr/>
            </p:nvCxnSpPr>
            <p:spPr>
              <a:xfrm flipV="1">
                <a:off x="876300" y="297180"/>
                <a:ext cx="68580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0" y="7620"/>
              <a:ext cx="1562100" cy="563880"/>
              <a:chOff x="0" y="0"/>
              <a:chExt cx="1562100" cy="563880"/>
            </a:xfrm>
          </p:grpSpPr>
          <p:sp>
            <p:nvSpPr>
              <p:cNvPr id="11" name="Text Box 1"/>
              <p:cNvSpPr txBox="1"/>
              <p:nvPr/>
            </p:nvSpPr>
            <p:spPr>
              <a:xfrm>
                <a:off x="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2</a:t>
                </a:r>
              </a:p>
            </p:txBody>
          </p:sp>
          <p:sp>
            <p:nvSpPr>
              <p:cNvPr id="12" name="Text Box 2"/>
              <p:cNvSpPr txBox="1"/>
              <p:nvPr/>
            </p:nvSpPr>
            <p:spPr>
              <a:xfrm>
                <a:off x="541020" y="0"/>
                <a:ext cx="533400" cy="5638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DengXian" panose="02010600030101010101" pitchFamily="2" charset="-122"/>
                    <a:cs typeface="Times New Roman" panose="02020603050405020304" pitchFamily="18" charset="0"/>
                  </a:rPr>
                  <a:t> </a:t>
                </a:r>
              </a:p>
            </p:txBody>
          </p:sp>
          <p:cxnSp>
            <p:nvCxnSpPr>
              <p:cNvPr id="13" name="Straight Arrow Connector 12"/>
              <p:cNvCxnSpPr/>
              <p:nvPr/>
            </p:nvCxnSpPr>
            <p:spPr>
              <a:xfrm flipV="1">
                <a:off x="876300" y="297180"/>
                <a:ext cx="685800" cy="7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9" name="TextBox 18"/>
          <p:cNvSpPr txBox="1"/>
          <p:nvPr/>
        </p:nvSpPr>
        <p:spPr>
          <a:xfrm>
            <a:off x="3107920" y="4281303"/>
            <a:ext cx="731290" cy="461665"/>
          </a:xfrm>
          <a:prstGeom prst="rect">
            <a:avLst/>
          </a:prstGeom>
          <a:noFill/>
        </p:spPr>
        <p:txBody>
          <a:bodyPr wrap="none" rtlCol="0">
            <a:spAutoFit/>
          </a:bodyPr>
          <a:lstStyle/>
          <a:p>
            <a:r>
              <a:rPr lang="en-US" dirty="0" err="1"/>
              <a:t>prev</a:t>
            </a:r>
            <a:endParaRPr lang="en-US" dirty="0"/>
          </a:p>
        </p:txBody>
      </p:sp>
      <p:sp>
        <p:nvSpPr>
          <p:cNvPr id="20" name="TextBox 19"/>
          <p:cNvSpPr txBox="1"/>
          <p:nvPr/>
        </p:nvSpPr>
        <p:spPr>
          <a:xfrm>
            <a:off x="4588099" y="4281303"/>
            <a:ext cx="577402" cy="461665"/>
          </a:xfrm>
          <a:prstGeom prst="rect">
            <a:avLst/>
          </a:prstGeom>
          <a:noFill/>
        </p:spPr>
        <p:txBody>
          <a:bodyPr wrap="none" rtlCol="0">
            <a:spAutoFit/>
          </a:bodyPr>
          <a:lstStyle/>
          <a:p>
            <a:r>
              <a:rPr lang="en-US" dirty="0"/>
              <a:t>cur</a:t>
            </a:r>
          </a:p>
        </p:txBody>
      </p:sp>
      <p:cxnSp>
        <p:nvCxnSpPr>
          <p:cNvPr id="21" name="Straight Arrow Connector 20"/>
          <p:cNvCxnSpPr/>
          <p:nvPr/>
        </p:nvCxnSpPr>
        <p:spPr bwMode="auto">
          <a:xfrm>
            <a:off x="4887602" y="4616613"/>
            <a:ext cx="578889" cy="47815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3" name="Straight Arrow Connector 22"/>
          <p:cNvCxnSpPr/>
          <p:nvPr/>
        </p:nvCxnSpPr>
        <p:spPr bwMode="auto">
          <a:xfrm>
            <a:off x="3549766" y="4633758"/>
            <a:ext cx="578889" cy="47815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3248550872"/>
      </p:ext>
    </p:extLst>
  </p:cSld>
  <p:clrMapOvr>
    <a:masterClrMapping/>
  </p:clrMapOvr>
  <mc:AlternateContent xmlns:mc="http://schemas.openxmlformats.org/markup-compatibility/2006" xmlns:p14="http://schemas.microsoft.com/office/powerpoint/2010/main">
    <mc:Choice Requires="p14">
      <p:transition spd="slow" p14:dur="2000" advTm="50393"/>
    </mc:Choice>
    <mc:Fallback xmlns="">
      <p:transition spd="slow" advTm="5039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p:txBody>
          <a:bodyPr/>
          <a:lstStyle/>
          <a:p>
            <a:r>
              <a:rPr lang="en-US" altLang="en-US"/>
              <a:t>Insert a Node to an Ordered Linked List</a:t>
            </a:r>
            <a:endParaRPr lang="en-US" altLang="en-US" dirty="0"/>
          </a:p>
        </p:txBody>
      </p:sp>
      <p:sp>
        <p:nvSpPr>
          <p:cNvPr id="37891" name="Content Placeholder 2"/>
          <p:cNvSpPr>
            <a:spLocks noGrp="1"/>
          </p:cNvSpPr>
          <p:nvPr>
            <p:ph idx="4294967295"/>
          </p:nvPr>
        </p:nvSpPr>
        <p:spPr/>
        <p:txBody>
          <a:bodyPr/>
          <a:lstStyle/>
          <a:p>
            <a:r>
              <a:rPr lang="en-US" altLang="en-US" dirty="0"/>
              <a:t>Now the test </a:t>
            </a:r>
            <a:r>
              <a:rPr lang="en-US" altLang="en-US" dirty="0">
                <a:latin typeface="Courier New" panose="02070309020205020404" pitchFamily="49" charset="0"/>
                <a:cs typeface="Courier New" panose="02070309020205020404" pitchFamily="49" charset="0"/>
              </a:rPr>
              <a:t>cur</a:t>
            </a:r>
            <a:r>
              <a:rPr lang="en-US" altLang="en-US" dirty="0"/>
              <a:t> </a:t>
            </a:r>
            <a:r>
              <a:rPr lang="en-US" altLang="en-US" dirty="0">
                <a:latin typeface="Courier New" panose="02070309020205020404" pitchFamily="49" charset="0"/>
                <a:cs typeface="Courier New" panose="02070309020205020404" pitchFamily="49" charset="0"/>
              </a:rPr>
              <a:t>!=</a:t>
            </a:r>
            <a:r>
              <a:rPr lang="en-US" altLang="en-US" dirty="0"/>
              <a:t> </a:t>
            </a:r>
            <a:r>
              <a:rPr lang="en-US" altLang="en-US" dirty="0">
                <a:latin typeface="Courier New" panose="02070309020205020404" pitchFamily="49" charset="0"/>
                <a:cs typeface="Courier New" panose="02070309020205020404" pitchFamily="49" charset="0"/>
              </a:rPr>
              <a:t>NULL</a:t>
            </a:r>
            <a:r>
              <a:rPr lang="en-US" altLang="en-US" dirty="0"/>
              <a:t> </a:t>
            </a:r>
            <a:r>
              <a:rPr lang="en-US" altLang="en-US" dirty="0">
                <a:latin typeface="Courier New" panose="02070309020205020404" pitchFamily="49" charset="0"/>
                <a:cs typeface="Courier New" panose="02070309020205020404" pitchFamily="49" charset="0"/>
              </a:rPr>
              <a:t>&amp;&amp;</a:t>
            </a:r>
            <a:r>
              <a:rPr lang="en-US" altLang="en-US" dirty="0"/>
              <a:t> </a:t>
            </a:r>
            <a:r>
              <a:rPr lang="en-US" altLang="en-US" dirty="0" err="1">
                <a:latin typeface="Courier New" panose="02070309020205020404" pitchFamily="49" charset="0"/>
                <a:cs typeface="Courier New" panose="02070309020205020404" pitchFamily="49" charset="0"/>
              </a:rPr>
              <a:t>new_node</a:t>
            </a:r>
            <a:r>
              <a:rPr lang="en-US" altLang="en-US" dirty="0">
                <a:latin typeface="Courier New" panose="02070309020205020404" pitchFamily="49" charset="0"/>
                <a:cs typeface="Courier New" panose="02070309020205020404" pitchFamily="49" charset="0"/>
              </a:rPr>
              <a:t>-&gt;number &gt; cur-&gt;number </a:t>
            </a:r>
            <a:r>
              <a:rPr lang="en-US" altLang="en-US" dirty="0"/>
              <a:t>is not true, since 4 is not greater than 5.</a:t>
            </a:r>
          </a:p>
          <a:p>
            <a:pPr marL="0" indent="0">
              <a:buNone/>
            </a:pPr>
            <a:endParaRPr lang="en-US" altLang="en-US" dirty="0"/>
          </a:p>
          <a:p>
            <a:endParaRPr lang="en-US" altLang="en-US" dirty="0"/>
          </a:p>
          <a:p>
            <a:r>
              <a:rPr lang="en-US" altLang="en-US" dirty="0"/>
              <a:t>Since </a:t>
            </a:r>
            <a:r>
              <a:rPr lang="en-US" altLang="en-US" dirty="0">
                <a:latin typeface="Courier New" panose="02070309020205020404" pitchFamily="49" charset="0"/>
                <a:cs typeface="Courier New" panose="02070309020205020404" pitchFamily="49" charset="0"/>
              </a:rPr>
              <a:t>cur</a:t>
            </a:r>
            <a:r>
              <a:rPr lang="en-US" altLang="en-US" dirty="0"/>
              <a:t> now points to the node containing 5, the condition </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new_node</a:t>
            </a:r>
            <a:r>
              <a:rPr lang="en-US" altLang="en-US" dirty="0">
                <a:latin typeface="Courier New" panose="02070309020205020404" pitchFamily="49" charset="0"/>
                <a:cs typeface="Courier New" panose="02070309020205020404" pitchFamily="49" charset="0"/>
              </a:rPr>
              <a:t>-&gt;number &gt; cur-&gt;number</a:t>
            </a:r>
            <a:r>
              <a:rPr lang="en-US" altLang="en-US" dirty="0"/>
              <a:t> is false and the loop terminates.</a:t>
            </a:r>
          </a:p>
        </p:txBody>
      </p:sp>
      <p:sp>
        <p:nvSpPr>
          <p:cNvPr id="37892"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C2744BEE-4BC9-4BDE-BF9A-7597E810B5BF}" type="slidenum">
              <a:rPr lang="en-US" altLang="en-US" sz="1200">
                <a:latin typeface="Arial" panose="020B0604020202020204" pitchFamily="34" charset="0"/>
              </a:rPr>
              <a:pPr algn="ctr">
                <a:spcBef>
                  <a:spcPct val="0"/>
                </a:spcBef>
                <a:buFontTx/>
                <a:buNone/>
              </a:pPr>
              <a:t>19</a:t>
            </a:fld>
            <a:endParaRPr lang="en-US" altLang="en-US" sz="1800"/>
          </a:p>
        </p:txBody>
      </p:sp>
    </p:spTree>
    <p:extLst>
      <p:ext uri="{BB962C8B-B14F-4D97-AF65-F5344CB8AC3E}">
        <p14:creationId xmlns:p14="http://schemas.microsoft.com/office/powerpoint/2010/main" val="2271762495"/>
      </p:ext>
    </p:extLst>
  </p:cSld>
  <p:clrMapOvr>
    <a:masterClrMapping/>
  </p:clrMapOvr>
  <mc:AlternateContent xmlns:mc="http://schemas.openxmlformats.org/markup-compatibility/2006" xmlns:p14="http://schemas.microsoft.com/office/powerpoint/2010/main">
    <mc:Choice Requires="p14">
      <p:transition spd="slow" p14:dur="2000" advTm="33294"/>
    </mc:Choice>
    <mc:Fallback xmlns="">
      <p:transition spd="slow" advTm="3329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1143000" y="1122363"/>
            <a:ext cx="6858000" cy="2387600"/>
          </a:xfrm>
        </p:spPr>
        <p:txBody>
          <a:bodyPr anchor="ctr"/>
          <a:lstStyle/>
          <a:p>
            <a:r>
              <a:rPr lang="en-US" altLang="en-US" sz="3200" dirty="0"/>
              <a:t>Deleting a Node from a Linked List</a:t>
            </a:r>
          </a:p>
        </p:txBody>
      </p:sp>
      <p:sp>
        <p:nvSpPr>
          <p:cNvPr id="3" name="Subtitle 2">
            <a:extLst>
              <a:ext uri="{FF2B5EF4-FFF2-40B4-BE49-F238E27FC236}">
                <a16:creationId xmlns:a16="http://schemas.microsoft.com/office/drawing/2014/main" id="{BE3DB2FC-535B-47BA-A002-EDA449FC21F5}"/>
              </a:ext>
            </a:extLst>
          </p:cNvPr>
          <p:cNvSpPr>
            <a:spLocks noGrp="1"/>
          </p:cNvSpPr>
          <p:nvPr>
            <p:ph type="subTitle" idx="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4294967295"/>
          </p:nvPr>
        </p:nvSpPr>
        <p:spPr>
          <a:xfrm>
            <a:off x="381000" y="762000"/>
            <a:ext cx="8382000" cy="5562600"/>
          </a:xfrm>
        </p:spPr>
        <p:txBody>
          <a:bodyPr/>
          <a:lstStyle/>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 insert: Prompts the user for information about a new   *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         part and then inserts the part into the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         inventory list; the list remains sorted by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         part number. Prints an error message and       *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         returns prematurely if the part already exists *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         or space could not be allocated for the part.  *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p>
          <a:p>
            <a:pPr>
              <a:lnSpc>
                <a:spcPct val="80000"/>
              </a:lnSpc>
              <a:spcBef>
                <a:spcPts val="400"/>
              </a:spcBef>
              <a:buFontTx/>
              <a:buNone/>
            </a:pPr>
            <a:r>
              <a:rPr lang="en-US" altLang="en-US" sz="1800" dirty="0" err="1">
                <a:latin typeface="Courier New" panose="02070309020205020404" pitchFamily="49" charset="0"/>
                <a:cs typeface="Courier New" panose="02070309020205020404" pitchFamily="49" charset="0"/>
              </a:rPr>
              <a:t>struct</a:t>
            </a:r>
            <a:r>
              <a:rPr lang="en-US" altLang="en-US" sz="1800" dirty="0">
                <a:latin typeface="Courier New" panose="02070309020205020404" pitchFamily="49" charset="0"/>
                <a:cs typeface="Courier New" panose="02070309020205020404" pitchFamily="49" charset="0"/>
              </a:rPr>
              <a:t> part *insert(</a:t>
            </a:r>
            <a:r>
              <a:rPr lang="en-US" altLang="en-US" sz="1800" dirty="0" err="1">
                <a:latin typeface="Courier New" panose="02070309020205020404" pitchFamily="49" charset="0"/>
                <a:cs typeface="Courier New" panose="02070309020205020404" pitchFamily="49" charset="0"/>
              </a:rPr>
              <a:t>struct</a:t>
            </a:r>
            <a:r>
              <a:rPr lang="en-US" altLang="en-US" sz="1800" dirty="0">
                <a:latin typeface="Courier New" panose="02070309020205020404" pitchFamily="49" charset="0"/>
                <a:cs typeface="Courier New" panose="02070309020205020404" pitchFamily="49" charset="0"/>
              </a:rPr>
              <a:t> part *inventory)</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struct</a:t>
            </a:r>
            <a:r>
              <a:rPr lang="en-US" altLang="en-US" sz="1800" dirty="0">
                <a:latin typeface="Courier New" panose="02070309020205020404" pitchFamily="49" charset="0"/>
                <a:cs typeface="Courier New" panose="02070309020205020404" pitchFamily="49" charset="0"/>
              </a:rPr>
              <a:t> part *cur, *</a:t>
            </a:r>
            <a:r>
              <a:rPr lang="en-US" altLang="en-US" sz="1800" dirty="0" err="1">
                <a:latin typeface="Courier New" panose="02070309020205020404" pitchFamily="49" charset="0"/>
                <a:cs typeface="Courier New" panose="02070309020205020404" pitchFamily="49" charset="0"/>
              </a:rPr>
              <a:t>prev</a:t>
            </a: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malloc</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sizeof</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struct</a:t>
            </a:r>
            <a:r>
              <a:rPr lang="en-US" altLang="en-US" sz="1800" dirty="0">
                <a:latin typeface="Courier New" panose="02070309020205020404" pitchFamily="49" charset="0"/>
                <a:cs typeface="Courier New" panose="02070309020205020404" pitchFamily="49" charset="0"/>
              </a:rPr>
              <a:t> part));</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if (</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 == NULL)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("Database is full; can't add more parts.\n");</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return inventory;</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("Enter part number: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scanf</a:t>
            </a:r>
            <a:r>
              <a:rPr lang="en-US" altLang="en-US" sz="1800" dirty="0">
                <a:latin typeface="Courier New" panose="02070309020205020404" pitchFamily="49" charset="0"/>
                <a:cs typeface="Courier New" panose="02070309020205020404" pitchFamily="49" charset="0"/>
              </a:rPr>
              <a:t>("%d", &amp;</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-&gt;number);</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p>
          <a:p>
            <a:endParaRPr lang="en-US" altLang="en-US" dirty="0">
              <a:latin typeface="Courier New" panose="02070309020205020404" pitchFamily="49" charset="0"/>
              <a:cs typeface="Courier New" panose="02070309020205020404" pitchFamily="49" charset="0"/>
            </a:endParaRPr>
          </a:p>
        </p:txBody>
      </p:sp>
      <p:sp>
        <p:nvSpPr>
          <p:cNvPr id="18435"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27EEBE3E-7E09-4A40-AC09-65994A7287A5}" type="slidenum">
              <a:rPr lang="en-US" altLang="en-US" sz="1200">
                <a:latin typeface="Arial" panose="020B0604020202020204" pitchFamily="34" charset="0"/>
              </a:rPr>
              <a:pPr algn="ctr">
                <a:spcBef>
                  <a:spcPct val="0"/>
                </a:spcBef>
                <a:buFontTx/>
                <a:buNone/>
              </a:pPr>
              <a:t>20</a:t>
            </a:fld>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107096"/>
    </mc:Choice>
    <mc:Fallback xmlns="">
      <p:transition spd="slow" advTm="1070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4294967295"/>
          </p:nvPr>
        </p:nvSpPr>
        <p:spPr>
          <a:xfrm>
            <a:off x="381000" y="304800"/>
            <a:ext cx="8382000" cy="6019800"/>
          </a:xfrm>
        </p:spPr>
        <p:txBody>
          <a:bodyPr/>
          <a:lstStyle/>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for (cur = inventory, </a:t>
            </a:r>
            <a:r>
              <a:rPr lang="en-US" altLang="en-US" sz="1800" dirty="0" err="1">
                <a:latin typeface="Courier New" panose="02070309020205020404" pitchFamily="49" charset="0"/>
                <a:cs typeface="Courier New" panose="02070309020205020404" pitchFamily="49" charset="0"/>
              </a:rPr>
              <a:t>prev</a:t>
            </a:r>
            <a:r>
              <a:rPr lang="en-US" altLang="en-US" sz="1800" dirty="0">
                <a:latin typeface="Courier New" panose="02070309020205020404" pitchFamily="49" charset="0"/>
                <a:cs typeface="Courier New" panose="02070309020205020404" pitchFamily="49" charset="0"/>
              </a:rPr>
              <a:t> = NULL;</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cur != NULL &amp;&amp; </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-&gt;number &gt; cur-&gt;number;</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prev</a:t>
            </a:r>
            <a:r>
              <a:rPr lang="en-US" altLang="en-US" sz="1800" dirty="0">
                <a:latin typeface="Courier New" panose="02070309020205020404" pitchFamily="49" charset="0"/>
                <a:cs typeface="Courier New" panose="02070309020205020404" pitchFamily="49" charset="0"/>
              </a:rPr>
              <a:t> = cur, cur = cur-&gt;next)</a:t>
            </a:r>
          </a:p>
          <a:p>
            <a:pPr>
              <a:lnSpc>
                <a:spcPct val="80000"/>
              </a:lnSpc>
              <a:spcBef>
                <a:spcPct val="0"/>
              </a:spcBef>
              <a:buFontTx/>
              <a:buNone/>
            </a:pPr>
            <a:r>
              <a:rPr lang="en-US" altLang="en-US" sz="1800" dirty="0">
                <a:latin typeface="Courier New" panose="02070309020205020404" pitchFamily="49" charset="0"/>
                <a:cs typeface="Courier New" panose="02070309020205020404" pitchFamily="49" charset="0"/>
              </a:rPr>
              <a:t>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if (cur != NULL &amp;&amp; </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-&gt;number == cur-&gt;number)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("Part already exists.\n");</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free(</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return inventory;</a:t>
            </a:r>
          </a:p>
          <a:p>
            <a:pPr>
              <a:lnSpc>
                <a:spcPct val="80000"/>
              </a:lnSpc>
              <a:spcBef>
                <a:spcPct val="0"/>
              </a:spcBef>
              <a:buFontTx/>
              <a:buNone/>
            </a:pPr>
            <a:r>
              <a:rPr lang="en-US" altLang="en-US" sz="1800" dirty="0">
                <a:latin typeface="Courier New" panose="02070309020205020404" pitchFamily="49" charset="0"/>
                <a:cs typeface="Courier New" panose="02070309020205020404" pitchFamily="49" charset="0"/>
              </a:rPr>
              <a:t>  }</a:t>
            </a:r>
          </a:p>
          <a:p>
            <a:pPr>
              <a:lnSpc>
                <a:spcPct val="80000"/>
              </a:lnSpc>
              <a:spcBef>
                <a:spcPct val="0"/>
              </a:spcBef>
              <a:buFontTx/>
              <a:buNone/>
            </a:pPr>
            <a:r>
              <a:rPr lang="en-US" altLang="en-US" sz="1800" dirty="0">
                <a:latin typeface="Courier New" panose="02070309020205020404" pitchFamily="49" charset="0"/>
                <a:cs typeface="Courier New" panose="02070309020205020404" pitchFamily="49" charset="0"/>
              </a:rPr>
              <a:t>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("Enter part name: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read_line</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-&gt;name, NAME_LEN);</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("Enter quantity on hand: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scanf</a:t>
            </a:r>
            <a:r>
              <a:rPr lang="en-US" altLang="en-US" sz="1800" dirty="0">
                <a:latin typeface="Courier New" panose="02070309020205020404" pitchFamily="49" charset="0"/>
                <a:cs typeface="Courier New" panose="02070309020205020404" pitchFamily="49" charset="0"/>
              </a:rPr>
              <a:t>("%d", &amp;</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-&gt;</a:t>
            </a:r>
            <a:r>
              <a:rPr lang="en-US" altLang="en-US" sz="1800" dirty="0" err="1">
                <a:latin typeface="Courier New" panose="02070309020205020404" pitchFamily="49" charset="0"/>
                <a:cs typeface="Courier New" panose="02070309020205020404" pitchFamily="49" charset="0"/>
              </a:rPr>
              <a:t>on_hand</a:t>
            </a:r>
            <a:r>
              <a:rPr lang="en-US" altLang="en-US" sz="1800" dirty="0">
                <a:latin typeface="Courier New" panose="02070309020205020404" pitchFamily="49" charset="0"/>
                <a:cs typeface="Courier New" panose="02070309020205020404" pitchFamily="49" charset="0"/>
              </a:rPr>
              <a:t>);</a:t>
            </a:r>
          </a:p>
          <a:p>
            <a:pPr>
              <a:lnSpc>
                <a:spcPct val="80000"/>
              </a:lnSpc>
              <a:spcBef>
                <a:spcPct val="0"/>
              </a:spcBef>
              <a:buFontTx/>
              <a:buNone/>
            </a:pPr>
            <a:r>
              <a:rPr lang="en-US" altLang="en-US" sz="1800" dirty="0">
                <a:latin typeface="Courier New" panose="02070309020205020404" pitchFamily="49" charset="0"/>
                <a:cs typeface="Courier New" panose="02070309020205020404" pitchFamily="49" charset="0"/>
              </a:rPr>
              <a:t>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-&gt;next = cur;</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if (</a:t>
            </a:r>
            <a:r>
              <a:rPr lang="en-US" altLang="en-US" sz="1800" dirty="0" err="1">
                <a:latin typeface="Courier New" panose="02070309020205020404" pitchFamily="49" charset="0"/>
                <a:cs typeface="Courier New" panose="02070309020205020404" pitchFamily="49" charset="0"/>
              </a:rPr>
              <a:t>prev</a:t>
            </a:r>
            <a:r>
              <a:rPr lang="en-US" altLang="en-US" sz="1800" dirty="0">
                <a:latin typeface="Courier New" panose="02070309020205020404" pitchFamily="49" charset="0"/>
                <a:cs typeface="Courier New" panose="02070309020205020404" pitchFamily="49" charset="0"/>
              </a:rPr>
              <a:t> == NULL)</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return </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else{</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prev</a:t>
            </a:r>
            <a:r>
              <a:rPr lang="en-US" altLang="en-US" sz="1800" dirty="0">
                <a:latin typeface="Courier New" panose="02070309020205020404" pitchFamily="49" charset="0"/>
                <a:cs typeface="Courier New" panose="02070309020205020404" pitchFamily="49" charset="0"/>
              </a:rPr>
              <a:t>-&gt;next = </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return inventory;</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p>
          <a:p>
            <a:pPr>
              <a:lnSpc>
                <a:spcPct val="80000"/>
              </a:lnSpc>
              <a:spcBef>
                <a:spcPct val="0"/>
              </a:spcBef>
              <a:buFontTx/>
              <a:buNone/>
            </a:pPr>
            <a:r>
              <a:rPr lang="en-US" altLang="en-US" sz="1800" dirty="0">
                <a:latin typeface="Courier New" panose="02070309020205020404" pitchFamily="49" charset="0"/>
                <a:cs typeface="Courier New" panose="02070309020205020404" pitchFamily="49" charset="0"/>
              </a:rPr>
              <a:t>}</a:t>
            </a:r>
          </a:p>
        </p:txBody>
      </p:sp>
      <p:sp>
        <p:nvSpPr>
          <p:cNvPr id="19459"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E3DE686F-7489-4642-ACDB-BD0EDE25C06B}" type="slidenum">
              <a:rPr lang="en-US" altLang="en-US" sz="1200">
                <a:latin typeface="Arial" panose="020B0604020202020204" pitchFamily="34" charset="0"/>
              </a:rPr>
              <a:pPr algn="ctr">
                <a:spcBef>
                  <a:spcPct val="0"/>
                </a:spcBef>
                <a:buFontTx/>
                <a:buNone/>
              </a:pPr>
              <a:t>21</a:t>
            </a:fld>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405971"/>
    </mc:Choice>
    <mc:Fallback xmlns="">
      <p:transition spd="slow" advTm="40597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5786-542D-4CFD-88D3-6BC9C288BC4D}"/>
              </a:ext>
            </a:extLst>
          </p:cNvPr>
          <p:cNvSpPr>
            <a:spLocks noGrp="1"/>
          </p:cNvSpPr>
          <p:nvPr>
            <p:ph type="title"/>
          </p:nvPr>
        </p:nvSpPr>
        <p:spPr/>
        <p:txBody>
          <a:bodyPr/>
          <a:lstStyle/>
          <a:p>
            <a:r>
              <a:rPr lang="en-US" altLang="en-US" dirty="0"/>
              <a:t>Does it work if the new part number is larger than all parts in the list?</a:t>
            </a:r>
            <a:br>
              <a:rPr lang="en-US" altLang="en-US" dirty="0"/>
            </a:br>
            <a:endParaRPr lang="en-US" dirty="0"/>
          </a:p>
        </p:txBody>
      </p:sp>
      <p:sp>
        <p:nvSpPr>
          <p:cNvPr id="19458" name="Content Placeholder 2"/>
          <p:cNvSpPr>
            <a:spLocks noGrp="1"/>
          </p:cNvSpPr>
          <p:nvPr>
            <p:ph idx="1"/>
          </p:nvPr>
        </p:nvSpPr>
        <p:spPr/>
        <p:txBody>
          <a:bodyPr/>
          <a:lstStyle/>
          <a:p>
            <a:pPr>
              <a:lnSpc>
                <a:spcPct val="80000"/>
              </a:lnSpc>
              <a:spcBef>
                <a:spcPct val="0"/>
              </a:spcBef>
            </a:pPr>
            <a:endParaRPr lang="en-US" altLang="en-US" dirty="0">
              <a:cs typeface="Courier New" panose="02070309020205020404" pitchFamily="49" charset="0"/>
            </a:endParaRPr>
          </a:p>
          <a:p>
            <a:pPr>
              <a:lnSpc>
                <a:spcPct val="80000"/>
              </a:lnSpc>
              <a:spcBef>
                <a:spcPct val="0"/>
              </a:spcBef>
            </a:pPr>
            <a:r>
              <a:rPr lang="en-US" altLang="en-US" dirty="0">
                <a:cs typeface="Courier New" panose="02070309020205020404" pitchFamily="49" charset="0"/>
              </a:rPr>
              <a:t>Yes. </a:t>
            </a:r>
            <a:r>
              <a:rPr lang="en-US" altLang="en-US" dirty="0">
                <a:latin typeface="Courier New" panose="02070309020205020404" pitchFamily="49" charset="0"/>
                <a:cs typeface="Courier New" panose="02070309020205020404" pitchFamily="49" charset="0"/>
              </a:rPr>
              <a:t>cur </a:t>
            </a:r>
            <a:r>
              <a:rPr lang="en-US" altLang="en-US" dirty="0">
                <a:cs typeface="Courier New" panose="02070309020205020404" pitchFamily="49" charset="0"/>
              </a:rPr>
              <a:t>will be NULL. </a:t>
            </a:r>
            <a:r>
              <a:rPr lang="en-US" altLang="en-US" dirty="0" err="1">
                <a:latin typeface="Courier New" panose="02070309020205020404" pitchFamily="49" charset="0"/>
                <a:cs typeface="Courier New" panose="02070309020205020404" pitchFamily="49" charset="0"/>
              </a:rPr>
              <a:t>new_node</a:t>
            </a:r>
            <a:r>
              <a:rPr lang="en-US" altLang="en-US"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will become the new last node. </a:t>
            </a:r>
          </a:p>
          <a:p>
            <a:pPr>
              <a:lnSpc>
                <a:spcPct val="80000"/>
              </a:lnSpc>
              <a:spcBef>
                <a:spcPct val="0"/>
              </a:spcBef>
              <a:buFontTx/>
              <a:buNone/>
            </a:pPr>
            <a:endParaRPr lang="en-US" altLang="en-US" sz="1800" dirty="0">
              <a:latin typeface="Courier New" panose="02070309020205020404" pitchFamily="49" charset="0"/>
              <a:cs typeface="Courier New" panose="02070309020205020404" pitchFamily="49" charset="0"/>
            </a:endParaRPr>
          </a:p>
          <a:p>
            <a:pPr>
              <a:lnSpc>
                <a:spcPct val="80000"/>
              </a:lnSpc>
              <a:spcBef>
                <a:spcPct val="0"/>
              </a:spcBef>
              <a:buFontTx/>
              <a:buNone/>
            </a:pPr>
            <a:endParaRPr lang="en-US" altLang="en-US" sz="1800" dirty="0">
              <a:latin typeface="Courier New" panose="02070309020205020404" pitchFamily="49" charset="0"/>
              <a:cs typeface="Courier New" panose="02070309020205020404" pitchFamily="49" charset="0"/>
            </a:endParaRPr>
          </a:p>
          <a:p>
            <a:pPr>
              <a:lnSpc>
                <a:spcPct val="80000"/>
              </a:lnSpc>
              <a:spcBef>
                <a:spcPct val="0"/>
              </a:spcBef>
              <a:buFontTx/>
              <a:buNone/>
            </a:pPr>
            <a:endParaRPr lang="en-US" altLang="en-US" sz="1800" dirty="0">
              <a:latin typeface="Courier New" panose="02070309020205020404" pitchFamily="49" charset="0"/>
              <a:cs typeface="Courier New" panose="02070309020205020404" pitchFamily="49" charset="0"/>
            </a:endParaRP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-&gt;next = cur;</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if (</a:t>
            </a:r>
            <a:r>
              <a:rPr lang="en-US" altLang="en-US" sz="1800" dirty="0" err="1">
                <a:latin typeface="Courier New" panose="02070309020205020404" pitchFamily="49" charset="0"/>
                <a:cs typeface="Courier New" panose="02070309020205020404" pitchFamily="49" charset="0"/>
              </a:rPr>
              <a:t>prev</a:t>
            </a:r>
            <a:r>
              <a:rPr lang="en-US" altLang="en-US" sz="1800" dirty="0">
                <a:latin typeface="Courier New" panose="02070309020205020404" pitchFamily="49" charset="0"/>
                <a:cs typeface="Courier New" panose="02070309020205020404" pitchFamily="49" charset="0"/>
              </a:rPr>
              <a:t> == NULL)</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return </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else{</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prev</a:t>
            </a:r>
            <a:r>
              <a:rPr lang="en-US" altLang="en-US" sz="1800" dirty="0">
                <a:latin typeface="Courier New" panose="02070309020205020404" pitchFamily="49" charset="0"/>
                <a:cs typeface="Courier New" panose="02070309020205020404" pitchFamily="49" charset="0"/>
              </a:rPr>
              <a:t>-&gt;next = </a:t>
            </a:r>
            <a:r>
              <a:rPr lang="en-US" altLang="en-US" sz="1800" dirty="0" err="1">
                <a:latin typeface="Courier New" panose="02070309020205020404" pitchFamily="49" charset="0"/>
                <a:cs typeface="Courier New" panose="02070309020205020404" pitchFamily="49" charset="0"/>
              </a:rPr>
              <a:t>new_node</a:t>
            </a:r>
            <a:r>
              <a:rPr lang="en-US" altLang="en-US" sz="1800" dirty="0">
                <a:latin typeface="Courier New" panose="02070309020205020404" pitchFamily="49" charset="0"/>
                <a:cs typeface="Courier New" panose="02070309020205020404" pitchFamily="49" charset="0"/>
              </a:rPr>
              <a:t>;</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return inventory;</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p>
        </p:txBody>
      </p:sp>
      <p:sp>
        <p:nvSpPr>
          <p:cNvPr id="19459"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E3DE686F-7489-4642-ACDB-BD0EDE25C06B}" type="slidenum">
              <a:rPr lang="en-US" altLang="en-US" sz="1200">
                <a:latin typeface="Arial" panose="020B0604020202020204" pitchFamily="34" charset="0"/>
              </a:rPr>
              <a:pPr algn="ctr">
                <a:spcBef>
                  <a:spcPct val="0"/>
                </a:spcBef>
                <a:buFontTx/>
                <a:buNone/>
              </a:pPr>
              <a:t>22</a:t>
            </a:fld>
            <a:endParaRPr lang="en-US" altLang="en-US" sz="1800"/>
          </a:p>
        </p:txBody>
      </p:sp>
      <p:sp>
        <p:nvSpPr>
          <p:cNvPr id="8" name="Rectangle 2"/>
          <p:cNvSpPr txBox="1">
            <a:spLocks noChangeArrowheads="1"/>
          </p:cNvSpPr>
          <p:nvPr/>
        </p:nvSpPr>
        <p:spPr>
          <a:xfrm>
            <a:off x="644236" y="533400"/>
            <a:ext cx="7772400" cy="685800"/>
          </a:xfrm>
          <a:prstGeom prst="rect">
            <a:avLst/>
          </a:prstGeom>
        </p:spPr>
        <p:txBody>
          <a:bodyPr/>
          <a:lst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endParaRPr lang="en-US" altLang="en-US" dirty="0"/>
          </a:p>
        </p:txBody>
      </p:sp>
    </p:spTree>
    <p:extLst>
      <p:ext uri="{BB962C8B-B14F-4D97-AF65-F5344CB8AC3E}">
        <p14:creationId xmlns:p14="http://schemas.microsoft.com/office/powerpoint/2010/main" val="1971562603"/>
      </p:ext>
    </p:extLst>
  </p:cSld>
  <p:clrMapOvr>
    <a:masterClrMapping/>
  </p:clrMapOvr>
  <mc:AlternateContent xmlns:mc="http://schemas.openxmlformats.org/markup-compatibility/2006" xmlns:p14="http://schemas.microsoft.com/office/powerpoint/2010/main">
    <mc:Choice Requires="p14">
      <p:transition spd="slow" p14:dur="2000" advTm="140082"/>
    </mc:Choice>
    <mc:Fallback xmlns="">
      <p:transition spd="slow" advTm="1400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4294967295"/>
          </p:nvPr>
        </p:nvSpPr>
        <p:spPr>
          <a:xfrm>
            <a:off x="381000" y="1752600"/>
            <a:ext cx="8610600" cy="4572000"/>
          </a:xfrm>
        </p:spPr>
        <p:txBody>
          <a:bodyPr/>
          <a:lstStyle/>
          <a:p>
            <a:r>
              <a:rPr lang="en-US" altLang="en-US" dirty="0"/>
              <a:t>Searching is faster: stop looking after reaching the point at which the desired node would have been located.</a:t>
            </a:r>
            <a:endParaRPr lang="en-US" altLang="en-US" sz="1800" dirty="0">
              <a:latin typeface="Courier New" panose="02070309020205020404" pitchFamily="49" charset="0"/>
              <a:cs typeface="Courier New" panose="02070309020205020404" pitchFamily="49" charset="0"/>
            </a:endParaRPr>
          </a:p>
          <a:p>
            <a:pPr>
              <a:lnSpc>
                <a:spcPct val="80000"/>
              </a:lnSpc>
              <a:spcBef>
                <a:spcPts val="400"/>
              </a:spcBef>
              <a:buFontTx/>
              <a:buNone/>
            </a:pPr>
            <a:endParaRPr lang="en-US" altLang="en-US" sz="1800" dirty="0">
              <a:latin typeface="Courier New" panose="02070309020205020404" pitchFamily="49" charset="0"/>
              <a:cs typeface="Courier New" panose="02070309020205020404" pitchFamily="49" charset="0"/>
            </a:endParaRP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struct part *</a:t>
            </a:r>
            <a:r>
              <a:rPr lang="en-US" altLang="en-US" sz="1800" dirty="0" err="1">
                <a:latin typeface="Courier New" panose="02070309020205020404" pitchFamily="49" charset="0"/>
                <a:cs typeface="Courier New" panose="02070309020205020404" pitchFamily="49" charset="0"/>
              </a:rPr>
              <a:t>find_part</a:t>
            </a:r>
            <a:r>
              <a:rPr lang="en-US" altLang="en-US" sz="1800" dirty="0">
                <a:latin typeface="Courier New" panose="02070309020205020404" pitchFamily="49" charset="0"/>
                <a:cs typeface="Courier New" panose="02070309020205020404" pitchFamily="49" charset="0"/>
              </a:rPr>
              <a:t>(struct part *inventory, int number)</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struct part *p;</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for (p = inventory;</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p != NULL &amp;&amp; number &gt; p-&gt;number;</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p = p-&gt;next)</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if (p != NULL &amp;&amp; number == p-&gt;number)</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return p;</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  return NULL;</a:t>
            </a:r>
          </a:p>
          <a:p>
            <a:pPr>
              <a:lnSpc>
                <a:spcPct val="80000"/>
              </a:lnSpc>
              <a:spcBef>
                <a:spcPts val="400"/>
              </a:spcBef>
              <a:buFontTx/>
              <a:buNone/>
            </a:pPr>
            <a:r>
              <a:rPr lang="en-US" altLang="en-US" sz="1800" dirty="0">
                <a:latin typeface="Courier New" panose="02070309020205020404" pitchFamily="49" charset="0"/>
                <a:cs typeface="Courier New" panose="02070309020205020404" pitchFamily="49" charset="0"/>
              </a:rPr>
              <a:t>}</a:t>
            </a:r>
          </a:p>
        </p:txBody>
      </p:sp>
      <p:sp>
        <p:nvSpPr>
          <p:cNvPr id="20483"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C82299B8-9DFF-4365-9BC1-08CD303C37D9}" type="slidenum">
              <a:rPr lang="en-US" altLang="en-US" sz="1200">
                <a:latin typeface="Arial" panose="020B0604020202020204" pitchFamily="34" charset="0"/>
              </a:rPr>
              <a:pPr algn="ctr">
                <a:spcBef>
                  <a:spcPct val="0"/>
                </a:spcBef>
                <a:buFontTx/>
                <a:buNone/>
              </a:pPr>
              <a:t>23</a:t>
            </a:fld>
            <a:endParaRPr lang="en-US" altLang="en-US" sz="1800"/>
          </a:p>
        </p:txBody>
      </p:sp>
      <p:sp>
        <p:nvSpPr>
          <p:cNvPr id="5" name="Title 1">
            <a:extLst>
              <a:ext uri="{FF2B5EF4-FFF2-40B4-BE49-F238E27FC236}">
                <a16:creationId xmlns:a16="http://schemas.microsoft.com/office/drawing/2014/main" id="{92EE7844-F67A-4184-9DA9-A4F551FCA0D7}"/>
              </a:ext>
            </a:extLst>
          </p:cNvPr>
          <p:cNvSpPr txBox="1">
            <a:spLocks/>
          </p:cNvSpPr>
          <p:nvPr/>
        </p:nvSpPr>
        <p:spPr>
          <a:xfrm>
            <a:off x="685800" y="762000"/>
            <a:ext cx="7772400" cy="685800"/>
          </a:xfrm>
          <a:prstGeom prst="rect">
            <a:avLst/>
          </a:prstGeom>
        </p:spPr>
        <p:txBody>
          <a:bodyPr/>
          <a:lstStyle>
            <a:lvl1pPr algn="ctr" rtl="0" eaLnBrk="0" fontAlgn="base" hangingPunct="0">
              <a:spcBef>
                <a:spcPct val="0"/>
              </a:spcBef>
              <a:spcAft>
                <a:spcPct val="0"/>
              </a:spcAft>
              <a:defRPr sz="3200">
                <a:solidFill>
                  <a:srgbClr val="B82F25"/>
                </a:solidFill>
                <a:latin typeface="+mj-lt"/>
                <a:ea typeface="+mj-ea"/>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a:lstStyle>
          <a:p>
            <a:r>
              <a:rPr lang="en-US" altLang="en-US" kern="0" dirty="0"/>
              <a:t>Searching in an Ordered List</a:t>
            </a:r>
          </a:p>
        </p:txBody>
      </p:sp>
    </p:spTree>
  </p:cSld>
  <p:clrMapOvr>
    <a:masterClrMapping/>
  </p:clrMapOvr>
  <mc:AlternateContent xmlns:mc="http://schemas.openxmlformats.org/markup-compatibility/2006" xmlns:p14="http://schemas.microsoft.com/office/powerpoint/2010/main">
    <mc:Choice Requires="p14">
      <p:transition spd="slow" p14:dur="2000" advTm="125596"/>
    </mc:Choice>
    <mc:Fallback xmlns="">
      <p:transition spd="slow" advTm="125596"/>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Program Design Example: Stack</a:t>
            </a:r>
          </a:p>
        </p:txBody>
      </p:sp>
      <p:sp>
        <p:nvSpPr>
          <p:cNvPr id="36867" name="Content Placeholder 2"/>
          <p:cNvSpPr>
            <a:spLocks noGrp="1"/>
          </p:cNvSpPr>
          <p:nvPr>
            <p:ph idx="1"/>
          </p:nvPr>
        </p:nvSpPr>
        <p:spPr/>
        <p:txBody>
          <a:bodyPr/>
          <a:lstStyle/>
          <a:p>
            <a:pPr>
              <a:defRPr/>
            </a:pPr>
            <a:r>
              <a:rPr lang="en-US" altLang="en-US" dirty="0"/>
              <a:t>A stack, or LIFO (last in, first out) is a data structure that can store multiple data items of the same type.</a:t>
            </a:r>
          </a:p>
          <a:p>
            <a:pPr marL="0" indent="0">
              <a:buFontTx/>
              <a:buNone/>
              <a:defRPr/>
            </a:pPr>
            <a:endParaRPr lang="en-US" altLang="en-US" dirty="0"/>
          </a:p>
          <a:p>
            <a:pPr>
              <a:defRPr/>
            </a:pPr>
            <a:r>
              <a:rPr lang="en-US" altLang="en-US" dirty="0"/>
              <a:t>Stacks are used extensively at every level of a modern computer system.</a:t>
            </a:r>
          </a:p>
          <a:p>
            <a:pPr>
              <a:defRPr/>
            </a:pPr>
            <a:r>
              <a:rPr lang="en-US" altLang="en-US" dirty="0"/>
              <a:t>For example, a stack is used to process arithmetic expressions, for memory management, and for backtracking.</a:t>
            </a:r>
          </a:p>
        </p:txBody>
      </p:sp>
      <p:sp>
        <p:nvSpPr>
          <p:cNvPr id="3174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735570B0-BA96-4804-962B-2489DF89AA58}" type="slidenum">
              <a:rPr lang="en-US" altLang="en-US" sz="1200" smtClean="0">
                <a:latin typeface="Arial" panose="020B0604020202020204" pitchFamily="34" charset="0"/>
              </a:rPr>
              <a:pPr>
                <a:spcBef>
                  <a:spcPct val="0"/>
                </a:spcBef>
                <a:buFontTx/>
                <a:buNone/>
              </a:pPr>
              <a:t>24</a:t>
            </a:fld>
            <a:endParaRPr lang="en-US" altLang="en-US" sz="180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97211"/>
    </mc:Choice>
    <mc:Fallback xmlns="">
      <p:transition spd="slow" advTm="97211"/>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ltLang="en-US"/>
              <a:t>Example: Using Linked List</a:t>
            </a:r>
            <a:br>
              <a:rPr lang="en-US" altLang="en-US"/>
            </a:br>
            <a:r>
              <a:rPr lang="en-US" altLang="en-US"/>
              <a:t>to Implement a Stack</a:t>
            </a:r>
          </a:p>
        </p:txBody>
      </p:sp>
      <p:sp>
        <p:nvSpPr>
          <p:cNvPr id="32771" name="Content Placeholder 2"/>
          <p:cNvSpPr>
            <a:spLocks noGrp="1"/>
          </p:cNvSpPr>
          <p:nvPr>
            <p:ph idx="1"/>
          </p:nvPr>
        </p:nvSpPr>
        <p:spPr>
          <a:xfrm>
            <a:off x="685800" y="1600200"/>
            <a:ext cx="7772400" cy="4724400"/>
          </a:xfrm>
        </p:spPr>
        <p:txBody>
          <a:bodyPr/>
          <a:lstStyle/>
          <a:p>
            <a:r>
              <a:rPr lang="en-US" altLang="en-US"/>
              <a:t>A stack is a restricted data structure, only a small number of operations are allowed on it. </a:t>
            </a:r>
          </a:p>
          <a:p>
            <a:pPr lvl="1"/>
            <a:r>
              <a:rPr lang="en-US" altLang="en-US" b="1" i="1"/>
              <a:t>Push</a:t>
            </a:r>
            <a:r>
              <a:rPr lang="en-US" altLang="en-US"/>
              <a:t> an item (add it to one end—the “stack top”)</a:t>
            </a:r>
          </a:p>
          <a:p>
            <a:pPr lvl="1"/>
            <a:r>
              <a:rPr lang="en-US" altLang="en-US" b="1" i="1"/>
              <a:t>Pop</a:t>
            </a:r>
            <a:r>
              <a:rPr lang="en-US" altLang="en-US"/>
              <a:t> an item (remove it from the same end)</a:t>
            </a:r>
          </a:p>
          <a:p>
            <a:pPr lvl="1"/>
            <a:r>
              <a:rPr lang="en-US" altLang="en-US"/>
              <a:t>Peek an item (look at the top item without changing it)</a:t>
            </a:r>
          </a:p>
          <a:p>
            <a:pPr lvl="1"/>
            <a:r>
              <a:rPr lang="en-US" altLang="en-US"/>
              <a:t>Duplicate the item on the top</a:t>
            </a:r>
          </a:p>
          <a:p>
            <a:pPr lvl="1"/>
            <a:r>
              <a:rPr lang="en-US" altLang="en-US"/>
              <a:t>Making the stack empty</a:t>
            </a:r>
          </a:p>
          <a:p>
            <a:pPr lvl="1"/>
            <a:endParaRPr lang="en-US" altLang="en-US"/>
          </a:p>
        </p:txBody>
      </p:sp>
      <p:sp>
        <p:nvSpPr>
          <p:cNvPr id="3277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BA909A7E-65F9-47B7-91E5-09DFA95F18DE}" type="slidenum">
              <a:rPr lang="en-US" altLang="en-US" sz="1200" smtClean="0">
                <a:latin typeface="Arial" panose="020B0604020202020204" pitchFamily="34" charset="0"/>
              </a:rPr>
              <a:pPr>
                <a:spcBef>
                  <a:spcPct val="0"/>
                </a:spcBef>
                <a:buFontTx/>
                <a:buNone/>
              </a:pPr>
              <a:t>25</a:t>
            </a:fld>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90566"/>
    </mc:Choice>
    <mc:Fallback xmlns="">
      <p:transition spd="slow" advTm="90566"/>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685800" y="381000"/>
            <a:ext cx="7772400" cy="685800"/>
          </a:xfrm>
        </p:spPr>
        <p:txBody>
          <a:bodyPr/>
          <a:lstStyle/>
          <a:p>
            <a:r>
              <a:rPr lang="en-US" altLang="en-US"/>
              <a:t>Implementing a stack using Linked List </a:t>
            </a:r>
          </a:p>
        </p:txBody>
      </p:sp>
      <p:sp>
        <p:nvSpPr>
          <p:cNvPr id="3" name="Content Placeholder 2"/>
          <p:cNvSpPr>
            <a:spLocks noGrp="1"/>
          </p:cNvSpPr>
          <p:nvPr>
            <p:ph idx="1"/>
          </p:nvPr>
        </p:nvSpPr>
        <p:spPr>
          <a:xfrm>
            <a:off x="685800" y="1333500"/>
            <a:ext cx="7772400" cy="4800600"/>
          </a:xfrm>
        </p:spPr>
        <p:txBody>
          <a:bodyPr/>
          <a:lstStyle/>
          <a:p>
            <a:pPr>
              <a:defRPr/>
            </a:pPr>
            <a:r>
              <a:rPr lang="en-US" dirty="0"/>
              <a:t>Stack can be implemented using an array. But the user is required to specify a maximum size for a stack at compile time (fixed-length array) or at the time it’s created (dynamically allocated array)</a:t>
            </a:r>
          </a:p>
          <a:p>
            <a:pPr>
              <a:defRPr/>
            </a:pPr>
            <a:endParaRPr lang="en-US" dirty="0"/>
          </a:p>
          <a:p>
            <a:pPr>
              <a:defRPr/>
            </a:pPr>
            <a:r>
              <a:rPr lang="en-US" dirty="0"/>
              <a:t>If we use a linked-list implementation instead, there won’t be any preset limit on the size of a stack. A stack of integers using linked list:</a:t>
            </a:r>
          </a:p>
          <a:p>
            <a:pPr marL="0" indent="0">
              <a:buFontTx/>
              <a:buNone/>
              <a:defRPr/>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struct</a:t>
            </a:r>
            <a:r>
              <a:rPr lang="en-US" sz="2400" dirty="0">
                <a:latin typeface="Courier New" panose="02070309020205020404" pitchFamily="49" charset="0"/>
                <a:cs typeface="Courier New" panose="02070309020205020404" pitchFamily="49" charset="0"/>
              </a:rPr>
              <a:t> node{</a:t>
            </a:r>
          </a:p>
          <a:p>
            <a:pPr marL="0" indent="0">
              <a:buFontTx/>
              <a:buNone/>
              <a:defRPr/>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int</a:t>
            </a:r>
            <a:r>
              <a:rPr lang="en-US" sz="2400" dirty="0">
                <a:latin typeface="Courier New" panose="02070309020205020404" pitchFamily="49" charset="0"/>
                <a:cs typeface="Courier New" panose="02070309020205020404" pitchFamily="49" charset="0"/>
              </a:rPr>
              <a:t> value;</a:t>
            </a:r>
          </a:p>
          <a:p>
            <a:pPr marL="0" indent="0">
              <a:buFontTx/>
              <a:buNone/>
              <a:defRPr/>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struct</a:t>
            </a:r>
            <a:r>
              <a:rPr lang="en-US" sz="2400" dirty="0">
                <a:latin typeface="Courier New" panose="02070309020205020404" pitchFamily="49" charset="0"/>
                <a:cs typeface="Courier New" panose="02070309020205020404" pitchFamily="49" charset="0"/>
              </a:rPr>
              <a:t> node *next;</a:t>
            </a:r>
          </a:p>
          <a:p>
            <a:pPr marL="0" indent="0">
              <a:buFontTx/>
              <a:buNone/>
              <a:defRPr/>
            </a:pPr>
            <a:r>
              <a:rPr lang="en-US" sz="2400" dirty="0">
                <a:latin typeface="Courier New" panose="02070309020205020404" pitchFamily="49" charset="0"/>
                <a:cs typeface="Courier New" panose="02070309020205020404" pitchFamily="49" charset="0"/>
              </a:rPr>
              <a:t>	};</a:t>
            </a:r>
          </a:p>
          <a:p>
            <a:pPr>
              <a:defRPr/>
            </a:pPr>
            <a:endParaRPr lang="en-US" dirty="0"/>
          </a:p>
        </p:txBody>
      </p:sp>
      <p:sp>
        <p:nvSpPr>
          <p:cNvPr id="3379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3C4D6980-4164-4323-A47C-3F22311F3E38}" type="slidenum">
              <a:rPr lang="en-US" altLang="en-US" sz="1200" smtClean="0">
                <a:latin typeface="Arial" panose="020B0604020202020204" pitchFamily="34" charset="0"/>
              </a:rPr>
              <a:pPr>
                <a:spcBef>
                  <a:spcPct val="0"/>
                </a:spcBef>
                <a:buFontTx/>
                <a:buNone/>
              </a:pPr>
              <a:t>26</a:t>
            </a:fld>
            <a:endParaRPr lang="en-US" altLang="en-US" sz="1800">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76136"/>
    </mc:Choice>
    <mc:Fallback xmlns="">
      <p:transition spd="slow" advTm="7613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Push an item into Stack</a:t>
            </a:r>
          </a:p>
        </p:txBody>
      </p:sp>
      <p:sp>
        <p:nvSpPr>
          <p:cNvPr id="34819" name="Content Placeholder 2"/>
          <p:cNvSpPr>
            <a:spLocks noGrp="1"/>
          </p:cNvSpPr>
          <p:nvPr>
            <p:ph idx="1"/>
          </p:nvPr>
        </p:nvSpPr>
        <p:spPr>
          <a:xfrm>
            <a:off x="685800" y="1600200"/>
            <a:ext cx="7772400" cy="4724400"/>
          </a:xfrm>
        </p:spPr>
        <p:txBody>
          <a:bodyPr/>
          <a:lstStyle/>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struct node* push(struct node* top, int i)</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struct node *new_node;</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new_node = malloc(sizeof(struct node));</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if(new_node == NULL)</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printf("malloc failed");</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return top;</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a:t>
            </a:r>
          </a:p>
          <a:p>
            <a:pPr>
              <a:lnSpc>
                <a:spcPct val="80000"/>
              </a:lnSpc>
              <a:spcBef>
                <a:spcPts val="400"/>
              </a:spcBef>
              <a:buFontTx/>
              <a:buNone/>
            </a:pPr>
            <a:endParaRPr lang="en-US" altLang="en-US" sz="1800">
              <a:latin typeface="Courier New" panose="02070309020205020404" pitchFamily="49" charset="0"/>
              <a:cs typeface="Courier New" panose="02070309020205020404" pitchFamily="49" charset="0"/>
            </a:endParaRP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new_node-&gt;value = i;</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new_node-&gt;next = top;</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return new_node;</a:t>
            </a:r>
          </a:p>
          <a:p>
            <a:pPr>
              <a:lnSpc>
                <a:spcPct val="80000"/>
              </a:lnSpc>
              <a:spcBef>
                <a:spcPts val="400"/>
              </a:spcBef>
              <a:buFontTx/>
              <a:buNone/>
            </a:pPr>
            <a:endParaRPr lang="en-US" altLang="en-US" sz="1800">
              <a:latin typeface="Courier New" panose="02070309020205020404" pitchFamily="49" charset="0"/>
              <a:cs typeface="Courier New" panose="02070309020205020404" pitchFamily="49" charset="0"/>
            </a:endParaRP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a:t>
            </a:r>
          </a:p>
          <a:p>
            <a:pPr>
              <a:lnSpc>
                <a:spcPct val="80000"/>
              </a:lnSpc>
              <a:spcBef>
                <a:spcPts val="400"/>
              </a:spcBef>
              <a:buFontTx/>
              <a:buNone/>
            </a:pPr>
            <a:endParaRPr lang="en-US" altLang="en-US" sz="1800">
              <a:latin typeface="Courier New" panose="02070309020205020404" pitchFamily="49" charset="0"/>
              <a:cs typeface="Courier New" panose="02070309020205020404" pitchFamily="49" charset="0"/>
            </a:endParaRPr>
          </a:p>
        </p:txBody>
      </p:sp>
      <p:sp>
        <p:nvSpPr>
          <p:cNvPr id="3482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972C2B23-F880-4BEB-8BE6-3C31D300D562}" type="slidenum">
              <a:rPr lang="en-US" altLang="en-US" sz="1200" smtClean="0">
                <a:latin typeface="Arial" panose="020B0604020202020204" pitchFamily="34" charset="0"/>
              </a:rPr>
              <a:pPr>
                <a:spcBef>
                  <a:spcPct val="0"/>
                </a:spcBef>
                <a:buFontTx/>
                <a:buNone/>
              </a:pPr>
              <a:t>27</a:t>
            </a:fld>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75642"/>
    </mc:Choice>
    <mc:Fallback xmlns="">
      <p:transition spd="slow" advTm="75642"/>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a:t>Print the stack</a:t>
            </a:r>
          </a:p>
        </p:txBody>
      </p:sp>
      <p:sp>
        <p:nvSpPr>
          <p:cNvPr id="35843" name="Content Placeholder 2"/>
          <p:cNvSpPr>
            <a:spLocks noGrp="1"/>
          </p:cNvSpPr>
          <p:nvPr>
            <p:ph idx="1"/>
          </p:nvPr>
        </p:nvSpPr>
        <p:spPr>
          <a:xfrm>
            <a:off x="685800" y="1600200"/>
            <a:ext cx="7772400" cy="4724400"/>
          </a:xfrm>
        </p:spPr>
        <p:txBody>
          <a:bodyPr/>
          <a:lstStyle/>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void print_stack(struct node *top)</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struct node *p;</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if(top != NULL){</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for(p = top; p !=NULL; p=p-&gt;next)</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printf("%d\n", p-&gt;value);</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printf("\n");</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else</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      printf("stack is empty\n");</a:t>
            </a:r>
          </a:p>
          <a:p>
            <a:pPr>
              <a:lnSpc>
                <a:spcPct val="80000"/>
              </a:lnSpc>
              <a:spcBef>
                <a:spcPts val="400"/>
              </a:spcBef>
              <a:buFontTx/>
              <a:buNone/>
            </a:pPr>
            <a:r>
              <a:rPr lang="en-US" altLang="en-US" sz="1800">
                <a:latin typeface="Courier New" panose="02070309020205020404" pitchFamily="49" charset="0"/>
                <a:cs typeface="Courier New" panose="02070309020205020404" pitchFamily="49" charset="0"/>
              </a:rPr>
              <a:t>}</a:t>
            </a:r>
          </a:p>
          <a:p>
            <a:pPr>
              <a:lnSpc>
                <a:spcPct val="80000"/>
              </a:lnSpc>
              <a:spcBef>
                <a:spcPts val="400"/>
              </a:spcBef>
              <a:buFontTx/>
              <a:buNone/>
            </a:pPr>
            <a:endParaRPr lang="en-US" altLang="en-US" sz="1800">
              <a:latin typeface="Courier New" panose="02070309020205020404" pitchFamily="49" charset="0"/>
              <a:cs typeface="Courier New" panose="02070309020205020404" pitchFamily="49" charset="0"/>
            </a:endParaRPr>
          </a:p>
        </p:txBody>
      </p:sp>
      <p:sp>
        <p:nvSpPr>
          <p:cNvPr id="3584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157E614E-9735-4BCF-A3BB-E5312CC8E2EF}" type="slidenum">
              <a:rPr lang="en-US" altLang="en-US" sz="1200" smtClean="0">
                <a:latin typeface="Arial" panose="020B0604020202020204" pitchFamily="34" charset="0"/>
              </a:rPr>
              <a:pPr>
                <a:spcBef>
                  <a:spcPct val="0"/>
                </a:spcBef>
                <a:buFontTx/>
                <a:buNone/>
              </a:pPr>
              <a:t>28</a:t>
            </a:fld>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33310"/>
    </mc:Choice>
    <mc:Fallback xmlns="">
      <p:transition spd="slow" advTm="3331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a:t>Exercise</a:t>
            </a:r>
          </a:p>
        </p:txBody>
      </p:sp>
      <p:sp>
        <p:nvSpPr>
          <p:cNvPr id="36867" name="Content Placeholder 2"/>
          <p:cNvSpPr>
            <a:spLocks noGrp="1"/>
          </p:cNvSpPr>
          <p:nvPr>
            <p:ph idx="1"/>
          </p:nvPr>
        </p:nvSpPr>
        <p:spPr/>
        <p:txBody>
          <a:bodyPr/>
          <a:lstStyle/>
          <a:p>
            <a:pPr>
              <a:defRPr/>
            </a:pPr>
            <a:r>
              <a:rPr lang="en-US" altLang="en-US" sz="2500" dirty="0"/>
              <a:t>Implement the pop function in the stack program. Download on Canvas, Week 13&gt; In-class Exercises&gt;</a:t>
            </a:r>
            <a:r>
              <a:rPr lang="en-US" altLang="en-US" sz="2500" dirty="0" err="1"/>
              <a:t>stack_exercise.c</a:t>
            </a:r>
            <a:endParaRPr lang="en-US" altLang="en-US" sz="2500" dirty="0"/>
          </a:p>
          <a:p>
            <a:pPr>
              <a:defRPr/>
            </a:pPr>
            <a:endParaRPr lang="en-US" altLang="en-US" sz="2500" dirty="0">
              <a:latin typeface="Courier New" panose="02070309020205020404" pitchFamily="49" charset="0"/>
              <a:cs typeface="Courier New" panose="02070309020205020404" pitchFamily="49" charset="0"/>
            </a:endParaRPr>
          </a:p>
          <a:p>
            <a:pPr marL="0" indent="0">
              <a:buNone/>
              <a:defRPr/>
            </a:pPr>
            <a:endParaRPr lang="en-US" altLang="en-US" sz="2500">
              <a:latin typeface="Courier New" panose="02070309020205020404" pitchFamily="49" charset="0"/>
              <a:cs typeface="Courier New" panose="02070309020205020404" pitchFamily="49" charset="0"/>
            </a:endParaRPr>
          </a:p>
          <a:p>
            <a:pPr>
              <a:defRPr/>
            </a:pPr>
            <a:r>
              <a:rPr lang="en-US" altLang="en-US" sz="2500" dirty="0">
                <a:latin typeface="Courier New" panose="02070309020205020404" pitchFamily="49" charset="0"/>
                <a:cs typeface="Courier New" panose="02070309020205020404" pitchFamily="49" charset="0"/>
              </a:rPr>
              <a:t>pop</a:t>
            </a:r>
            <a:r>
              <a:rPr lang="en-US" altLang="en-US" sz="2500" dirty="0"/>
              <a:t>: remove the top item from the stack, the function should save the value of the popped item pointed by the second pointer variable and update the stack by returning the updated stack (address of the top item).</a:t>
            </a:r>
          </a:p>
          <a:p>
            <a:pPr>
              <a:defRPr/>
            </a:pPr>
            <a:endParaRPr lang="en-US" altLang="en-US" sz="2400" dirty="0"/>
          </a:p>
          <a:p>
            <a:pPr>
              <a:defRPr/>
            </a:pPr>
            <a:endParaRPr lang="en-US" altLang="en-US" sz="2100" dirty="0"/>
          </a:p>
        </p:txBody>
      </p:sp>
      <p:sp>
        <p:nvSpPr>
          <p:cNvPr id="3686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spcBef>
                <a:spcPct val="0"/>
              </a:spcBef>
              <a:buFontTx/>
              <a:buNone/>
            </a:pPr>
            <a:fld id="{DDB03D7B-BA6B-42D2-98F7-AD6E5CBDD74C}" type="slidenum">
              <a:rPr lang="en-US" altLang="en-US" sz="1200" smtClean="0">
                <a:latin typeface="Arial" panose="020B0604020202020204" pitchFamily="34" charset="0"/>
              </a:rPr>
              <a:pPr>
                <a:spcBef>
                  <a:spcPct val="0"/>
                </a:spcBef>
                <a:buFontTx/>
                <a:buNone/>
              </a:pPr>
              <a:t>29</a:t>
            </a:fld>
            <a:endParaRPr lang="en-US"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p:txBody>
          <a:bodyPr/>
          <a:lstStyle/>
          <a:p>
            <a:r>
              <a:rPr lang="en-US" altLang="en-US" dirty="0"/>
              <a:t>Deleting a Node from a Linked List</a:t>
            </a:r>
          </a:p>
        </p:txBody>
      </p:sp>
      <p:sp>
        <p:nvSpPr>
          <p:cNvPr id="33795" name="Content Placeholder 2"/>
          <p:cNvSpPr>
            <a:spLocks noGrp="1"/>
          </p:cNvSpPr>
          <p:nvPr>
            <p:ph idx="4294967295"/>
          </p:nvPr>
        </p:nvSpPr>
        <p:spPr/>
        <p:txBody>
          <a:bodyPr/>
          <a:lstStyle/>
          <a:p>
            <a:r>
              <a:rPr lang="en-US" altLang="en-US"/>
              <a:t>A big advantage of storing data in a linked list is that we can easily delete nodes.</a:t>
            </a:r>
          </a:p>
          <a:p>
            <a:r>
              <a:rPr lang="en-US" altLang="en-US"/>
              <a:t>Deleting a node involves three steps:</a:t>
            </a:r>
          </a:p>
          <a:p>
            <a:pPr marL="914400" lvl="1" indent="-514350">
              <a:buFontTx/>
              <a:buAutoNum type="arabicPeriod"/>
            </a:pPr>
            <a:r>
              <a:rPr lang="en-US" altLang="en-US"/>
              <a:t>Locate the node to be deleted.</a:t>
            </a:r>
          </a:p>
          <a:p>
            <a:pPr marL="914400" lvl="1" indent="-514350">
              <a:lnSpc>
                <a:spcPts val="2700"/>
              </a:lnSpc>
              <a:spcBef>
                <a:spcPts val="300"/>
              </a:spcBef>
              <a:buFontTx/>
              <a:buAutoNum type="arabicPeriod"/>
            </a:pPr>
            <a:r>
              <a:rPr lang="en-US" altLang="en-US"/>
              <a:t>Alter the previous node so that it “bypasses” the deleted node.</a:t>
            </a:r>
          </a:p>
          <a:p>
            <a:pPr marL="914400" lvl="1" indent="-514350">
              <a:lnSpc>
                <a:spcPts val="2700"/>
              </a:lnSpc>
              <a:spcBef>
                <a:spcPts val="300"/>
              </a:spcBef>
              <a:buFontTx/>
              <a:buAutoNum type="arabicPeriod"/>
            </a:pPr>
            <a:r>
              <a:rPr lang="en-US" altLang="en-US"/>
              <a:t>Call </a:t>
            </a:r>
            <a:r>
              <a:rPr lang="en-US" altLang="en-US">
                <a:latin typeface="Courier New" panose="02070309020205020404" pitchFamily="49" charset="0"/>
                <a:cs typeface="Courier New" panose="02070309020205020404" pitchFamily="49" charset="0"/>
              </a:rPr>
              <a:t>free</a:t>
            </a:r>
            <a:r>
              <a:rPr lang="en-US" altLang="en-US"/>
              <a:t> to reclaim the space occupied by the deleted node.</a:t>
            </a:r>
          </a:p>
        </p:txBody>
      </p:sp>
      <p:sp>
        <p:nvSpPr>
          <p:cNvPr id="33796"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2B5F49FD-920D-4212-9BEF-E05AAFF811BA}" type="slidenum">
              <a:rPr lang="en-US" altLang="en-US" sz="1200">
                <a:latin typeface="Arial" panose="020B0604020202020204" pitchFamily="34" charset="0"/>
              </a:rPr>
              <a:pPr algn="ctr">
                <a:spcBef>
                  <a:spcPct val="0"/>
                </a:spcBef>
                <a:buFontTx/>
                <a:buNone/>
              </a:pPr>
              <a:t>3</a:t>
            </a:fld>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69894"/>
    </mc:Choice>
    <mc:Fallback xmlns="">
      <p:transition spd="slow" advTm="6989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p:txBody>
          <a:bodyPr/>
          <a:lstStyle/>
          <a:p>
            <a:r>
              <a:rPr lang="en-US" altLang="en-US"/>
              <a:t>Deleting a Node from a Linked List</a:t>
            </a:r>
          </a:p>
        </p:txBody>
      </p:sp>
      <p:sp>
        <p:nvSpPr>
          <p:cNvPr id="34819" name="Content Placeholder 2"/>
          <p:cNvSpPr>
            <a:spLocks noGrp="1"/>
          </p:cNvSpPr>
          <p:nvPr>
            <p:ph idx="4294967295"/>
          </p:nvPr>
        </p:nvSpPr>
        <p:spPr/>
        <p:txBody>
          <a:bodyPr/>
          <a:lstStyle/>
          <a:p>
            <a:r>
              <a:rPr lang="en-US" altLang="en-US" sz="2600"/>
              <a:t>The “trailing pointer” technique involves keeping a pointer to the previous node (</a:t>
            </a:r>
            <a:r>
              <a:rPr lang="en-US" altLang="en-US" sz="2600">
                <a:latin typeface="Courier New" panose="02070309020205020404" pitchFamily="49" charset="0"/>
                <a:cs typeface="Courier New" panose="02070309020205020404" pitchFamily="49" charset="0"/>
              </a:rPr>
              <a:t>prev</a:t>
            </a:r>
            <a:r>
              <a:rPr lang="en-US" altLang="en-US" sz="2600"/>
              <a:t>) as well as a pointer to the current node (</a:t>
            </a:r>
            <a:r>
              <a:rPr lang="en-US" altLang="en-US" sz="2600">
                <a:latin typeface="Courier New" panose="02070309020205020404" pitchFamily="49" charset="0"/>
                <a:cs typeface="Courier New" panose="02070309020205020404" pitchFamily="49" charset="0"/>
              </a:rPr>
              <a:t>cur</a:t>
            </a:r>
            <a:r>
              <a:rPr lang="en-US" altLang="en-US" sz="2600"/>
              <a:t>).</a:t>
            </a:r>
          </a:p>
          <a:p>
            <a:r>
              <a:rPr lang="en-US" altLang="en-US" sz="2600"/>
              <a:t>Assume that </a:t>
            </a:r>
            <a:r>
              <a:rPr lang="en-US" altLang="en-US" sz="2600">
                <a:latin typeface="Courier New" panose="02070309020205020404" pitchFamily="49" charset="0"/>
                <a:cs typeface="Courier New" panose="02070309020205020404" pitchFamily="49" charset="0"/>
              </a:rPr>
              <a:t>list</a:t>
            </a:r>
            <a:r>
              <a:rPr lang="en-US" altLang="en-US" sz="2600"/>
              <a:t> points to the list to be searched and </a:t>
            </a:r>
            <a:r>
              <a:rPr lang="en-US" altLang="en-US" sz="2600">
                <a:latin typeface="Courier New" panose="02070309020205020404" pitchFamily="49" charset="0"/>
                <a:cs typeface="Courier New" panose="02070309020205020404" pitchFamily="49" charset="0"/>
              </a:rPr>
              <a:t>n</a:t>
            </a:r>
            <a:r>
              <a:rPr lang="en-US" altLang="en-US" sz="2600"/>
              <a:t> is the integer to be deleted.</a:t>
            </a:r>
          </a:p>
          <a:p>
            <a:r>
              <a:rPr lang="en-US" altLang="en-US" sz="2600"/>
              <a:t>A loop that implements step 1:</a:t>
            </a:r>
          </a:p>
          <a:p>
            <a:pPr>
              <a:lnSpc>
                <a:spcPct val="80000"/>
              </a:lnSpc>
              <a:spcBef>
                <a:spcPts val="1100"/>
              </a:spcBef>
              <a:buFontTx/>
              <a:buNone/>
            </a:pPr>
            <a:r>
              <a:rPr lang="en-US" altLang="en-US" sz="2200">
                <a:latin typeface="Courier New" panose="02070309020205020404" pitchFamily="49" charset="0"/>
                <a:cs typeface="Courier New" panose="02070309020205020404" pitchFamily="49" charset="0"/>
              </a:rPr>
              <a:t>	for (cur = list, prev = NULL;</a:t>
            </a:r>
          </a:p>
          <a:p>
            <a:pPr>
              <a:lnSpc>
                <a:spcPct val="80000"/>
              </a:lnSpc>
              <a:spcBef>
                <a:spcPts val="500"/>
              </a:spcBef>
              <a:buFontTx/>
              <a:buNone/>
            </a:pPr>
            <a:r>
              <a:rPr lang="en-US" altLang="en-US" sz="2200">
                <a:latin typeface="Courier New" panose="02070309020205020404" pitchFamily="49" charset="0"/>
                <a:cs typeface="Courier New" panose="02070309020205020404" pitchFamily="49" charset="0"/>
              </a:rPr>
              <a:t>	     cur != NULL &amp;&amp; cur-&gt;value != n;</a:t>
            </a:r>
          </a:p>
          <a:p>
            <a:pPr>
              <a:lnSpc>
                <a:spcPct val="80000"/>
              </a:lnSpc>
              <a:spcBef>
                <a:spcPts val="500"/>
              </a:spcBef>
              <a:buFontTx/>
              <a:buNone/>
            </a:pPr>
            <a:r>
              <a:rPr lang="en-US" altLang="en-US" sz="2200">
                <a:latin typeface="Courier New" panose="02070309020205020404" pitchFamily="49" charset="0"/>
                <a:cs typeface="Courier New" panose="02070309020205020404" pitchFamily="49" charset="0"/>
              </a:rPr>
              <a:t>	     prev = cur, cur = cur-&gt;next)</a:t>
            </a:r>
          </a:p>
          <a:p>
            <a:pPr>
              <a:lnSpc>
                <a:spcPct val="80000"/>
              </a:lnSpc>
              <a:spcBef>
                <a:spcPct val="0"/>
              </a:spcBef>
              <a:buFontTx/>
              <a:buNone/>
            </a:pPr>
            <a:r>
              <a:rPr lang="en-US" altLang="en-US" sz="2200">
                <a:latin typeface="Courier New" panose="02070309020205020404" pitchFamily="49" charset="0"/>
                <a:cs typeface="Courier New" panose="02070309020205020404" pitchFamily="49" charset="0"/>
              </a:rPr>
              <a:t>	  ;</a:t>
            </a:r>
          </a:p>
          <a:p>
            <a:r>
              <a:rPr lang="en-US" altLang="en-US" sz="2600"/>
              <a:t>When the loop terminates, </a:t>
            </a:r>
            <a:r>
              <a:rPr lang="en-US" altLang="en-US" sz="2600">
                <a:latin typeface="Courier New" panose="02070309020205020404" pitchFamily="49" charset="0"/>
                <a:cs typeface="Courier New" panose="02070309020205020404" pitchFamily="49" charset="0"/>
              </a:rPr>
              <a:t>cur</a:t>
            </a:r>
            <a:r>
              <a:rPr lang="en-US" altLang="en-US" sz="2600"/>
              <a:t> points to the node to be deleted and </a:t>
            </a:r>
            <a:r>
              <a:rPr lang="en-US" altLang="en-US" sz="2600">
                <a:latin typeface="Courier New" panose="02070309020205020404" pitchFamily="49" charset="0"/>
                <a:cs typeface="Courier New" panose="02070309020205020404" pitchFamily="49" charset="0"/>
              </a:rPr>
              <a:t>prev</a:t>
            </a:r>
            <a:r>
              <a:rPr lang="en-US" altLang="en-US" sz="2600"/>
              <a:t> points to the previous node.</a:t>
            </a:r>
          </a:p>
        </p:txBody>
      </p:sp>
      <p:sp>
        <p:nvSpPr>
          <p:cNvPr id="34820"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6BFA2918-6630-4DB7-A0AC-E3C11A108CCB}" type="slidenum">
              <a:rPr lang="en-US" altLang="en-US" sz="1200">
                <a:latin typeface="Arial" panose="020B0604020202020204" pitchFamily="34" charset="0"/>
              </a:rPr>
              <a:pPr algn="ctr">
                <a:spcBef>
                  <a:spcPct val="0"/>
                </a:spcBef>
                <a:buFontTx/>
                <a:buNone/>
              </a:pPr>
              <a:t>4</a:t>
            </a:fld>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163100"/>
    </mc:Choice>
    <mc:Fallback xmlns="">
      <p:transition spd="slow" advTm="1631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r>
              <a:rPr lang="en-US" altLang="en-US"/>
              <a:t>Deleting a Node from a Linked List</a:t>
            </a:r>
          </a:p>
        </p:txBody>
      </p:sp>
      <p:sp>
        <p:nvSpPr>
          <p:cNvPr id="35843" name="Content Placeholder 2"/>
          <p:cNvSpPr>
            <a:spLocks noGrp="1"/>
          </p:cNvSpPr>
          <p:nvPr>
            <p:ph idx="4294967295"/>
          </p:nvPr>
        </p:nvSpPr>
        <p:spPr/>
        <p:txBody>
          <a:bodyPr/>
          <a:lstStyle/>
          <a:p>
            <a:r>
              <a:rPr lang="en-US" altLang="en-US"/>
              <a:t>Assume that </a:t>
            </a:r>
            <a:r>
              <a:rPr lang="en-US" altLang="en-US">
                <a:latin typeface="Courier New" panose="02070309020205020404" pitchFamily="49" charset="0"/>
                <a:cs typeface="Courier New" panose="02070309020205020404" pitchFamily="49" charset="0"/>
              </a:rPr>
              <a:t>list</a:t>
            </a:r>
            <a:r>
              <a:rPr lang="en-US" altLang="en-US"/>
              <a:t> has the following appearance and </a:t>
            </a:r>
            <a:r>
              <a:rPr lang="en-US" altLang="en-US">
                <a:latin typeface="Courier New" panose="02070309020205020404" pitchFamily="49" charset="0"/>
                <a:cs typeface="Courier New" panose="02070309020205020404" pitchFamily="49" charset="0"/>
              </a:rPr>
              <a:t>n</a:t>
            </a:r>
            <a:r>
              <a:rPr lang="en-US" altLang="en-US"/>
              <a:t> is 20:</a:t>
            </a:r>
          </a:p>
          <a:p>
            <a:pPr>
              <a:buFontTx/>
              <a:buNone/>
            </a:pPr>
            <a:endParaRPr lang="en-US" altLang="en-US"/>
          </a:p>
          <a:p>
            <a:endParaRPr lang="en-US" altLang="en-US" sz="1200"/>
          </a:p>
          <a:p>
            <a:r>
              <a:rPr lang="en-US" altLang="en-US"/>
              <a:t>After </a:t>
            </a:r>
            <a:r>
              <a:rPr lang="en-US" altLang="en-US">
                <a:latin typeface="Courier New" panose="02070309020205020404" pitchFamily="49" charset="0"/>
                <a:cs typeface="Courier New" panose="02070309020205020404" pitchFamily="49" charset="0"/>
              </a:rPr>
              <a:t>cur</a:t>
            </a:r>
            <a:r>
              <a:rPr lang="en-US" altLang="en-US"/>
              <a:t> </a:t>
            </a:r>
            <a:r>
              <a:rPr lang="en-US" altLang="en-US">
                <a:latin typeface="Courier New" panose="02070309020205020404" pitchFamily="49" charset="0"/>
                <a:cs typeface="Courier New" panose="02070309020205020404" pitchFamily="49" charset="0"/>
              </a:rPr>
              <a:t>=</a:t>
            </a:r>
            <a:r>
              <a:rPr lang="en-US" altLang="en-US"/>
              <a:t> </a:t>
            </a:r>
            <a:r>
              <a:rPr lang="en-US" altLang="en-US">
                <a:latin typeface="Courier New" panose="02070309020205020404" pitchFamily="49" charset="0"/>
                <a:cs typeface="Courier New" panose="02070309020205020404" pitchFamily="49" charset="0"/>
              </a:rPr>
              <a:t>list,</a:t>
            </a:r>
            <a:r>
              <a:rPr lang="en-US" altLang="en-US"/>
              <a:t> </a:t>
            </a:r>
            <a:r>
              <a:rPr lang="en-US" altLang="en-US">
                <a:latin typeface="Courier New" panose="02070309020205020404" pitchFamily="49" charset="0"/>
                <a:cs typeface="Courier New" panose="02070309020205020404" pitchFamily="49" charset="0"/>
              </a:rPr>
              <a:t>prev</a:t>
            </a:r>
            <a:r>
              <a:rPr lang="en-US" altLang="en-US"/>
              <a:t> </a:t>
            </a:r>
            <a:r>
              <a:rPr lang="en-US" altLang="en-US">
                <a:latin typeface="Courier New" panose="02070309020205020404" pitchFamily="49" charset="0"/>
                <a:cs typeface="Courier New" panose="02070309020205020404" pitchFamily="49" charset="0"/>
              </a:rPr>
              <a:t>=</a:t>
            </a:r>
            <a:r>
              <a:rPr lang="en-US" altLang="en-US"/>
              <a:t> </a:t>
            </a:r>
            <a:r>
              <a:rPr lang="en-US" altLang="en-US">
                <a:latin typeface="Courier New" panose="02070309020205020404" pitchFamily="49" charset="0"/>
                <a:cs typeface="Courier New" panose="02070309020205020404" pitchFamily="49" charset="0"/>
              </a:rPr>
              <a:t>NULL</a:t>
            </a:r>
            <a:r>
              <a:rPr lang="en-US" altLang="en-US"/>
              <a:t> has been executed:</a:t>
            </a:r>
          </a:p>
        </p:txBody>
      </p:sp>
      <p:sp>
        <p:nvSpPr>
          <p:cNvPr id="35844"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C37D9235-D547-4E5D-A4E5-EB50D72FCDC7}" type="slidenum">
              <a:rPr lang="en-US" altLang="en-US" sz="1200">
                <a:latin typeface="Arial" panose="020B0604020202020204" pitchFamily="34" charset="0"/>
              </a:rPr>
              <a:pPr algn="ctr">
                <a:spcBef>
                  <a:spcPct val="0"/>
                </a:spcBef>
                <a:buFontTx/>
                <a:buNone/>
              </a:pPr>
              <a:t>5</a:t>
            </a:fld>
            <a:endParaRPr lang="en-US" altLang="en-US" sz="1800"/>
          </a:p>
        </p:txBody>
      </p:sp>
      <p:pic>
        <p:nvPicPr>
          <p:cNvPr id="3584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2538413"/>
            <a:ext cx="71072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pic>
        <p:nvPicPr>
          <p:cNvPr id="358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4256088"/>
            <a:ext cx="7143750"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6780"/>
    </mc:Choice>
    <mc:Fallback xmlns="">
      <p:transition spd="slow" advTm="4678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r>
              <a:rPr lang="en-US" altLang="en-US"/>
              <a:t>Deleting a Node from a Linked List</a:t>
            </a:r>
          </a:p>
        </p:txBody>
      </p:sp>
      <p:sp>
        <p:nvSpPr>
          <p:cNvPr id="36867" name="Content Placeholder 2"/>
          <p:cNvSpPr>
            <a:spLocks noGrp="1"/>
          </p:cNvSpPr>
          <p:nvPr>
            <p:ph idx="4294967295"/>
          </p:nvPr>
        </p:nvSpPr>
        <p:spPr/>
        <p:txBody>
          <a:bodyPr/>
          <a:lstStyle/>
          <a:p>
            <a:r>
              <a:rPr lang="en-US" altLang="en-US"/>
              <a:t>The test </a:t>
            </a:r>
            <a:r>
              <a:rPr lang="en-US" altLang="en-US">
                <a:latin typeface="Courier New" panose="02070309020205020404" pitchFamily="49" charset="0"/>
                <a:cs typeface="Courier New" panose="02070309020205020404" pitchFamily="49" charset="0"/>
              </a:rPr>
              <a:t>cur</a:t>
            </a:r>
            <a:r>
              <a:rPr lang="en-US" altLang="en-US"/>
              <a:t> </a:t>
            </a:r>
            <a:r>
              <a:rPr lang="en-US" altLang="en-US">
                <a:latin typeface="Courier New" panose="02070309020205020404" pitchFamily="49" charset="0"/>
                <a:cs typeface="Courier New" panose="02070309020205020404" pitchFamily="49" charset="0"/>
              </a:rPr>
              <a:t>!=</a:t>
            </a:r>
            <a:r>
              <a:rPr lang="en-US" altLang="en-US"/>
              <a:t> </a:t>
            </a:r>
            <a:r>
              <a:rPr lang="en-US" altLang="en-US">
                <a:latin typeface="Courier New" panose="02070309020205020404" pitchFamily="49" charset="0"/>
                <a:cs typeface="Courier New" panose="02070309020205020404" pitchFamily="49" charset="0"/>
              </a:rPr>
              <a:t>NULL</a:t>
            </a:r>
            <a:r>
              <a:rPr lang="en-US" altLang="en-US"/>
              <a:t> </a:t>
            </a:r>
            <a:r>
              <a:rPr lang="en-US" altLang="en-US">
                <a:latin typeface="Courier New" panose="02070309020205020404" pitchFamily="49" charset="0"/>
                <a:cs typeface="Courier New" panose="02070309020205020404" pitchFamily="49" charset="0"/>
              </a:rPr>
              <a:t>&amp;&amp;</a:t>
            </a:r>
            <a:r>
              <a:rPr lang="en-US" altLang="en-US"/>
              <a:t> </a:t>
            </a:r>
            <a:r>
              <a:rPr lang="en-US" altLang="en-US">
                <a:latin typeface="Courier New" panose="02070309020205020404" pitchFamily="49" charset="0"/>
                <a:cs typeface="Courier New" panose="02070309020205020404" pitchFamily="49" charset="0"/>
              </a:rPr>
              <a:t>cur-&gt;value</a:t>
            </a:r>
            <a:r>
              <a:rPr lang="en-US" altLang="en-US"/>
              <a:t> </a:t>
            </a:r>
            <a:r>
              <a:rPr lang="en-US" altLang="en-US">
                <a:latin typeface="Courier New" panose="02070309020205020404" pitchFamily="49" charset="0"/>
                <a:cs typeface="Courier New" panose="02070309020205020404" pitchFamily="49" charset="0"/>
              </a:rPr>
              <a:t>!=</a:t>
            </a:r>
            <a:r>
              <a:rPr lang="en-US" altLang="en-US"/>
              <a:t> </a:t>
            </a:r>
            <a:r>
              <a:rPr lang="en-US" altLang="en-US">
                <a:latin typeface="Courier New" panose="02070309020205020404" pitchFamily="49" charset="0"/>
                <a:cs typeface="Courier New" panose="02070309020205020404" pitchFamily="49" charset="0"/>
              </a:rPr>
              <a:t>n</a:t>
            </a:r>
            <a:r>
              <a:rPr lang="en-US" altLang="en-US"/>
              <a:t> is true, since </a:t>
            </a:r>
            <a:r>
              <a:rPr lang="en-US" altLang="en-US">
                <a:latin typeface="Courier New" panose="02070309020205020404" pitchFamily="49" charset="0"/>
                <a:cs typeface="Courier New" panose="02070309020205020404" pitchFamily="49" charset="0"/>
              </a:rPr>
              <a:t>cur</a:t>
            </a:r>
            <a:r>
              <a:rPr lang="en-US" altLang="en-US"/>
              <a:t> is pointing to a node and the node doesn’t contain 20.</a:t>
            </a:r>
          </a:p>
          <a:p>
            <a:r>
              <a:rPr lang="en-US" altLang="en-US"/>
              <a:t>After </a:t>
            </a:r>
            <a:r>
              <a:rPr lang="en-US" altLang="en-US">
                <a:latin typeface="Courier New" panose="02070309020205020404" pitchFamily="49" charset="0"/>
                <a:cs typeface="Courier New" panose="02070309020205020404" pitchFamily="49" charset="0"/>
              </a:rPr>
              <a:t>prev</a:t>
            </a:r>
            <a:r>
              <a:rPr lang="en-US" altLang="en-US"/>
              <a:t> </a:t>
            </a:r>
            <a:r>
              <a:rPr lang="en-US" altLang="en-US">
                <a:latin typeface="Courier New" panose="02070309020205020404" pitchFamily="49" charset="0"/>
                <a:cs typeface="Courier New" panose="02070309020205020404" pitchFamily="49" charset="0"/>
              </a:rPr>
              <a:t>=</a:t>
            </a:r>
            <a:r>
              <a:rPr lang="en-US" altLang="en-US"/>
              <a:t> </a:t>
            </a:r>
            <a:r>
              <a:rPr lang="en-US" altLang="en-US">
                <a:latin typeface="Courier New" panose="02070309020205020404" pitchFamily="49" charset="0"/>
                <a:cs typeface="Courier New" panose="02070309020205020404" pitchFamily="49" charset="0"/>
              </a:rPr>
              <a:t>cur,</a:t>
            </a:r>
            <a:r>
              <a:rPr lang="en-US" altLang="en-US"/>
              <a:t> </a:t>
            </a:r>
            <a:r>
              <a:rPr lang="en-US" altLang="en-US">
                <a:latin typeface="Courier New" panose="02070309020205020404" pitchFamily="49" charset="0"/>
                <a:cs typeface="Courier New" panose="02070309020205020404" pitchFamily="49" charset="0"/>
              </a:rPr>
              <a:t>cur</a:t>
            </a:r>
            <a:r>
              <a:rPr lang="en-US" altLang="en-US"/>
              <a:t> </a:t>
            </a:r>
            <a:r>
              <a:rPr lang="en-US" altLang="en-US">
                <a:latin typeface="Courier New" panose="02070309020205020404" pitchFamily="49" charset="0"/>
                <a:cs typeface="Courier New" panose="02070309020205020404" pitchFamily="49" charset="0"/>
              </a:rPr>
              <a:t>=</a:t>
            </a:r>
            <a:r>
              <a:rPr lang="en-US" altLang="en-US"/>
              <a:t> </a:t>
            </a:r>
            <a:r>
              <a:rPr lang="en-US" altLang="en-US">
                <a:latin typeface="Courier New" panose="02070309020205020404" pitchFamily="49" charset="0"/>
                <a:cs typeface="Courier New" panose="02070309020205020404" pitchFamily="49" charset="0"/>
              </a:rPr>
              <a:t>cur-&gt;next</a:t>
            </a:r>
            <a:r>
              <a:rPr lang="en-US" altLang="en-US"/>
              <a:t> has been executed:</a:t>
            </a:r>
          </a:p>
        </p:txBody>
      </p:sp>
      <p:sp>
        <p:nvSpPr>
          <p:cNvPr id="36868"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ABF5CEF8-6F96-4438-BC32-B8BAD5DE607B}" type="slidenum">
              <a:rPr lang="en-US" altLang="en-US" sz="1200">
                <a:latin typeface="Arial" panose="020B0604020202020204" pitchFamily="34" charset="0"/>
              </a:rPr>
              <a:pPr algn="ctr">
                <a:spcBef>
                  <a:spcPct val="0"/>
                </a:spcBef>
                <a:buFontTx/>
                <a:buNone/>
              </a:pPr>
              <a:t>6</a:t>
            </a:fld>
            <a:endParaRPr lang="en-US" altLang="en-US" sz="1800"/>
          </a:p>
        </p:txBody>
      </p:sp>
      <p:pic>
        <p:nvPicPr>
          <p:cNvPr id="36869"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3914775"/>
            <a:ext cx="711517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50393"/>
    </mc:Choice>
    <mc:Fallback xmlns="">
      <p:transition spd="slow" advTm="5039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p:txBody>
          <a:bodyPr/>
          <a:lstStyle/>
          <a:p>
            <a:r>
              <a:rPr lang="en-US" altLang="en-US"/>
              <a:t>Deleting a Node from a Linked List</a:t>
            </a:r>
          </a:p>
        </p:txBody>
      </p:sp>
      <p:sp>
        <p:nvSpPr>
          <p:cNvPr id="37891" name="Content Placeholder 2"/>
          <p:cNvSpPr>
            <a:spLocks noGrp="1"/>
          </p:cNvSpPr>
          <p:nvPr>
            <p:ph idx="4294967295"/>
          </p:nvPr>
        </p:nvSpPr>
        <p:spPr/>
        <p:txBody>
          <a:bodyPr/>
          <a:lstStyle/>
          <a:p>
            <a:r>
              <a:rPr lang="en-US" altLang="en-US"/>
              <a:t>The test </a:t>
            </a:r>
            <a:r>
              <a:rPr lang="en-US" altLang="en-US">
                <a:latin typeface="Courier New" panose="02070309020205020404" pitchFamily="49" charset="0"/>
                <a:cs typeface="Courier New" panose="02070309020205020404" pitchFamily="49" charset="0"/>
              </a:rPr>
              <a:t>cur</a:t>
            </a:r>
            <a:r>
              <a:rPr lang="en-US" altLang="en-US"/>
              <a:t> </a:t>
            </a:r>
            <a:r>
              <a:rPr lang="en-US" altLang="en-US">
                <a:latin typeface="Courier New" panose="02070309020205020404" pitchFamily="49" charset="0"/>
                <a:cs typeface="Courier New" panose="02070309020205020404" pitchFamily="49" charset="0"/>
              </a:rPr>
              <a:t>!=</a:t>
            </a:r>
            <a:r>
              <a:rPr lang="en-US" altLang="en-US"/>
              <a:t> </a:t>
            </a:r>
            <a:r>
              <a:rPr lang="en-US" altLang="en-US">
                <a:latin typeface="Courier New" panose="02070309020205020404" pitchFamily="49" charset="0"/>
                <a:cs typeface="Courier New" panose="02070309020205020404" pitchFamily="49" charset="0"/>
              </a:rPr>
              <a:t>NULL</a:t>
            </a:r>
            <a:r>
              <a:rPr lang="en-US" altLang="en-US"/>
              <a:t> </a:t>
            </a:r>
            <a:r>
              <a:rPr lang="en-US" altLang="en-US">
                <a:latin typeface="Courier New" panose="02070309020205020404" pitchFamily="49" charset="0"/>
                <a:cs typeface="Courier New" panose="02070309020205020404" pitchFamily="49" charset="0"/>
              </a:rPr>
              <a:t>&amp;&amp;</a:t>
            </a:r>
            <a:r>
              <a:rPr lang="en-US" altLang="en-US"/>
              <a:t> </a:t>
            </a:r>
            <a:r>
              <a:rPr lang="en-US" altLang="en-US">
                <a:latin typeface="Courier New" panose="02070309020205020404" pitchFamily="49" charset="0"/>
                <a:cs typeface="Courier New" panose="02070309020205020404" pitchFamily="49" charset="0"/>
              </a:rPr>
              <a:t>cur-&gt;value</a:t>
            </a:r>
            <a:r>
              <a:rPr lang="en-US" altLang="en-US"/>
              <a:t> </a:t>
            </a:r>
            <a:r>
              <a:rPr lang="en-US" altLang="en-US">
                <a:latin typeface="Courier New" panose="02070309020205020404" pitchFamily="49" charset="0"/>
                <a:cs typeface="Courier New" panose="02070309020205020404" pitchFamily="49" charset="0"/>
              </a:rPr>
              <a:t>!=</a:t>
            </a:r>
            <a:r>
              <a:rPr lang="en-US" altLang="en-US"/>
              <a:t> </a:t>
            </a:r>
            <a:r>
              <a:rPr lang="en-US" altLang="en-US">
                <a:latin typeface="Courier New" panose="02070309020205020404" pitchFamily="49" charset="0"/>
                <a:cs typeface="Courier New" panose="02070309020205020404" pitchFamily="49" charset="0"/>
              </a:rPr>
              <a:t>n</a:t>
            </a:r>
            <a:r>
              <a:rPr lang="en-US" altLang="en-US"/>
              <a:t> is again true, so </a:t>
            </a:r>
            <a:r>
              <a:rPr lang="en-US" altLang="en-US">
                <a:latin typeface="Courier New" panose="02070309020205020404" pitchFamily="49" charset="0"/>
                <a:cs typeface="Courier New" panose="02070309020205020404" pitchFamily="49" charset="0"/>
              </a:rPr>
              <a:t>prev</a:t>
            </a:r>
            <a:r>
              <a:rPr lang="en-US" altLang="en-US"/>
              <a:t> </a:t>
            </a:r>
            <a:r>
              <a:rPr lang="en-US" altLang="en-US">
                <a:latin typeface="Courier New" panose="02070309020205020404" pitchFamily="49" charset="0"/>
                <a:cs typeface="Courier New" panose="02070309020205020404" pitchFamily="49" charset="0"/>
              </a:rPr>
              <a:t>=</a:t>
            </a:r>
            <a:r>
              <a:rPr lang="en-US" altLang="en-US"/>
              <a:t> </a:t>
            </a:r>
            <a:r>
              <a:rPr lang="en-US" altLang="en-US">
                <a:latin typeface="Courier New" panose="02070309020205020404" pitchFamily="49" charset="0"/>
                <a:cs typeface="Courier New" panose="02070309020205020404" pitchFamily="49" charset="0"/>
              </a:rPr>
              <a:t>cur,</a:t>
            </a:r>
            <a:r>
              <a:rPr lang="en-US" altLang="en-US"/>
              <a:t> </a:t>
            </a:r>
            <a:r>
              <a:rPr lang="en-US" altLang="en-US">
                <a:latin typeface="Courier New" panose="02070309020205020404" pitchFamily="49" charset="0"/>
                <a:cs typeface="Courier New" panose="02070309020205020404" pitchFamily="49" charset="0"/>
              </a:rPr>
              <a:t>cur</a:t>
            </a:r>
            <a:r>
              <a:rPr lang="en-US" altLang="en-US"/>
              <a:t> </a:t>
            </a:r>
            <a:r>
              <a:rPr lang="en-US" altLang="en-US">
                <a:latin typeface="Courier New" panose="02070309020205020404" pitchFamily="49" charset="0"/>
                <a:cs typeface="Courier New" panose="02070309020205020404" pitchFamily="49" charset="0"/>
              </a:rPr>
              <a:t>=</a:t>
            </a:r>
            <a:r>
              <a:rPr lang="en-US" altLang="en-US"/>
              <a:t> </a:t>
            </a:r>
            <a:r>
              <a:rPr lang="en-US" altLang="en-US">
                <a:latin typeface="Courier New" panose="02070309020205020404" pitchFamily="49" charset="0"/>
                <a:cs typeface="Courier New" panose="02070309020205020404" pitchFamily="49" charset="0"/>
              </a:rPr>
              <a:t>cur-&gt;next</a:t>
            </a:r>
            <a:r>
              <a:rPr lang="en-US" altLang="en-US"/>
              <a:t> is executed once more: </a:t>
            </a:r>
          </a:p>
          <a:p>
            <a:endParaRPr lang="en-US" altLang="en-US"/>
          </a:p>
          <a:p>
            <a:endParaRPr lang="en-US" altLang="en-US"/>
          </a:p>
          <a:p>
            <a:endParaRPr lang="en-US" altLang="en-US"/>
          </a:p>
          <a:p>
            <a:endParaRPr lang="en-US" altLang="en-US"/>
          </a:p>
          <a:p>
            <a:r>
              <a:rPr lang="en-US" altLang="en-US"/>
              <a:t>Since </a:t>
            </a:r>
            <a:r>
              <a:rPr lang="en-US" altLang="en-US">
                <a:latin typeface="Courier New" panose="02070309020205020404" pitchFamily="49" charset="0"/>
                <a:cs typeface="Courier New" panose="02070309020205020404" pitchFamily="49" charset="0"/>
              </a:rPr>
              <a:t>cur</a:t>
            </a:r>
            <a:r>
              <a:rPr lang="en-US" altLang="en-US"/>
              <a:t> now points to the node containing 20, the condition </a:t>
            </a:r>
            <a:r>
              <a:rPr lang="en-US" altLang="en-US">
                <a:latin typeface="Courier New" panose="02070309020205020404" pitchFamily="49" charset="0"/>
                <a:cs typeface="Courier New" panose="02070309020205020404" pitchFamily="49" charset="0"/>
              </a:rPr>
              <a:t>cur-&gt;value</a:t>
            </a:r>
            <a:r>
              <a:rPr lang="en-US" altLang="en-US"/>
              <a:t> </a:t>
            </a:r>
            <a:r>
              <a:rPr lang="en-US" altLang="en-US">
                <a:latin typeface="Courier New" panose="02070309020205020404" pitchFamily="49" charset="0"/>
                <a:cs typeface="Courier New" panose="02070309020205020404" pitchFamily="49" charset="0"/>
              </a:rPr>
              <a:t>!=</a:t>
            </a:r>
            <a:r>
              <a:rPr lang="en-US" altLang="en-US"/>
              <a:t> </a:t>
            </a:r>
            <a:r>
              <a:rPr lang="en-US" altLang="en-US">
                <a:latin typeface="Courier New" panose="02070309020205020404" pitchFamily="49" charset="0"/>
                <a:cs typeface="Courier New" panose="02070309020205020404" pitchFamily="49" charset="0"/>
              </a:rPr>
              <a:t>n</a:t>
            </a:r>
            <a:r>
              <a:rPr lang="en-US" altLang="en-US"/>
              <a:t> is false and the loop terminates.</a:t>
            </a:r>
          </a:p>
        </p:txBody>
      </p:sp>
      <p:sp>
        <p:nvSpPr>
          <p:cNvPr id="37892"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C2744BEE-4BC9-4BDE-BF9A-7597E810B5BF}" type="slidenum">
              <a:rPr lang="en-US" altLang="en-US" sz="1200">
                <a:latin typeface="Arial" panose="020B0604020202020204" pitchFamily="34" charset="0"/>
              </a:rPr>
              <a:pPr algn="ctr">
                <a:spcBef>
                  <a:spcPct val="0"/>
                </a:spcBef>
                <a:buFontTx/>
                <a:buNone/>
              </a:pPr>
              <a:t>7</a:t>
            </a:fld>
            <a:endParaRPr lang="en-US" altLang="en-US" sz="1800"/>
          </a:p>
        </p:txBody>
      </p:sp>
      <p:pic>
        <p:nvPicPr>
          <p:cNvPr id="3789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488" y="3048000"/>
            <a:ext cx="7092950"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3294"/>
    </mc:Choice>
    <mc:Fallback xmlns="">
      <p:transition spd="slow" advTm="332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p:txBody>
          <a:bodyPr/>
          <a:lstStyle/>
          <a:p>
            <a:r>
              <a:rPr lang="en-US" altLang="en-US"/>
              <a:t>Deleting a Node from a Linked List</a:t>
            </a:r>
          </a:p>
        </p:txBody>
      </p:sp>
      <p:sp>
        <p:nvSpPr>
          <p:cNvPr id="38915" name="Content Placeholder 2"/>
          <p:cNvSpPr>
            <a:spLocks noGrp="1"/>
          </p:cNvSpPr>
          <p:nvPr>
            <p:ph idx="4294967295"/>
          </p:nvPr>
        </p:nvSpPr>
        <p:spPr/>
        <p:txBody>
          <a:bodyPr/>
          <a:lstStyle/>
          <a:p>
            <a:r>
              <a:rPr lang="en-US" altLang="en-US"/>
              <a:t>Next, we’ll perform the bypass required by step 2.</a:t>
            </a:r>
          </a:p>
          <a:p>
            <a:r>
              <a:rPr lang="en-US" altLang="en-US"/>
              <a:t>The statement</a:t>
            </a:r>
          </a:p>
          <a:p>
            <a:pPr>
              <a:lnSpc>
                <a:spcPct val="80000"/>
              </a:lnSpc>
              <a:spcBef>
                <a:spcPts val="1200"/>
              </a:spcBef>
              <a:buFontTx/>
              <a:buNone/>
            </a:pPr>
            <a:r>
              <a:rPr lang="en-US" altLang="en-US" sz="2400">
                <a:latin typeface="Courier New" panose="02070309020205020404" pitchFamily="49" charset="0"/>
                <a:cs typeface="Courier New" panose="02070309020205020404" pitchFamily="49" charset="0"/>
              </a:rPr>
              <a:t>	prev-&gt;next = cur-&gt;next;</a:t>
            </a:r>
          </a:p>
          <a:p>
            <a:pPr>
              <a:buFontTx/>
              <a:buNone/>
            </a:pPr>
            <a:r>
              <a:rPr lang="en-US" altLang="en-US"/>
              <a:t>	makes the pointer in the previous node point to the node </a:t>
            </a:r>
            <a:r>
              <a:rPr lang="en-US" altLang="en-US" i="1"/>
              <a:t>after</a:t>
            </a:r>
            <a:r>
              <a:rPr lang="en-US" altLang="en-US"/>
              <a:t> the current node:</a:t>
            </a:r>
          </a:p>
        </p:txBody>
      </p:sp>
      <p:sp>
        <p:nvSpPr>
          <p:cNvPr id="38916"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C293CD5F-BE3E-43BA-8F26-4606851139F0}" type="slidenum">
              <a:rPr lang="en-US" altLang="en-US" sz="1200">
                <a:latin typeface="Arial" panose="020B0604020202020204" pitchFamily="34" charset="0"/>
              </a:rPr>
              <a:pPr algn="ctr">
                <a:spcBef>
                  <a:spcPct val="0"/>
                </a:spcBef>
                <a:buFontTx/>
                <a:buNone/>
              </a:pPr>
              <a:t>8</a:t>
            </a:fld>
            <a:endParaRPr lang="en-US" altLang="en-US" sz="1800"/>
          </a:p>
        </p:txBody>
      </p:sp>
      <p:pic>
        <p:nvPicPr>
          <p:cNvPr id="3891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800" y="4052888"/>
            <a:ext cx="7164388" cy="204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1344"/>
    </mc:Choice>
    <mc:Fallback xmlns="">
      <p:transition spd="slow" advTm="4134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p:txBody>
          <a:bodyPr/>
          <a:lstStyle/>
          <a:p>
            <a:r>
              <a:rPr lang="en-US" altLang="en-US"/>
              <a:t>Deleting a Node from a Linked List</a:t>
            </a:r>
          </a:p>
        </p:txBody>
      </p:sp>
      <p:sp>
        <p:nvSpPr>
          <p:cNvPr id="39939" name="Content Placeholder 2"/>
          <p:cNvSpPr>
            <a:spLocks noGrp="1"/>
          </p:cNvSpPr>
          <p:nvPr>
            <p:ph idx="4294967295"/>
          </p:nvPr>
        </p:nvSpPr>
        <p:spPr/>
        <p:txBody>
          <a:bodyPr/>
          <a:lstStyle/>
          <a:p>
            <a:r>
              <a:rPr lang="en-US" altLang="en-US"/>
              <a:t>Step 3 is to release the memory occupied by the current node:</a:t>
            </a:r>
          </a:p>
          <a:p>
            <a:pPr>
              <a:lnSpc>
                <a:spcPct val="80000"/>
              </a:lnSpc>
              <a:spcBef>
                <a:spcPts val="1200"/>
              </a:spcBef>
              <a:buFontTx/>
              <a:buNone/>
            </a:pPr>
            <a:r>
              <a:rPr lang="en-US" altLang="en-US" sz="2400">
                <a:latin typeface="Courier New" panose="02070309020205020404" pitchFamily="49" charset="0"/>
                <a:cs typeface="Courier New" panose="02070309020205020404" pitchFamily="49" charset="0"/>
              </a:rPr>
              <a:t>	free(cur);</a:t>
            </a:r>
          </a:p>
          <a:p>
            <a:endParaRPr lang="en-US" altLang="en-US"/>
          </a:p>
          <a:p>
            <a:r>
              <a:rPr lang="en-US" altLang="en-US"/>
              <a:t>If no node contains </a:t>
            </a:r>
            <a:r>
              <a:rPr lang="en-US" altLang="en-US">
                <a:latin typeface="Courier New" panose="02070309020205020404" pitchFamily="49" charset="0"/>
                <a:cs typeface="Courier New" panose="02070309020205020404" pitchFamily="49" charset="0"/>
              </a:rPr>
              <a:t>n</a:t>
            </a:r>
            <a:r>
              <a:rPr lang="en-US" altLang="en-US"/>
              <a:t>, </a:t>
            </a:r>
            <a:r>
              <a:rPr lang="en-US" altLang="en-US">
                <a:latin typeface="Courier New" panose="02070309020205020404" pitchFamily="49" charset="0"/>
                <a:cs typeface="Courier New" panose="02070309020205020404" pitchFamily="49" charset="0"/>
              </a:rPr>
              <a:t>delete_from_list</a:t>
            </a:r>
            <a:r>
              <a:rPr lang="en-US" altLang="en-US"/>
              <a:t> does nothing.</a:t>
            </a:r>
          </a:p>
          <a:p>
            <a:r>
              <a:rPr lang="en-US" altLang="en-US"/>
              <a:t>In either case, the function returns a pointer to the list.</a:t>
            </a:r>
          </a:p>
          <a:p>
            <a:pPr>
              <a:lnSpc>
                <a:spcPct val="80000"/>
              </a:lnSpc>
              <a:spcBef>
                <a:spcPts val="1200"/>
              </a:spcBef>
              <a:buFontTx/>
              <a:buNone/>
            </a:pPr>
            <a:endParaRPr lang="en-US" altLang="en-US" sz="2400">
              <a:latin typeface="Courier New" panose="02070309020205020404" pitchFamily="49" charset="0"/>
              <a:cs typeface="Courier New" panose="02070309020205020404" pitchFamily="49" charset="0"/>
            </a:endParaRPr>
          </a:p>
        </p:txBody>
      </p:sp>
      <p:sp>
        <p:nvSpPr>
          <p:cNvPr id="39940" name="Slide Number Placeholder 4"/>
          <p:cNvSpPr txBox="1">
            <a:spLocks noGrp="1"/>
          </p:cNvSpPr>
          <p:nvPr/>
        </p:nvSpPr>
        <p:spPr bwMode="auto">
          <a:xfrm>
            <a:off x="4191000" y="6400800"/>
            <a:ext cx="68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har char="•"/>
              <a:defRPr sz="2800">
                <a:solidFill>
                  <a:schemeClr val="tx1"/>
                </a:solidFill>
                <a:latin typeface="Times New Roman" panose="02020603050405020304" pitchFamily="18" charset="0"/>
              </a:defRPr>
            </a:lvl1pPr>
            <a:lvl2pPr marL="742950" indent="-285750">
              <a:spcBef>
                <a:spcPct val="20000"/>
              </a:spcBef>
              <a:buChar char="–"/>
              <a:defRPr sz="2400">
                <a:solidFill>
                  <a:schemeClr val="tx1"/>
                </a:solidFill>
                <a:latin typeface="Times New Roman" panose="02020603050405020304" pitchFamily="18" charset="0"/>
              </a:defRPr>
            </a:lvl2pPr>
            <a:lvl3pPr marL="1143000" indent="-228600">
              <a:spcBef>
                <a:spcPct val="20000"/>
              </a:spcBef>
              <a:buChar char="•"/>
              <a:defRPr sz="20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16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a:spcBef>
                <a:spcPct val="0"/>
              </a:spcBef>
              <a:buFontTx/>
              <a:buNone/>
            </a:pPr>
            <a:fld id="{FBC156D8-4CC5-4F0E-A01B-EC47060FD01A}" type="slidenum">
              <a:rPr lang="en-US" altLang="en-US" sz="1200">
                <a:latin typeface="Arial" panose="020B0604020202020204" pitchFamily="34" charset="0"/>
              </a:rPr>
              <a:pPr algn="ctr">
                <a:spcBef>
                  <a:spcPct val="0"/>
                </a:spcBef>
                <a:buFontTx/>
                <a:buNone/>
              </a:pPr>
              <a:t>9</a:t>
            </a:fld>
            <a:endParaRPr lang="en-US" altLang="en-US" sz="1800"/>
          </a:p>
        </p:txBody>
      </p:sp>
    </p:spTree>
  </p:cSld>
  <p:clrMapOvr>
    <a:masterClrMapping/>
  </p:clrMapOvr>
  <mc:AlternateContent xmlns:mc="http://schemas.openxmlformats.org/markup-compatibility/2006" xmlns:p14="http://schemas.microsoft.com/office/powerpoint/2010/main">
    <mc:Choice Requires="p14">
      <p:transition spd="slow" p14:dur="2000" advTm="28660"/>
    </mc:Choice>
    <mc:Fallback xmlns="">
      <p:transition spd="slow" advTm="28660"/>
    </mc:Fallback>
  </mc:AlternateContent>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\\Serabi\editing\JHorstTM\tm2.ppt</Template>
  <TotalTime>17009</TotalTime>
  <Words>2145</Words>
  <Application>Microsoft Office PowerPoint</Application>
  <PresentationFormat>On-screen Show (4:3)</PresentationFormat>
  <Paragraphs>292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Courier New</vt:lpstr>
      <vt:lpstr>Times New Roman</vt:lpstr>
      <vt:lpstr>tm2</vt:lpstr>
      <vt:lpstr>Topics (Chapter 17, Cont’d)</vt:lpstr>
      <vt:lpstr>Deleting a Node from a Linked List</vt:lpstr>
      <vt:lpstr>Deleting a Node from a Linked List</vt:lpstr>
      <vt:lpstr>Deleting a Node from a Linked List</vt:lpstr>
      <vt:lpstr>Deleting a Node from a Linked List</vt:lpstr>
      <vt:lpstr>Deleting a Node from a Linked List</vt:lpstr>
      <vt:lpstr>Deleting a Node from a Linked List</vt:lpstr>
      <vt:lpstr>Deleting a Node from a Linked List</vt:lpstr>
      <vt:lpstr>Deleting a Node from a Linked List</vt:lpstr>
      <vt:lpstr>Deleting a Node from a Linked List</vt:lpstr>
      <vt:lpstr>Maintaining an Ordered Linked List</vt:lpstr>
      <vt:lpstr>Ordered Lists</vt:lpstr>
      <vt:lpstr>Inventory program: Ordered List</vt:lpstr>
      <vt:lpstr>Inventory program: Ordered List</vt:lpstr>
      <vt:lpstr>Inventory program: Ordered List</vt:lpstr>
      <vt:lpstr>Insert a Node to an Ordered Linked List</vt:lpstr>
      <vt:lpstr>Insert a Node to an Ordered Linked List</vt:lpstr>
      <vt:lpstr>Insert a Node to an Ordered Linked List</vt:lpstr>
      <vt:lpstr>Insert a Node to an Ordered Linked List</vt:lpstr>
      <vt:lpstr>PowerPoint Presentation</vt:lpstr>
      <vt:lpstr>PowerPoint Presentation</vt:lpstr>
      <vt:lpstr>Does it work if the new part number is larger than all parts in the list? </vt:lpstr>
      <vt:lpstr>PowerPoint Presentation</vt:lpstr>
      <vt:lpstr>Program Design Example: Stack</vt:lpstr>
      <vt:lpstr>Example: Using Linked List to Implement a Stack</vt:lpstr>
      <vt:lpstr>Implementing a stack using Linked List </vt:lpstr>
      <vt:lpstr>Push an item into Stack</vt:lpstr>
      <vt:lpstr>Print the stack</vt:lpstr>
      <vt:lpstr>Exercise</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Jing</cp:lastModifiedBy>
  <cp:revision>1274</cp:revision>
  <cp:lastPrinted>1999-11-08T20:52:53Z</cp:lastPrinted>
  <dcterms:created xsi:type="dcterms:W3CDTF">1999-08-24T18:39:05Z</dcterms:created>
  <dcterms:modified xsi:type="dcterms:W3CDTF">2022-04-10T18:02:23Z</dcterms:modified>
</cp:coreProperties>
</file>