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44"/>
  </p:notesMasterIdLst>
  <p:sldIdLst>
    <p:sldId id="481" r:id="rId2"/>
    <p:sldId id="381" r:id="rId3"/>
    <p:sldId id="382" r:id="rId4"/>
    <p:sldId id="383" r:id="rId5"/>
    <p:sldId id="384" r:id="rId6"/>
    <p:sldId id="395" r:id="rId7"/>
    <p:sldId id="396" r:id="rId8"/>
    <p:sldId id="392" r:id="rId9"/>
    <p:sldId id="397" r:id="rId10"/>
    <p:sldId id="398" r:id="rId11"/>
    <p:sldId id="399" r:id="rId12"/>
    <p:sldId id="549" r:id="rId13"/>
    <p:sldId id="504" r:id="rId14"/>
    <p:sldId id="552" r:id="rId15"/>
    <p:sldId id="550" r:id="rId16"/>
    <p:sldId id="349" r:id="rId17"/>
    <p:sldId id="352" r:id="rId18"/>
    <p:sldId id="353" r:id="rId19"/>
    <p:sldId id="354" r:id="rId20"/>
    <p:sldId id="551" r:id="rId21"/>
    <p:sldId id="356" r:id="rId22"/>
    <p:sldId id="357" r:id="rId23"/>
    <p:sldId id="358" r:id="rId24"/>
    <p:sldId id="359" r:id="rId25"/>
    <p:sldId id="362" r:id="rId26"/>
    <p:sldId id="363" r:id="rId27"/>
    <p:sldId id="366" r:id="rId28"/>
    <p:sldId id="369" r:id="rId29"/>
    <p:sldId id="547" r:id="rId30"/>
    <p:sldId id="520" r:id="rId31"/>
    <p:sldId id="460" r:id="rId32"/>
    <p:sldId id="385" r:id="rId33"/>
    <p:sldId id="530" r:id="rId34"/>
    <p:sldId id="386" r:id="rId35"/>
    <p:sldId id="529" r:id="rId36"/>
    <p:sldId id="482" r:id="rId37"/>
    <p:sldId id="372" r:id="rId38"/>
    <p:sldId id="528" r:id="rId39"/>
    <p:sldId id="505" r:id="rId40"/>
    <p:sldId id="539" r:id="rId41"/>
    <p:sldId id="540" r:id="rId42"/>
    <p:sldId id="542" r:id="rId43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43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6DFD3AFF-DC97-41FD-9905-FDA8B44CC6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71CBD1-E30D-4B27-96D5-EC3FA0B85531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071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D9E21-AF58-46F8-B427-191E119D4A3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60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666C6-0970-4BC4-B7E9-44D7867E648D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33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31046-56CB-46B3-9EB6-E8BB1D4D0F6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20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60824-ECCD-4AEC-9779-E0CC954A097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32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2014D9-1822-4BF6-927C-5C1A1C9BF2D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0734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139E08-8964-47AA-ACF0-0F56D3810D4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080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EA82F-D2F5-4135-88B2-4C8057616326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223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2A9AC2-6158-4B06-A255-8A667E43806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702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BB9132-B4AD-4CD4-AA96-4C16FA8FC4D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21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A4063AC-554A-4B61-BB9C-7F24099D4BBF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962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15: Writing Large Programs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Topics: Chapter 15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Modularity</a:t>
            </a:r>
          </a:p>
          <a:p>
            <a:r>
              <a:rPr lang="en-US" altLang="en-US" dirty="0"/>
              <a:t>Header Files</a:t>
            </a:r>
          </a:p>
          <a:p>
            <a:r>
              <a:rPr lang="en-US" altLang="en-US" dirty="0"/>
              <a:t>Dividing a Program into Multiple Files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99"/>
    </mc:Choice>
    <mc:Fallback xmlns="">
      <p:transition spd="slow" advTm="1839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Maintainability.</a:t>
            </a:r>
            <a:r>
              <a:rPr lang="en-US" altLang="en-US" dirty="0"/>
              <a:t> A small bug will usually affect only a single module implementation, making the bug easier to locate and fix.</a:t>
            </a:r>
          </a:p>
          <a:p>
            <a:endParaRPr lang="en-US" altLang="en-US" dirty="0"/>
          </a:p>
          <a:p>
            <a:r>
              <a:rPr lang="en-US" altLang="en-US" dirty="0"/>
              <a:t>Rebuilding the program requires only a recompilation of the module implementation (followed by linking the entire program).</a:t>
            </a:r>
          </a:p>
          <a:p>
            <a:endParaRPr lang="en-US" altLang="en-US" dirty="0"/>
          </a:p>
          <a:p>
            <a:r>
              <a:rPr lang="en-US" altLang="en-US" dirty="0"/>
              <a:t>An entire module implementation can be replaced if necessary.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271830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Maintainability is the most critical advantage.</a:t>
            </a:r>
          </a:p>
          <a:p>
            <a:r>
              <a:rPr lang="en-US" altLang="en-US" dirty="0"/>
              <a:t>Most real-world programs are in service over a period of years.</a:t>
            </a:r>
          </a:p>
          <a:p>
            <a:r>
              <a:rPr lang="en-US" altLang="en-US" dirty="0"/>
              <a:t>During this period, bugs are discovered, enhancements are made, and modifications are made to meet changing requirements.</a:t>
            </a:r>
          </a:p>
          <a:p>
            <a:r>
              <a:rPr lang="en-US" altLang="en-US" dirty="0"/>
              <a:t>Designing a program in a modular fashion makes maintenance much easier.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3450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Cohesion and Coupling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r>
              <a:rPr lang="en-US" altLang="en-US"/>
              <a:t>In a well-designed program, modules should have two properties.</a:t>
            </a:r>
          </a:p>
          <a:p>
            <a:r>
              <a:rPr lang="en-US" altLang="en-US" b="1" i="1"/>
              <a:t>High cohesion.</a:t>
            </a:r>
            <a:r>
              <a:rPr lang="en-US" altLang="en-US"/>
              <a:t> The elements of each module should be closely related to one another.</a:t>
            </a:r>
          </a:p>
          <a:p>
            <a:pPr lvl="1"/>
            <a:r>
              <a:rPr lang="en-US" altLang="en-US"/>
              <a:t>High cohesion makes modules easier to use and makes the entire program easier to understand.</a:t>
            </a:r>
          </a:p>
          <a:p>
            <a:r>
              <a:rPr lang="en-US" altLang="en-US" b="1" i="1"/>
              <a:t>Low coupling.</a:t>
            </a:r>
            <a:r>
              <a:rPr lang="en-US" altLang="en-US"/>
              <a:t> Modules should be as independent of each other as possible.</a:t>
            </a:r>
          </a:p>
          <a:p>
            <a:pPr lvl="1"/>
            <a:r>
              <a:rPr lang="en-US" altLang="en-US"/>
              <a:t>Low coupling makes it easier to modify the program and reuse modules.</a:t>
            </a:r>
          </a:p>
        </p:txBody>
      </p:sp>
      <p:sp>
        <p:nvSpPr>
          <p:cNvPr id="30724" name="Slide Number Placeholder 4"/>
          <p:cNvSpPr txBox="1">
            <a:spLocks noGrp="1"/>
          </p:cNvSpPr>
          <p:nvPr/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fld id="{BE0A746C-D997-49DA-8364-1C5E9A551753}" type="slidenum">
              <a:rPr lang="en-US" altLang="en-US" sz="1200">
                <a:latin typeface="Arial" panose="020B0604020202020204" pitchFamily="34" charset="0"/>
              </a:rPr>
              <a:pPr algn="ctr"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0090"/>
    </mc:Choice>
    <mc:Fallback xmlns="">
      <p:transition spd="slow" advTm="8009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 dirty="0"/>
              <a:t>Interfaces of Modules: Header Files</a:t>
            </a: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81000"/>
            <a:ext cx="7772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TRUE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FALSE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Bool;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//function prototypes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logical_or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logical_not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Bool a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Bool b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C00000"/>
                </a:solidFill>
              </a:rPr>
              <a:t>…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(a, b));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C00000"/>
                </a:solidFill>
              </a:rPr>
              <a:t>…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//function definitions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a, Bool b){…}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logical_or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a, Bool b) 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logical_not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a) 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b) {…}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6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15"/>
    </mc:Choice>
    <mc:Fallback xmlns="">
      <p:transition spd="slow" advTm="85815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Header Files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 contains</a:t>
            </a:r>
          </a:p>
          <a:p>
            <a:pPr lvl="1"/>
            <a:r>
              <a:rPr lang="en-US" dirty="0"/>
              <a:t>Function declarations</a:t>
            </a:r>
          </a:p>
          <a:p>
            <a:pPr lvl="1"/>
            <a:r>
              <a:rPr lang="en-US" dirty="0"/>
              <a:t>Macro definitions to be shared between several source files</a:t>
            </a:r>
            <a:endParaRPr lang="en-US" altLang="en-US" dirty="0"/>
          </a:p>
          <a:p>
            <a:pPr lvl="1"/>
            <a:r>
              <a:rPr lang="en-US" dirty="0"/>
              <a:t>Type definitions to be shared between several source files</a:t>
            </a:r>
          </a:p>
          <a:p>
            <a:endParaRPr lang="en-US" dirty="0"/>
          </a:p>
          <a:p>
            <a:r>
              <a:rPr lang="en-US" altLang="en-US" dirty="0"/>
              <a:t>By convention, header files have the extension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B44A3-2826-4D3B-A2CF-25C4A90D417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969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4"/>
    </mc:Choice>
    <mc:Fallback xmlns="">
      <p:transition spd="slow" advTm="3033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 Files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C program may contain any number of </a:t>
            </a:r>
            <a:r>
              <a:rPr lang="en-US" altLang="en-US" b="1" i="1" dirty="0"/>
              <a:t>source files.</a:t>
            </a:r>
          </a:p>
          <a:p>
            <a:r>
              <a:rPr lang="en-US" altLang="en-US" dirty="0"/>
              <a:t>By convention, source files have the extension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Each source file contains part of the program, primarily definitions of functions and variables.</a:t>
            </a:r>
          </a:p>
          <a:p>
            <a:r>
              <a:rPr lang="en-US" altLang="en-US" dirty="0">
                <a:solidFill>
                  <a:schemeClr val="accent2"/>
                </a:solidFill>
              </a:rPr>
              <a:t>One source file must contain a function named </a:t>
            </a:r>
            <a:r>
              <a:rPr lang="en-US" altLang="en-US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>
                <a:solidFill>
                  <a:schemeClr val="accent2"/>
                </a:solidFill>
              </a:rPr>
              <a:t>, which serves as the starting point for the program.</a:t>
            </a:r>
          </a:p>
        </p:txBody>
      </p:sp>
      <p:sp>
        <p:nvSpPr>
          <p:cNvPr id="1946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BAC468-50C0-4621-84E0-C2A6643ABC5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229"/>
    </mc:Choice>
    <mc:Fallback xmlns="">
      <p:transition spd="slow" advTm="3122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Source Files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 program containing multiple source files has significant advantages:</a:t>
            </a:r>
          </a:p>
          <a:p>
            <a:pPr lvl="1"/>
            <a:r>
              <a:rPr lang="en-US" altLang="en-US" dirty="0"/>
              <a:t>Grouping related functions and variables into a single file helps clarify the structure of the program.</a:t>
            </a:r>
          </a:p>
          <a:p>
            <a:pPr lvl="1"/>
            <a:r>
              <a:rPr lang="en-US" altLang="en-US" dirty="0"/>
              <a:t>Each source file can be compiled separately, which saves time.</a:t>
            </a:r>
          </a:p>
          <a:p>
            <a:pPr lvl="1"/>
            <a:r>
              <a:rPr lang="en-US" altLang="en-US" dirty="0"/>
              <a:t>Functions are more easily reused in other programs when grouped in separate source files.</a:t>
            </a:r>
          </a:p>
          <a:p>
            <a:pPr lvl="1"/>
            <a:r>
              <a:rPr lang="en-US" altLang="en-US" dirty="0"/>
              <a:t>With a header file, the related function declarations appear in only one place. No need to copy and past the functions (time-consuming and error-prone).</a:t>
            </a:r>
          </a:p>
        </p:txBody>
      </p:sp>
      <p:sp>
        <p:nvSpPr>
          <p:cNvPr id="2048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756752-967D-4D73-BB47-B29BBBFF5C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3513"/>
    </mc:Choice>
    <mc:Fallback xmlns="">
      <p:transition spd="slow" advTm="6351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Header Files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Problems that arise when a program contains several source files:</a:t>
            </a:r>
          </a:p>
          <a:p>
            <a:pPr lvl="1"/>
            <a:r>
              <a:rPr lang="en-US" altLang="en-US" dirty="0"/>
              <a:t>How can a function in one file call a function that’s defined in another file?</a:t>
            </a:r>
          </a:p>
          <a:p>
            <a:pPr lvl="1"/>
            <a:r>
              <a:rPr lang="en-US" altLang="en-US" dirty="0"/>
              <a:t>How can two files share the same macro definition or type definition?</a:t>
            </a:r>
          </a:p>
          <a:p>
            <a:endParaRPr lang="en-US" altLang="en-US" dirty="0"/>
          </a:p>
          <a:p>
            <a:r>
              <a:rPr lang="en-US" altLang="en-US" dirty="0"/>
              <a:t>The answer lies with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/>
              <a:t> directive and header files, which makes it possible to share information among any number of source files.</a:t>
            </a:r>
          </a:p>
        </p:txBody>
      </p:sp>
      <p:sp>
        <p:nvSpPr>
          <p:cNvPr id="2253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23D10C8-9C9F-446F-8302-1C206A2BDF2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79"/>
    </mc:Choice>
    <mc:Fallback xmlns="">
      <p:transition spd="slow" advTm="5217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Header Files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/>
              <a:t> directive tells the preprocessor to insert the contents of a specified file.</a:t>
            </a:r>
          </a:p>
          <a:p>
            <a:r>
              <a:rPr lang="en-US" altLang="en-US" dirty="0"/>
              <a:t>Information to be shared among several source files can be put into such a file.</a:t>
            </a:r>
          </a:p>
          <a:p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 dirty="0"/>
              <a:t> can then be used to bring the file’s contents into each of the source files.</a:t>
            </a:r>
          </a:p>
          <a:p>
            <a:r>
              <a:rPr lang="en-US" altLang="en-US" dirty="0"/>
              <a:t>Files that are included in this fashion are called </a:t>
            </a:r>
            <a:r>
              <a:rPr lang="en-US" altLang="en-US" b="1" i="1" dirty="0"/>
              <a:t>header files</a:t>
            </a:r>
            <a:r>
              <a:rPr lang="en-US" altLang="en-US" dirty="0"/>
              <a:t> (or sometimes </a:t>
            </a:r>
            <a:r>
              <a:rPr lang="en-US" altLang="en-US" b="1" i="1" dirty="0"/>
              <a:t>include files</a:t>
            </a:r>
            <a:r>
              <a:rPr lang="en-US" altLang="en-US" dirty="0"/>
              <a:t>).</a:t>
            </a:r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B44A3-2826-4D3B-A2CF-25C4A90D417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4"/>
    </mc:Choice>
    <mc:Fallback xmlns="">
      <p:transition spd="slow" advTm="3033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It’s often useful to view a program as a number of independent </a:t>
            </a:r>
            <a:r>
              <a:rPr lang="en-US" altLang="en-US" b="1" i="1" dirty="0"/>
              <a:t>modules.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A module is a collection of services, some of which are made available to other parts of the program (the </a:t>
            </a:r>
            <a:r>
              <a:rPr lang="en-US" altLang="en-US" b="1" i="1" dirty="0"/>
              <a:t>clients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For example, a module containing I/O functions (</a:t>
            </a:r>
            <a:r>
              <a:rPr lang="en-US" altLang="en-US" dirty="0" err="1"/>
              <a:t>printf</a:t>
            </a:r>
            <a:r>
              <a:rPr lang="en-US" altLang="en-US" dirty="0"/>
              <a:t>, </a:t>
            </a:r>
            <a:r>
              <a:rPr lang="en-US" altLang="en-US" dirty="0" err="1"/>
              <a:t>scanf</a:t>
            </a:r>
            <a:r>
              <a:rPr lang="en-US" altLang="en-US" dirty="0"/>
              <a:t>, </a:t>
            </a:r>
            <a:r>
              <a:rPr lang="en-US" altLang="en-US" dirty="0" err="1"/>
              <a:t>fgets</a:t>
            </a:r>
            <a:r>
              <a:rPr lang="en-US" altLang="en-US" dirty="0"/>
              <a:t>, </a:t>
            </a:r>
            <a:r>
              <a:rPr lang="en-US" altLang="en-US" dirty="0" err="1"/>
              <a:t>etc</a:t>
            </a:r>
            <a:r>
              <a:rPr lang="en-US" altLang="en-US" dirty="0"/>
              <a:t>).</a:t>
            </a:r>
          </a:p>
          <a:p>
            <a:endParaRPr lang="en-US" altLang="en-US" dirty="0"/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F62457-4104-487A-867B-F4E4B7F4176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43"/>
    </mc:Choice>
    <mc:Fallback xmlns="">
      <p:transition spd="slow" advTm="43443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Header Files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 contains</a:t>
            </a:r>
          </a:p>
          <a:p>
            <a:pPr lvl="1"/>
            <a:r>
              <a:rPr lang="en-US" dirty="0"/>
              <a:t>Function declarations</a:t>
            </a:r>
          </a:p>
          <a:p>
            <a:pPr lvl="1"/>
            <a:r>
              <a:rPr lang="en-US" dirty="0"/>
              <a:t>Macro definitions to be shared between several source files</a:t>
            </a:r>
            <a:endParaRPr lang="en-US" altLang="en-US" dirty="0"/>
          </a:p>
          <a:p>
            <a:pPr lvl="1"/>
            <a:r>
              <a:rPr lang="en-US" dirty="0"/>
              <a:t>Type definitions to be shared between several source files</a:t>
            </a:r>
          </a:p>
          <a:p>
            <a:endParaRPr lang="en-US" dirty="0"/>
          </a:p>
          <a:p>
            <a:r>
              <a:rPr lang="en-US" altLang="en-US" dirty="0"/>
              <a:t>By convention, header files have the extension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.h</a:t>
            </a:r>
            <a:r>
              <a:rPr lang="en-US" alt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altLang="en-US" dirty="0"/>
          </a:p>
        </p:txBody>
      </p:sp>
      <p:sp>
        <p:nvSpPr>
          <p:cNvPr id="2355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BB44A3-2826-4D3B-A2CF-25C4A90D417F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860215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34"/>
    </mc:Choice>
    <mc:Fallback xmlns="">
      <p:transition spd="slow" advTm="3033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 has two primary forms.</a:t>
            </a:r>
          </a:p>
          <a:p>
            <a:r>
              <a:rPr lang="en-US" altLang="en-US"/>
              <a:t>The first is used for header files that belong to C’s own library: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&lt;</a:t>
            </a:r>
            <a:r>
              <a:rPr lang="en-US" altLang="en-US" sz="2400" i="1"/>
              <a:t>filename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en-US"/>
              <a:t>The second is used for all other header files: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"</a:t>
            </a:r>
            <a:r>
              <a:rPr lang="en-US" altLang="en-US" sz="2400" i="1"/>
              <a:t>filename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altLang="en-US">
                <a:solidFill>
                  <a:srgbClr val="000000"/>
                </a:solidFill>
              </a:rPr>
              <a:t>The difference between the two has to do with how the compiler locates the header file.</a:t>
            </a:r>
          </a:p>
        </p:txBody>
      </p:sp>
      <p:sp>
        <p:nvSpPr>
          <p:cNvPr id="2458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6E4397-A21C-47C1-BE42-8A167C25A54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2826"/>
    </mc:Choice>
    <mc:Fallback xmlns="">
      <p:transition spd="slow" advTm="62826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Typical rules for locating header files: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i="1"/>
              <a:t>filename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/>
              <a:t>: Search the directory (or directories) in which system header files reside.</a:t>
            </a:r>
          </a:p>
          <a:p>
            <a:pPr lvl="1"/>
            <a:endParaRPr lang="en-US" altLang="en-US"/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 i="1"/>
              <a:t>filename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altLang="en-US"/>
              <a:t>: Search the current directory, then search the directory (or directories) in which system header files reside.</a:t>
            </a:r>
          </a:p>
        </p:txBody>
      </p:sp>
      <p:sp>
        <p:nvSpPr>
          <p:cNvPr id="2560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DB81DC9-A9EF-4D5D-B394-7CFC1FC290AD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552"/>
    </mc:Choice>
    <mc:Fallback xmlns="">
      <p:transition spd="slow" advTm="19552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Don’t use brackets when including header files that you have written: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&lt;myheader.h&gt;   /*** WRONG ***/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The preprocessor will probably look for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myheader.h</a:t>
            </a:r>
            <a:r>
              <a:rPr lang="en-US" altLang="en-US"/>
              <a:t> where the system header files are kept.</a:t>
            </a:r>
          </a:p>
        </p:txBody>
      </p:sp>
      <p:sp>
        <p:nvSpPr>
          <p:cNvPr id="266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4D32F4F-8872-481D-A869-3312C3C05EBA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315"/>
    </mc:Choice>
    <mc:Fallback xmlns="">
      <p:transition spd="slow" advTm="33315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b="1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file name in an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 may include information that helps locate the file, such as a directory path or drive specifier: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"c:\cprogs\utils.h"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Windows path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"../include/utils.h"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  /* UNIX path */</a:t>
            </a:r>
          </a:p>
          <a:p>
            <a:r>
              <a:rPr lang="en-US" altLang="en-US"/>
              <a:t>Although the quotation marks in the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altLang="en-US"/>
              <a:t> directive make file names look like string literals, the preprocessor doesn’t treat them that way.</a:t>
            </a:r>
          </a:p>
        </p:txBody>
      </p:sp>
      <p:sp>
        <p:nvSpPr>
          <p:cNvPr id="276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B3585D-4EAB-4691-9069-2C5068ADDF5E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518"/>
    </mc:Choice>
    <mc:Fallback xmlns="">
      <p:transition spd="slow" advTm="4351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US" sz="3000"/>
              <a:t>Sharing Macro Definitions and Type Definitions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Most large programs contain macro definitions and type definitions that </a:t>
            </a:r>
            <a:r>
              <a:rPr lang="en-US" altLang="en-US">
                <a:solidFill>
                  <a:schemeClr val="accent2"/>
                </a:solidFill>
              </a:rPr>
              <a:t>need to be shared by several source files.</a:t>
            </a:r>
          </a:p>
          <a:p>
            <a:r>
              <a:rPr lang="en-US" altLang="en-US"/>
              <a:t>These definitions should go into header files.</a:t>
            </a:r>
          </a:p>
          <a:p>
            <a:endParaRPr lang="en-US" altLang="en-US"/>
          </a:p>
          <a:p>
            <a:r>
              <a:rPr lang="en-US" altLang="en-US"/>
              <a:t>For example, the library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&lt;limits.h&gt;</a:t>
            </a:r>
            <a:r>
              <a:rPr lang="en-US" altLang="en-US"/>
              <a:t> header defines macros that represent the smallest and largest values of each integer type, for instance, </a:t>
            </a:r>
            <a:r>
              <a:rPr lang="en-US" altLang="en-US">
                <a:latin typeface="Courier New" panose="02070309020205020404" pitchFamily="49" charset="0"/>
              </a:rPr>
              <a:t>INT_MIN, INT_MAX</a:t>
            </a:r>
            <a:r>
              <a:rPr lang="en-US" altLang="en-US"/>
              <a:t>.</a:t>
            </a:r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757EA6-AF7F-4B11-9F86-B6BD9C35693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302"/>
    </mc:Choice>
    <mc:Fallback xmlns="">
      <p:transition spd="slow" advTm="4330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US" sz="3000"/>
              <a:t>Sharing Macro Definitions and Type Definitions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Suppose that a program uses macros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/>
              <a:t>, and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/>
              <a:t> and typedef named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altLang="en-US"/>
              <a:t>,.</a:t>
            </a:r>
          </a:p>
          <a:p>
            <a:r>
              <a:rPr lang="en-US" altLang="en-US"/>
              <a:t>Their definitions can be put in a header file with a name like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boolean.h</a:t>
            </a:r>
            <a:r>
              <a:rPr lang="en-US" altLang="en-US"/>
              <a:t>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#define TRUE 1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#define FALSE 0</a:t>
            </a:r>
          </a:p>
          <a:p>
            <a:pPr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 typedef int Bool;</a:t>
            </a:r>
          </a:p>
          <a:p>
            <a:pPr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en-US" alt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en-US"/>
              <a:t>Any source file that requires these macros will simply contain the line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Tx/>
              <a:buNone/>
            </a:pP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#include "boolean.h"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5586EF-0CAD-4D9C-A81E-4A4D4C51F2D4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37"/>
    </mc:Choice>
    <mc:Fallback xmlns="">
      <p:transition spd="slow" advTm="27537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685800"/>
          </a:xfrm>
        </p:spPr>
        <p:txBody>
          <a:bodyPr/>
          <a:lstStyle/>
          <a:p>
            <a:r>
              <a:rPr lang="en-US" altLang="en-US" sz="3000"/>
              <a:t>Sharing Macro Definitions and Type Definitions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Advantages of putting definitions of macros and types in header files:</a:t>
            </a:r>
          </a:p>
          <a:p>
            <a:pPr lvl="1"/>
            <a:endParaRPr lang="en-US" altLang="en-US"/>
          </a:p>
          <a:p>
            <a:pPr lvl="1"/>
            <a:r>
              <a:rPr lang="en-US" altLang="en-US"/>
              <a:t>Makes the program easier to modify. Changing the definition of a macro or type requires editing a single header file.</a:t>
            </a:r>
          </a:p>
          <a:p>
            <a:pPr lvl="1"/>
            <a:r>
              <a:rPr lang="en-US" altLang="en-US"/>
              <a:t>Avoids inconsistencies caused by source files containing different definitions of the same macro or type.</a:t>
            </a:r>
          </a:p>
        </p:txBody>
      </p:sp>
      <p:sp>
        <p:nvSpPr>
          <p:cNvPr id="3072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9E4583-E0D2-4F24-A42D-49AF29D4E717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32"/>
    </mc:Choice>
    <mc:Fallback xmlns="">
      <p:transition spd="slow" advTm="33532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Sharing Function Prototypes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reuse a function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/>
              <a:t> defined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, a solution is to put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/>
              <a:t>’s prototype in a header file (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dirty="0"/>
              <a:t>), then include the header file in all the places where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/>
              <a:t> is called.</a:t>
            </a:r>
          </a:p>
          <a:p>
            <a:endParaRPr lang="en-US" altLang="en-US" dirty="0"/>
          </a:p>
          <a:p>
            <a:r>
              <a:rPr lang="en-US" altLang="en-US" dirty="0"/>
              <a:t>We’ll also need to include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dirty="0"/>
              <a:t>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, enabling the compiler to check that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dirty="0"/>
              <a:t>’s prototype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dirty="0"/>
              <a:t> matches its definition in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dirty="0"/>
              <a:t>.</a:t>
            </a:r>
          </a:p>
        </p:txBody>
      </p:sp>
      <p:sp>
        <p:nvSpPr>
          <p:cNvPr id="3174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DE3B0B-0F7E-4EE3-B9E9-AF8B7825344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3681"/>
    </mc:Choice>
    <mc:Fallback xmlns="">
      <p:transition spd="slow" advTm="8368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Exercise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Which one of the following should NOT be in a header file?</a:t>
            </a:r>
          </a:p>
          <a:p>
            <a:pPr>
              <a:defRPr/>
            </a:pPr>
            <a:endParaRPr lang="en-US" altLang="en-US" sz="2400" dirty="0"/>
          </a:p>
          <a:p>
            <a:pPr marL="457200" indent="-457200">
              <a:buAutoNum type="alphaUcParenR"/>
              <a:defRPr/>
            </a:pPr>
            <a:r>
              <a:rPr lang="en-US" altLang="en-US" sz="2400" dirty="0"/>
              <a:t>Macro definition</a:t>
            </a:r>
          </a:p>
          <a:p>
            <a:pPr marL="457200" indent="-457200">
              <a:buAutoNum type="alphaUcParenR"/>
              <a:defRPr/>
            </a:pPr>
            <a:r>
              <a:rPr lang="en-US" altLang="en-US" sz="2400" dirty="0"/>
              <a:t>Type definition</a:t>
            </a:r>
          </a:p>
          <a:p>
            <a:pPr marL="457200" indent="-457200">
              <a:buAutoNum type="alphaUcParenR"/>
              <a:defRPr/>
            </a:pPr>
            <a:r>
              <a:rPr lang="en-US" altLang="en-US" sz="2400" dirty="0"/>
              <a:t>Function definition</a:t>
            </a:r>
          </a:p>
          <a:p>
            <a:pPr marL="457200" indent="-457200">
              <a:buAutoNum type="alphaUcParenR"/>
              <a:defRPr/>
            </a:pPr>
            <a:r>
              <a:rPr lang="en-US" altLang="en-US" sz="2400" dirty="0"/>
              <a:t>Function prototype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93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55"/>
    </mc:Choice>
    <mc:Fallback xmlns="">
      <p:transition spd="slow" advTm="6575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dirty="0"/>
              <a:t>Each module has an </a:t>
            </a:r>
            <a:r>
              <a:rPr lang="en-US" altLang="en-US" b="1" i="1" dirty="0"/>
              <a:t>interface</a:t>
            </a:r>
            <a:r>
              <a:rPr lang="en-US" altLang="en-US" dirty="0"/>
              <a:t> that describes the available services.</a:t>
            </a:r>
          </a:p>
          <a:p>
            <a:pPr lvl="1"/>
            <a:r>
              <a:rPr lang="en-US" altLang="en-US" dirty="0"/>
              <a:t>For example, function prototypes of </a:t>
            </a:r>
            <a:r>
              <a:rPr lang="en-US" altLang="en-US" dirty="0" err="1"/>
              <a:t>scanf</a:t>
            </a:r>
            <a:r>
              <a:rPr lang="en-US" altLang="en-US" dirty="0"/>
              <a:t>, </a:t>
            </a:r>
            <a:r>
              <a:rPr lang="en-US" altLang="en-US" dirty="0" err="1"/>
              <a:t>printf</a:t>
            </a:r>
            <a:r>
              <a:rPr lang="en-US" altLang="en-US" dirty="0"/>
              <a:t>, </a:t>
            </a:r>
            <a:r>
              <a:rPr lang="en-US" altLang="en-US" dirty="0" err="1"/>
              <a:t>fscanf</a:t>
            </a:r>
            <a:r>
              <a:rPr lang="en-US" altLang="en-US" dirty="0"/>
              <a:t>, … </a:t>
            </a:r>
          </a:p>
          <a:p>
            <a:endParaRPr lang="en-US" altLang="en-US" dirty="0"/>
          </a:p>
          <a:p>
            <a:r>
              <a:rPr lang="en-US" altLang="en-US" dirty="0"/>
              <a:t>The details of the module—including the source code for the services themselves—are stored in the module’s </a:t>
            </a:r>
            <a:r>
              <a:rPr lang="en-US" altLang="en-US" b="1" i="1" dirty="0"/>
              <a:t>implementation.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09"/>
    </mc:Choice>
    <mc:Fallback xmlns="">
      <p:transition spd="slow" advTm="2450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ctrTitle" idx="4294967295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en-US" dirty="0"/>
              <a:t>Program Design: Dividing a Program into Files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marL="0" indent="0" algn="ctr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Dividing a Program into Files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Designing a program involves determining what functions it will need and arranging the functions into logically related groups.</a:t>
            </a:r>
          </a:p>
          <a:p>
            <a:r>
              <a:rPr lang="en-US" altLang="en-US"/>
              <a:t>Once a program has been designed, there is a simple technique for dividing it into files.</a:t>
            </a:r>
          </a:p>
        </p:txBody>
      </p:sp>
      <p:sp>
        <p:nvSpPr>
          <p:cNvPr id="3994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61AF96-F406-4E6F-9A85-14D541E46E98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56"/>
    </mc:Choice>
    <mc:Fallback xmlns="">
      <p:transition spd="slow" advTm="37456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Dividing a Program into Files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Each set of related functions will go into a separate source file 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sz="2400"/>
              <a:t>).</a:t>
            </a:r>
          </a:p>
          <a:p>
            <a:endParaRPr lang="en-US" altLang="en-US" sz="2400"/>
          </a:p>
          <a:p>
            <a:r>
              <a:rPr lang="en-US" altLang="en-US" sz="2400"/>
              <a:t>Each source file will have a matching header file (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sz="2400"/>
              <a:t>).</a:t>
            </a:r>
          </a:p>
          <a:p>
            <a:pPr lvl="1"/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/>
              <a:t> will contain prototypes for the functions defined in </a:t>
            </a: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/>
              <a:t>.</a:t>
            </a:r>
          </a:p>
        </p:txBody>
      </p:sp>
      <p:sp>
        <p:nvSpPr>
          <p:cNvPr id="4096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B4D0F5-CE5A-4F3E-B074-3726CCB7353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584"/>
    </mc:Choice>
    <mc:Fallback xmlns="">
      <p:transition spd="slow" advTm="48584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Dividing a Program into Files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sz="2400"/>
              <a:t> will be included in each source file that needs to call a function defined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sz="2400"/>
              <a:t>.</a:t>
            </a:r>
          </a:p>
          <a:p>
            <a:endParaRPr lang="en-US" altLang="en-US" sz="2400"/>
          </a:p>
          <a:p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sz="2400"/>
              <a:t> will also be included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sz="2400"/>
              <a:t> so the compiler can check that the prototypes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foo.h</a:t>
            </a:r>
            <a:r>
              <a:rPr lang="en-US" altLang="en-US" sz="2400"/>
              <a:t> match the definitions in </a:t>
            </a:r>
            <a:r>
              <a:rPr lang="en-US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foo.c</a:t>
            </a:r>
            <a:r>
              <a:rPr lang="en-US" altLang="en-US" sz="2400"/>
              <a:t>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Dividing a Program into Files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 function will go in a file whose name matches the name of the program (the executable).</a:t>
            </a:r>
          </a:p>
          <a:p>
            <a:r>
              <a:rPr lang="en-US" altLang="en-US" dirty="0"/>
              <a:t>It’s possible that there are other functions in the same file as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dirty="0"/>
              <a:t>, so long as they’re not called from other files in the program.</a:t>
            </a:r>
          </a:p>
        </p:txBody>
      </p:sp>
      <p:sp>
        <p:nvSpPr>
          <p:cNvPr id="4301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5CB676-97FE-448C-8B09-DFFD0C987750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33"/>
    </mc:Choice>
    <mc:Fallback xmlns="">
      <p:transition spd="slow" advTm="5003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381000"/>
            <a:ext cx="7772400" cy="5943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TRUE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#define FALSE 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typedef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 Bool;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//function prototypes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logical_or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logical_not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b);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Bool a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Bool b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C00000"/>
                </a:solidFill>
              </a:rPr>
              <a:t>…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</a:t>
            </a:r>
            <a:r>
              <a:rPr lang="en-US" altLang="en-US" sz="1600" dirty="0" err="1">
                <a:solidFill>
                  <a:srgbClr val="C00000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(a, b));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</a:t>
            </a:r>
            <a:r>
              <a:rPr lang="en-US" altLang="en-US" sz="1600" dirty="0">
                <a:solidFill>
                  <a:srgbClr val="C00000"/>
                </a:solidFill>
              </a:rPr>
              <a:t>…</a:t>
            </a:r>
            <a:endParaRPr lang="en-US" altLang="en-US" sz="1600" dirty="0">
              <a:solidFill>
                <a:srgbClr val="C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//function definitions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a, Bool b){…}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logical_or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a, Bool b) 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logical_not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a) {…}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1600" dirty="0" err="1">
                <a:solidFill>
                  <a:srgbClr val="00B050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1600" dirty="0">
                <a:solidFill>
                  <a:srgbClr val="00B050"/>
                </a:solidFill>
                <a:latin typeface="Courier New" panose="02070309020205020404" pitchFamily="49" charset="0"/>
              </a:rPr>
              <a:t>(Bool b) {…}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46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5815"/>
    </mc:Choice>
    <mc:Fallback xmlns="">
      <p:transition spd="slow" advTm="85815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762000"/>
            <a:ext cx="8305800" cy="685800"/>
          </a:xfrm>
        </p:spPr>
        <p:txBody>
          <a:bodyPr/>
          <a:lstStyle/>
          <a:p>
            <a:r>
              <a:rPr lang="en-US" altLang="en-US" dirty="0"/>
              <a:t>Dividing a Program into Files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z="2400" dirty="0"/>
              <a:t>For example,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boolean.h</a:t>
            </a:r>
            <a:r>
              <a:rPr lang="en-US" altLang="en-US" sz="2400" dirty="0"/>
              <a:t> header file contains prototypes for functions:</a:t>
            </a:r>
          </a:p>
          <a:p>
            <a:pPr>
              <a:buFontTx/>
              <a:buNone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#define TRUE 1</a:t>
            </a:r>
          </a:p>
          <a:p>
            <a:pPr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#define FALSE 0</a:t>
            </a:r>
          </a:p>
          <a:p>
            <a:pPr>
              <a:buFontTx/>
              <a:buNone/>
            </a:pPr>
            <a:r>
              <a:rPr lang="en-US" altLang="en-US" sz="2400" dirty="0" err="1">
                <a:latin typeface="Courier New" panose="02070309020205020404" pitchFamily="49" charset="0"/>
              </a:rPr>
              <a:t>typedef</a:t>
            </a:r>
            <a:r>
              <a:rPr lang="en-US" altLang="en-US" sz="2400" dirty="0">
                <a:latin typeface="Courier New" panose="02070309020205020404" pitchFamily="49" charset="0"/>
              </a:rPr>
              <a:t>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Bool;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//function prototypes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logical_and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logical_or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a, Bool b);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Bool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logical_not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a);</a:t>
            </a:r>
          </a:p>
          <a:p>
            <a:pPr>
              <a:buFontTx/>
              <a:buNone/>
            </a:pP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void 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print_bool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(Bool b); </a:t>
            </a:r>
          </a:p>
          <a:p>
            <a:endParaRPr lang="en-US" altLang="en-US" sz="2400" dirty="0">
              <a:solidFill>
                <a:schemeClr val="accent2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370"/>
    </mc:Choice>
    <mc:Fallback xmlns="">
      <p:transition spd="slow" advTm="3037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838200" y="304800"/>
            <a:ext cx="8305800" cy="685800"/>
          </a:xfrm>
        </p:spPr>
        <p:txBody>
          <a:bodyPr/>
          <a:lstStyle/>
          <a:p>
            <a:r>
              <a:rPr lang="en-US" altLang="en-US" dirty="0"/>
              <a:t>Dividing a Program into Files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762000" y="1219200"/>
            <a:ext cx="7772400" cy="4800600"/>
          </a:xfrm>
        </p:spPr>
        <p:txBody>
          <a:bodyPr/>
          <a:lstStyle/>
          <a:p>
            <a:r>
              <a:rPr lang="en-US" altLang="en-US" sz="2600"/>
              <a:t>The </a:t>
            </a:r>
            <a:r>
              <a:rPr lang="en-US" alt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boolean.c</a:t>
            </a:r>
            <a:r>
              <a:rPr lang="en-US" altLang="en-US" sz="2600"/>
              <a:t> file will contain definitions of the functions.</a:t>
            </a:r>
          </a:p>
          <a:p>
            <a:pPr>
              <a:buFontTx/>
              <a:buNone/>
            </a:pPr>
            <a:endParaRPr lang="en-US" altLang="en-US">
              <a:latin typeface="Courier New" panose="02070309020205020404" pitchFamily="49" charset="0"/>
            </a:endParaRP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#include &lt;stdio.h&gt;</a:t>
            </a:r>
          </a:p>
          <a:p>
            <a:pPr>
              <a:buFontTx/>
              <a:buNone/>
            </a:pPr>
            <a:r>
              <a:rPr lang="en-US" altLang="en-US">
                <a:latin typeface="Courier New" panose="02070309020205020404" pitchFamily="49" charset="0"/>
              </a:rPr>
              <a:t>	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noProof="1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>
                <a:solidFill>
                  <a:schemeClr val="accent2"/>
                </a:solidFill>
                <a:latin typeface="Courier New" panose="02070309020205020404" pitchFamily="49" charset="0"/>
              </a:rPr>
              <a:t>boolean.h</a:t>
            </a:r>
            <a:r>
              <a:rPr lang="en-US" altLang="en-US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endParaRPr lang="en-US" altLang="en-US" sz="2200">
              <a:solidFill>
                <a:schemeClr val="accent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Bool logical_and(Bool a, Bool b)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	return (a&amp;&amp;b);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22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</p:txBody>
      </p:sp>
      <p:sp>
        <p:nvSpPr>
          <p:cNvPr id="3379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2DC2D1-C14C-478D-8A4E-6C562964E8A9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110852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939"/>
    </mc:Choice>
    <mc:Fallback xmlns="">
      <p:transition spd="slow" advTm="41939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 err="1"/>
              <a:t>boolean.c</a:t>
            </a:r>
            <a:r>
              <a:rPr lang="en-US" altLang="en-US" dirty="0"/>
              <a:t> Continued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Bool logical_or(Bool a, Bool b)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return (a||b);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Bool logical_not(Bool a)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return (!a);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endParaRPr lang="en-US" altLang="en-US" sz="1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void print_bool(Bool b)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	printf(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%s\n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, (b ? 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altLang="en-US" sz="2000" b="1" noProof="1">
                <a:latin typeface="Courier New" panose="02070309020205020404" pitchFamily="49" charset="0"/>
              </a:rPr>
              <a:t>"</a:t>
            </a: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>
              <a:lnSpc>
                <a:spcPct val="80000"/>
              </a:lnSpc>
              <a:spcBef>
                <a:spcPts val="110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87300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25"/>
    </mc:Choice>
    <mc:Fallback xmlns="">
      <p:transition spd="slow" advTm="9325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8382000" cy="685800"/>
          </a:xfrm>
        </p:spPr>
        <p:txBody>
          <a:bodyPr/>
          <a:lstStyle/>
          <a:p>
            <a:r>
              <a:rPr lang="en-US" altLang="en-US" dirty="0"/>
              <a:t>Dividing a Program into Files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Other source files might make use of the new type </a:t>
            </a:r>
            <a:r>
              <a:rPr lang="en-US" altLang="en-US" sz="2400" dirty="0">
                <a:latin typeface="Courier New" panose="02070309020205020404" pitchFamily="49" charset="0"/>
              </a:rPr>
              <a:t>Bool</a:t>
            </a:r>
            <a:r>
              <a:rPr lang="en-US" altLang="en-US" sz="2400" dirty="0"/>
              <a:t>, and the </a:t>
            </a:r>
            <a:r>
              <a:rPr lang="en-US" altLang="en-US" sz="2400" dirty="0" err="1"/>
              <a:t>boolean</a:t>
            </a:r>
            <a:r>
              <a:rPr lang="en-US" altLang="en-US" sz="2400" dirty="0"/>
              <a:t> functions. One example </a:t>
            </a:r>
            <a:r>
              <a:rPr lang="en-US" altLang="en-US" sz="2400" dirty="0" err="1">
                <a:latin typeface="Courier New" panose="02070309020205020404" pitchFamily="49" charset="0"/>
              </a:rPr>
              <a:t>booltest.c</a:t>
            </a:r>
            <a:r>
              <a:rPr lang="en-US" altLang="en-US" sz="2400" dirty="0"/>
              <a:t> that includes </a:t>
            </a:r>
            <a:r>
              <a:rPr lang="en-US" altLang="en-US" sz="2400" noProof="1">
                <a:latin typeface="Courier New" panose="02070309020205020404" pitchFamily="49" charset="0"/>
              </a:rPr>
              <a:t>"</a:t>
            </a:r>
            <a:r>
              <a:rPr lang="en-US" altLang="en-US" sz="2400" dirty="0" err="1">
                <a:latin typeface="Courier New" panose="02070309020205020404" pitchFamily="49" charset="0"/>
              </a:rPr>
              <a:t>boolean.h</a:t>
            </a:r>
            <a:r>
              <a:rPr lang="en-US" altLang="en-US" sz="2400" b="1" noProof="1">
                <a:latin typeface="Courier New" panose="02070309020205020404" pitchFamily="49" charset="0"/>
              </a:rPr>
              <a:t>"</a:t>
            </a:r>
            <a:r>
              <a:rPr lang="en-US" altLang="en-US" sz="2400" dirty="0"/>
              <a:t> :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</a:rPr>
              <a:t>#include &lt;</a:t>
            </a:r>
            <a:r>
              <a:rPr lang="en-US" altLang="en-US" sz="2400" dirty="0" err="1">
                <a:latin typeface="Courier New" panose="02070309020205020404" pitchFamily="49" charset="0"/>
              </a:rPr>
              <a:t>stdio.h</a:t>
            </a:r>
            <a:r>
              <a:rPr lang="en-US" altLang="en-US" sz="2400" dirty="0">
                <a:latin typeface="Courier New" panose="02070309020205020404" pitchFamily="49" charset="0"/>
              </a:rPr>
              <a:t>&gt;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</a:t>
            </a:r>
            <a:r>
              <a:rPr lang="en-US" altLang="en-US" sz="2400" dirty="0">
                <a:solidFill>
                  <a:schemeClr val="accent2"/>
                </a:solidFill>
                <a:latin typeface="Courier New" panose="02070309020205020404" pitchFamily="49" charset="0"/>
              </a:rPr>
              <a:t>#include </a:t>
            </a:r>
            <a:r>
              <a:rPr lang="en-US" altLang="en-US" sz="2400" noProof="1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400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boolean.h</a:t>
            </a:r>
            <a:r>
              <a:rPr lang="en-US" altLang="en-US" sz="2400" b="1" noProof="1">
                <a:solidFill>
                  <a:schemeClr val="accent2"/>
                </a:solidFill>
                <a:latin typeface="Courier New" panose="02070309020205020404" pitchFamily="49" charset="0"/>
              </a:rPr>
              <a:t>"</a:t>
            </a:r>
            <a:endParaRPr lang="en-US" altLang="en-US" sz="2400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  </a:t>
            </a:r>
            <a:r>
              <a:rPr lang="en-US" altLang="en-US" sz="2400" dirty="0" err="1">
                <a:latin typeface="Courier New" panose="02070309020205020404" pitchFamily="49" charset="0"/>
              </a:rPr>
              <a:t>int</a:t>
            </a:r>
            <a:r>
              <a:rPr lang="en-US" altLang="en-US" sz="2400" dirty="0">
                <a:latin typeface="Courier New" panose="02070309020205020404" pitchFamily="49" charset="0"/>
              </a:rPr>
              <a:t> main()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Bool a = TRUE;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Bool b = FALSE;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</a:t>
            </a:r>
            <a:r>
              <a:rPr lang="en-US" altLang="en-US" sz="2400" dirty="0" err="1">
                <a:latin typeface="Courier New" panose="02070309020205020404" pitchFamily="49" charset="0"/>
              </a:rPr>
              <a:t>print_bool</a:t>
            </a:r>
            <a:r>
              <a:rPr lang="en-US" altLang="en-US" sz="2400" dirty="0">
                <a:latin typeface="Courier New" panose="02070309020205020404" pitchFamily="49" charset="0"/>
              </a:rPr>
              <a:t>(</a:t>
            </a:r>
            <a:r>
              <a:rPr lang="en-US" altLang="en-US" sz="2400" dirty="0" err="1">
                <a:latin typeface="Courier New" panose="02070309020205020404" pitchFamily="49" charset="0"/>
              </a:rPr>
              <a:t>logical_and</a:t>
            </a:r>
            <a:r>
              <a:rPr lang="en-US" altLang="en-US" sz="2400" dirty="0">
                <a:latin typeface="Courier New" panose="02070309020205020404" pitchFamily="49" charset="0"/>
              </a:rPr>
              <a:t>(a, b));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	return 0;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Courier New" panose="02070309020205020404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813108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547"/>
    </mc:Choice>
    <mc:Fallback xmlns="">
      <p:transition spd="slow" advTm="10954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the context of C, “services” are functions.</a:t>
            </a:r>
          </a:p>
          <a:p>
            <a:endParaRPr lang="en-US" altLang="en-US" dirty="0">
              <a:solidFill>
                <a:schemeClr val="accent2"/>
              </a:solidFill>
            </a:endParaRPr>
          </a:p>
          <a:p>
            <a:r>
              <a:rPr lang="en-US" altLang="en-US" dirty="0">
                <a:solidFill>
                  <a:schemeClr val="accent2"/>
                </a:solidFill>
              </a:rPr>
              <a:t>The interface of a module is a header file containing prototypes for the functions that will be made available to clients.</a:t>
            </a:r>
          </a:p>
          <a:p>
            <a:endParaRPr lang="en-US" altLang="en-US" dirty="0"/>
          </a:p>
          <a:p>
            <a:r>
              <a:rPr lang="en-US" altLang="en-US" dirty="0"/>
              <a:t>The implementation of a module is a source file that contains definitions of the module’s functions.</a:t>
            </a:r>
          </a:p>
          <a:p>
            <a:endParaRPr lang="en-US" altLang="en-US" dirty="0"/>
          </a:p>
        </p:txBody>
      </p:sp>
      <p:sp>
        <p:nvSpPr>
          <p:cNvPr id="2867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53BC0CE-0F90-4426-A5A1-ED8DB41ABC0C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159"/>
    </mc:Choice>
    <mc:Fallback xmlns="">
      <p:transition spd="slow" advTm="40159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81000"/>
            <a:ext cx="7772400" cy="685800"/>
          </a:xfrm>
        </p:spPr>
        <p:txBody>
          <a:bodyPr/>
          <a:lstStyle/>
          <a:p>
            <a:r>
              <a:rPr lang="en-US" altLang="en-US"/>
              <a:t>Protecting Header Files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If a source file includes the same header file twice, complication errors may result. This problem is common when header files include other header files.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/>
          </a:p>
          <a:p>
            <a:pPr>
              <a:lnSpc>
                <a:spcPct val="80000"/>
              </a:lnSpc>
              <a:defRPr/>
            </a:pPr>
            <a:r>
              <a:rPr lang="en-US" altLang="en-US" sz="2400" dirty="0"/>
              <a:t>To avoid multiple inclusion, we’ll enclose the contents of the header file in an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pair.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ifndef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</a:rPr>
              <a:t> </a:t>
            </a:r>
            <a:r>
              <a:rPr lang="en-US" altLang="en-US" sz="2400" dirty="0">
                <a:latin typeface="Courier New" panose="02070309020205020404" pitchFamily="49" charset="0"/>
              </a:rPr>
              <a:t>BOOLEAN_H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#define BOOLEAN_H</a:t>
            </a:r>
          </a:p>
          <a:p>
            <a:pPr>
              <a:lnSpc>
                <a:spcPct val="80000"/>
              </a:lnSpc>
              <a:defRPr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#define TRUE 1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#define FALSE 0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 err="1">
                <a:latin typeface="Courier New" panose="02070309020205020404" pitchFamily="49" charset="0"/>
              </a:rPr>
              <a:t>typedef</a:t>
            </a:r>
            <a:r>
              <a:rPr lang="en-US" altLang="en-US" sz="2400" dirty="0">
                <a:latin typeface="Courier New" panose="02070309020205020404" pitchFamily="49" charset="0"/>
              </a:rPr>
              <a:t> int Bool;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latin typeface="Courier New" panose="02070309020205020404" pitchFamily="49" charset="0"/>
              </a:rPr>
              <a:t>...</a:t>
            </a:r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/>
                </a:solidFill>
                <a:latin typeface="Courier New" panose="02070309020205020404" pitchFamily="49" charset="0"/>
              </a:rPr>
              <a:t>endif</a:t>
            </a:r>
            <a:endParaRPr lang="en-US" altLang="en-US" sz="2400" dirty="0">
              <a:solidFill>
                <a:schemeClr val="accent6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68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89"/>
    </mc:Choice>
    <mc:Fallback xmlns="">
      <p:transition spd="slow" advTm="122589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/>
              <a:t>Protecting Header Files: Conditional Compilation (Chapter 14, page 336)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1905000"/>
            <a:ext cx="7772400" cy="4419600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tests whether an identifier is not defined as a macro, syntax: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identifier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  …</a:t>
            </a:r>
          </a:p>
          <a:p>
            <a:pPr marL="0" indent="0">
              <a:buFontTx/>
              <a:buNone/>
              <a:defRPr/>
            </a:pPr>
            <a:r>
              <a:rPr lang="en-US" altLang="en-US" sz="24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#</a:t>
            </a:r>
            <a:r>
              <a:rPr lang="en-US" altLang="en-US" sz="24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en-US" sz="2400" dirty="0">
              <a:solidFill>
                <a:schemeClr val="accent6"/>
              </a:solidFill>
            </a:endParaRPr>
          </a:p>
          <a:p>
            <a:pPr>
              <a:defRPr/>
            </a:pPr>
            <a:r>
              <a:rPr lang="en-US" altLang="en-US" sz="2400" dirty="0"/>
              <a:t>When the file was included the first time,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BOOLEAN_H</a:t>
            </a:r>
            <a:r>
              <a:rPr lang="en-US" altLang="en-US" sz="2400" dirty="0"/>
              <a:t> macro won’t be defined, so the preprocessor will allow the lines between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to stay.</a:t>
            </a:r>
          </a:p>
          <a:p>
            <a:pPr>
              <a:defRPr/>
            </a:pPr>
            <a:r>
              <a:rPr lang="en-US" altLang="en-US" sz="2400" dirty="0"/>
              <a:t>But if the file should be included a second time, the preprocessor will remove the lines between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ifndef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726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755"/>
    </mc:Choice>
    <mc:Fallback xmlns="">
      <p:transition spd="slow" advTm="65755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altLang="en-US" dirty="0"/>
              <a:t>Programming Exercise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400" dirty="0"/>
              <a:t>Download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linked_list_original.c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in this week’s in-class Exercises on Canvas.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Divide the program into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linked_list.c</a:t>
            </a:r>
            <a:r>
              <a:rPr lang="en-US" altLang="en-US" sz="2400" dirty="0"/>
              <a:t> (containing functions that process the linked list),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linked_list.h</a:t>
            </a:r>
            <a:r>
              <a:rPr lang="en-US" altLang="en-US" sz="2400" dirty="0"/>
              <a:t> (header file for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linked_list</a:t>
            </a:r>
            <a:r>
              <a:rPr lang="en-US" altLang="en-US" sz="2400" dirty="0" err="1"/>
              <a:t>.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altLang="en-US" sz="2400" dirty="0"/>
              <a:t>),  </a:t>
            </a:r>
            <a:r>
              <a:rPr lang="en-US" altLang="en-US" sz="2400" dirty="0" err="1">
                <a:latin typeface="Courier New" panose="02070309020205020404" pitchFamily="49" charset="0"/>
              </a:rPr>
              <a:t>linked_list_test.c</a:t>
            </a:r>
            <a:r>
              <a:rPr lang="en-US" altLang="en-US" sz="2400" dirty="0"/>
              <a:t> (containing </a:t>
            </a:r>
            <a:r>
              <a:rPr lang="en-US" altLang="en-US" sz="2400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) </a:t>
            </a:r>
          </a:p>
          <a:p>
            <a:pPr>
              <a:defRPr/>
            </a:pPr>
            <a:endParaRPr lang="en-US" altLang="en-US" sz="2400" dirty="0"/>
          </a:p>
          <a:p>
            <a:pPr>
              <a:defRPr/>
            </a:pPr>
            <a:r>
              <a:rPr lang="en-US" altLang="en-US" sz="2400" dirty="0"/>
              <a:t>Compile and test the program on the </a:t>
            </a:r>
            <a:r>
              <a:rPr lang="en-US" altLang="en-US" sz="2400"/>
              <a:t>student cluster:</a:t>
            </a:r>
            <a:endParaRPr lang="en-US" altLang="en-US" sz="2400" dirty="0"/>
          </a:p>
          <a:p>
            <a:pPr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-o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linked_list_test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linked_list.c</a:t>
            </a:r>
            <a:r>
              <a:rPr lang="en-US" alt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linked_list_test.c</a:t>
            </a:r>
            <a:r>
              <a:rPr lang="en-US" altLang="en-US" sz="1600" dirty="0"/>
              <a:t> </a:t>
            </a:r>
            <a:r>
              <a:rPr lang="en-US" altLang="en-US" sz="2400" dirty="0"/>
              <a:t>	</a:t>
            </a:r>
          </a:p>
          <a:p>
            <a:pPr>
              <a:buFontTx/>
              <a:buNone/>
              <a:defRPr/>
            </a:pPr>
            <a:r>
              <a:rPr lang="en-US" altLang="en-US" sz="2400" dirty="0"/>
              <a:t>	</a:t>
            </a:r>
            <a:r>
              <a:rPr lang="en-US" altLang="en-US" sz="1600" dirty="0">
                <a:latin typeface="Courier New" panose="02070309020205020404" pitchFamily="49" charset="0"/>
              </a:rPr>
              <a:t>./</a:t>
            </a:r>
            <a:r>
              <a:rPr lang="en-US" altLang="en-US" sz="1600" dirty="0" err="1">
                <a:latin typeface="Courier New" panose="02070309020205020404" pitchFamily="49" charset="0"/>
              </a:rPr>
              <a:t>linked_list_test</a:t>
            </a:r>
            <a:endParaRPr lang="en-US" altLang="en-US" sz="1600" dirty="0">
              <a:latin typeface="Courier New" panose="02070309020205020404" pitchFamily="49" charset="0"/>
            </a:endParaRPr>
          </a:p>
          <a:p>
            <a:pPr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C library is itself a collection of modules.</a:t>
            </a:r>
          </a:p>
          <a:p>
            <a:endParaRPr lang="en-US" altLang="en-US" dirty="0"/>
          </a:p>
          <a:p>
            <a:r>
              <a:rPr lang="en-US" altLang="en-US" dirty="0"/>
              <a:t>Each header in the library serves as the interface to a module.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 is the interface to a module containing I/O functions,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the implementation.</a:t>
            </a:r>
          </a:p>
          <a:p>
            <a:pPr lvl="1"/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dirty="0"/>
              <a:t> is the interface to a module containing string-handling functions,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string.c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is the implementation.</a:t>
            </a:r>
          </a:p>
          <a:p>
            <a:pPr lvl="1"/>
            <a:endParaRPr lang="en-US" alt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Advantages of dividing a program into modules:</a:t>
            </a:r>
          </a:p>
          <a:p>
            <a:pPr lvl="1"/>
            <a:r>
              <a:rPr lang="en-US" altLang="en-US" dirty="0"/>
              <a:t>Abstraction</a:t>
            </a:r>
          </a:p>
          <a:p>
            <a:pPr lvl="1"/>
            <a:r>
              <a:rPr lang="en-US" altLang="en-US" dirty="0"/>
              <a:t>Reusability</a:t>
            </a:r>
          </a:p>
          <a:p>
            <a:pPr lvl="1"/>
            <a:r>
              <a:rPr lang="en-US" altLang="en-US" dirty="0"/>
              <a:t>Maintainability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645872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Abstraction.</a:t>
            </a:r>
            <a:r>
              <a:rPr lang="en-US" altLang="en-US" dirty="0"/>
              <a:t> A properly designed module can be treated as an </a:t>
            </a:r>
            <a:r>
              <a:rPr lang="en-US" altLang="en-US" b="1" i="1" dirty="0"/>
              <a:t>abstraction;</a:t>
            </a:r>
            <a:r>
              <a:rPr lang="en-US" altLang="en-US" dirty="0"/>
              <a:t> we know what it does, but we don’t worry about how it works.</a:t>
            </a:r>
          </a:p>
          <a:p>
            <a:endParaRPr lang="en-US" altLang="en-US" dirty="0"/>
          </a:p>
          <a:p>
            <a:r>
              <a:rPr lang="en-US" altLang="en-US" dirty="0"/>
              <a:t>Thanks to abstraction, it’s not necessary to understand how the entire program works in order to make changes to one part of it.</a:t>
            </a:r>
          </a:p>
          <a:p>
            <a:endParaRPr lang="en-US" altLang="en-US" dirty="0"/>
          </a:p>
          <a:p>
            <a:r>
              <a:rPr lang="en-US" altLang="en-US" dirty="0"/>
              <a:t>Abstraction also makes it easier for several members of a team to work on the same program.</a:t>
            </a:r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409056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567-5877-435F-A4A1-EB71100CA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685800"/>
          </a:xfrm>
        </p:spPr>
        <p:txBody>
          <a:bodyPr/>
          <a:lstStyle/>
          <a:p>
            <a:r>
              <a:rPr lang="en-US" dirty="0"/>
              <a:t>Dog sitting camp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4D73-1AD7-4CEC-B04D-349438439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4489315" cy="4800600"/>
          </a:xfrm>
        </p:spPr>
        <p:txBody>
          <a:bodyPr/>
          <a:lstStyle/>
          <a:p>
            <a:r>
              <a:rPr lang="en-US" dirty="0"/>
              <a:t>Imagine running a dog sitting camp, with hundreds of dogs, and you have to keep track of the names, ages, gender, breed, and start/end date for each pet.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6BD21-5513-4476-A372-E74A5CAD99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191000" y="6400800"/>
            <a:ext cx="685800" cy="304800"/>
          </a:xfrm>
        </p:spPr>
        <p:txBody>
          <a:bodyPr/>
          <a:lstStyle/>
          <a:p>
            <a:fld id="{EBC5120D-E65C-40E8-A3B1-DFD541B6F4A4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26" name="Picture 2" descr="The 25 Cutest Dog Breeds - Most Adorable Dogs and Puppies">
            <a:extLst>
              <a:ext uri="{FF2B5EF4-FFF2-40B4-BE49-F238E27FC236}">
                <a16:creationId xmlns:a16="http://schemas.microsoft.com/office/drawing/2014/main" id="{F0D5D2AC-6D4F-4B1A-BF47-67DEEB70E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388965"/>
            <a:ext cx="4571999" cy="229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26EBDD2-73FB-4A62-B218-05D2C453F940}"/>
              </a:ext>
            </a:extLst>
          </p:cNvPr>
          <p:cNvSpPr txBox="1">
            <a:spLocks/>
          </p:cNvSpPr>
          <p:nvPr/>
        </p:nvSpPr>
        <p:spPr bwMode="auto">
          <a:xfrm>
            <a:off x="5238344" y="1562100"/>
            <a:ext cx="3429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 dog module could contain add, delete, search, </a:t>
            </a:r>
            <a:r>
              <a:rPr lang="en-US" kern="0" dirty="0" err="1"/>
              <a:t>calculate_cost</a:t>
            </a:r>
            <a:r>
              <a:rPr lang="en-US" kern="0" dirty="0"/>
              <a:t>, and other functions</a:t>
            </a:r>
          </a:p>
          <a:p>
            <a:endParaRPr lang="en-US" kern="0" dirty="0"/>
          </a:p>
          <a:p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2685119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Modules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/>
              <a:t>Reusability.</a:t>
            </a:r>
            <a:r>
              <a:rPr lang="en-US" altLang="en-US" dirty="0"/>
              <a:t> Any module that provides services is potentially reusable in other programs.</a:t>
            </a:r>
          </a:p>
          <a:p>
            <a:endParaRPr lang="en-US" altLang="en-US" dirty="0"/>
          </a:p>
          <a:p>
            <a:r>
              <a:rPr lang="en-US" altLang="en-US" dirty="0"/>
              <a:t>Since it’s often hard to anticipate the future uses of a module, it’s a good idea to design modules for reusability.</a:t>
            </a:r>
          </a:p>
          <a:p>
            <a:endParaRPr lang="en-US" altLang="en-US" dirty="0"/>
          </a:p>
        </p:txBody>
      </p:sp>
      <p:sp>
        <p:nvSpPr>
          <p:cNvPr id="2970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4EA555-F56F-4F9F-90B0-E7154E693585}" type="slidenum">
              <a:rPr lang="en-US" altLang="en-US" sz="12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2557726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20"/>
    </mc:Choice>
    <mc:Fallback xmlns="">
      <p:transition spd="slow" advTm="24820"/>
    </mc:Fallback>
  </mc:AlternateContent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19956</TotalTime>
  <Words>2606</Words>
  <Application>Microsoft Office PowerPoint</Application>
  <PresentationFormat>On-screen Show (4:3)</PresentationFormat>
  <Paragraphs>315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Courier New</vt:lpstr>
      <vt:lpstr>Times New Roman</vt:lpstr>
      <vt:lpstr>tm2</vt:lpstr>
      <vt:lpstr>Topics: Chapter 15</vt:lpstr>
      <vt:lpstr>Modules</vt:lpstr>
      <vt:lpstr>Modules</vt:lpstr>
      <vt:lpstr>Modules</vt:lpstr>
      <vt:lpstr>Modules</vt:lpstr>
      <vt:lpstr>Modules</vt:lpstr>
      <vt:lpstr>Modules</vt:lpstr>
      <vt:lpstr>Dog sitting camp</vt:lpstr>
      <vt:lpstr>Modules</vt:lpstr>
      <vt:lpstr>Modules</vt:lpstr>
      <vt:lpstr>Modules</vt:lpstr>
      <vt:lpstr>Cohesion and Coupling</vt:lpstr>
      <vt:lpstr>Interfaces of Modules: Header Files</vt:lpstr>
      <vt:lpstr>PowerPoint Presentation</vt:lpstr>
      <vt:lpstr>Header Files</vt:lpstr>
      <vt:lpstr>Source Files</vt:lpstr>
      <vt:lpstr>Source Files</vt:lpstr>
      <vt:lpstr>Header Files</vt:lpstr>
      <vt:lpstr>Header Files</vt:lpstr>
      <vt:lpstr>Header Files</vt:lpstr>
      <vt:lpstr>The #include Directive</vt:lpstr>
      <vt:lpstr>The #include Directive</vt:lpstr>
      <vt:lpstr>The #include Directive</vt:lpstr>
      <vt:lpstr>The #include Directive</vt:lpstr>
      <vt:lpstr>Sharing Macro Definitions and Type Definitions</vt:lpstr>
      <vt:lpstr>Sharing Macro Definitions and Type Definitions</vt:lpstr>
      <vt:lpstr>Sharing Macro Definitions and Type Definitions</vt:lpstr>
      <vt:lpstr>Sharing Function Prototypes</vt:lpstr>
      <vt:lpstr>Exercise</vt:lpstr>
      <vt:lpstr>Program Design: Dividing a Program into Files</vt:lpstr>
      <vt:lpstr>Dividing a Program into Files</vt:lpstr>
      <vt:lpstr>Dividing a Program into Files</vt:lpstr>
      <vt:lpstr>Dividing a Program into Files</vt:lpstr>
      <vt:lpstr>Dividing a Program into Files</vt:lpstr>
      <vt:lpstr>PowerPoint Presentation</vt:lpstr>
      <vt:lpstr>Dividing a Program into Files</vt:lpstr>
      <vt:lpstr>Dividing a Program into Files</vt:lpstr>
      <vt:lpstr>boolean.c Continued</vt:lpstr>
      <vt:lpstr>Dividing a Program into Files</vt:lpstr>
      <vt:lpstr>Protecting Header Files</vt:lpstr>
      <vt:lpstr>Protecting Header Files: Conditional Compilation (Chapter 14, page 336)</vt:lpstr>
      <vt:lpstr>Programming Exercise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Jing Wang</cp:lastModifiedBy>
  <cp:revision>1030</cp:revision>
  <cp:lastPrinted>1999-11-08T20:52:53Z</cp:lastPrinted>
  <dcterms:created xsi:type="dcterms:W3CDTF">1999-08-24T18:39:05Z</dcterms:created>
  <dcterms:modified xsi:type="dcterms:W3CDTF">2023-11-15T01:20:52Z</dcterms:modified>
</cp:coreProperties>
</file>