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4"/>
  </p:notesMasterIdLst>
  <p:sldIdLst>
    <p:sldId id="481" r:id="rId2"/>
    <p:sldId id="394" r:id="rId3"/>
    <p:sldId id="397" r:id="rId4"/>
    <p:sldId id="550" r:id="rId5"/>
    <p:sldId id="564" r:id="rId6"/>
    <p:sldId id="562" r:id="rId7"/>
    <p:sldId id="561" r:id="rId8"/>
    <p:sldId id="516" r:id="rId9"/>
    <p:sldId id="531" r:id="rId10"/>
    <p:sldId id="457" r:id="rId11"/>
    <p:sldId id="535" r:id="rId12"/>
    <p:sldId id="532" r:id="rId13"/>
    <p:sldId id="536" r:id="rId14"/>
    <p:sldId id="402" r:id="rId15"/>
    <p:sldId id="545" r:id="rId16"/>
    <p:sldId id="546" r:id="rId17"/>
    <p:sldId id="533" r:id="rId18"/>
    <p:sldId id="403" r:id="rId19"/>
    <p:sldId id="521" r:id="rId20"/>
    <p:sldId id="537" r:id="rId21"/>
    <p:sldId id="404" r:id="rId22"/>
    <p:sldId id="565" r:id="rId23"/>
    <p:sldId id="405" r:id="rId24"/>
    <p:sldId id="406" r:id="rId25"/>
    <p:sldId id="409" r:id="rId26"/>
    <p:sldId id="410" r:id="rId27"/>
    <p:sldId id="411" r:id="rId28"/>
    <p:sldId id="448" r:id="rId29"/>
    <p:sldId id="412" r:id="rId30"/>
    <p:sldId id="548" r:id="rId31"/>
    <p:sldId id="542" r:id="rId32"/>
    <p:sldId id="547" r:id="rId33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DFD3AFF-DC97-41FD-9905-FDA8B44CC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1CBD1-E30D-4B27-96D5-EC3FA0B8553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7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D9E21-AF58-46F8-B427-191E119D4A30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0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666C6-0970-4BC4-B7E9-44D7867E648D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3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31046-56CB-46B3-9EB6-E8BB1D4D0F66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2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60824-ECCD-4AEC-9779-E0CC954A0970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2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014D9-1822-4BF6-927C-5C1A1C9BF2D3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3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39E08-8964-47AA-ACF0-0F56D3810D4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8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EA82F-D2F5-4135-88B2-4C8057616326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A9AC2-6158-4B06-A255-8A667E43806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2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B9132-B4AD-4CD4-AA96-4C16FA8FC4D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1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4063AC-554A-4B61-BB9C-7F24099D4BBF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15: Writing Large Programs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Topics: Chapter 15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Review: Linked list </a:t>
            </a:r>
          </a:p>
          <a:p>
            <a:r>
              <a:rPr lang="en-US" altLang="en-US" dirty="0"/>
              <a:t>Building a Multiple-File Program</a:t>
            </a:r>
          </a:p>
          <a:p>
            <a:r>
              <a:rPr lang="en-US" altLang="en-US" dirty="0" err="1"/>
              <a:t>Makefile</a:t>
            </a:r>
            <a:r>
              <a:rPr lang="en-US" altLang="en-US" dirty="0"/>
              <a:t> (Unix/Linux only)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99"/>
    </mc:Choice>
    <mc:Fallback xmlns="">
      <p:transition spd="slow" advTm="183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a Multiple-File Program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source file in the program can be compiled separately.</a:t>
            </a:r>
          </a:p>
          <a:p>
            <a:r>
              <a:rPr lang="en-US" altLang="en-US" dirty="0"/>
              <a:t>Header files don’t need to be compiled.</a:t>
            </a:r>
          </a:p>
          <a:p>
            <a:r>
              <a:rPr lang="en-US" altLang="en-US" dirty="0"/>
              <a:t>The contents of a header file are automatically compiled whenever a source file that includes it is compiled.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A75D1A-FC1E-4B33-ABE6-247CF06CAF1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60"/>
    </mc:Choice>
    <mc:Fallback xmlns="">
      <p:transition spd="slow" advTm="1356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Building a Multiple-File Program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For each source file, the compiler generates a file containing object code.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These files—known as </a:t>
            </a:r>
            <a:r>
              <a:rPr lang="en-US" altLang="en-US" i="1" dirty="0">
                <a:solidFill>
                  <a:schemeClr val="accent2"/>
                </a:solidFill>
              </a:rPr>
              <a:t>object files</a:t>
            </a:r>
            <a:r>
              <a:rPr lang="en-US" altLang="en-US" dirty="0">
                <a:solidFill>
                  <a:schemeClr val="accent2"/>
                </a:solidFill>
              </a:rPr>
              <a:t>—have the extension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altLang="en-US" dirty="0">
                <a:solidFill>
                  <a:schemeClr val="accent2"/>
                </a:solidFill>
              </a:rPr>
              <a:t> in UNIX and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.obj</a:t>
            </a:r>
            <a:r>
              <a:rPr lang="en-US" altLang="en-US" dirty="0">
                <a:solidFill>
                  <a:schemeClr val="accent2"/>
                </a:solidFill>
              </a:rPr>
              <a:t> in Windows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pPr>
              <a:buFontTx/>
              <a:buNone/>
            </a:pPr>
            <a:r>
              <a:rPr lang="en-US" altLang="en-US" dirty="0"/>
              <a:t>   </a:t>
            </a:r>
            <a:r>
              <a:rPr lang="en-US" altLang="en-US" dirty="0" err="1">
                <a:latin typeface="Courier New" panose="02070309020205020404" pitchFamily="49" charset="0"/>
              </a:rPr>
              <a:t>gcc</a:t>
            </a:r>
            <a:r>
              <a:rPr lang="en-US" altLang="en-US" dirty="0">
                <a:latin typeface="Courier New" panose="02070309020205020404" pitchFamily="49" charset="0"/>
              </a:rPr>
              <a:t> –c </a:t>
            </a:r>
            <a:r>
              <a:rPr lang="en-US" altLang="en-US" dirty="0" err="1">
                <a:latin typeface="Courier New" panose="02070309020205020404" pitchFamily="49" charset="0"/>
              </a:rPr>
              <a:t>boolean.c</a:t>
            </a: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altLang="en-US" dirty="0"/>
              <a:t>Compile </a:t>
            </a:r>
            <a:r>
              <a:rPr lang="en-US" altLang="en-US" dirty="0" err="1">
                <a:latin typeface="Courier New" panose="02070309020205020404" pitchFamily="49" charset="0"/>
              </a:rPr>
              <a:t>boolean.c</a:t>
            </a:r>
            <a:r>
              <a:rPr lang="en-US" altLang="en-US" dirty="0"/>
              <a:t>, but do not link. Output is in the form of an object file, </a:t>
            </a:r>
            <a:r>
              <a:rPr lang="en-US" altLang="en-US" dirty="0" err="1">
                <a:latin typeface="Courier New" panose="02070309020205020404" pitchFamily="49" charset="0"/>
              </a:rPr>
              <a:t>boolean.o</a:t>
            </a:r>
            <a:r>
              <a:rPr lang="en-US" altLang="en-US" dirty="0"/>
              <a:t> </a:t>
            </a:r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39"/>
    </mc:Choice>
    <mc:Fallback xmlns="">
      <p:transition spd="slow" advTm="6163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Compiling and Linking 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en-US" dirty="0"/>
              <a:t>Compile with no –c option: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%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boolean.c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  <a:p>
            <a:r>
              <a:rPr lang="en-US" altLang="en-US" dirty="0"/>
              <a:t>You will see a message: undefined reference to `main', </a:t>
            </a:r>
          </a:p>
          <a:p>
            <a:pPr lvl="1"/>
            <a:r>
              <a:rPr lang="en-US" altLang="en-US" dirty="0"/>
              <a:t>because linking (creating executable) is automatic when using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</a:rPr>
              <a:t>without –c option. </a:t>
            </a:r>
          </a:p>
          <a:p>
            <a:pPr lvl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boolean.c</a:t>
            </a:r>
            <a:r>
              <a:rPr lang="en-US" altLang="en-US" dirty="0">
                <a:cs typeface="Courier New" panose="02070309020205020404" pitchFamily="49" charset="0"/>
              </a:rPr>
              <a:t> does not contain main function in order to create an executable.</a:t>
            </a:r>
            <a:endParaRPr lang="en-US" altLang="en-US" dirty="0"/>
          </a:p>
        </p:txBody>
      </p:sp>
      <p:sp>
        <p:nvSpPr>
          <p:cNvPr id="5018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59C81C9-96E4-4838-A327-D47D723ABF64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77"/>
    </mc:Choice>
    <mc:Fallback xmlns="">
      <p:transition spd="slow" advTm="2927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Compiling and Linking 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For source files that do not contain main function, we should compile with –c options.</a:t>
            </a:r>
          </a:p>
          <a:p>
            <a:endParaRPr lang="en-US" altLang="en-US"/>
          </a:p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altLang="en-US"/>
              <a:t> option tells the compiler to compile a source file, for instance,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boolean.c</a:t>
            </a:r>
            <a:r>
              <a:rPr lang="en-US" altLang="en-US"/>
              <a:t>, but not attempt to link it.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2"/>
    </mc:Choice>
    <mc:Fallback xmlns="">
      <p:transition spd="slow" advTm="1518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Compiling and Linking 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linker combines the object files created in the previous step—along with code for library functions—to produce an executable file.</a:t>
            </a:r>
          </a:p>
          <a:p>
            <a:r>
              <a:rPr lang="en-US" altLang="en-US"/>
              <a:t>Among other duties, the linker is responsible for resolving external references left behind by the compiler.</a:t>
            </a:r>
          </a:p>
          <a:p>
            <a:r>
              <a:rPr lang="en-US" altLang="en-US"/>
              <a:t>An external reference occurs when a function in one file calls a function defined in another file or accesses a variable defined in another file.</a:t>
            </a:r>
          </a:p>
        </p:txBody>
      </p:sp>
      <p:sp>
        <p:nvSpPr>
          <p:cNvPr id="522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3E693E-AAEA-4C7F-B274-5160C042776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72"/>
    </mc:Choice>
    <mc:Fallback xmlns="">
      <p:transition spd="slow" advTm="3277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Errors During Linking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errors that can’t be detected during compilation will be found during linking.</a:t>
            </a:r>
          </a:p>
          <a:p>
            <a:r>
              <a:rPr lang="en-US" altLang="en-US"/>
              <a:t>If the definition of a function or variable is missing from a program, the linker will be unable to resolve external references to it</a:t>
            </a:r>
          </a:p>
          <a:p>
            <a:r>
              <a:rPr lang="en-US" altLang="en-US"/>
              <a:t>The result is a message such as </a:t>
            </a:r>
            <a:r>
              <a:rPr lang="en-US" altLang="en-US" i="1"/>
              <a:t>“undefined symbol”</a:t>
            </a:r>
            <a:r>
              <a:rPr lang="en-US" altLang="en-US"/>
              <a:t> or </a:t>
            </a:r>
            <a:r>
              <a:rPr lang="en-US" altLang="en-US" i="1"/>
              <a:t>“undefined reference.”</a:t>
            </a:r>
          </a:p>
        </p:txBody>
      </p:sp>
      <p:sp>
        <p:nvSpPr>
          <p:cNvPr id="675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831743-04BA-4FC6-824A-C8DBEB2E151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62548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66"/>
    </mc:Choice>
    <mc:Fallback xmlns="">
      <p:transition spd="slow" advTm="2596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Errors During Linking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Common causes of errors during linking:</a:t>
            </a:r>
          </a:p>
          <a:p>
            <a:pPr lvl="1"/>
            <a:r>
              <a:rPr lang="en-US" altLang="en-US" b="1" i="1" dirty="0"/>
              <a:t>Misspellings.</a:t>
            </a:r>
            <a:r>
              <a:rPr lang="en-US" altLang="en-US" dirty="0"/>
              <a:t> If the name of a variable or function is misspelled, the linker will report it as missing.</a:t>
            </a:r>
          </a:p>
          <a:p>
            <a:pPr lvl="1"/>
            <a:r>
              <a:rPr lang="en-US" altLang="en-US" b="1" i="1" dirty="0"/>
              <a:t>Missing files.</a:t>
            </a:r>
            <a:r>
              <a:rPr lang="en-US" altLang="en-US" dirty="0"/>
              <a:t> If the linker can’t find the functions that are in file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b="1" i="1" dirty="0"/>
              <a:t>Missing libraries.</a:t>
            </a:r>
            <a:r>
              <a:rPr lang="en-US" altLang="en-US" dirty="0"/>
              <a:t> The linker may not be able to find all library functions used in the program.</a:t>
            </a: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9FB05F-D02A-4257-AC19-CA13F142CE2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97690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93"/>
    </mc:Choice>
    <mc:Fallback xmlns="">
      <p:transition spd="slow" advTm="7449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Compiling and Linking Using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After compiling and linking the program,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dirty="0"/>
              <a:t> leaves the executable program in a file named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altLang="en-US" dirty="0"/>
              <a:t> by default.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en-US" altLang="en-US" dirty="0"/>
              <a:t> option lets us choose the name of the file containing the executable program.</a:t>
            </a:r>
          </a:p>
          <a:p>
            <a:r>
              <a:rPr lang="en-US" altLang="en-US" dirty="0"/>
              <a:t>The following command causes the executable version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altLang="en-US" dirty="0"/>
              <a:t> to be named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en-US" dirty="0"/>
              <a:t>: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%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-o test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  <p:sp>
        <p:nvSpPr>
          <p:cNvPr id="5325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D57C18B-08E8-418E-B8FF-25B7F4CE6C08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60"/>
    </mc:Choice>
    <mc:Fallback xmlns="">
      <p:transition spd="slow" advTm="3506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a Multiple-File Program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compilers allow us to build a program in a single step.</a:t>
            </a:r>
          </a:p>
          <a:p>
            <a:endParaRPr lang="en-US" altLang="en-US" dirty="0"/>
          </a:p>
          <a:p>
            <a:r>
              <a:rPr lang="en-US" altLang="en-US" dirty="0"/>
              <a:t>A GCC command that builds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booltest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booltest.c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boolean.c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691F67-D631-41E4-B615-EC1C16A87B6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77"/>
    </mc:Choice>
    <mc:Fallback xmlns="">
      <p:transition spd="slow" advTm="3147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772400" cy="685800"/>
          </a:xfrm>
        </p:spPr>
        <p:txBody>
          <a:bodyPr/>
          <a:lstStyle/>
          <a:p>
            <a:r>
              <a:rPr lang="en-US" altLang="en-US"/>
              <a:t>Building a Multiple-File Program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There were actually three steps involved in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booltest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booltest.c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boolean.c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 two source files are first compiled into object code.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boolean.c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booltest.c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The object files are then automatically passed to the linker, which combines them into a single file.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booltest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booltest.o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boolean.o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81"/>
    </mc:Choice>
    <mc:Fallback xmlns="">
      <p:transition spd="slow" advTm="5878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i="1" dirty="0"/>
              <a:t>linked list</a:t>
            </a:r>
            <a:r>
              <a:rPr lang="en-US" altLang="en-US" dirty="0"/>
              <a:t> consists of a chain of structures (called </a:t>
            </a:r>
            <a:r>
              <a:rPr lang="en-US" altLang="en-US" b="1" i="1" dirty="0"/>
              <a:t>nodes</a:t>
            </a:r>
            <a:r>
              <a:rPr lang="en-US" altLang="en-US" dirty="0"/>
              <a:t>), with each node containing a pointer to the next node in the chain: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chemeClr val="accent6"/>
                </a:solidFill>
              </a:rPr>
              <a:t>The last node in the list contains a null pointer (NULL).</a:t>
            </a:r>
          </a:p>
          <a:p>
            <a:endParaRPr lang="en-US" altLang="en-US" dirty="0"/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059445-A9FF-439F-865F-E150B3A8567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60062"/>
            <a:ext cx="71072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918209" y="4962452"/>
            <a:ext cx="729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600" dirty="0">
                <a:solidFill>
                  <a:schemeClr val="accent6"/>
                </a:solidFill>
              </a:rPr>
              <a:t>NULL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14"/>
    </mc:Choice>
    <mc:Fallback xmlns="">
      <p:transition spd="slow" advTm="4301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Makefiles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80"/>
    </mc:Choice>
    <mc:Fallback xmlns="">
      <p:transition spd="slow" advTm="1818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Makefiles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make it easier to build large programs, UNIX originated the concept of the </a:t>
            </a:r>
            <a:r>
              <a:rPr lang="en-US" altLang="en-US" b="1" i="1" dirty="0" err="1"/>
              <a:t>makefile</a:t>
            </a:r>
            <a:r>
              <a:rPr lang="en-US" altLang="en-US" b="1" i="1" dirty="0"/>
              <a:t>.</a:t>
            </a:r>
            <a:r>
              <a:rPr lang="en-US" altLang="en-US" dirty="0"/>
              <a:t> </a:t>
            </a:r>
          </a:p>
          <a:p>
            <a:endParaRPr lang="en-US" altLang="en-US" dirty="0"/>
          </a:p>
          <a:p>
            <a:r>
              <a:rPr lang="en-US" altLang="en-US" dirty="0"/>
              <a:t>It contains a sequence of commands to build a program so you don’t have write the same commands again and again.</a:t>
            </a:r>
          </a:p>
          <a:p>
            <a:endParaRPr lang="en-US" altLang="en-US" dirty="0"/>
          </a:p>
          <a:p>
            <a:r>
              <a:rPr lang="en-US" altLang="en-US" dirty="0" err="1"/>
              <a:t>Makefiles</a:t>
            </a:r>
            <a:r>
              <a:rPr lang="en-US" altLang="en-US" dirty="0"/>
              <a:t> are also used to help decide which parts of a </a:t>
            </a:r>
            <a:r>
              <a:rPr lang="en-US" altLang="en-US" b="1" dirty="0"/>
              <a:t>large </a:t>
            </a:r>
            <a:r>
              <a:rPr lang="en-US" altLang="en-US" dirty="0"/>
              <a:t>program need to be recompiled and then invokes the commands necessary to rebuild the program, instead of recompiling all the files.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4612C7-760A-4F34-B463-D7FB58A7DF8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59"/>
    </mc:Choice>
    <mc:Fallback xmlns="">
      <p:transition spd="slow" advTm="4105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Makefiles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dirty="0" err="1"/>
              <a:t>makefile</a:t>
            </a:r>
            <a:r>
              <a:rPr lang="en-US" altLang="en-US" dirty="0"/>
              <a:t> not only lists the files that are part of the program, but also describes </a:t>
            </a:r>
            <a:r>
              <a:rPr lang="en-US" altLang="en-US" b="1" i="1" dirty="0"/>
              <a:t>dependencies</a:t>
            </a:r>
            <a:r>
              <a:rPr lang="en-US" altLang="en-US" dirty="0"/>
              <a:t> among the files.</a:t>
            </a:r>
          </a:p>
          <a:p>
            <a:r>
              <a:rPr lang="en-US" altLang="en-US" dirty="0"/>
              <a:t>Suppose that the file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altLang="en-US" dirty="0"/>
              <a:t> includes the file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bar.h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say that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altLang="en-US" dirty="0"/>
              <a:t> “depends” on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bar.h</a:t>
            </a:r>
            <a:r>
              <a:rPr lang="en-US" altLang="en-US" dirty="0"/>
              <a:t>, because a change to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bar.h</a:t>
            </a:r>
            <a:r>
              <a:rPr lang="en-US" altLang="en-US" dirty="0"/>
              <a:t> will require us to recompile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4612C7-760A-4F34-B463-D7FB58A7DF8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01917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59"/>
    </mc:Choice>
    <mc:Fallback xmlns="">
      <p:transition spd="slow" advTm="4105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Makefiles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en-US" dirty="0"/>
              <a:t>A UNIX </a:t>
            </a:r>
            <a:r>
              <a:rPr lang="en-US" altLang="en-US" dirty="0" err="1"/>
              <a:t>makefile</a:t>
            </a:r>
            <a:r>
              <a:rPr lang="en-US" altLang="en-US" dirty="0"/>
              <a:t> for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booltest</a:t>
            </a:r>
            <a:r>
              <a:rPr lang="en-US" altLang="en-US" dirty="0"/>
              <a:t> program:</a:t>
            </a:r>
          </a:p>
          <a:p>
            <a:pPr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booltest</a:t>
            </a:r>
            <a:r>
              <a:rPr lang="en-US" altLang="en-US" sz="2400" dirty="0">
                <a:latin typeface="Courier New" panose="02070309020205020404" pitchFamily="49" charset="0"/>
              </a:rPr>
              <a:t>: </a:t>
            </a:r>
            <a:r>
              <a:rPr lang="en-US" altLang="en-US" sz="2400" dirty="0" err="1">
                <a:latin typeface="Courier New" panose="02070309020205020404" pitchFamily="49" charset="0"/>
              </a:rPr>
              <a:t>booltest.o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boolean.o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Courier New" panose="02070309020205020404" pitchFamily="49" charset="0"/>
              </a:rPr>
              <a:t> -o </a:t>
            </a:r>
            <a:r>
              <a:rPr lang="en-US" altLang="en-US" sz="2400" dirty="0" err="1">
                <a:latin typeface="Courier New" panose="02070309020205020404" pitchFamily="49" charset="0"/>
              </a:rPr>
              <a:t>booltest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booltest.o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boolean.o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booltest.o</a:t>
            </a:r>
            <a:r>
              <a:rPr lang="en-US" altLang="en-US" sz="2400" dirty="0">
                <a:latin typeface="Courier New" panose="02070309020205020404" pitchFamily="49" charset="0"/>
              </a:rPr>
              <a:t>: </a:t>
            </a:r>
            <a:r>
              <a:rPr lang="en-US" altLang="en-US" sz="2400" dirty="0" err="1">
                <a:latin typeface="Courier New" panose="02070309020205020404" pitchFamily="49" charset="0"/>
              </a:rPr>
              <a:t>booltest.c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boolean.h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Courier New" panose="02070309020205020404" pitchFamily="49" charset="0"/>
              </a:rPr>
              <a:t> -c </a:t>
            </a:r>
            <a:r>
              <a:rPr lang="en-US" altLang="en-US" sz="2400" dirty="0" err="1">
                <a:latin typeface="Courier New" panose="02070309020205020404" pitchFamily="49" charset="0"/>
              </a:rPr>
              <a:t>booltest.c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boolean.o</a:t>
            </a:r>
            <a:r>
              <a:rPr lang="en-US" altLang="en-US" sz="2400" dirty="0">
                <a:latin typeface="Courier New" panose="02070309020205020404" pitchFamily="49" charset="0"/>
              </a:rPr>
              <a:t>: </a:t>
            </a:r>
            <a:r>
              <a:rPr lang="en-US" altLang="en-US" sz="2400" dirty="0" err="1">
                <a:latin typeface="Courier New" panose="02070309020205020404" pitchFamily="49" charset="0"/>
              </a:rPr>
              <a:t>boolean.c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boolean.h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Courier New" panose="02070309020205020404" pitchFamily="49" charset="0"/>
              </a:rPr>
              <a:t> -c </a:t>
            </a:r>
            <a:r>
              <a:rPr lang="en-US" altLang="en-US" sz="2400" dirty="0" err="1">
                <a:latin typeface="Courier New" panose="02070309020205020404" pitchFamily="49" charset="0"/>
              </a:rPr>
              <a:t>boolean.c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DA3604-0851-4702-B620-34A9C425152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921"/>
    </mc:Choice>
    <mc:Fallback xmlns="">
      <p:transition spd="slow" advTm="12992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Makefiles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three groups of lines in this </a:t>
            </a:r>
            <a:r>
              <a:rPr lang="en-US" altLang="en-US" dirty="0" err="1"/>
              <a:t>makefile</a:t>
            </a:r>
            <a:r>
              <a:rPr lang="en-US" altLang="en-US" dirty="0"/>
              <a:t>; each group is known as a </a:t>
            </a:r>
            <a:r>
              <a:rPr lang="en-US" altLang="en-US" b="1" i="1" dirty="0"/>
              <a:t>rule.</a:t>
            </a:r>
          </a:p>
          <a:p>
            <a:r>
              <a:rPr lang="en-US" altLang="en-US" dirty="0"/>
              <a:t>The first line in each rule gives a </a:t>
            </a:r>
            <a:r>
              <a:rPr lang="en-US" altLang="en-US" b="1" i="1" dirty="0"/>
              <a:t>target</a:t>
            </a:r>
            <a:r>
              <a:rPr lang="en-US" altLang="en-US" dirty="0"/>
              <a:t> file, followed by the files on which it depends.</a:t>
            </a:r>
          </a:p>
          <a:p>
            <a:r>
              <a:rPr lang="en-US" altLang="en-US" dirty="0"/>
              <a:t>The second line is a </a:t>
            </a:r>
            <a:r>
              <a:rPr lang="en-US" altLang="en-US" b="1" i="1" dirty="0"/>
              <a:t>command</a:t>
            </a:r>
            <a:r>
              <a:rPr lang="en-US" altLang="en-US" dirty="0"/>
              <a:t> to be executed if the target should need to be rebuilt because of a change to one of its dependent files.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32253D-9549-47F4-AFF2-7D810693088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81"/>
    </mc:Choice>
    <mc:Fallback xmlns="">
      <p:transition spd="slow" advTm="2568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Makefiles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en-US" sz="2700" dirty="0"/>
              <a:t>In the first rule, </a:t>
            </a:r>
            <a:r>
              <a:rPr lang="en-US" alt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booltest</a:t>
            </a:r>
            <a:r>
              <a:rPr lang="en-US" altLang="en-US" sz="2700" dirty="0"/>
              <a:t> (the executable file) is the target: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</a:rPr>
              <a:t>booltest</a:t>
            </a:r>
            <a:r>
              <a:rPr lang="en-US" altLang="en-US" sz="2400" dirty="0">
                <a:latin typeface="Courier New" panose="02070309020205020404" pitchFamily="49" charset="0"/>
              </a:rPr>
              <a:t>: </a:t>
            </a:r>
            <a:r>
              <a:rPr lang="en-US" altLang="en-US" sz="2400" dirty="0" err="1">
                <a:latin typeface="Courier New" panose="02070309020205020404" pitchFamily="49" charset="0"/>
              </a:rPr>
              <a:t>booltest.o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boolean.o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</a:rPr>
              <a:t>gcc</a:t>
            </a:r>
            <a:r>
              <a:rPr lang="en-US" altLang="en-US" sz="2400" dirty="0">
                <a:latin typeface="Courier New" panose="02070309020205020404" pitchFamily="49" charset="0"/>
              </a:rPr>
              <a:t> -o </a:t>
            </a:r>
            <a:r>
              <a:rPr lang="en-US" altLang="en-US" sz="2400" dirty="0" err="1">
                <a:latin typeface="Courier New" panose="02070309020205020404" pitchFamily="49" charset="0"/>
              </a:rPr>
              <a:t>booltest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booltest.o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boolean.o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endParaRPr lang="en-US" altLang="en-US" sz="2400" dirty="0">
              <a:latin typeface="Courier New" panose="02070309020205020404" pitchFamily="49" charset="0"/>
            </a:endParaRPr>
          </a:p>
          <a:p>
            <a:r>
              <a:rPr lang="en-US" altLang="en-US" sz="2700" dirty="0"/>
              <a:t>The first line states that </a:t>
            </a:r>
            <a:r>
              <a:rPr lang="en-US" alt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booltest</a:t>
            </a:r>
            <a:r>
              <a:rPr lang="en-US" altLang="en-US" sz="2700" dirty="0"/>
              <a:t> depends on the files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booltest.o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cs typeface="Courier New" panose="02070309020205020404" pitchFamily="49" charset="0"/>
              </a:rPr>
              <a:t>and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boolean.o</a:t>
            </a:r>
            <a:r>
              <a:rPr lang="en-US" altLang="en-US" sz="2400" dirty="0"/>
              <a:t>.</a:t>
            </a:r>
          </a:p>
          <a:p>
            <a:endParaRPr lang="en-US" altLang="en-US" sz="2700" dirty="0"/>
          </a:p>
          <a:p>
            <a:r>
              <a:rPr lang="en-US" altLang="en-US" sz="2700" dirty="0"/>
              <a:t>If any of these files have changed since the program was last built, </a:t>
            </a:r>
            <a:r>
              <a:rPr lang="en-US" altLang="en-US" sz="2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booltest</a:t>
            </a:r>
            <a:r>
              <a:rPr lang="en-US" altLang="en-US" sz="2700" dirty="0"/>
              <a:t> needs to be rebuilt.</a:t>
            </a:r>
          </a:p>
          <a:p>
            <a:endParaRPr lang="en-US" altLang="en-US" sz="2700" dirty="0"/>
          </a:p>
        </p:txBody>
      </p:sp>
      <p:sp>
        <p:nvSpPr>
          <p:cNvPr id="604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71190C-0D80-4421-B458-FDD81C5C08A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93"/>
    </mc:Choice>
    <mc:Fallback xmlns="">
      <p:transition spd="slow" advTm="2559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Makefiles</a:t>
            </a: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the second rule, </a:t>
            </a:r>
            <a:r>
              <a:rPr lang="en-US" altLang="en-US" sz="2400">
                <a:latin typeface="Courier New" panose="02070309020205020404" pitchFamily="49" charset="0"/>
              </a:rPr>
              <a:t>booltest.o</a:t>
            </a:r>
            <a:r>
              <a:rPr lang="en-US" altLang="en-US"/>
              <a:t> is the target: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altLang="en-US" sz="2400">
                <a:latin typeface="Courier New" panose="02070309020205020404" pitchFamily="49" charset="0"/>
              </a:rPr>
              <a:t>booltest.o: booltest.c boolean.h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gcc -c booltest.c</a:t>
            </a: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/>
              <a:t>The first line indicates that </a:t>
            </a:r>
            <a:r>
              <a:rPr lang="en-US" altLang="en-US" sz="2400">
                <a:latin typeface="Courier New" panose="02070309020205020404" pitchFamily="49" charset="0"/>
              </a:rPr>
              <a:t>booltest.o</a:t>
            </a:r>
            <a:r>
              <a:rPr lang="en-US" altLang="en-US"/>
              <a:t> needs to be rebuilt if there’s been a change to 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booltest.c </a:t>
            </a:r>
            <a:r>
              <a:rPr lang="en-US" altLang="en-US" sz="2400"/>
              <a:t>or 	</a:t>
            </a:r>
            <a:r>
              <a:rPr lang="en-US" altLang="en-US" sz="2400">
                <a:latin typeface="Courier New" panose="02070309020205020404" pitchFamily="49" charset="0"/>
              </a:rPr>
              <a:t>boolean.h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-c</a:t>
            </a:r>
            <a:r>
              <a:rPr lang="en-US" altLang="en-US"/>
              <a:t> option tells the compiler to compile </a:t>
            </a:r>
            <a:r>
              <a:rPr lang="en-US" altLang="en-US" sz="2400">
                <a:latin typeface="Courier New" panose="02070309020205020404" pitchFamily="49" charset="0"/>
              </a:rPr>
              <a:t>booltest.c</a:t>
            </a:r>
            <a:r>
              <a:rPr lang="en-US" altLang="en-US"/>
              <a:t> but not attempt to link it.</a:t>
            </a:r>
          </a:p>
        </p:txBody>
      </p:sp>
      <p:sp>
        <p:nvSpPr>
          <p:cNvPr id="614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17288A-0683-4659-906A-3DF02C5D59D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43"/>
    </mc:Choice>
    <mc:Fallback xmlns="">
      <p:transition spd="slow" advTm="1314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Makefiles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Once we’ve created a </a:t>
            </a:r>
            <a:r>
              <a:rPr lang="en-US" altLang="en-US" dirty="0" err="1"/>
              <a:t>makefile</a:t>
            </a:r>
            <a:r>
              <a:rPr lang="en-US" altLang="en-US" dirty="0"/>
              <a:t> for a program, we can 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altLang="en-US" dirty="0"/>
              <a:t> utility to build (or rebuild) the program by using the command</a:t>
            </a:r>
          </a:p>
          <a:p>
            <a:pPr marL="0" indent="0">
              <a:buNone/>
            </a:pPr>
            <a:r>
              <a:rPr lang="en-US" altLang="en-US" dirty="0"/>
              <a:t>    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make</a:t>
            </a: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>
                <a:solidFill>
                  <a:schemeClr val="accent2"/>
                </a:solidFill>
              </a:rPr>
              <a:t>By checking the time and date associated with each file in the program,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altLang="en-US" dirty="0">
                <a:solidFill>
                  <a:schemeClr val="accent2"/>
                </a:solidFill>
              </a:rPr>
              <a:t> can determine which files are out of date. </a:t>
            </a:r>
            <a:r>
              <a:rPr lang="en-US" altLang="en-US" dirty="0"/>
              <a:t>It then invokes the commands necessary to rebuild the program.</a:t>
            </a:r>
          </a:p>
        </p:txBody>
      </p:sp>
      <p:sp>
        <p:nvSpPr>
          <p:cNvPr id="624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9D467-B5DE-4444-A66E-64B72A035EE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31"/>
    </mc:Choice>
    <mc:Fallback xmlns="">
      <p:transition spd="slow" advTm="4003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Makefiles</a:t>
            </a: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Each command in a </a:t>
            </a:r>
            <a:r>
              <a:rPr lang="en-US" altLang="en-US" dirty="0" err="1"/>
              <a:t>makefile</a:t>
            </a:r>
            <a:r>
              <a:rPr lang="en-US" altLang="en-US" dirty="0"/>
              <a:t> must be preceded by a </a:t>
            </a:r>
            <a:r>
              <a:rPr lang="en-US" altLang="en-US" dirty="0">
                <a:solidFill>
                  <a:schemeClr val="accent6"/>
                </a:solidFill>
              </a:rPr>
              <a:t>tab</a:t>
            </a:r>
            <a:r>
              <a:rPr lang="en-US" altLang="en-US" dirty="0"/>
              <a:t> character, not a series of spaces.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A </a:t>
            </a:r>
            <a:r>
              <a:rPr lang="en-US" altLang="en-US" dirty="0" err="1"/>
              <a:t>makefile</a:t>
            </a:r>
            <a:r>
              <a:rPr lang="en-US" altLang="en-US" dirty="0"/>
              <a:t> is normally stored in a file named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altLang="en-US" dirty="0"/>
              <a:t> (or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altLang="en-US" dirty="0"/>
              <a:t>). 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There should be only one </a:t>
            </a:r>
            <a:r>
              <a:rPr lang="en-US" altLang="en-US" dirty="0" err="1"/>
              <a:t>makefile</a:t>
            </a:r>
            <a:r>
              <a:rPr lang="en-US" altLang="en-US" dirty="0"/>
              <a:t> in a directory</a:t>
            </a:r>
          </a:p>
          <a:p>
            <a:pPr>
              <a:defRPr/>
            </a:pPr>
            <a:r>
              <a:rPr lang="en-US" altLang="en-US" dirty="0"/>
              <a:t>When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altLang="en-US" dirty="0"/>
              <a:t> utility is used, it automatically checks the current directory for a file with one of these names.</a:t>
            </a:r>
          </a:p>
        </p:txBody>
      </p:sp>
      <p:sp>
        <p:nvSpPr>
          <p:cNvPr id="634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FB141E-05C5-4063-A171-B19847C19EB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58"/>
    </mc:Choice>
    <mc:Fallback xmlns="">
      <p:transition spd="slow" advTm="3955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Makefiles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invoke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altLang="en-US" dirty="0"/>
              <a:t>, use the command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make</a:t>
            </a:r>
            <a:r>
              <a:rPr lang="en-US" altLang="en-US" sz="2400" dirty="0"/>
              <a:t> </a:t>
            </a:r>
            <a:r>
              <a:rPr lang="en-US" altLang="en-US" sz="2400" i="1" dirty="0"/>
              <a:t>target</a:t>
            </a:r>
          </a:p>
          <a:p>
            <a:pPr>
              <a:buFontTx/>
              <a:buNone/>
            </a:pPr>
            <a:r>
              <a:rPr lang="en-US" altLang="en-US" dirty="0"/>
              <a:t>	where </a:t>
            </a:r>
            <a:r>
              <a:rPr lang="en-US" altLang="en-US" i="1" dirty="0"/>
              <a:t>target</a:t>
            </a:r>
            <a:r>
              <a:rPr lang="en-US" altLang="en-US" dirty="0"/>
              <a:t> is one of the targets listed in the </a:t>
            </a:r>
            <a:r>
              <a:rPr lang="en-US" altLang="en-US" dirty="0" err="1"/>
              <a:t>makefile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no target is specified when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altLang="en-US" dirty="0"/>
              <a:t> is invoked, it will build the target of the first rule.</a:t>
            </a:r>
          </a:p>
          <a:p>
            <a:pPr marL="0" indent="0">
              <a:buNone/>
            </a:pPr>
            <a:r>
              <a:rPr lang="en-US" altLang="en-US" dirty="0"/>
              <a:t> 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endParaRPr lang="en-US" altLang="en-US" sz="2400" dirty="0"/>
          </a:p>
          <a:p>
            <a:r>
              <a:rPr lang="en-US" altLang="en-US" dirty="0"/>
              <a:t>Except for this special property of the first rule, the order of rules in a </a:t>
            </a:r>
            <a:r>
              <a:rPr lang="en-US" altLang="en-US" dirty="0" err="1"/>
              <a:t>makefile</a:t>
            </a:r>
            <a:r>
              <a:rPr lang="en-US" altLang="en-US" dirty="0"/>
              <a:t> is arbitrary.</a:t>
            </a:r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1E21F1-42A8-4133-B51A-E59E9650837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94"/>
    </mc:Choice>
    <mc:Fallback xmlns="">
      <p:transition spd="slow" advTm="561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a Node Type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en-US" dirty="0"/>
              <a:t>A node structure will contain data (an integer in this example) plus a pointer to the next node in the list:</a:t>
            </a:r>
          </a:p>
          <a:p>
            <a:endParaRPr lang="en-US" altLang="en-US" dirty="0"/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struct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int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value;      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stored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node 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struct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*next;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136474-BE2C-48C5-A08A-CF897AD377B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/>
          </a:p>
        </p:txBody>
      </p:sp>
    </p:spTree>
  </p:cSld>
  <p:clrMapOvr>
    <a:masterClrMapping/>
  </p:clrMapOvr>
  <p:transition advTm="77124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</a:t>
            </a:r>
            <a:r>
              <a:rPr lang="en-US" altLang="en-US" dirty="0" err="1"/>
              <a:t>Makefile</a:t>
            </a:r>
            <a:endParaRPr lang="en-US" altLang="en-US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target can also be the name of an action to carry out, such as ‘clean’. For example, 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clean</a:t>
            </a:r>
            <a:r>
              <a:rPr lang="en-US" altLang="en-US" sz="2800" dirty="0">
                <a:latin typeface="Courier New" panose="02070309020205020404" pitchFamily="49" charset="0"/>
              </a:rPr>
              <a:t>: </a:t>
            </a:r>
          </a:p>
          <a:p>
            <a:pPr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rm </a:t>
            </a:r>
            <a:r>
              <a:rPr lang="en-US" altLang="en-US" dirty="0" err="1">
                <a:latin typeface="Courier New" panose="02070309020205020404" pitchFamily="49" charset="0"/>
              </a:rPr>
              <a:t>booltest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</a:rPr>
              <a:t>booltest.o</a:t>
            </a:r>
            <a:r>
              <a:rPr lang="en-US" altLang="en-US" sz="2800" dirty="0">
                <a:latin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</a:rPr>
              <a:t>boolean.o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use this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makefile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to delete the executable file and all the object files from the directory: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ake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clean</a:t>
            </a:r>
            <a:endParaRPr lang="en-US" altLang="en-US" sz="2800" i="1" dirty="0"/>
          </a:p>
          <a:p>
            <a:pPr marL="0" indent="0"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1E21F1-42A8-4133-B51A-E59E9650837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31518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94"/>
    </mc:Choice>
    <mc:Fallback xmlns="">
      <p:transition spd="slow" advTm="56194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Exercise</a:t>
            </a:r>
            <a:endParaRPr lang="en-US" altLang="en-US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/>
              <a:t>Using the divided program from last class for linked list program (also available on Canvas): </a:t>
            </a:r>
          </a:p>
          <a:p>
            <a:pPr lvl="1"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linked_list.c</a:t>
            </a:r>
            <a:r>
              <a:rPr lang="en-US" altLang="en-US" sz="2000" dirty="0"/>
              <a:t> (containing functions that process the linked list)</a:t>
            </a:r>
          </a:p>
          <a:p>
            <a:pPr lvl="1"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linked_list.h</a:t>
            </a:r>
            <a:r>
              <a:rPr lang="en-US" altLang="en-US" sz="2000" dirty="0"/>
              <a:t> (header file for </a:t>
            </a:r>
            <a:r>
              <a:rPr lang="en-US" altLang="en-US" sz="2000" dirty="0" err="1">
                <a:latin typeface="Courier New" panose="02070309020205020404" pitchFamily="49" charset="0"/>
              </a:rPr>
              <a:t>linked_list</a:t>
            </a:r>
            <a:r>
              <a:rPr lang="en-US" altLang="en-US" sz="2000" dirty="0" err="1"/>
              <a:t>.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/>
              <a:t>)</a:t>
            </a:r>
          </a:p>
          <a:p>
            <a:pPr lvl="1">
              <a:defRPr/>
            </a:pPr>
            <a:r>
              <a:rPr lang="en-US" altLang="en-US" sz="2000" dirty="0" err="1">
                <a:latin typeface="Courier New" panose="02070309020205020404" pitchFamily="49" charset="0"/>
              </a:rPr>
              <a:t>linked_list_test.c</a:t>
            </a:r>
            <a:r>
              <a:rPr lang="en-US" altLang="en-US" sz="2000" dirty="0"/>
              <a:t> (containing </a:t>
            </a:r>
            <a:r>
              <a:rPr lang="en-US" altLang="en-US" sz="2000" dirty="0">
                <a:latin typeface="Courier New" panose="02070309020205020404" pitchFamily="49" charset="0"/>
              </a:rPr>
              <a:t>main</a:t>
            </a:r>
            <a:r>
              <a:rPr lang="en-US" altLang="en-US" sz="2000" dirty="0"/>
              <a:t>)</a:t>
            </a: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Create a </a:t>
            </a:r>
            <a:r>
              <a:rPr lang="en-US" altLang="en-US" sz="2400" dirty="0" err="1">
                <a:latin typeface="Courier New" panose="02070309020205020404" pitchFamily="49" charset="0"/>
              </a:rPr>
              <a:t>makefile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for the program on the </a:t>
            </a:r>
            <a:r>
              <a:rPr lang="en-US" altLang="en-US" sz="2400" b="1" dirty="0"/>
              <a:t>student cluster </a:t>
            </a:r>
            <a:r>
              <a:rPr lang="en-US" altLang="en-US" sz="2400" dirty="0"/>
              <a:t>(make sure the source files and header file are in the same folder as the </a:t>
            </a:r>
            <a:r>
              <a:rPr lang="en-US" altLang="en-US" sz="2400" dirty="0" err="1"/>
              <a:t>makefile</a:t>
            </a:r>
            <a:r>
              <a:rPr lang="en-US" altLang="en-US" sz="2400" dirty="0"/>
              <a:t>) with the final target named </a:t>
            </a:r>
            <a:r>
              <a:rPr lang="en-US" altLang="en-US" sz="2400" dirty="0" err="1">
                <a:latin typeface="Courier New" panose="02070309020205020404" pitchFamily="49" charset="0"/>
              </a:rPr>
              <a:t>linked_list_test</a:t>
            </a:r>
            <a:r>
              <a:rPr lang="en-US" altLang="en-US" sz="2400" dirty="0">
                <a:latin typeface="Courier New" panose="02070309020205020404" pitchFamily="49" charset="0"/>
              </a:rPr>
              <a:t>.</a:t>
            </a:r>
            <a:endParaRPr lang="en-US" altLang="en-US" sz="2400" dirty="0"/>
          </a:p>
          <a:p>
            <a:pPr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	 vi </a:t>
            </a:r>
            <a:r>
              <a:rPr lang="en-US" altLang="en-US" sz="2400" dirty="0" err="1">
                <a:latin typeface="Courier New" panose="02070309020205020404" pitchFamily="49" charset="0"/>
              </a:rPr>
              <a:t>makefile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Exercise</a:t>
            </a:r>
            <a:endParaRPr lang="en-US" alt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/>
              <a:t>Each command in a </a:t>
            </a:r>
            <a:r>
              <a:rPr lang="en-US" altLang="en-US" sz="2800" dirty="0" err="1"/>
              <a:t>makefile</a:t>
            </a:r>
            <a:r>
              <a:rPr lang="en-US" altLang="en-US" sz="2800" dirty="0"/>
              <a:t> must be preceded by a </a:t>
            </a:r>
            <a:r>
              <a:rPr lang="en-US" altLang="en-US" sz="2800" dirty="0">
                <a:solidFill>
                  <a:schemeClr val="accent6"/>
                </a:solidFill>
              </a:rPr>
              <a:t>tab</a:t>
            </a:r>
            <a:r>
              <a:rPr lang="en-US" altLang="en-US" sz="2800" dirty="0"/>
              <a:t> character, not a series of spaces.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Test the </a:t>
            </a:r>
            <a:r>
              <a:rPr lang="en-US" altLang="en-US" dirty="0" err="1">
                <a:latin typeface="Courier New" panose="02070309020205020404" pitchFamily="49" charset="0"/>
              </a:rPr>
              <a:t>makefile</a:t>
            </a:r>
            <a:r>
              <a:rPr lang="en-US" altLang="en-US" dirty="0"/>
              <a:t> :</a:t>
            </a:r>
          </a:p>
          <a:p>
            <a:pPr marL="0" indent="0"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make </a:t>
            </a:r>
            <a:r>
              <a:rPr lang="en-US" altLang="en-US" dirty="0" err="1">
                <a:latin typeface="Courier New" panose="02070309020205020404" pitchFamily="49" charset="0"/>
              </a:rPr>
              <a:t>linked_list_test</a:t>
            </a:r>
            <a:r>
              <a:rPr lang="en-US" altLang="en-US" dirty="0">
                <a:latin typeface="Courier New" panose="02070309020205020404" pitchFamily="49" charset="0"/>
              </a:rPr>
              <a:t> ./</a:t>
            </a:r>
            <a:r>
              <a:rPr lang="en-US" altLang="en-US" dirty="0" err="1">
                <a:latin typeface="Courier New" panose="02070309020205020404" pitchFamily="49" charset="0"/>
              </a:rPr>
              <a:t>linked_list_test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buFontTx/>
              <a:buNone/>
              <a:defRPr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40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to a Linked List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dirty="0"/>
              <a:t>One of the advantages of a linked list is that nodes can be added at any point in the list.</a:t>
            </a:r>
          </a:p>
          <a:p>
            <a:endParaRPr lang="en-US" altLang="en-US" dirty="0"/>
          </a:p>
          <a:p>
            <a:r>
              <a:rPr lang="en-US" altLang="en-US" dirty="0"/>
              <a:t>Suppose that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en-US" dirty="0"/>
              <a:t> is pointing to the node to be inserted,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dirty="0"/>
              <a:t> is the linked list, pointing to the first node.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B507F5-AA88-4C86-87FB-1366BA86B2B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76"/>
    </mc:Choice>
    <mc:Fallback xmlns="">
      <p:transition spd="slow" advTm="5617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Inserting a Node at the</a:t>
            </a:r>
            <a:br>
              <a:rPr lang="en-US" altLang="en-US"/>
            </a:br>
            <a:r>
              <a:rPr lang="en-US" altLang="en-US"/>
              <a:t>Beginning of a Linked List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dirty="0"/>
              <a:t>It takes two statements to insert the node into the list.</a:t>
            </a:r>
          </a:p>
          <a:p>
            <a:r>
              <a:rPr lang="en-US" altLang="en-US" dirty="0"/>
              <a:t>The first step is to modify the new node’s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altLang="en-US" dirty="0"/>
              <a:t> member to point to the node that was previously at the beginning of the list: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list;</a:t>
            </a:r>
          </a:p>
          <a:p>
            <a:r>
              <a:rPr lang="en-US" altLang="en-US" dirty="0"/>
              <a:t>The second step is to return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en-US" dirty="0"/>
              <a:t> that represents the new first node of the linked list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These statements work even if the list is empty.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D61914-23FD-43EC-A239-030F18118F7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01"/>
    </mc:Choice>
    <mc:Fallback xmlns="">
      <p:transition spd="slow" advTm="948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</a:t>
            </a:r>
            <a:br>
              <a:rPr lang="en-US" altLang="en-US" dirty="0"/>
            </a:br>
            <a:r>
              <a:rPr lang="en-US" altLang="en-US" dirty="0"/>
              <a:t>End of a Linked List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dirty="0"/>
              <a:t>To insert to the end, the first step is to search for the last node of the list: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for(p = list;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p-&gt;next!=NULL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p = p-&gt;next)		;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dirty="0"/>
          </a:p>
          <a:p>
            <a:r>
              <a:rPr lang="en-US" altLang="en-US" dirty="0"/>
              <a:t>The second step is to link the last node to the new node and set the new node to be the last node: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p-&gt;next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list;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D61914-23FD-43EC-A239-030F18118F7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5487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01"/>
    </mc:Choice>
    <mc:Fallback xmlns="">
      <p:transition spd="slow" advTm="948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Inserting a Node at the</a:t>
            </a:r>
            <a:br>
              <a:rPr lang="en-US" altLang="en-US" dirty="0"/>
            </a:br>
            <a:r>
              <a:rPr lang="en-US" altLang="en-US" dirty="0"/>
              <a:t>End of a Linked List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7244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However, the statements will NOT work if the list is empty.</a:t>
            </a:r>
          </a:p>
          <a:p>
            <a:endParaRPr lang="en-US" altLang="en-US" dirty="0"/>
          </a:p>
          <a:p>
            <a:r>
              <a:rPr lang="en-US" altLang="en-US" dirty="0"/>
              <a:t>If the list is empty, then the new node is becoming the first node.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dirty="0"/>
              <a:t>  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if(list == NULL){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NULL;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	 return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new_node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D61914-23FD-43EC-A239-030F18118F7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9805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801"/>
    </mc:Choice>
    <mc:Fallback xmlns="">
      <p:transition spd="slow" advTm="9480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Building a Multiple-File Program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05"/>
    </mc:Choice>
    <mc:Fallback xmlns="">
      <p:transition spd="slow" advTm="389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Building a Multiple-File Program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Building a large program requires the same basic steps as building a small one:</a:t>
            </a:r>
          </a:p>
          <a:p>
            <a:pPr lvl="1"/>
            <a:r>
              <a:rPr lang="en-US" altLang="en-US" b="1" i="1"/>
              <a:t>Preprocessing.</a:t>
            </a:r>
            <a:r>
              <a:rPr lang="en-US" altLang="en-US"/>
              <a:t> The </a:t>
            </a:r>
            <a:r>
              <a:rPr lang="en-US" altLang="en-US" b="1" i="1"/>
              <a:t>preprocessor</a:t>
            </a:r>
            <a:r>
              <a:rPr lang="en-US" altLang="en-US"/>
              <a:t> obeys commands that begin with # (known as </a:t>
            </a:r>
            <a:r>
              <a:rPr lang="en-US" altLang="en-US" b="1" i="1"/>
              <a:t>directives</a:t>
            </a:r>
            <a:r>
              <a:rPr lang="en-US" altLang="en-US"/>
              <a:t>)</a:t>
            </a:r>
          </a:p>
          <a:p>
            <a:pPr lvl="2"/>
            <a:r>
              <a:rPr lang="en-US" altLang="en-US"/>
              <a:t>Macro definition</a:t>
            </a:r>
          </a:p>
          <a:p>
            <a:pPr lvl="2"/>
            <a:r>
              <a:rPr lang="en-US" altLang="en-US"/>
              <a:t>File inclusion</a:t>
            </a:r>
          </a:p>
          <a:p>
            <a:pPr lvl="2"/>
            <a:r>
              <a:rPr lang="en-US" altLang="en-US"/>
              <a:t>Conditional Compilation</a:t>
            </a:r>
          </a:p>
          <a:p>
            <a:pPr lvl="1"/>
            <a:r>
              <a:rPr lang="en-US" altLang="en-US" b="1" i="1"/>
              <a:t>Compiling.</a:t>
            </a:r>
            <a:r>
              <a:rPr lang="en-US" altLang="en-US"/>
              <a:t> A </a:t>
            </a:r>
            <a:r>
              <a:rPr lang="en-US" altLang="en-US" b="1" i="1"/>
              <a:t>compiler</a:t>
            </a:r>
            <a:r>
              <a:rPr lang="en-US" altLang="en-US"/>
              <a:t> translates then translates the program into machine instructions (</a:t>
            </a:r>
            <a:r>
              <a:rPr lang="en-US" altLang="en-US" b="1" i="1"/>
              <a:t>object code</a:t>
            </a:r>
            <a:r>
              <a:rPr lang="en-US" altLang="en-US"/>
              <a:t>).</a:t>
            </a:r>
          </a:p>
          <a:p>
            <a:pPr lvl="1"/>
            <a:r>
              <a:rPr lang="en-US" altLang="en-US" b="1" i="1"/>
              <a:t>Linking.</a:t>
            </a:r>
            <a:r>
              <a:rPr lang="en-US" altLang="en-US"/>
              <a:t> A </a:t>
            </a:r>
            <a:r>
              <a:rPr lang="en-US" altLang="en-US" b="1" i="1"/>
              <a:t>linker</a:t>
            </a:r>
            <a:r>
              <a:rPr lang="en-US" altLang="en-US"/>
              <a:t> combines the object code produced by the compiler with any additional code needed to yield a complete </a:t>
            </a:r>
            <a:r>
              <a:rPr lang="en-US" altLang="en-US" b="1"/>
              <a:t>executable program</a:t>
            </a:r>
            <a:r>
              <a:rPr lang="en-US" altLang="en-US"/>
              <a:t>.</a:t>
            </a:r>
          </a:p>
          <a:p>
            <a:endParaRPr lang="en-US" altLang="en-US"/>
          </a:p>
        </p:txBody>
      </p:sp>
      <p:sp>
        <p:nvSpPr>
          <p:cNvPr id="47108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EBBC740-C55F-43C8-A3B5-50769C52FD50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40"/>
    </mc:Choice>
    <mc:Fallback xmlns="">
      <p:transition spd="slow" advTm="95040"/>
    </mc:Fallback>
  </mc:AlternateContent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23632</TotalTime>
  <Words>1974</Words>
  <Application>Microsoft Office PowerPoint</Application>
  <PresentationFormat>On-screen Show (4:3)</PresentationFormat>
  <Paragraphs>225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Courier New</vt:lpstr>
      <vt:lpstr>Times New Roman</vt:lpstr>
      <vt:lpstr>tm2</vt:lpstr>
      <vt:lpstr>Topics: Chapter 15</vt:lpstr>
      <vt:lpstr>Linked Lists</vt:lpstr>
      <vt:lpstr>Declaring a Node Type</vt:lpstr>
      <vt:lpstr>Inserting a Node to a Linked List</vt:lpstr>
      <vt:lpstr>Inserting a Node at the Beginning of a Linked List</vt:lpstr>
      <vt:lpstr>Inserting a Node at the End of a Linked List</vt:lpstr>
      <vt:lpstr>Inserting a Node at the End of a Linked List</vt:lpstr>
      <vt:lpstr>Building a Multiple-File Program</vt:lpstr>
      <vt:lpstr>Building a Multiple-File Program</vt:lpstr>
      <vt:lpstr>Building a Multiple-File Program</vt:lpstr>
      <vt:lpstr>Building a Multiple-File Program</vt:lpstr>
      <vt:lpstr>Compiling and Linking Using gcc</vt:lpstr>
      <vt:lpstr>Compiling and Linking Using gcc</vt:lpstr>
      <vt:lpstr>Compiling and Linking Using gcc</vt:lpstr>
      <vt:lpstr>Errors During Linking</vt:lpstr>
      <vt:lpstr>Errors During Linking</vt:lpstr>
      <vt:lpstr>Compiling and Linking Using gcc</vt:lpstr>
      <vt:lpstr>Building a Multiple-File Program</vt:lpstr>
      <vt:lpstr>Building a Multiple-File Program</vt:lpstr>
      <vt:lpstr>Makefiles</vt:lpstr>
      <vt:lpstr>Makefiles</vt:lpstr>
      <vt:lpstr>Makefiles</vt:lpstr>
      <vt:lpstr>Makefiles</vt:lpstr>
      <vt:lpstr>Makefiles</vt:lpstr>
      <vt:lpstr>Makefiles</vt:lpstr>
      <vt:lpstr>Makefiles</vt:lpstr>
      <vt:lpstr>Makefiles</vt:lpstr>
      <vt:lpstr>Makefiles</vt:lpstr>
      <vt:lpstr>Makefiles</vt:lpstr>
      <vt:lpstr>More about Makefile</vt:lpstr>
      <vt:lpstr>Exercise</vt:lpstr>
      <vt:lpstr>Exercise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Jing Wang</cp:lastModifiedBy>
  <cp:revision>1030</cp:revision>
  <cp:lastPrinted>1999-11-08T20:52:53Z</cp:lastPrinted>
  <dcterms:created xsi:type="dcterms:W3CDTF">1999-08-24T18:39:05Z</dcterms:created>
  <dcterms:modified xsi:type="dcterms:W3CDTF">2023-04-19T11:33:00Z</dcterms:modified>
</cp:coreProperties>
</file>