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57"/>
  </p:notesMasterIdLst>
  <p:sldIdLst>
    <p:sldId id="467" r:id="rId2"/>
    <p:sldId id="726" r:id="rId3"/>
    <p:sldId id="709" r:id="rId4"/>
    <p:sldId id="644" r:id="rId5"/>
    <p:sldId id="711" r:id="rId6"/>
    <p:sldId id="724" r:id="rId7"/>
    <p:sldId id="645" r:id="rId8"/>
    <p:sldId id="720" r:id="rId9"/>
    <p:sldId id="695" r:id="rId10"/>
    <p:sldId id="742" r:id="rId11"/>
    <p:sldId id="647" r:id="rId12"/>
    <p:sldId id="696" r:id="rId13"/>
    <p:sldId id="702" r:id="rId14"/>
    <p:sldId id="703" r:id="rId15"/>
    <p:sldId id="700" r:id="rId16"/>
    <p:sldId id="701" r:id="rId17"/>
    <p:sldId id="733" r:id="rId18"/>
    <p:sldId id="743" r:id="rId19"/>
    <p:sldId id="654" r:id="rId20"/>
    <p:sldId id="655" r:id="rId21"/>
    <p:sldId id="697" r:id="rId22"/>
    <p:sldId id="660" r:id="rId23"/>
    <p:sldId id="661" r:id="rId24"/>
    <p:sldId id="662" r:id="rId25"/>
    <p:sldId id="663" r:id="rId26"/>
    <p:sldId id="664" r:id="rId27"/>
    <p:sldId id="668" r:id="rId28"/>
    <p:sldId id="676" r:id="rId29"/>
    <p:sldId id="677" r:id="rId30"/>
    <p:sldId id="678" r:id="rId31"/>
    <p:sldId id="679" r:id="rId32"/>
    <p:sldId id="680" r:id="rId33"/>
    <p:sldId id="681" r:id="rId34"/>
    <p:sldId id="682" r:id="rId35"/>
    <p:sldId id="683" r:id="rId36"/>
    <p:sldId id="685" r:id="rId37"/>
    <p:sldId id="687" r:id="rId38"/>
    <p:sldId id="688" r:id="rId39"/>
    <p:sldId id="402" r:id="rId40"/>
    <p:sldId id="405" r:id="rId41"/>
    <p:sldId id="606" r:id="rId42"/>
    <p:sldId id="737" r:id="rId43"/>
    <p:sldId id="736" r:id="rId44"/>
    <p:sldId id="716" r:id="rId45"/>
    <p:sldId id="740" r:id="rId46"/>
    <p:sldId id="741" r:id="rId47"/>
    <p:sldId id="718" r:id="rId48"/>
    <p:sldId id="719" r:id="rId49"/>
    <p:sldId id="705" r:id="rId50"/>
    <p:sldId id="690" r:id="rId51"/>
    <p:sldId id="691" r:id="rId52"/>
    <p:sldId id="708" r:id="rId53"/>
    <p:sldId id="745" r:id="rId54"/>
    <p:sldId id="746" r:id="rId55"/>
    <p:sldId id="735" r:id="rId5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 userDrawn="1">
          <p15:clr>
            <a:srgbClr val="A4A3A4"/>
          </p15:clr>
        </p15:guide>
        <p15:guide id="2" pos="220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F0000"/>
    <a:srgbClr val="C6A02E"/>
    <a:srgbClr val="B82F25"/>
    <a:srgbClr val="6DBFAB"/>
    <a:srgbClr val="FF7706"/>
    <a:srgbClr val="FFA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62" autoAdjust="0"/>
    <p:restoredTop sz="94660"/>
  </p:normalViewPr>
  <p:slideViewPr>
    <p:cSldViewPr>
      <p:cViewPr varScale="1">
        <p:scale>
          <a:sx n="90" d="100"/>
          <a:sy n="90" d="100"/>
        </p:scale>
        <p:origin x="1694" y="67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221C67-9921-4114-A0EC-387847A784B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AD8068-7A4B-4E29-99AA-B8A1E600869C}">
      <dgm:prSet/>
      <dgm:spPr/>
      <dgm:t>
        <a:bodyPr/>
        <a:lstStyle/>
        <a:p>
          <a:r>
            <a:rPr lang="en-US" dirty="0"/>
            <a:t>Better at problem solving</a:t>
          </a:r>
        </a:p>
      </dgm:t>
    </dgm:pt>
    <dgm:pt modelId="{F128F722-1C84-49D9-8151-7C795B53F5EF}" type="parTrans" cxnId="{AF3C0F57-EF36-4F1E-B54E-ADAC6216A82B}">
      <dgm:prSet/>
      <dgm:spPr/>
      <dgm:t>
        <a:bodyPr/>
        <a:lstStyle/>
        <a:p>
          <a:endParaRPr lang="en-US"/>
        </a:p>
      </dgm:t>
    </dgm:pt>
    <dgm:pt modelId="{F245A903-FFC6-437F-BEED-15850FCA5E97}" type="sibTrans" cxnId="{AF3C0F57-EF36-4F1E-B54E-ADAC6216A82B}">
      <dgm:prSet/>
      <dgm:spPr/>
      <dgm:t>
        <a:bodyPr/>
        <a:lstStyle/>
        <a:p>
          <a:endParaRPr lang="en-US"/>
        </a:p>
      </dgm:t>
    </dgm:pt>
    <dgm:pt modelId="{C3502892-81C7-4D00-853E-A48B35598356}">
      <dgm:prSet/>
      <dgm:spPr/>
      <dgm:t>
        <a:bodyPr/>
        <a:lstStyle/>
        <a:p>
          <a:r>
            <a:rPr lang="en-US"/>
            <a:t>Design a program of moderate complexity as multiple small, easily understood functions and modules</a:t>
          </a:r>
        </a:p>
      </dgm:t>
    </dgm:pt>
    <dgm:pt modelId="{DF37847E-2FAC-4C7D-AED7-F9539AC1128A}" type="parTrans" cxnId="{544803D2-35D2-40CD-B884-7CC37E0887E5}">
      <dgm:prSet/>
      <dgm:spPr/>
      <dgm:t>
        <a:bodyPr/>
        <a:lstStyle/>
        <a:p>
          <a:endParaRPr lang="en-US"/>
        </a:p>
      </dgm:t>
    </dgm:pt>
    <dgm:pt modelId="{5CF96B96-922B-4947-91B8-8B7E90DCCC6D}" type="sibTrans" cxnId="{544803D2-35D2-40CD-B884-7CC37E0887E5}">
      <dgm:prSet/>
      <dgm:spPr/>
      <dgm:t>
        <a:bodyPr/>
        <a:lstStyle/>
        <a:p>
          <a:endParaRPr lang="en-US"/>
        </a:p>
      </dgm:t>
    </dgm:pt>
    <dgm:pt modelId="{384D1F5A-6102-4521-AE3D-5CF700A800FF}">
      <dgm:prSet/>
      <dgm:spPr/>
      <dgm:t>
        <a:bodyPr/>
        <a:lstStyle/>
        <a:p>
          <a:r>
            <a:rPr lang="en-US"/>
            <a:t>Write defensive code to detect program errors</a:t>
          </a:r>
        </a:p>
      </dgm:t>
    </dgm:pt>
    <dgm:pt modelId="{0A4D81ED-07A4-4E95-855A-BF6056A0AA2E}" type="parTrans" cxnId="{F93F1850-DA43-4DF3-960F-968399AC43CF}">
      <dgm:prSet/>
      <dgm:spPr/>
      <dgm:t>
        <a:bodyPr/>
        <a:lstStyle/>
        <a:p>
          <a:endParaRPr lang="en-US"/>
        </a:p>
      </dgm:t>
    </dgm:pt>
    <dgm:pt modelId="{4A530812-1398-47DF-A123-D00484264954}" type="sibTrans" cxnId="{F93F1850-DA43-4DF3-960F-968399AC43CF}">
      <dgm:prSet/>
      <dgm:spPr/>
      <dgm:t>
        <a:bodyPr/>
        <a:lstStyle/>
        <a:p>
          <a:endParaRPr lang="en-US"/>
        </a:p>
      </dgm:t>
    </dgm:pt>
    <dgm:pt modelId="{C5DC5A31-4475-42F9-8D23-D18082FACA47}">
      <dgm:prSet/>
      <dgm:spPr/>
      <dgm:t>
        <a:bodyPr/>
        <a:lstStyle/>
        <a:p>
          <a:r>
            <a:rPr lang="en-US"/>
            <a:t>Build a solid foundation of knowledge in data structures and algorithms</a:t>
          </a:r>
        </a:p>
      </dgm:t>
    </dgm:pt>
    <dgm:pt modelId="{F367EF58-B5A1-439C-8D25-8CC04DCED37D}" type="parTrans" cxnId="{61AE2257-8F49-4BD1-A4D0-B19647C1E1AB}">
      <dgm:prSet/>
      <dgm:spPr/>
      <dgm:t>
        <a:bodyPr/>
        <a:lstStyle/>
        <a:p>
          <a:endParaRPr lang="en-US"/>
        </a:p>
      </dgm:t>
    </dgm:pt>
    <dgm:pt modelId="{91784A00-FBB3-44A2-8A5F-8593A70B2D8E}" type="sibTrans" cxnId="{61AE2257-8F49-4BD1-A4D0-B19647C1E1AB}">
      <dgm:prSet/>
      <dgm:spPr/>
      <dgm:t>
        <a:bodyPr/>
        <a:lstStyle/>
        <a:p>
          <a:endParaRPr lang="en-US"/>
        </a:p>
      </dgm:t>
    </dgm:pt>
    <dgm:pt modelId="{C7BF8620-1617-40D2-B549-28B28AE82984}" type="pres">
      <dgm:prSet presAssocID="{4D221C67-9921-4114-A0EC-387847A784BE}" presName="root" presStyleCnt="0">
        <dgm:presLayoutVars>
          <dgm:dir/>
          <dgm:resizeHandles val="exact"/>
        </dgm:presLayoutVars>
      </dgm:prSet>
      <dgm:spPr/>
    </dgm:pt>
    <dgm:pt modelId="{F0A0096E-D186-412A-AA76-3D3D527938AD}" type="pres">
      <dgm:prSet presAssocID="{4AAD8068-7A4B-4E29-99AA-B8A1E600869C}" presName="compNode" presStyleCnt="0"/>
      <dgm:spPr/>
    </dgm:pt>
    <dgm:pt modelId="{172E492B-6F3F-4ECE-8E26-0B60E7652DAE}" type="pres">
      <dgm:prSet presAssocID="{4AAD8068-7A4B-4E29-99AA-B8A1E600869C}" presName="bgRect" presStyleLbl="bgShp" presStyleIdx="0" presStyleCnt="4"/>
      <dgm:spPr/>
    </dgm:pt>
    <dgm:pt modelId="{5EFA951E-8FFE-4EB7-84D2-7C722AFDF3E5}" type="pres">
      <dgm:prSet presAssocID="{4AAD8068-7A4B-4E29-99AA-B8A1E600869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65F51B8-7F6E-4BA9-8B95-F909FE3129B6}" type="pres">
      <dgm:prSet presAssocID="{4AAD8068-7A4B-4E29-99AA-B8A1E600869C}" presName="spaceRect" presStyleCnt="0"/>
      <dgm:spPr/>
    </dgm:pt>
    <dgm:pt modelId="{DF537849-D822-4377-B79B-2479F5D79AE8}" type="pres">
      <dgm:prSet presAssocID="{4AAD8068-7A4B-4E29-99AA-B8A1E600869C}" presName="parTx" presStyleLbl="revTx" presStyleIdx="0" presStyleCnt="4">
        <dgm:presLayoutVars>
          <dgm:chMax val="0"/>
          <dgm:chPref val="0"/>
        </dgm:presLayoutVars>
      </dgm:prSet>
      <dgm:spPr/>
    </dgm:pt>
    <dgm:pt modelId="{700C141A-336C-4BA0-9E2D-D4839C7924D2}" type="pres">
      <dgm:prSet presAssocID="{F245A903-FFC6-437F-BEED-15850FCA5E97}" presName="sibTrans" presStyleCnt="0"/>
      <dgm:spPr/>
    </dgm:pt>
    <dgm:pt modelId="{C45B8EFF-7F2D-422D-AB1C-873B1730A232}" type="pres">
      <dgm:prSet presAssocID="{C3502892-81C7-4D00-853E-A48B35598356}" presName="compNode" presStyleCnt="0"/>
      <dgm:spPr/>
    </dgm:pt>
    <dgm:pt modelId="{B2BA892D-7B1D-4BDC-AEDC-11B2C7325BD9}" type="pres">
      <dgm:prSet presAssocID="{C3502892-81C7-4D00-853E-A48B35598356}" presName="bgRect" presStyleLbl="bgShp" presStyleIdx="1" presStyleCnt="4"/>
      <dgm:spPr/>
    </dgm:pt>
    <dgm:pt modelId="{DB0BCFDF-6CFD-464E-A18F-E41F94B90334}" type="pres">
      <dgm:prSet presAssocID="{C3502892-81C7-4D00-853E-A48B3559835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1AF77E13-4D8F-4605-AB22-2607C631C179}" type="pres">
      <dgm:prSet presAssocID="{C3502892-81C7-4D00-853E-A48B35598356}" presName="spaceRect" presStyleCnt="0"/>
      <dgm:spPr/>
    </dgm:pt>
    <dgm:pt modelId="{8686B54F-E236-483F-A7DF-1813CE785216}" type="pres">
      <dgm:prSet presAssocID="{C3502892-81C7-4D00-853E-A48B35598356}" presName="parTx" presStyleLbl="revTx" presStyleIdx="1" presStyleCnt="4">
        <dgm:presLayoutVars>
          <dgm:chMax val="0"/>
          <dgm:chPref val="0"/>
        </dgm:presLayoutVars>
      </dgm:prSet>
      <dgm:spPr/>
    </dgm:pt>
    <dgm:pt modelId="{D3330C86-7F04-4F16-84D4-C5F15064F617}" type="pres">
      <dgm:prSet presAssocID="{5CF96B96-922B-4947-91B8-8B7E90DCCC6D}" presName="sibTrans" presStyleCnt="0"/>
      <dgm:spPr/>
    </dgm:pt>
    <dgm:pt modelId="{BE61143A-864F-4771-8DDD-2C3107AD4500}" type="pres">
      <dgm:prSet presAssocID="{384D1F5A-6102-4521-AE3D-5CF700A800FF}" presName="compNode" presStyleCnt="0"/>
      <dgm:spPr/>
    </dgm:pt>
    <dgm:pt modelId="{AB3D259D-01A7-4413-B555-44BEA3D26F05}" type="pres">
      <dgm:prSet presAssocID="{384D1F5A-6102-4521-AE3D-5CF700A800FF}" presName="bgRect" presStyleLbl="bgShp" presStyleIdx="2" presStyleCnt="4"/>
      <dgm:spPr/>
    </dgm:pt>
    <dgm:pt modelId="{B6829B59-21EF-4B72-9562-F28F291B3743}" type="pres">
      <dgm:prSet presAssocID="{384D1F5A-6102-4521-AE3D-5CF700A800F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62179DB9-13D8-469D-A5FB-0DF45561E7F6}" type="pres">
      <dgm:prSet presAssocID="{384D1F5A-6102-4521-AE3D-5CF700A800FF}" presName="spaceRect" presStyleCnt="0"/>
      <dgm:spPr/>
    </dgm:pt>
    <dgm:pt modelId="{E6E9AE66-A746-4ED5-877D-B6F699E55D84}" type="pres">
      <dgm:prSet presAssocID="{384D1F5A-6102-4521-AE3D-5CF700A800FF}" presName="parTx" presStyleLbl="revTx" presStyleIdx="2" presStyleCnt="4">
        <dgm:presLayoutVars>
          <dgm:chMax val="0"/>
          <dgm:chPref val="0"/>
        </dgm:presLayoutVars>
      </dgm:prSet>
      <dgm:spPr/>
    </dgm:pt>
    <dgm:pt modelId="{64A58CE0-224E-491B-927E-B9C218A45603}" type="pres">
      <dgm:prSet presAssocID="{4A530812-1398-47DF-A123-D00484264954}" presName="sibTrans" presStyleCnt="0"/>
      <dgm:spPr/>
    </dgm:pt>
    <dgm:pt modelId="{0DE0B94A-6C09-46EA-990C-760D3ED77752}" type="pres">
      <dgm:prSet presAssocID="{C5DC5A31-4475-42F9-8D23-D18082FACA47}" presName="compNode" presStyleCnt="0"/>
      <dgm:spPr/>
    </dgm:pt>
    <dgm:pt modelId="{36EADA90-4929-4243-8F2C-DB46790B52D4}" type="pres">
      <dgm:prSet presAssocID="{C5DC5A31-4475-42F9-8D23-D18082FACA47}" presName="bgRect" presStyleLbl="bgShp" presStyleIdx="3" presStyleCnt="4"/>
      <dgm:spPr/>
    </dgm:pt>
    <dgm:pt modelId="{9C75AE4D-7FBD-4B78-884F-B0F9A1FF4772}" type="pres">
      <dgm:prSet presAssocID="{C5DC5A31-4475-42F9-8D23-D18082FACA4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0A14AA8-B2DB-445A-B7D8-E4735BAECA90}" type="pres">
      <dgm:prSet presAssocID="{C5DC5A31-4475-42F9-8D23-D18082FACA47}" presName="spaceRect" presStyleCnt="0"/>
      <dgm:spPr/>
    </dgm:pt>
    <dgm:pt modelId="{8B2F8A6F-B040-49E7-A590-41901AB8CD53}" type="pres">
      <dgm:prSet presAssocID="{C5DC5A31-4475-42F9-8D23-D18082FACA4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3C3A02A-7FF2-4113-8870-5810034E794E}" type="presOf" srcId="{4D221C67-9921-4114-A0EC-387847A784BE}" destId="{C7BF8620-1617-40D2-B549-28B28AE82984}" srcOrd="0" destOrd="0" presId="urn:microsoft.com/office/officeart/2018/2/layout/IconVerticalSolidList"/>
    <dgm:cxn modelId="{F93F1850-DA43-4DF3-960F-968399AC43CF}" srcId="{4D221C67-9921-4114-A0EC-387847A784BE}" destId="{384D1F5A-6102-4521-AE3D-5CF700A800FF}" srcOrd="2" destOrd="0" parTransId="{0A4D81ED-07A4-4E95-855A-BF6056A0AA2E}" sibTransId="{4A530812-1398-47DF-A123-D00484264954}"/>
    <dgm:cxn modelId="{F4B85B71-2D53-4C8E-BD3C-DB0BEB3F8480}" type="presOf" srcId="{4AAD8068-7A4B-4E29-99AA-B8A1E600869C}" destId="{DF537849-D822-4377-B79B-2479F5D79AE8}" srcOrd="0" destOrd="0" presId="urn:microsoft.com/office/officeart/2018/2/layout/IconVerticalSolidList"/>
    <dgm:cxn modelId="{AF3C0F57-EF36-4F1E-B54E-ADAC6216A82B}" srcId="{4D221C67-9921-4114-A0EC-387847A784BE}" destId="{4AAD8068-7A4B-4E29-99AA-B8A1E600869C}" srcOrd="0" destOrd="0" parTransId="{F128F722-1C84-49D9-8151-7C795B53F5EF}" sibTransId="{F245A903-FFC6-437F-BEED-15850FCA5E97}"/>
    <dgm:cxn modelId="{61AE2257-8F49-4BD1-A4D0-B19647C1E1AB}" srcId="{4D221C67-9921-4114-A0EC-387847A784BE}" destId="{C5DC5A31-4475-42F9-8D23-D18082FACA47}" srcOrd="3" destOrd="0" parTransId="{F367EF58-B5A1-439C-8D25-8CC04DCED37D}" sibTransId="{91784A00-FBB3-44A2-8A5F-8593A70B2D8E}"/>
    <dgm:cxn modelId="{15039079-D5CD-412E-B181-EF4F3DA703F0}" type="presOf" srcId="{C3502892-81C7-4D00-853E-A48B35598356}" destId="{8686B54F-E236-483F-A7DF-1813CE785216}" srcOrd="0" destOrd="0" presId="urn:microsoft.com/office/officeart/2018/2/layout/IconVerticalSolidList"/>
    <dgm:cxn modelId="{19ACD6C5-7505-4DC2-BB6C-8FA2A4C39BB5}" type="presOf" srcId="{384D1F5A-6102-4521-AE3D-5CF700A800FF}" destId="{E6E9AE66-A746-4ED5-877D-B6F699E55D84}" srcOrd="0" destOrd="0" presId="urn:microsoft.com/office/officeart/2018/2/layout/IconVerticalSolidList"/>
    <dgm:cxn modelId="{544803D2-35D2-40CD-B884-7CC37E0887E5}" srcId="{4D221C67-9921-4114-A0EC-387847A784BE}" destId="{C3502892-81C7-4D00-853E-A48B35598356}" srcOrd="1" destOrd="0" parTransId="{DF37847E-2FAC-4C7D-AED7-F9539AC1128A}" sibTransId="{5CF96B96-922B-4947-91B8-8B7E90DCCC6D}"/>
    <dgm:cxn modelId="{14AE54DD-6607-47EF-9985-30DA93ABE99C}" type="presOf" srcId="{C5DC5A31-4475-42F9-8D23-D18082FACA47}" destId="{8B2F8A6F-B040-49E7-A590-41901AB8CD53}" srcOrd="0" destOrd="0" presId="urn:microsoft.com/office/officeart/2018/2/layout/IconVerticalSolidList"/>
    <dgm:cxn modelId="{43334AB8-07C8-4AF1-AE0F-987A460864EA}" type="presParOf" srcId="{C7BF8620-1617-40D2-B549-28B28AE82984}" destId="{F0A0096E-D186-412A-AA76-3D3D527938AD}" srcOrd="0" destOrd="0" presId="urn:microsoft.com/office/officeart/2018/2/layout/IconVerticalSolidList"/>
    <dgm:cxn modelId="{BFCE466A-946E-4091-8727-656CE0BE5A88}" type="presParOf" srcId="{F0A0096E-D186-412A-AA76-3D3D527938AD}" destId="{172E492B-6F3F-4ECE-8E26-0B60E7652DAE}" srcOrd="0" destOrd="0" presId="urn:microsoft.com/office/officeart/2018/2/layout/IconVerticalSolidList"/>
    <dgm:cxn modelId="{79C51C98-71D3-4827-984C-9A41B8AB0518}" type="presParOf" srcId="{F0A0096E-D186-412A-AA76-3D3D527938AD}" destId="{5EFA951E-8FFE-4EB7-84D2-7C722AFDF3E5}" srcOrd="1" destOrd="0" presId="urn:microsoft.com/office/officeart/2018/2/layout/IconVerticalSolidList"/>
    <dgm:cxn modelId="{74BB45A6-48A3-43FA-A597-265E5885AD5F}" type="presParOf" srcId="{F0A0096E-D186-412A-AA76-3D3D527938AD}" destId="{065F51B8-7F6E-4BA9-8B95-F909FE3129B6}" srcOrd="2" destOrd="0" presId="urn:microsoft.com/office/officeart/2018/2/layout/IconVerticalSolidList"/>
    <dgm:cxn modelId="{27411979-56F9-4F9D-9D37-2BCAE5EE717E}" type="presParOf" srcId="{F0A0096E-D186-412A-AA76-3D3D527938AD}" destId="{DF537849-D822-4377-B79B-2479F5D79AE8}" srcOrd="3" destOrd="0" presId="urn:microsoft.com/office/officeart/2018/2/layout/IconVerticalSolidList"/>
    <dgm:cxn modelId="{CEB02E90-A94E-480D-B762-1EE46DE54D7F}" type="presParOf" srcId="{C7BF8620-1617-40D2-B549-28B28AE82984}" destId="{700C141A-336C-4BA0-9E2D-D4839C7924D2}" srcOrd="1" destOrd="0" presId="urn:microsoft.com/office/officeart/2018/2/layout/IconVerticalSolidList"/>
    <dgm:cxn modelId="{774CADDB-DA5C-4EDC-9728-A15CEFB57465}" type="presParOf" srcId="{C7BF8620-1617-40D2-B549-28B28AE82984}" destId="{C45B8EFF-7F2D-422D-AB1C-873B1730A232}" srcOrd="2" destOrd="0" presId="urn:microsoft.com/office/officeart/2018/2/layout/IconVerticalSolidList"/>
    <dgm:cxn modelId="{44047311-4423-4975-8AA2-291D07B95AFE}" type="presParOf" srcId="{C45B8EFF-7F2D-422D-AB1C-873B1730A232}" destId="{B2BA892D-7B1D-4BDC-AEDC-11B2C7325BD9}" srcOrd="0" destOrd="0" presId="urn:microsoft.com/office/officeart/2018/2/layout/IconVerticalSolidList"/>
    <dgm:cxn modelId="{635B017C-DA68-4041-8499-5588C2251F4D}" type="presParOf" srcId="{C45B8EFF-7F2D-422D-AB1C-873B1730A232}" destId="{DB0BCFDF-6CFD-464E-A18F-E41F94B90334}" srcOrd="1" destOrd="0" presId="urn:microsoft.com/office/officeart/2018/2/layout/IconVerticalSolidList"/>
    <dgm:cxn modelId="{C8784591-F468-46AF-B72A-255668733E26}" type="presParOf" srcId="{C45B8EFF-7F2D-422D-AB1C-873B1730A232}" destId="{1AF77E13-4D8F-4605-AB22-2607C631C179}" srcOrd="2" destOrd="0" presId="urn:microsoft.com/office/officeart/2018/2/layout/IconVerticalSolidList"/>
    <dgm:cxn modelId="{960A190D-52F1-4DC3-903F-5D5D3DE5E1A4}" type="presParOf" srcId="{C45B8EFF-7F2D-422D-AB1C-873B1730A232}" destId="{8686B54F-E236-483F-A7DF-1813CE785216}" srcOrd="3" destOrd="0" presId="urn:microsoft.com/office/officeart/2018/2/layout/IconVerticalSolidList"/>
    <dgm:cxn modelId="{FC026CED-676C-46FD-A0B1-AD95FBC0CDDC}" type="presParOf" srcId="{C7BF8620-1617-40D2-B549-28B28AE82984}" destId="{D3330C86-7F04-4F16-84D4-C5F15064F617}" srcOrd="3" destOrd="0" presId="urn:microsoft.com/office/officeart/2018/2/layout/IconVerticalSolidList"/>
    <dgm:cxn modelId="{244C2626-DFB6-49B2-8675-F9C0CEDE604B}" type="presParOf" srcId="{C7BF8620-1617-40D2-B549-28B28AE82984}" destId="{BE61143A-864F-4771-8DDD-2C3107AD4500}" srcOrd="4" destOrd="0" presId="urn:microsoft.com/office/officeart/2018/2/layout/IconVerticalSolidList"/>
    <dgm:cxn modelId="{7C5D6DA2-1612-4EA5-8568-6BC70A848D37}" type="presParOf" srcId="{BE61143A-864F-4771-8DDD-2C3107AD4500}" destId="{AB3D259D-01A7-4413-B555-44BEA3D26F05}" srcOrd="0" destOrd="0" presId="urn:microsoft.com/office/officeart/2018/2/layout/IconVerticalSolidList"/>
    <dgm:cxn modelId="{0D24D5BF-82C1-4C6D-9370-5A2A67CA8FFE}" type="presParOf" srcId="{BE61143A-864F-4771-8DDD-2C3107AD4500}" destId="{B6829B59-21EF-4B72-9562-F28F291B3743}" srcOrd="1" destOrd="0" presId="urn:microsoft.com/office/officeart/2018/2/layout/IconVerticalSolidList"/>
    <dgm:cxn modelId="{B5D54FCC-BA51-4702-ABAB-A11A81BD2C03}" type="presParOf" srcId="{BE61143A-864F-4771-8DDD-2C3107AD4500}" destId="{62179DB9-13D8-469D-A5FB-0DF45561E7F6}" srcOrd="2" destOrd="0" presId="urn:microsoft.com/office/officeart/2018/2/layout/IconVerticalSolidList"/>
    <dgm:cxn modelId="{2156D963-969A-4179-926F-60BC6534A744}" type="presParOf" srcId="{BE61143A-864F-4771-8DDD-2C3107AD4500}" destId="{E6E9AE66-A746-4ED5-877D-B6F699E55D84}" srcOrd="3" destOrd="0" presId="urn:microsoft.com/office/officeart/2018/2/layout/IconVerticalSolidList"/>
    <dgm:cxn modelId="{6F610D40-6114-4053-93C9-FDE4677CA337}" type="presParOf" srcId="{C7BF8620-1617-40D2-B549-28B28AE82984}" destId="{64A58CE0-224E-491B-927E-B9C218A45603}" srcOrd="5" destOrd="0" presId="urn:microsoft.com/office/officeart/2018/2/layout/IconVerticalSolidList"/>
    <dgm:cxn modelId="{75183338-E26C-4F2C-8F9F-EA971781DF8A}" type="presParOf" srcId="{C7BF8620-1617-40D2-B549-28B28AE82984}" destId="{0DE0B94A-6C09-46EA-990C-760D3ED77752}" srcOrd="6" destOrd="0" presId="urn:microsoft.com/office/officeart/2018/2/layout/IconVerticalSolidList"/>
    <dgm:cxn modelId="{05651811-5846-466B-A394-072036D6DF71}" type="presParOf" srcId="{0DE0B94A-6C09-46EA-990C-760D3ED77752}" destId="{36EADA90-4929-4243-8F2C-DB46790B52D4}" srcOrd="0" destOrd="0" presId="urn:microsoft.com/office/officeart/2018/2/layout/IconVerticalSolidList"/>
    <dgm:cxn modelId="{9CCF5E14-7A39-4E6C-B058-14D3BC83035A}" type="presParOf" srcId="{0DE0B94A-6C09-46EA-990C-760D3ED77752}" destId="{9C75AE4D-7FBD-4B78-884F-B0F9A1FF4772}" srcOrd="1" destOrd="0" presId="urn:microsoft.com/office/officeart/2018/2/layout/IconVerticalSolidList"/>
    <dgm:cxn modelId="{B282A5E3-FA16-435D-B5C6-E3F6FBBF00A1}" type="presParOf" srcId="{0DE0B94A-6C09-46EA-990C-760D3ED77752}" destId="{80A14AA8-B2DB-445A-B7D8-E4735BAECA90}" srcOrd="2" destOrd="0" presId="urn:microsoft.com/office/officeart/2018/2/layout/IconVerticalSolidList"/>
    <dgm:cxn modelId="{BE61B55B-34C3-42D5-AF89-519F49E37122}" type="presParOf" srcId="{0DE0B94A-6C09-46EA-990C-760D3ED77752}" destId="{8B2F8A6F-B040-49E7-A590-41901AB8CD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221C67-9921-4114-A0EC-387847A784BE}" type="doc">
      <dgm:prSet loTypeId="urn:microsoft.com/office/officeart/2005/8/layout/default" loCatId="list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40A37CE-DB65-465B-A7D4-9F3D18257412}">
      <dgm:prSet/>
      <dgm:spPr/>
      <dgm:t>
        <a:bodyPr/>
        <a:lstStyle/>
        <a:p>
          <a:r>
            <a:rPr lang="en-US" dirty="0"/>
            <a:t>Review concepts covered during the lectures</a:t>
          </a:r>
        </a:p>
      </dgm:t>
    </dgm:pt>
    <dgm:pt modelId="{B7250D93-BD9D-4B8D-9E11-B731442D0559}" type="parTrans" cxnId="{9C15623F-718A-48F9-97A3-5B39D223862B}">
      <dgm:prSet/>
      <dgm:spPr/>
      <dgm:t>
        <a:bodyPr/>
        <a:lstStyle/>
        <a:p>
          <a:endParaRPr lang="en-US"/>
        </a:p>
      </dgm:t>
    </dgm:pt>
    <dgm:pt modelId="{A308E21B-BAFF-4FD4-9B26-25D268D92870}" type="sibTrans" cxnId="{9C15623F-718A-48F9-97A3-5B39D223862B}">
      <dgm:prSet/>
      <dgm:spPr/>
      <dgm:t>
        <a:bodyPr/>
        <a:lstStyle/>
        <a:p>
          <a:endParaRPr lang="en-US"/>
        </a:p>
      </dgm:t>
    </dgm:pt>
    <dgm:pt modelId="{3FA4163A-5287-4459-B305-24F527B81801}">
      <dgm:prSet/>
      <dgm:spPr/>
      <dgm:t>
        <a:bodyPr/>
        <a:lstStyle/>
        <a:p>
          <a:r>
            <a:rPr lang="en-US"/>
            <a:t>Review homework problems: Textbook exercises and programs</a:t>
          </a:r>
        </a:p>
      </dgm:t>
    </dgm:pt>
    <dgm:pt modelId="{D2329B52-CE56-456F-BFCA-FA445F63F5EC}" type="parTrans" cxnId="{8CE0D83E-38D7-4A57-BBEB-7144B7142B20}">
      <dgm:prSet/>
      <dgm:spPr/>
      <dgm:t>
        <a:bodyPr/>
        <a:lstStyle/>
        <a:p>
          <a:endParaRPr lang="en-US"/>
        </a:p>
      </dgm:t>
    </dgm:pt>
    <dgm:pt modelId="{22747101-CDFB-4C6E-B05A-9DF98046B637}" type="sibTrans" cxnId="{8CE0D83E-38D7-4A57-BBEB-7144B7142B20}">
      <dgm:prSet/>
      <dgm:spPr/>
      <dgm:t>
        <a:bodyPr/>
        <a:lstStyle/>
        <a:p>
          <a:endParaRPr lang="en-US"/>
        </a:p>
      </dgm:t>
    </dgm:pt>
    <dgm:pt modelId="{E362B65B-6178-4FF0-8347-6A5D0150F7ED}">
      <dgm:prSet/>
      <dgm:spPr/>
      <dgm:t>
        <a:bodyPr/>
        <a:lstStyle/>
        <a:p>
          <a:r>
            <a:rPr lang="en-US"/>
            <a:t>Sneak previews for topics in future courses</a:t>
          </a:r>
        </a:p>
      </dgm:t>
    </dgm:pt>
    <dgm:pt modelId="{3F3B1BF0-EB3A-4D92-A824-5CFC86717918}" type="parTrans" cxnId="{470F8954-EAB5-4933-B791-64829AA67BD7}">
      <dgm:prSet/>
      <dgm:spPr/>
      <dgm:t>
        <a:bodyPr/>
        <a:lstStyle/>
        <a:p>
          <a:endParaRPr lang="en-US"/>
        </a:p>
      </dgm:t>
    </dgm:pt>
    <dgm:pt modelId="{FA912BFE-D2FB-4AEB-8466-D22580412BF5}" type="sibTrans" cxnId="{470F8954-EAB5-4933-B791-64829AA67BD7}">
      <dgm:prSet/>
      <dgm:spPr/>
      <dgm:t>
        <a:bodyPr/>
        <a:lstStyle/>
        <a:p>
          <a:endParaRPr lang="en-US"/>
        </a:p>
      </dgm:t>
    </dgm:pt>
    <dgm:pt modelId="{5F79207F-8329-470D-AC95-726AC45CA419}">
      <dgm:prSet/>
      <dgm:spPr/>
      <dgm:t>
        <a:bodyPr/>
        <a:lstStyle/>
        <a:p>
          <a:r>
            <a:rPr lang="en-US"/>
            <a:t>Conversations about career advices, internships</a:t>
          </a:r>
        </a:p>
      </dgm:t>
    </dgm:pt>
    <dgm:pt modelId="{ACB2CAF0-1330-4C60-9D9F-8415C34B6ECE}" type="parTrans" cxnId="{037EED63-9773-4F58-B512-C37A4A8FAD53}">
      <dgm:prSet/>
      <dgm:spPr/>
      <dgm:t>
        <a:bodyPr/>
        <a:lstStyle/>
        <a:p>
          <a:endParaRPr lang="en-US"/>
        </a:p>
      </dgm:t>
    </dgm:pt>
    <dgm:pt modelId="{35E17418-525C-4E9F-9B0A-D603C297EC4D}" type="sibTrans" cxnId="{037EED63-9773-4F58-B512-C37A4A8FAD53}">
      <dgm:prSet/>
      <dgm:spPr/>
      <dgm:t>
        <a:bodyPr/>
        <a:lstStyle/>
        <a:p>
          <a:endParaRPr lang="en-US"/>
        </a:p>
      </dgm:t>
    </dgm:pt>
    <dgm:pt modelId="{D7851629-4D52-4541-A812-BACE438C9479}">
      <dgm:prSet/>
      <dgm:spPr/>
      <dgm:t>
        <a:bodyPr/>
        <a:lstStyle/>
        <a:p>
          <a:r>
            <a:rPr lang="en-US"/>
            <a:t>Earn extra credit: 3% of maximum possible towards total grade (100 points total, 4 points each attendance and participation)</a:t>
          </a:r>
        </a:p>
      </dgm:t>
    </dgm:pt>
    <dgm:pt modelId="{887B39FD-50B8-4092-840A-6C04BAA9C0AE}" type="parTrans" cxnId="{CD5DA5BA-2E29-450E-AE82-36660F9B6D3E}">
      <dgm:prSet/>
      <dgm:spPr/>
      <dgm:t>
        <a:bodyPr/>
        <a:lstStyle/>
        <a:p>
          <a:endParaRPr lang="en-US"/>
        </a:p>
      </dgm:t>
    </dgm:pt>
    <dgm:pt modelId="{3F5B4BE2-E75C-4B3D-8581-0BAAFEC8DFA2}" type="sibTrans" cxnId="{CD5DA5BA-2E29-450E-AE82-36660F9B6D3E}">
      <dgm:prSet/>
      <dgm:spPr/>
      <dgm:t>
        <a:bodyPr/>
        <a:lstStyle/>
        <a:p>
          <a:endParaRPr lang="en-US"/>
        </a:p>
      </dgm:t>
    </dgm:pt>
    <dgm:pt modelId="{10B9DC52-EFB4-4A23-B257-F738D97CBC6E}">
      <dgm:prSet/>
      <dgm:spPr/>
      <dgm:t>
        <a:bodyPr/>
        <a:lstStyle/>
        <a:p>
          <a:r>
            <a:rPr lang="en-US" dirty="0"/>
            <a:t>Live coding of examples, problem solving techniques</a:t>
          </a:r>
        </a:p>
      </dgm:t>
    </dgm:pt>
    <dgm:pt modelId="{4B888AC7-2DB3-4246-8562-F0C1E40695F8}" type="parTrans" cxnId="{9CADCAA0-FE76-4C16-8094-36FB80844F1B}">
      <dgm:prSet/>
      <dgm:spPr/>
      <dgm:t>
        <a:bodyPr/>
        <a:lstStyle/>
        <a:p>
          <a:endParaRPr lang="en-US"/>
        </a:p>
      </dgm:t>
    </dgm:pt>
    <dgm:pt modelId="{449E3F3E-9412-4EFB-96AC-8645B5A06400}" type="sibTrans" cxnId="{9CADCAA0-FE76-4C16-8094-36FB80844F1B}">
      <dgm:prSet/>
      <dgm:spPr/>
      <dgm:t>
        <a:bodyPr/>
        <a:lstStyle/>
        <a:p>
          <a:endParaRPr lang="en-US"/>
        </a:p>
      </dgm:t>
    </dgm:pt>
    <dgm:pt modelId="{A912B705-2A03-4620-A48A-15104403DADE}" type="pres">
      <dgm:prSet presAssocID="{4D221C67-9921-4114-A0EC-387847A784BE}" presName="diagram" presStyleCnt="0">
        <dgm:presLayoutVars>
          <dgm:dir/>
          <dgm:resizeHandles val="exact"/>
        </dgm:presLayoutVars>
      </dgm:prSet>
      <dgm:spPr/>
    </dgm:pt>
    <dgm:pt modelId="{9CA8BDF6-8934-41FB-81D0-EB4EB381342D}" type="pres">
      <dgm:prSet presAssocID="{440A37CE-DB65-465B-A7D4-9F3D18257412}" presName="node" presStyleLbl="node1" presStyleIdx="0" presStyleCnt="6">
        <dgm:presLayoutVars>
          <dgm:bulletEnabled val="1"/>
        </dgm:presLayoutVars>
      </dgm:prSet>
      <dgm:spPr/>
    </dgm:pt>
    <dgm:pt modelId="{3E4D8A13-0860-4BE6-BE25-8649DBB21419}" type="pres">
      <dgm:prSet presAssocID="{A308E21B-BAFF-4FD4-9B26-25D268D92870}" presName="sibTrans" presStyleCnt="0"/>
      <dgm:spPr/>
    </dgm:pt>
    <dgm:pt modelId="{8AB51F2C-8EAA-4CEF-86A3-F53C2E41D3A3}" type="pres">
      <dgm:prSet presAssocID="{10B9DC52-EFB4-4A23-B257-F738D97CBC6E}" presName="node" presStyleLbl="node1" presStyleIdx="1" presStyleCnt="6">
        <dgm:presLayoutVars>
          <dgm:bulletEnabled val="1"/>
        </dgm:presLayoutVars>
      </dgm:prSet>
      <dgm:spPr/>
    </dgm:pt>
    <dgm:pt modelId="{D5FAA149-A09A-4764-824F-4A5DED0CE9C5}" type="pres">
      <dgm:prSet presAssocID="{449E3F3E-9412-4EFB-96AC-8645B5A06400}" presName="sibTrans" presStyleCnt="0"/>
      <dgm:spPr/>
    </dgm:pt>
    <dgm:pt modelId="{7974F48E-E5B8-4A50-BC84-1F233A26EBB3}" type="pres">
      <dgm:prSet presAssocID="{3FA4163A-5287-4459-B305-24F527B81801}" presName="node" presStyleLbl="node1" presStyleIdx="2" presStyleCnt="6">
        <dgm:presLayoutVars>
          <dgm:bulletEnabled val="1"/>
        </dgm:presLayoutVars>
      </dgm:prSet>
      <dgm:spPr/>
    </dgm:pt>
    <dgm:pt modelId="{B77C0894-9BD7-4BD0-8D28-9F98B7366497}" type="pres">
      <dgm:prSet presAssocID="{22747101-CDFB-4C6E-B05A-9DF98046B637}" presName="sibTrans" presStyleCnt="0"/>
      <dgm:spPr/>
    </dgm:pt>
    <dgm:pt modelId="{317D5696-CA3E-4D91-B632-02175246B44D}" type="pres">
      <dgm:prSet presAssocID="{E362B65B-6178-4FF0-8347-6A5D0150F7ED}" presName="node" presStyleLbl="node1" presStyleIdx="3" presStyleCnt="6">
        <dgm:presLayoutVars>
          <dgm:bulletEnabled val="1"/>
        </dgm:presLayoutVars>
      </dgm:prSet>
      <dgm:spPr/>
    </dgm:pt>
    <dgm:pt modelId="{463D124A-7729-4E7B-8F93-B2C708DA2801}" type="pres">
      <dgm:prSet presAssocID="{FA912BFE-D2FB-4AEB-8466-D22580412BF5}" presName="sibTrans" presStyleCnt="0"/>
      <dgm:spPr/>
    </dgm:pt>
    <dgm:pt modelId="{13E4C516-1F41-4111-83C2-659276A90D18}" type="pres">
      <dgm:prSet presAssocID="{5F79207F-8329-470D-AC95-726AC45CA419}" presName="node" presStyleLbl="node1" presStyleIdx="4" presStyleCnt="6">
        <dgm:presLayoutVars>
          <dgm:bulletEnabled val="1"/>
        </dgm:presLayoutVars>
      </dgm:prSet>
      <dgm:spPr/>
    </dgm:pt>
    <dgm:pt modelId="{6F234BF3-C698-42B5-806D-3EF458D079CD}" type="pres">
      <dgm:prSet presAssocID="{35E17418-525C-4E9F-9B0A-D603C297EC4D}" presName="sibTrans" presStyleCnt="0"/>
      <dgm:spPr/>
    </dgm:pt>
    <dgm:pt modelId="{1D6ED1AC-07E8-468B-8BD0-D1AA38B4CC18}" type="pres">
      <dgm:prSet presAssocID="{D7851629-4D52-4541-A812-BACE438C9479}" presName="node" presStyleLbl="node1" presStyleIdx="5" presStyleCnt="6">
        <dgm:presLayoutVars>
          <dgm:bulletEnabled val="1"/>
        </dgm:presLayoutVars>
      </dgm:prSet>
      <dgm:spPr/>
    </dgm:pt>
  </dgm:ptLst>
  <dgm:cxnLst>
    <dgm:cxn modelId="{ECF9361F-36B5-42E0-B17F-97F5CC3B1D85}" type="presOf" srcId="{3FA4163A-5287-4459-B305-24F527B81801}" destId="{7974F48E-E5B8-4A50-BC84-1F233A26EBB3}" srcOrd="0" destOrd="0" presId="urn:microsoft.com/office/officeart/2005/8/layout/default"/>
    <dgm:cxn modelId="{8CE0D83E-38D7-4A57-BBEB-7144B7142B20}" srcId="{4D221C67-9921-4114-A0EC-387847A784BE}" destId="{3FA4163A-5287-4459-B305-24F527B81801}" srcOrd="2" destOrd="0" parTransId="{D2329B52-CE56-456F-BFCA-FA445F63F5EC}" sibTransId="{22747101-CDFB-4C6E-B05A-9DF98046B637}"/>
    <dgm:cxn modelId="{9C15623F-718A-48F9-97A3-5B39D223862B}" srcId="{4D221C67-9921-4114-A0EC-387847A784BE}" destId="{440A37CE-DB65-465B-A7D4-9F3D18257412}" srcOrd="0" destOrd="0" parTransId="{B7250D93-BD9D-4B8D-9E11-B731442D0559}" sibTransId="{A308E21B-BAFF-4FD4-9B26-25D268D92870}"/>
    <dgm:cxn modelId="{2254055D-43D7-4AA6-B291-A28C8CA07C4D}" type="presOf" srcId="{10B9DC52-EFB4-4A23-B257-F738D97CBC6E}" destId="{8AB51F2C-8EAA-4CEF-86A3-F53C2E41D3A3}" srcOrd="0" destOrd="0" presId="urn:microsoft.com/office/officeart/2005/8/layout/default"/>
    <dgm:cxn modelId="{037EED63-9773-4F58-B512-C37A4A8FAD53}" srcId="{4D221C67-9921-4114-A0EC-387847A784BE}" destId="{5F79207F-8329-470D-AC95-726AC45CA419}" srcOrd="4" destOrd="0" parTransId="{ACB2CAF0-1330-4C60-9D9F-8415C34B6ECE}" sibTransId="{35E17418-525C-4E9F-9B0A-D603C297EC4D}"/>
    <dgm:cxn modelId="{470F8954-EAB5-4933-B791-64829AA67BD7}" srcId="{4D221C67-9921-4114-A0EC-387847A784BE}" destId="{E362B65B-6178-4FF0-8347-6A5D0150F7ED}" srcOrd="3" destOrd="0" parTransId="{3F3B1BF0-EB3A-4D92-A824-5CFC86717918}" sibTransId="{FA912BFE-D2FB-4AEB-8466-D22580412BF5}"/>
    <dgm:cxn modelId="{9CADCAA0-FE76-4C16-8094-36FB80844F1B}" srcId="{4D221C67-9921-4114-A0EC-387847A784BE}" destId="{10B9DC52-EFB4-4A23-B257-F738D97CBC6E}" srcOrd="1" destOrd="0" parTransId="{4B888AC7-2DB3-4246-8562-F0C1E40695F8}" sibTransId="{449E3F3E-9412-4EFB-96AC-8645B5A06400}"/>
    <dgm:cxn modelId="{74348DA6-C957-4A84-AA9C-408A8D789137}" type="presOf" srcId="{E362B65B-6178-4FF0-8347-6A5D0150F7ED}" destId="{317D5696-CA3E-4D91-B632-02175246B44D}" srcOrd="0" destOrd="0" presId="urn:microsoft.com/office/officeart/2005/8/layout/default"/>
    <dgm:cxn modelId="{944450AB-47D3-40D0-B373-8057B51F50F5}" type="presOf" srcId="{5F79207F-8329-470D-AC95-726AC45CA419}" destId="{13E4C516-1F41-4111-83C2-659276A90D18}" srcOrd="0" destOrd="0" presId="urn:microsoft.com/office/officeart/2005/8/layout/default"/>
    <dgm:cxn modelId="{80CEC8AE-5C04-4C42-A054-C3242C423F2B}" type="presOf" srcId="{D7851629-4D52-4541-A812-BACE438C9479}" destId="{1D6ED1AC-07E8-468B-8BD0-D1AA38B4CC18}" srcOrd="0" destOrd="0" presId="urn:microsoft.com/office/officeart/2005/8/layout/default"/>
    <dgm:cxn modelId="{CD5DA5BA-2E29-450E-AE82-36660F9B6D3E}" srcId="{4D221C67-9921-4114-A0EC-387847A784BE}" destId="{D7851629-4D52-4541-A812-BACE438C9479}" srcOrd="5" destOrd="0" parTransId="{887B39FD-50B8-4092-840A-6C04BAA9C0AE}" sibTransId="{3F5B4BE2-E75C-4B3D-8581-0BAAFEC8DFA2}"/>
    <dgm:cxn modelId="{17CDEBEA-70B6-4E3E-AD85-DBBBFB3AF6FE}" type="presOf" srcId="{440A37CE-DB65-465B-A7D4-9F3D18257412}" destId="{9CA8BDF6-8934-41FB-81D0-EB4EB381342D}" srcOrd="0" destOrd="0" presId="urn:microsoft.com/office/officeart/2005/8/layout/default"/>
    <dgm:cxn modelId="{FD16EDF7-9643-41FF-811E-756D627BFF88}" type="presOf" srcId="{4D221C67-9921-4114-A0EC-387847A784BE}" destId="{A912B705-2A03-4620-A48A-15104403DADE}" srcOrd="0" destOrd="0" presId="urn:microsoft.com/office/officeart/2005/8/layout/default"/>
    <dgm:cxn modelId="{6C669449-2632-456E-936C-65E0B437C20A}" type="presParOf" srcId="{A912B705-2A03-4620-A48A-15104403DADE}" destId="{9CA8BDF6-8934-41FB-81D0-EB4EB381342D}" srcOrd="0" destOrd="0" presId="urn:microsoft.com/office/officeart/2005/8/layout/default"/>
    <dgm:cxn modelId="{19B25EE7-6D1A-46D9-B999-AC09D5920E04}" type="presParOf" srcId="{A912B705-2A03-4620-A48A-15104403DADE}" destId="{3E4D8A13-0860-4BE6-BE25-8649DBB21419}" srcOrd="1" destOrd="0" presId="urn:microsoft.com/office/officeart/2005/8/layout/default"/>
    <dgm:cxn modelId="{FB4AE529-5D0D-4C7A-8D30-4EB0EB54DCF0}" type="presParOf" srcId="{A912B705-2A03-4620-A48A-15104403DADE}" destId="{8AB51F2C-8EAA-4CEF-86A3-F53C2E41D3A3}" srcOrd="2" destOrd="0" presId="urn:microsoft.com/office/officeart/2005/8/layout/default"/>
    <dgm:cxn modelId="{E1A2F98B-7E98-4C05-B1AA-D5C40F6C42C6}" type="presParOf" srcId="{A912B705-2A03-4620-A48A-15104403DADE}" destId="{D5FAA149-A09A-4764-824F-4A5DED0CE9C5}" srcOrd="3" destOrd="0" presId="urn:microsoft.com/office/officeart/2005/8/layout/default"/>
    <dgm:cxn modelId="{1113CC47-B5CC-4930-B243-A8315DC75397}" type="presParOf" srcId="{A912B705-2A03-4620-A48A-15104403DADE}" destId="{7974F48E-E5B8-4A50-BC84-1F233A26EBB3}" srcOrd="4" destOrd="0" presId="urn:microsoft.com/office/officeart/2005/8/layout/default"/>
    <dgm:cxn modelId="{E89A01C3-7C3F-4620-B165-9AD0FEE843EE}" type="presParOf" srcId="{A912B705-2A03-4620-A48A-15104403DADE}" destId="{B77C0894-9BD7-4BD0-8D28-9F98B7366497}" srcOrd="5" destOrd="0" presId="urn:microsoft.com/office/officeart/2005/8/layout/default"/>
    <dgm:cxn modelId="{6F1F4F76-3540-4DF4-A04E-CB048688C307}" type="presParOf" srcId="{A912B705-2A03-4620-A48A-15104403DADE}" destId="{317D5696-CA3E-4D91-B632-02175246B44D}" srcOrd="6" destOrd="0" presId="urn:microsoft.com/office/officeart/2005/8/layout/default"/>
    <dgm:cxn modelId="{A51752A8-19C6-4F76-8DC9-99295662F0FD}" type="presParOf" srcId="{A912B705-2A03-4620-A48A-15104403DADE}" destId="{463D124A-7729-4E7B-8F93-B2C708DA2801}" srcOrd="7" destOrd="0" presId="urn:microsoft.com/office/officeart/2005/8/layout/default"/>
    <dgm:cxn modelId="{E043F1E2-BA53-4E50-9776-73417D4A918E}" type="presParOf" srcId="{A912B705-2A03-4620-A48A-15104403DADE}" destId="{13E4C516-1F41-4111-83C2-659276A90D18}" srcOrd="8" destOrd="0" presId="urn:microsoft.com/office/officeart/2005/8/layout/default"/>
    <dgm:cxn modelId="{484D950E-245A-4712-98D8-683EF72407A9}" type="presParOf" srcId="{A912B705-2A03-4620-A48A-15104403DADE}" destId="{6F234BF3-C698-42B5-806D-3EF458D079CD}" srcOrd="9" destOrd="0" presId="urn:microsoft.com/office/officeart/2005/8/layout/default"/>
    <dgm:cxn modelId="{01E4EFFD-BA12-4B88-94DC-24BE8A08A495}" type="presParOf" srcId="{A912B705-2A03-4620-A48A-15104403DADE}" destId="{1D6ED1AC-07E8-468B-8BD0-D1AA38B4CC1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2E492B-6F3F-4ECE-8E26-0B60E7652DAE}">
      <dsp:nvSpPr>
        <dsp:cNvPr id="0" name=""/>
        <dsp:cNvSpPr/>
      </dsp:nvSpPr>
      <dsp:spPr>
        <a:xfrm>
          <a:off x="0" y="1992"/>
          <a:ext cx="7772400" cy="10098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FA951E-8FFE-4EB7-84D2-7C722AFDF3E5}">
      <dsp:nvSpPr>
        <dsp:cNvPr id="0" name=""/>
        <dsp:cNvSpPr/>
      </dsp:nvSpPr>
      <dsp:spPr>
        <a:xfrm>
          <a:off x="305468" y="229200"/>
          <a:ext cx="555397" cy="5553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37849-D822-4377-B79B-2479F5D79AE8}">
      <dsp:nvSpPr>
        <dsp:cNvPr id="0" name=""/>
        <dsp:cNvSpPr/>
      </dsp:nvSpPr>
      <dsp:spPr>
        <a:xfrm>
          <a:off x="1166334" y="1992"/>
          <a:ext cx="6606065" cy="1009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872" tIns="106872" rIns="106872" bIns="10687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Better at problem solving</a:t>
          </a:r>
        </a:p>
      </dsp:txBody>
      <dsp:txXfrm>
        <a:off x="1166334" y="1992"/>
        <a:ext cx="6606065" cy="1009813"/>
      </dsp:txXfrm>
    </dsp:sp>
    <dsp:sp modelId="{B2BA892D-7B1D-4BDC-AEDC-11B2C7325BD9}">
      <dsp:nvSpPr>
        <dsp:cNvPr id="0" name=""/>
        <dsp:cNvSpPr/>
      </dsp:nvSpPr>
      <dsp:spPr>
        <a:xfrm>
          <a:off x="0" y="1264259"/>
          <a:ext cx="7772400" cy="10098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0BCFDF-6CFD-464E-A18F-E41F94B90334}">
      <dsp:nvSpPr>
        <dsp:cNvPr id="0" name=""/>
        <dsp:cNvSpPr/>
      </dsp:nvSpPr>
      <dsp:spPr>
        <a:xfrm>
          <a:off x="305468" y="1491467"/>
          <a:ext cx="555397" cy="5553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6B54F-E236-483F-A7DF-1813CE785216}">
      <dsp:nvSpPr>
        <dsp:cNvPr id="0" name=""/>
        <dsp:cNvSpPr/>
      </dsp:nvSpPr>
      <dsp:spPr>
        <a:xfrm>
          <a:off x="1166334" y="1264259"/>
          <a:ext cx="6606065" cy="1009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872" tIns="106872" rIns="106872" bIns="10687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Design a program of moderate complexity as multiple small, easily understood functions and modules</a:t>
          </a:r>
        </a:p>
      </dsp:txBody>
      <dsp:txXfrm>
        <a:off x="1166334" y="1264259"/>
        <a:ext cx="6606065" cy="1009813"/>
      </dsp:txXfrm>
    </dsp:sp>
    <dsp:sp modelId="{AB3D259D-01A7-4413-B555-44BEA3D26F05}">
      <dsp:nvSpPr>
        <dsp:cNvPr id="0" name=""/>
        <dsp:cNvSpPr/>
      </dsp:nvSpPr>
      <dsp:spPr>
        <a:xfrm>
          <a:off x="0" y="2526526"/>
          <a:ext cx="7772400" cy="10098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829B59-21EF-4B72-9562-F28F291B3743}">
      <dsp:nvSpPr>
        <dsp:cNvPr id="0" name=""/>
        <dsp:cNvSpPr/>
      </dsp:nvSpPr>
      <dsp:spPr>
        <a:xfrm>
          <a:off x="305468" y="2753734"/>
          <a:ext cx="555397" cy="5553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9AE66-A746-4ED5-877D-B6F699E55D84}">
      <dsp:nvSpPr>
        <dsp:cNvPr id="0" name=""/>
        <dsp:cNvSpPr/>
      </dsp:nvSpPr>
      <dsp:spPr>
        <a:xfrm>
          <a:off x="1166334" y="2526526"/>
          <a:ext cx="6606065" cy="1009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872" tIns="106872" rIns="106872" bIns="10687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Write defensive code to detect program errors</a:t>
          </a:r>
        </a:p>
      </dsp:txBody>
      <dsp:txXfrm>
        <a:off x="1166334" y="2526526"/>
        <a:ext cx="6606065" cy="1009813"/>
      </dsp:txXfrm>
    </dsp:sp>
    <dsp:sp modelId="{36EADA90-4929-4243-8F2C-DB46790B52D4}">
      <dsp:nvSpPr>
        <dsp:cNvPr id="0" name=""/>
        <dsp:cNvSpPr/>
      </dsp:nvSpPr>
      <dsp:spPr>
        <a:xfrm>
          <a:off x="0" y="3788793"/>
          <a:ext cx="7772400" cy="10098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75AE4D-7FBD-4B78-884F-B0F9A1FF4772}">
      <dsp:nvSpPr>
        <dsp:cNvPr id="0" name=""/>
        <dsp:cNvSpPr/>
      </dsp:nvSpPr>
      <dsp:spPr>
        <a:xfrm>
          <a:off x="305468" y="4016001"/>
          <a:ext cx="555397" cy="5553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2F8A6F-B040-49E7-A590-41901AB8CD53}">
      <dsp:nvSpPr>
        <dsp:cNvPr id="0" name=""/>
        <dsp:cNvSpPr/>
      </dsp:nvSpPr>
      <dsp:spPr>
        <a:xfrm>
          <a:off x="1166334" y="3788793"/>
          <a:ext cx="6606065" cy="1009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872" tIns="106872" rIns="106872" bIns="10687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Build a solid foundation of knowledge in data structures and algorithms</a:t>
          </a:r>
        </a:p>
      </dsp:txBody>
      <dsp:txXfrm>
        <a:off x="1166334" y="3788793"/>
        <a:ext cx="6606065" cy="10098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A8BDF6-8934-41FB-81D0-EB4EB381342D}">
      <dsp:nvSpPr>
        <dsp:cNvPr id="0" name=""/>
        <dsp:cNvSpPr/>
      </dsp:nvSpPr>
      <dsp:spPr>
        <a:xfrm>
          <a:off x="0" y="821531"/>
          <a:ext cx="2428875" cy="145732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Review concepts covered during the lectures</a:t>
          </a:r>
        </a:p>
      </dsp:txBody>
      <dsp:txXfrm>
        <a:off x="0" y="821531"/>
        <a:ext cx="2428875" cy="1457324"/>
      </dsp:txXfrm>
    </dsp:sp>
    <dsp:sp modelId="{8AB51F2C-8EAA-4CEF-86A3-F53C2E41D3A3}">
      <dsp:nvSpPr>
        <dsp:cNvPr id="0" name=""/>
        <dsp:cNvSpPr/>
      </dsp:nvSpPr>
      <dsp:spPr>
        <a:xfrm>
          <a:off x="2671762" y="821531"/>
          <a:ext cx="2428875" cy="145732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Live coding of examples, problem solving techniques</a:t>
          </a:r>
        </a:p>
      </dsp:txBody>
      <dsp:txXfrm>
        <a:off x="2671762" y="821531"/>
        <a:ext cx="2428875" cy="1457324"/>
      </dsp:txXfrm>
    </dsp:sp>
    <dsp:sp modelId="{7974F48E-E5B8-4A50-BC84-1F233A26EBB3}">
      <dsp:nvSpPr>
        <dsp:cNvPr id="0" name=""/>
        <dsp:cNvSpPr/>
      </dsp:nvSpPr>
      <dsp:spPr>
        <a:xfrm>
          <a:off x="5343525" y="821531"/>
          <a:ext cx="2428875" cy="145732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Review homework problems: Textbook exercises and programs</a:t>
          </a:r>
        </a:p>
      </dsp:txBody>
      <dsp:txXfrm>
        <a:off x="5343525" y="821531"/>
        <a:ext cx="2428875" cy="1457324"/>
      </dsp:txXfrm>
    </dsp:sp>
    <dsp:sp modelId="{317D5696-CA3E-4D91-B632-02175246B44D}">
      <dsp:nvSpPr>
        <dsp:cNvPr id="0" name=""/>
        <dsp:cNvSpPr/>
      </dsp:nvSpPr>
      <dsp:spPr>
        <a:xfrm>
          <a:off x="0" y="2521743"/>
          <a:ext cx="2428875" cy="145732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Sneak previews for topics in future courses</a:t>
          </a:r>
        </a:p>
      </dsp:txBody>
      <dsp:txXfrm>
        <a:off x="0" y="2521743"/>
        <a:ext cx="2428875" cy="1457324"/>
      </dsp:txXfrm>
    </dsp:sp>
    <dsp:sp modelId="{13E4C516-1F41-4111-83C2-659276A90D18}">
      <dsp:nvSpPr>
        <dsp:cNvPr id="0" name=""/>
        <dsp:cNvSpPr/>
      </dsp:nvSpPr>
      <dsp:spPr>
        <a:xfrm>
          <a:off x="2671762" y="2521743"/>
          <a:ext cx="2428875" cy="145732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Conversations about career advices, internships</a:t>
          </a:r>
        </a:p>
      </dsp:txBody>
      <dsp:txXfrm>
        <a:off x="2671762" y="2521743"/>
        <a:ext cx="2428875" cy="1457324"/>
      </dsp:txXfrm>
    </dsp:sp>
    <dsp:sp modelId="{1D6ED1AC-07E8-468B-8BD0-D1AA38B4CC18}">
      <dsp:nvSpPr>
        <dsp:cNvPr id="0" name=""/>
        <dsp:cNvSpPr/>
      </dsp:nvSpPr>
      <dsp:spPr>
        <a:xfrm>
          <a:off x="5343525" y="2521743"/>
          <a:ext cx="2428875" cy="145732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Earn extra credit: 3% of maximum possible towards total grade (100 points total, 4 points each attendance and participation)</a:t>
          </a:r>
        </a:p>
      </dsp:txBody>
      <dsp:txXfrm>
        <a:off x="5343525" y="2521743"/>
        <a:ext cx="2428875" cy="1457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317" cy="46418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2" tIns="46580" rIns="93162" bIns="46580" numCol="1" anchor="t" anchorCtr="0" compatLnSpc="1">
            <a:prstTxWarp prst="textNoShape">
              <a:avLst/>
            </a:prstTxWarp>
          </a:bodyPr>
          <a:lstStyle>
            <a:lvl1pPr defTabSz="9317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083" y="0"/>
            <a:ext cx="3038317" cy="46418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2" tIns="46580" rIns="93162" bIns="46580" numCol="1" anchor="t" anchorCtr="0" compatLnSpc="1">
            <a:prstTxWarp prst="textNoShape">
              <a:avLst/>
            </a:prstTxWarp>
          </a:bodyPr>
          <a:lstStyle>
            <a:lvl1pPr algn="r" defTabSz="9317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45025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357" y="4414519"/>
            <a:ext cx="5139688" cy="41840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2" tIns="46580" rIns="93162" bIns="46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8317" cy="46418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2" tIns="46580" rIns="93162" bIns="46580" numCol="1" anchor="b" anchorCtr="0" compatLnSpc="1">
            <a:prstTxWarp prst="textNoShape">
              <a:avLst/>
            </a:prstTxWarp>
          </a:bodyPr>
          <a:lstStyle>
            <a:lvl1pPr defTabSz="9317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083" y="8832216"/>
            <a:ext cx="3038317" cy="46418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2" tIns="46580" rIns="93162" bIns="46580" numCol="1" anchor="b" anchorCtr="0" compatLnSpc="1">
            <a:prstTxWarp prst="textNoShape">
              <a:avLst/>
            </a:prstTxWarp>
          </a:bodyPr>
          <a:lstStyle>
            <a:lvl1pPr algn="r" defTabSz="931763">
              <a:defRPr sz="1200"/>
            </a:lvl1pPr>
          </a:lstStyle>
          <a:p>
            <a:pPr>
              <a:defRPr/>
            </a:pPr>
            <a:fld id="{156F9716-6DD4-499F-AD67-98EC10C995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75393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9788" cy="348615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518" y="4416108"/>
            <a:ext cx="5607365" cy="418242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551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9788" cy="3486150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518" y="4416108"/>
            <a:ext cx="5607365" cy="418242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921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9788" cy="348615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518" y="4416108"/>
            <a:ext cx="5607365" cy="418242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5634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9788" cy="348615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518" y="4416108"/>
            <a:ext cx="5607365" cy="418242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3150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9788" cy="348615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518" y="4416108"/>
            <a:ext cx="5607365" cy="418242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5908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86C025-9074-441E-8B7D-2BB39EBDBDA7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0712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7063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9BB73-7CCB-4B8C-9D81-20DBF94A34CC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501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1603C-464E-40A5-94B5-875790C9153F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76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6F33F-7BF4-43C6-94F0-A24376D5E75B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75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A5595-B024-4353-8B47-7841E63C9791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53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DDC85-BF62-49B1-A56C-B3C3579D9E8C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94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99122-5892-4869-B369-C5EC5A5319BB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52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22A99-AF81-454C-9539-917205A95FC8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883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77E73-77E8-4D29-AFE4-5C75B23C3639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593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010D9-DA54-4E40-87E0-0AA1FB908995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03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55A16-A30F-473B-8665-7334536D0FA9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14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0" y="63627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6A02E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A54B7DD-2B6D-421E-A741-D59EB742FFD7}" type="slidenum">
              <a:rPr lang="en-US" altLang="en-US"/>
              <a:pPr>
                <a:defRPr/>
              </a:pPr>
              <a:t>‹#›</a:t>
            </a:fld>
            <a:endParaRPr lang="en-US" altLang="en-US" sz="1800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685800" y="228600"/>
            <a:ext cx="327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1800" i="1">
                <a:solidFill>
                  <a:srgbClr val="C6A02E"/>
                </a:solidFill>
                <a:latin typeface="Arial" panose="020B0604020202020204" pitchFamily="34" charset="0"/>
              </a:rPr>
              <a:t>Chapter 2: C Fundamentals</a:t>
            </a:r>
            <a:endParaRPr lang="en-US" altLang="en-US" sz="1800">
              <a:solidFill>
                <a:srgbClr val="C6A02E"/>
              </a:solidFill>
            </a:endParaRPr>
          </a:p>
        </p:txBody>
      </p:sp>
      <p:pic>
        <p:nvPicPr>
          <p:cNvPr id="1031" name="Picture 8" descr="cprog2_spine.gi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nking.com/books/c2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theory.stanford.edu/~aiken/moss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rc-help@usf.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rc-help@usf.edu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inscp.net/eng/download.php" TargetMode="External"/><Relationship Id="rId2" Type="http://schemas.openxmlformats.org/officeDocument/2006/relationships/hyperlink" Target="https://www.putty.org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circe.rc.usf.edu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zilla-project.org/" TargetMode="External"/><Relationship Id="rId2" Type="http://schemas.openxmlformats.org/officeDocument/2006/relationships/hyperlink" Target="mailto:yourusername@circe.rc.usf.edu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mailto:rc-help@usf.edu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2NWeucMKrLI&amp;list=PL6gx4Cwl9DGAKIXv8Yr6nhGJ9Vlcjyymq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en-US"/>
              <a:t>COP3514 Program Design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en-US" dirty="0"/>
              <a:t>Fall 2023</a:t>
            </a:r>
          </a:p>
          <a:p>
            <a:pPr marL="0" indent="0" algn="ctr">
              <a:buFontTx/>
              <a:buNone/>
            </a:pPr>
            <a:r>
              <a:rPr lang="en-US" altLang="en-US" dirty="0"/>
              <a:t>Instructor: Dr. Jing Wang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6858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Live Peer Leading Sessions (optional)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91000" y="6400800"/>
            <a:ext cx="685800" cy="304800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7D6F33F-7BF4-43C6-94F0-A24376D5E75B}" type="slidenum">
              <a:rPr lang="en-US" altLang="en-US" smtClean="0"/>
              <a:pPr>
                <a:spcAft>
                  <a:spcPts val="600"/>
                </a:spcAft>
                <a:defRPr/>
              </a:pPr>
              <a:t>10</a:t>
            </a:fld>
            <a:endParaRPr lang="en-US" alt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7E9B6C9-7910-A188-DF1B-B06B0D4CC1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679841"/>
              </p:ext>
            </p:extLst>
          </p:nvPr>
        </p:nvGraphicFramePr>
        <p:xfrm>
          <a:off x="685800" y="1524000"/>
          <a:ext cx="77724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5752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382000" cy="762000"/>
          </a:xfrm>
        </p:spPr>
        <p:txBody>
          <a:bodyPr/>
          <a:lstStyle/>
          <a:p>
            <a:r>
              <a:rPr lang="en-US" altLang="en-US"/>
              <a:t>Textbook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6800"/>
            <a:ext cx="7620000" cy="4876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i="1" dirty="0"/>
              <a:t>  C Programming, A Modern Introduction </a:t>
            </a:r>
            <a:r>
              <a:rPr lang="en-US" altLang="en-US" sz="2000" dirty="0"/>
              <a:t>Second Edition</a:t>
            </a:r>
            <a:endParaRPr lang="en-US" altLang="en-US" sz="1000" dirty="0"/>
          </a:p>
          <a:p>
            <a:pPr lvl="1"/>
            <a:r>
              <a:rPr lang="en-US" altLang="en-US" sz="1800" dirty="0"/>
              <a:t>K.N. King</a:t>
            </a:r>
          </a:p>
          <a:p>
            <a:pPr lvl="1"/>
            <a:r>
              <a:rPr lang="en-US" altLang="en-US" sz="1800" dirty="0"/>
              <a:t>W.W. Norton &amp; Company, 2008</a:t>
            </a:r>
          </a:p>
          <a:p>
            <a:pPr lvl="1"/>
            <a:r>
              <a:rPr lang="en-US" altLang="en-US" sz="1800" dirty="0"/>
              <a:t>ISBN 978-0-393-97950-3 (</a:t>
            </a:r>
            <a:r>
              <a:rPr lang="en-US" altLang="en-US" sz="1800" dirty="0" err="1"/>
              <a:t>pbk</a:t>
            </a:r>
            <a:r>
              <a:rPr lang="en-US" altLang="en-US" sz="1800" dirty="0"/>
              <a:t>.)</a:t>
            </a:r>
          </a:p>
          <a:p>
            <a:pPr lvl="1"/>
            <a:endParaRPr lang="en-US" altLang="en-US" sz="1800" dirty="0"/>
          </a:p>
          <a:p>
            <a:pPr lvl="1"/>
            <a:endParaRPr lang="en-US" altLang="en-US" sz="1800" dirty="0"/>
          </a:p>
          <a:p>
            <a:r>
              <a:rPr lang="en-US" altLang="en-US" sz="2400" dirty="0"/>
              <a:t>Textbook's Web Site:</a:t>
            </a:r>
          </a:p>
          <a:p>
            <a:pPr>
              <a:buFontTx/>
              <a:buNone/>
            </a:pPr>
            <a:r>
              <a:rPr lang="en-US" altLang="en-US" sz="1600" dirty="0"/>
              <a:t>      </a:t>
            </a:r>
            <a:r>
              <a:rPr lang="en-US" altLang="en-US" sz="2000" dirty="0">
                <a:hlinkClick r:id="rId3"/>
              </a:rPr>
              <a:t>http://www.knking.com/books/c2/</a:t>
            </a:r>
            <a:endParaRPr lang="en-US" altLang="en-US" sz="2000" dirty="0"/>
          </a:p>
          <a:p>
            <a:pPr>
              <a:buFontTx/>
              <a:buNone/>
            </a:pPr>
            <a:endParaRPr lang="en-US" altLang="en-US" sz="2000" dirty="0"/>
          </a:p>
          <a:p>
            <a:pPr lvl="1"/>
            <a:r>
              <a:rPr lang="en-US" altLang="en-US" sz="2000" dirty="0"/>
              <a:t>Errata</a:t>
            </a:r>
          </a:p>
          <a:p>
            <a:pPr lvl="1"/>
            <a:r>
              <a:rPr lang="en-US" altLang="en-US" sz="2000" dirty="0"/>
              <a:t>Solutions to one-third of the exercises, 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marked with a   </a:t>
            </a:r>
            <a:r>
              <a:rPr lang="en-US" altLang="en-US" sz="2000" dirty="0"/>
              <a:t>  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 icon in the book</a:t>
            </a:r>
            <a:r>
              <a:rPr lang="en-US" altLang="en-US" sz="2000" dirty="0"/>
              <a:t> </a:t>
            </a:r>
          </a:p>
          <a:p>
            <a:pPr lvl="1"/>
            <a:endParaRPr lang="en-US" altLang="en-US" sz="1400" dirty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828800"/>
            <a:ext cx="2428331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8" descr="http://www.knking.com/books/c2/images/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410200"/>
            <a:ext cx="304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9208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 of 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Compile, test, and debug C programs in a </a:t>
            </a:r>
            <a:r>
              <a:rPr lang="en-US" b="1" u="sng" dirty="0"/>
              <a:t>Unix environment.</a:t>
            </a:r>
          </a:p>
          <a:p>
            <a:r>
              <a:rPr lang="en-US" dirty="0"/>
              <a:t>Write programs of moderate size and complexity in the C programming language: </a:t>
            </a:r>
            <a:r>
              <a:rPr lang="en-US" b="1" u="sng" dirty="0"/>
              <a:t>functions, strings</a:t>
            </a:r>
          </a:p>
          <a:p>
            <a:pPr lvl="0"/>
            <a:r>
              <a:rPr lang="en-US" dirty="0"/>
              <a:t>Use </a:t>
            </a:r>
            <a:r>
              <a:rPr lang="en-US" b="1" u="sng" dirty="0"/>
              <a:t>pointers</a:t>
            </a:r>
            <a:r>
              <a:rPr lang="en-US" dirty="0"/>
              <a:t> correctly as function parameters and data structure elements.</a:t>
            </a:r>
          </a:p>
          <a:p>
            <a:pPr lvl="0"/>
            <a:r>
              <a:rPr lang="en-US" dirty="0"/>
              <a:t>Use dynamic memory allocation correctly and appropriately: </a:t>
            </a:r>
            <a:r>
              <a:rPr lang="en-US" b="1" u="sng" dirty="0"/>
              <a:t>Linked list</a:t>
            </a: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6F33F-7BF4-43C6-94F0-A24376D5E75B}" type="slidenum">
              <a:rPr lang="en-US" altLang="en-US" smtClean="0"/>
              <a:pPr>
                <a:defRPr/>
              </a:pPr>
              <a:t>12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56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Policies on Projects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You can only discuss ideas or concepts for the projects with others.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Don’t let anyone see or copy your program.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Don’t look at or copy anyone else’s program.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Don’t copy from the internet or any other source.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b="1" dirty="0"/>
              <a:t>Write your own code</a:t>
            </a:r>
            <a:endParaRPr lang="en-US" altLang="en-US" dirty="0"/>
          </a:p>
          <a:p>
            <a:pPr lvl="1"/>
            <a:r>
              <a:rPr lang="en-US" dirty="0"/>
              <a:t>Copying someone else's work or from the internet will result in a failing grade in the course. </a:t>
            </a:r>
          </a:p>
          <a:p>
            <a:pPr lvl="1"/>
            <a:r>
              <a:rPr lang="en-US" dirty="0"/>
              <a:t>Students who knowingly give their codes to someone else will be penalized equally. 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067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Policies on Projects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>
                <a:solidFill>
                  <a:schemeClr val="hlink"/>
                </a:solidFill>
              </a:rPr>
              <a:t>We will check for plagiarism.</a:t>
            </a:r>
          </a:p>
          <a:p>
            <a:pPr lvl="1"/>
            <a:r>
              <a:rPr lang="en-US" altLang="en-US"/>
              <a:t>Moss (A System for Detecting Software Plagiarism)</a:t>
            </a:r>
          </a:p>
          <a:p>
            <a:pPr lvl="1"/>
            <a:r>
              <a:rPr lang="en-US" altLang="en-US">
                <a:hlinkClick r:id="rId2"/>
              </a:rPr>
              <a:t>http://theory.stanford.edu/~aiken/moss/</a:t>
            </a:r>
            <a:r>
              <a:rPr lang="en-US" altLang="en-US"/>
              <a:t> </a:t>
            </a:r>
          </a:p>
          <a:p>
            <a:endParaRPr lang="en-US" altLang="en-US"/>
          </a:p>
        </p:txBody>
      </p:sp>
      <p:pic>
        <p:nvPicPr>
          <p:cNvPr id="1026" name="Picture 2" descr="https://qph.is.quoracdn.net/main-qimg-c6c4c753d306f1949c434e64ec385927?convert_to_webp=tr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297966"/>
            <a:ext cx="6553200" cy="302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056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791240" y="228600"/>
            <a:ext cx="7772400" cy="685800"/>
          </a:xfrm>
        </p:spPr>
        <p:txBody>
          <a:bodyPr/>
          <a:lstStyle/>
          <a:p>
            <a:r>
              <a:rPr lang="en-US" altLang="en-US" dirty="0"/>
              <a:t>Materials on Canvas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620000" cy="5257800"/>
          </a:xfrm>
        </p:spPr>
        <p:txBody>
          <a:bodyPr/>
          <a:lstStyle/>
          <a:p>
            <a:r>
              <a:rPr lang="en-US" altLang="en-US" dirty="0"/>
              <a:t>Announcements </a:t>
            </a:r>
          </a:p>
          <a:p>
            <a:r>
              <a:rPr lang="en-US" altLang="en-US" dirty="0"/>
              <a:t>Assignments</a:t>
            </a:r>
          </a:p>
          <a:p>
            <a:pPr lvl="1"/>
            <a:r>
              <a:rPr lang="en-US" altLang="en-US" dirty="0"/>
              <a:t>Project description and submission</a:t>
            </a:r>
          </a:p>
          <a:p>
            <a:r>
              <a:rPr lang="en-US" altLang="en-US" dirty="0"/>
              <a:t>Modules and Files</a:t>
            </a:r>
          </a:p>
          <a:p>
            <a:pPr lvl="1"/>
            <a:r>
              <a:rPr lang="en-US" altLang="en-US" dirty="0"/>
              <a:t>Syllabus and office hours and lab session links</a:t>
            </a:r>
          </a:p>
          <a:p>
            <a:pPr lvl="1"/>
            <a:r>
              <a:rPr lang="en-US" altLang="en-US" dirty="0"/>
              <a:t>Frequently Asked Questions</a:t>
            </a:r>
          </a:p>
          <a:p>
            <a:pPr lvl="1"/>
            <a:r>
              <a:rPr lang="en-US" altLang="en-US" dirty="0"/>
              <a:t>Weekly Folder </a:t>
            </a:r>
          </a:p>
          <a:p>
            <a:pPr lvl="2"/>
            <a:r>
              <a:rPr lang="en-US" altLang="en-US" dirty="0"/>
              <a:t>Outline of weekly topics, </a:t>
            </a:r>
            <a:r>
              <a:rPr lang="en-US" altLang="en-US" u="sng" dirty="0">
                <a:solidFill>
                  <a:schemeClr val="accent2"/>
                </a:solidFill>
              </a:rPr>
              <a:t>homework exercises</a:t>
            </a:r>
            <a:endParaRPr lang="en-US" altLang="en-US" dirty="0"/>
          </a:p>
          <a:p>
            <a:pPr lvl="2"/>
            <a:r>
              <a:rPr lang="en-US" altLang="en-US" dirty="0"/>
              <a:t>Lecture slides </a:t>
            </a:r>
          </a:p>
          <a:p>
            <a:pPr lvl="2"/>
            <a:r>
              <a:rPr lang="en-US" altLang="en-US" dirty="0"/>
              <a:t>(Files) Example programs and solutions to in-class exercises</a:t>
            </a:r>
          </a:p>
          <a:p>
            <a:pPr lvl="1"/>
            <a:r>
              <a:rPr lang="en-US" altLang="en-US" dirty="0"/>
              <a:t>Practice tests and answer keys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F85995-BFF8-4CDC-B925-0BA9FFD6B920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1817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Practice and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800600"/>
          </a:xfrm>
        </p:spPr>
        <p:txBody>
          <a:bodyPr/>
          <a:lstStyle/>
          <a:p>
            <a:r>
              <a:rPr lang="en-US" altLang="en-US" dirty="0"/>
              <a:t>In-class Programming Exercises</a:t>
            </a:r>
          </a:p>
          <a:p>
            <a:endParaRPr lang="en-US" altLang="en-US" dirty="0"/>
          </a:p>
          <a:p>
            <a:r>
              <a:rPr lang="en-US" altLang="en-US" dirty="0"/>
              <a:t>Homework Exercises</a:t>
            </a:r>
          </a:p>
          <a:p>
            <a:pPr lvl="1"/>
            <a:r>
              <a:rPr lang="en-US" altLang="en-US" dirty="0"/>
              <a:t>Textbook problems to help you understand concepts </a:t>
            </a:r>
          </a:p>
          <a:p>
            <a:endParaRPr lang="en-US" altLang="en-US" dirty="0"/>
          </a:p>
          <a:p>
            <a:r>
              <a:rPr lang="en-US" altLang="en-US" dirty="0"/>
              <a:t>Practice Quizzes</a:t>
            </a:r>
          </a:p>
          <a:p>
            <a:endParaRPr lang="en-US" altLang="en-US" dirty="0"/>
          </a:p>
          <a:p>
            <a:r>
              <a:rPr lang="en-US" altLang="en-US" dirty="0"/>
              <a:t>Projects</a:t>
            </a:r>
          </a:p>
          <a:p>
            <a:pPr lvl="1"/>
            <a:r>
              <a:rPr lang="en-US" altLang="en-US" dirty="0"/>
              <a:t>Completing the in-class exercises before doing projects will save you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6F33F-7BF4-43C6-94F0-A24376D5E75B}" type="slidenum">
              <a:rPr lang="en-US" altLang="en-US" smtClean="0"/>
              <a:pPr>
                <a:defRPr/>
              </a:pPr>
              <a:t>16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41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0B391-8798-44C8-A354-D9742445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95B89-CA6D-4071-B168-B4342BBFC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What is your intended major?</a:t>
            </a:r>
          </a:p>
          <a:p>
            <a:pPr lvl="1"/>
            <a:r>
              <a:rPr lang="en-US" dirty="0"/>
              <a:t>Computer Science</a:t>
            </a:r>
          </a:p>
          <a:p>
            <a:pPr lvl="1"/>
            <a:r>
              <a:rPr lang="en-US" dirty="0"/>
              <a:t>Computer Engineering</a:t>
            </a:r>
          </a:p>
          <a:p>
            <a:pPr lvl="1"/>
            <a:r>
              <a:rPr lang="en-US" dirty="0"/>
              <a:t>Other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CC61E-124B-4916-840C-E4C50D3913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6F33F-7BF4-43C6-94F0-A24376D5E75B}" type="slidenum">
              <a:rPr lang="en-US" altLang="en-US" smtClean="0"/>
              <a:pPr>
                <a:defRPr/>
              </a:pPr>
              <a:t>17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675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B83F-E458-CE7F-00E1-9D1151ECC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0"/>
            <a:ext cx="8305800" cy="685800"/>
          </a:xfrm>
        </p:spPr>
        <p:txBody>
          <a:bodyPr/>
          <a:lstStyle/>
          <a:p>
            <a:r>
              <a:rPr lang="en-US" dirty="0"/>
              <a:t>Success tips for passing with B or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647BD-28EB-8301-7A5D-8328F88BF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2600"/>
            <a:ext cx="8077200" cy="4038600"/>
          </a:xfrm>
        </p:spPr>
        <p:txBody>
          <a:bodyPr/>
          <a:lstStyle/>
          <a:p>
            <a:r>
              <a:rPr lang="en-US" sz="2400" dirty="0"/>
              <a:t>Prerequisite knowledge - prepared well from the previous programming course</a:t>
            </a:r>
          </a:p>
          <a:p>
            <a:r>
              <a:rPr lang="en-US" sz="2400" dirty="0"/>
              <a:t>Attending classes and doing in-class exercises</a:t>
            </a:r>
          </a:p>
          <a:p>
            <a:r>
              <a:rPr lang="en-US" sz="2400" dirty="0"/>
              <a:t>Attend peer leading sessions and do homework problems</a:t>
            </a:r>
          </a:p>
          <a:p>
            <a:r>
              <a:rPr lang="en-US" sz="2400" dirty="0"/>
              <a:t>A reasonable course load for the semester</a:t>
            </a:r>
          </a:p>
          <a:p>
            <a:r>
              <a:rPr lang="en-US" sz="2400" dirty="0"/>
              <a:t>Proactively study before doing projects, exams, and seeking help when needed</a:t>
            </a:r>
          </a:p>
          <a:p>
            <a:r>
              <a:rPr lang="en-US" sz="2400" dirty="0"/>
              <a:t>Effective study (memorization vs. logical thinking and problem solving)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AD767-59E5-DD4A-E734-7028139EA0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6F33F-7BF4-43C6-94F0-A24376D5E75B}" type="slidenum">
              <a:rPr lang="en-US" altLang="en-US" smtClean="0"/>
              <a:pPr>
                <a:defRPr/>
              </a:pPr>
              <a:t>18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534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en-US" dirty="0"/>
              <a:t>Unix/Linux Accounts on Student Cluster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398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Jing Wang, Ph.D., Professor </a:t>
            </a:r>
            <a:r>
              <a:rPr lang="en-US"/>
              <a:t>of Instruction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My research areas are computer animation and computing education</a:t>
            </a:r>
          </a:p>
          <a:p>
            <a:endParaRPr lang="en-US" dirty="0"/>
          </a:p>
          <a:p>
            <a:r>
              <a:rPr lang="en-US" dirty="0"/>
              <a:t>My current hobbies and interests: reading, mentoring, gardening, swimming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6F33F-7BF4-43C6-94F0-A24376D5E75B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531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Unix/Linux Accounts on Student Cluster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We will compile, test, and debug C programs on a networked Linux/Unix system. </a:t>
            </a:r>
          </a:p>
          <a:p>
            <a:pPr>
              <a:defRPr/>
            </a:pPr>
            <a:r>
              <a:rPr lang="en-US" altLang="en-US" dirty="0"/>
              <a:t>Must have access to Research Computing student cluster system</a:t>
            </a:r>
            <a:endParaRPr lang="en-US" altLang="en-US" i="1" u="sng" dirty="0"/>
          </a:p>
          <a:p>
            <a:pPr lvl="1"/>
            <a:r>
              <a:rPr lang="en-US" altLang="en-US" dirty="0"/>
              <a:t>A cluster computer hosted by Research Computing (RC) at USF</a:t>
            </a:r>
          </a:p>
          <a:p>
            <a:pPr lvl="1"/>
            <a:r>
              <a:rPr lang="en-US" altLang="en-US" dirty="0"/>
              <a:t> 6200 processors running Red Hat Enterprise Linux 6</a:t>
            </a:r>
          </a:p>
          <a:p>
            <a:pPr lvl="1"/>
            <a:r>
              <a:rPr lang="en-US" altLang="en-US" dirty="0"/>
              <a:t>Contact: </a:t>
            </a:r>
            <a:r>
              <a:rPr lang="en-US" u="sng" dirty="0">
                <a:hlinkClick r:id="rId3"/>
              </a:rPr>
              <a:t>rc-help@usf.edu</a:t>
            </a:r>
            <a:endParaRPr lang="en-US" altLang="en-US" dirty="0"/>
          </a:p>
          <a:p>
            <a:endParaRPr lang="en-US" altLang="en-US" b="1"/>
          </a:p>
          <a:p>
            <a:r>
              <a:rPr lang="en-US" altLang="en-US" b="1"/>
              <a:t>hostname</a:t>
            </a:r>
            <a:r>
              <a:rPr lang="en-US" altLang="en-US" b="1" dirty="0"/>
              <a:t>: sc.rc.usf.edu</a:t>
            </a:r>
          </a:p>
          <a:p>
            <a:pPr marL="457200" lvl="1" indent="0">
              <a:buFontTx/>
              <a:buNone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4680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/>
          <a:lstStyle/>
          <a:p>
            <a:r>
              <a:rPr lang="en-US" dirty="0"/>
              <a:t>Unix Account on Student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65746"/>
            <a:ext cx="7772400" cy="4800600"/>
          </a:xfrm>
        </p:spPr>
        <p:txBody>
          <a:bodyPr/>
          <a:lstStyle/>
          <a:p>
            <a:r>
              <a:rPr lang="en-US" dirty="0"/>
              <a:t>If you registered to this course </a:t>
            </a:r>
            <a:r>
              <a:rPr lang="en-US" b="1" dirty="0"/>
              <a:t>before Wednesday 8/16, </a:t>
            </a:r>
            <a:r>
              <a:rPr lang="en-US" dirty="0"/>
              <a:t>I have sent your </a:t>
            </a:r>
            <a:r>
              <a:rPr lang="en-US" dirty="0" err="1"/>
              <a:t>netID</a:t>
            </a:r>
            <a:r>
              <a:rPr lang="en-US" dirty="0"/>
              <a:t> to research computing and you should already have access to your account.</a:t>
            </a:r>
          </a:p>
          <a:p>
            <a:r>
              <a:rPr lang="en-US" dirty="0"/>
              <a:t>If you registered to this course </a:t>
            </a:r>
            <a:r>
              <a:rPr lang="en-US" b="1" dirty="0"/>
              <a:t>after </a:t>
            </a:r>
            <a:r>
              <a:rPr lang="en-US" b="1"/>
              <a:t>Wednesday 8/16</a:t>
            </a:r>
            <a:r>
              <a:rPr lang="en-US"/>
              <a:t>, </a:t>
            </a:r>
            <a:r>
              <a:rPr lang="en-US" dirty="0"/>
              <a:t>please email me your </a:t>
            </a:r>
            <a:r>
              <a:rPr lang="en-US" dirty="0" err="1"/>
              <a:t>netID</a:t>
            </a:r>
            <a:r>
              <a:rPr lang="en-US" dirty="0"/>
              <a:t> and section number, I will send the request for you.</a:t>
            </a:r>
          </a:p>
          <a:p>
            <a:endParaRPr lang="en-US" dirty="0"/>
          </a:p>
          <a:p>
            <a:r>
              <a:rPr lang="en-US" dirty="0"/>
              <a:t>Any login questions with your student cluster account,</a:t>
            </a:r>
            <a:r>
              <a:rPr lang="en-US" b="1" dirty="0"/>
              <a:t> </a:t>
            </a:r>
            <a:r>
              <a:rPr lang="en-US" dirty="0"/>
              <a:t>email: </a:t>
            </a:r>
            <a:r>
              <a:rPr lang="en-US" u="sng" dirty="0">
                <a:hlinkClick r:id="rId2"/>
              </a:rPr>
              <a:t>rc-help@usf.edu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6F33F-7BF4-43C6-94F0-A24376D5E75B}" type="slidenum">
              <a:rPr lang="en-US" altLang="en-US" smtClean="0"/>
              <a:pPr>
                <a:defRPr/>
              </a:pPr>
              <a:t>21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550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Introduction to Unix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43723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Unix/Linux?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Unix/Linux is everywhere</a:t>
            </a:r>
          </a:p>
          <a:p>
            <a:pPr lvl="1"/>
            <a:r>
              <a:rPr lang="en-US" dirty="0"/>
              <a:t>Mac OS: Unix-based graphical interface OS</a:t>
            </a:r>
          </a:p>
          <a:p>
            <a:pPr lvl="1"/>
            <a:r>
              <a:rPr lang="en-US" altLang="en-US" dirty="0"/>
              <a:t>Embedded systems in cars, appliances, and devices</a:t>
            </a:r>
          </a:p>
          <a:p>
            <a:pPr lvl="1"/>
            <a:r>
              <a:rPr lang="en-US" altLang="en-US" dirty="0"/>
              <a:t>Super computers</a:t>
            </a:r>
          </a:p>
          <a:p>
            <a:pPr lvl="1"/>
            <a:r>
              <a:rPr lang="en-US" altLang="en-US" dirty="0"/>
              <a:t>Mobile phones</a:t>
            </a:r>
          </a:p>
          <a:p>
            <a:pPr lvl="1"/>
            <a:r>
              <a:rPr lang="en-US" altLang="en-US" dirty="0"/>
              <a:t>The Cloud</a:t>
            </a:r>
          </a:p>
          <a:p>
            <a:pPr lvl="1"/>
            <a:r>
              <a:rPr lang="en-US" altLang="en-US" dirty="0"/>
              <a:t>Big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6F33F-7BF4-43C6-94F0-A24376D5E75B}" type="slidenum">
              <a:rPr lang="en-US" altLang="en-US" smtClean="0"/>
              <a:pPr>
                <a:defRPr/>
              </a:pPr>
              <a:t>23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0" y="3322320"/>
            <a:ext cx="3810000" cy="300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61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Unix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Unix is an operating system.</a:t>
            </a:r>
          </a:p>
          <a:p>
            <a:pPr lvl="1"/>
            <a:r>
              <a:rPr lang="en-US" altLang="en-US" dirty="0"/>
              <a:t>An entire family of operating systems such as Linux and BSD (Berkeley Software Distribution).</a:t>
            </a:r>
          </a:p>
          <a:p>
            <a:pPr lvl="1"/>
            <a:r>
              <a:rPr lang="en-US" altLang="en-US" dirty="0"/>
              <a:t>All versions of Unix are multiuser, multitasking, and can use the same commands</a:t>
            </a:r>
          </a:p>
          <a:p>
            <a:r>
              <a:rPr lang="en-US" altLang="en-US" dirty="0"/>
              <a:t>The major components of Unix are the kernel and the command shell.</a:t>
            </a:r>
          </a:p>
          <a:p>
            <a:pPr lvl="1"/>
            <a:r>
              <a:rPr lang="en-US" altLang="en-US" dirty="0"/>
              <a:t>Kernel: a set of functions that constitute the guts of the operating systems. </a:t>
            </a:r>
          </a:p>
          <a:p>
            <a:pPr lvl="1"/>
            <a:r>
              <a:rPr lang="en-US" altLang="en-US" dirty="0"/>
              <a:t>Command shell: interpret commands into the proper system action.</a:t>
            </a:r>
          </a:p>
        </p:txBody>
      </p:sp>
    </p:spTree>
    <p:extLst>
      <p:ext uri="{BB962C8B-B14F-4D97-AF65-F5344CB8AC3E}">
        <p14:creationId xmlns:p14="http://schemas.microsoft.com/office/powerpoint/2010/main" val="333065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Command Shell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Command shell: interpret commands into the proper system action</a:t>
            </a:r>
          </a:p>
          <a:p>
            <a:endParaRPr lang="en-US" altLang="en-US" dirty="0"/>
          </a:p>
          <a:p>
            <a:r>
              <a:rPr lang="en-US" altLang="en-US" dirty="0"/>
              <a:t>The most common command shells are </a:t>
            </a:r>
            <a:r>
              <a:rPr lang="en-US" altLang="en-US" i="1" dirty="0"/>
              <a:t>Bourne Shell (</a:t>
            </a:r>
            <a:r>
              <a:rPr lang="en-US" altLang="en-US" i="1" dirty="0" err="1"/>
              <a:t>sh</a:t>
            </a:r>
            <a:r>
              <a:rPr lang="en-US" altLang="en-US" i="1" dirty="0"/>
              <a:t>)</a:t>
            </a:r>
            <a:r>
              <a:rPr lang="en-US" altLang="en-US" dirty="0"/>
              <a:t> and </a:t>
            </a:r>
            <a:r>
              <a:rPr lang="en-US" altLang="en-US" i="1" dirty="0"/>
              <a:t>Bourne Again Shell (bash)</a:t>
            </a:r>
          </a:p>
          <a:p>
            <a:endParaRPr lang="en-US" altLang="en-US" i="1" dirty="0"/>
          </a:p>
          <a:p>
            <a:r>
              <a:rPr lang="en-US" altLang="en-US" dirty="0"/>
              <a:t>To find out what shell you are using, on the terminal, type: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echo $SHELL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695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The Unix File System</a:t>
            </a:r>
          </a:p>
        </p:txBody>
      </p:sp>
      <p:pic>
        <p:nvPicPr>
          <p:cNvPr id="1026" name="Picture 2" descr="http://touque.ca/EC/students/LiM/Definition_Images/directo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6981825" cy="436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94195" y="5810251"/>
            <a:ext cx="3865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example Unix file system 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5410200" y="2057400"/>
            <a:ext cx="12954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6746531" y="1826567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456922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Text (Program) Editor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nano</a:t>
            </a:r>
            <a:r>
              <a:rPr lang="en-US" altLang="en-US" dirty="0"/>
              <a:t> (recommended)</a:t>
            </a:r>
          </a:p>
          <a:p>
            <a:pPr lvl="1"/>
            <a:r>
              <a:rPr lang="en-US" altLang="en-US" dirty="0"/>
              <a:t>Text based</a:t>
            </a:r>
          </a:p>
          <a:p>
            <a:pPr lvl="1"/>
            <a:r>
              <a:rPr lang="en-US" altLang="en-US" dirty="0"/>
              <a:t>Commands listed at the bottom of the editor</a:t>
            </a:r>
          </a:p>
          <a:p>
            <a:r>
              <a:rPr lang="en-US" altLang="en-US" dirty="0" err="1"/>
              <a:t>emacs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Graphical interface</a:t>
            </a:r>
          </a:p>
          <a:p>
            <a:r>
              <a:rPr lang="en-US" altLang="en-US" dirty="0"/>
              <a:t>vi or vim </a:t>
            </a:r>
          </a:p>
          <a:p>
            <a:pPr lvl="1"/>
            <a:r>
              <a:rPr lang="en-US" altLang="en-US" dirty="0"/>
              <a:t>We will start to use vi in a few weeks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9D17FF-7DDB-45AF-8482-074B26246336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012396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7926D0-4C9B-4A48-9358-A2A773E1F873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800"/>
          </a:p>
        </p:txBody>
      </p:sp>
      <p:sp>
        <p:nvSpPr>
          <p:cNvPr id="53251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en-US"/>
              <a:t>Chapter 2</a:t>
            </a:r>
          </a:p>
        </p:txBody>
      </p:sp>
      <p:sp>
        <p:nvSpPr>
          <p:cNvPr id="53252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581400"/>
            <a:ext cx="7924800" cy="2057400"/>
          </a:xfrm>
        </p:spPr>
        <p:txBody>
          <a:bodyPr/>
          <a:lstStyle/>
          <a:p>
            <a:r>
              <a:rPr lang="en-US" altLang="en-US" sz="3600" b="1">
                <a:latin typeface="Arial" panose="020B0604020202020204" pitchFamily="34" charset="0"/>
              </a:rPr>
              <a:t>C Fundamentals</a:t>
            </a:r>
          </a:p>
        </p:txBody>
      </p:sp>
    </p:spTree>
    <p:extLst>
      <p:ext uri="{BB962C8B-B14F-4D97-AF65-F5344CB8AC3E}">
        <p14:creationId xmlns:p14="http://schemas.microsoft.com/office/powerpoint/2010/main" val="1069931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Objectives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sz="900" dirty="0"/>
          </a:p>
          <a:p>
            <a:r>
              <a:rPr lang="en-US" altLang="en-US"/>
              <a:t>Write </a:t>
            </a:r>
            <a:r>
              <a:rPr lang="en-US" altLang="en-US" dirty="0"/>
              <a:t>a small program to implement a simple algorithm.</a:t>
            </a:r>
          </a:p>
          <a:p>
            <a:r>
              <a:rPr lang="en-US" altLang="en-US" dirty="0"/>
              <a:t>Edit, compile, and test your program on a networked Unix system.</a:t>
            </a:r>
          </a:p>
        </p:txBody>
      </p:sp>
    </p:spTree>
    <p:extLst>
      <p:ext uri="{BB962C8B-B14F-4D97-AF65-F5344CB8AC3E}">
        <p14:creationId xmlns:p14="http://schemas.microsoft.com/office/powerpoint/2010/main" val="227815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Syllabus </a:t>
            </a:r>
          </a:p>
          <a:p>
            <a:r>
              <a:rPr lang="en-US" altLang="en-US" dirty="0"/>
              <a:t>Unix/Linux accounts on student cluster</a:t>
            </a:r>
          </a:p>
          <a:p>
            <a:r>
              <a:rPr lang="en-US" altLang="en-US" dirty="0"/>
              <a:t>Introduction to Unix</a:t>
            </a:r>
          </a:p>
          <a:p>
            <a:r>
              <a:rPr lang="en-US" altLang="en-US" dirty="0"/>
              <a:t>Chapter 2: C Fundamentals</a:t>
            </a:r>
          </a:p>
          <a:p>
            <a:r>
              <a:rPr lang="en-US" altLang="en-US" dirty="0"/>
              <a:t>Getting ready for the semester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6F33F-7BF4-43C6-94F0-A24376D5E75B}" type="slidenum">
              <a:rPr lang="en-US" altLang="en-US" smtClean="0"/>
              <a:pPr>
                <a:defRPr/>
              </a:pPr>
              <a:t>3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53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altLang="en-US" dirty="0"/>
              <a:t>Program: Printing Hello World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4800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World!\n");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This program might be stored in a file named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helloWorld.c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The file name doesn’t matter, but the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</a:t>
            </a:r>
            <a:r>
              <a:rPr lang="en-US" altLang="en-US" dirty="0">
                <a:solidFill>
                  <a:srgbClr val="000000"/>
                </a:solidFill>
              </a:rPr>
              <a:t> extension is often required.</a:t>
            </a:r>
          </a:p>
          <a:p>
            <a:pPr>
              <a:spcBef>
                <a:spcPts val="400"/>
              </a:spcBef>
              <a:buFontTx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dirty="0"/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E98B3B-9056-40D5-A711-C93A8D2890C3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477660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 idx="4294967295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altLang="en-US"/>
              <a:t>The General Form of a Simple Program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/>
              <a:t>Simple C programs have the form</a:t>
            </a:r>
          </a:p>
          <a:p>
            <a:pPr>
              <a:lnSpc>
                <a:spcPct val="80000"/>
              </a:lnSpc>
              <a:spcBef>
                <a:spcPts val="1800"/>
              </a:spcBef>
              <a:buFontTx/>
              <a:buNone/>
            </a:pPr>
            <a:r>
              <a:rPr lang="en-US" altLang="en-US"/>
              <a:t>	</a:t>
            </a:r>
            <a:r>
              <a:rPr lang="en-US" altLang="en-US" sz="2400" i="1"/>
              <a:t>directives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en-US" sz="2400" i="1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i="1"/>
              <a:t>statements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400"/>
          </a:p>
          <a:p>
            <a:pPr>
              <a:lnSpc>
                <a:spcPct val="90000"/>
              </a:lnSpc>
              <a:spcBef>
                <a:spcPts val="400"/>
              </a:spcBef>
              <a:buFontTx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349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3694E5DC-D334-4691-AD3B-D6A6B4B41C9F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06699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altLang="en-US"/>
              <a:t>Compiling and Linking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Before a program can be executed, three steps are usually necessary:</a:t>
            </a:r>
          </a:p>
          <a:p>
            <a:pPr lvl="1">
              <a:defRPr/>
            </a:pPr>
            <a:r>
              <a:rPr lang="en-US" b="1" i="1" dirty="0">
                <a:ea typeface="+mn-ea"/>
                <a:cs typeface="+mn-cs"/>
              </a:rPr>
              <a:t>Preprocessing.</a:t>
            </a:r>
            <a:r>
              <a:rPr lang="en-US" dirty="0">
                <a:ea typeface="+mn-ea"/>
                <a:cs typeface="+mn-cs"/>
              </a:rPr>
              <a:t> The </a:t>
            </a:r>
            <a:r>
              <a:rPr lang="en-US" b="1" i="1" dirty="0">
                <a:ea typeface="+mn-ea"/>
                <a:cs typeface="+mn-cs"/>
              </a:rPr>
              <a:t>preprocessor</a:t>
            </a:r>
            <a:r>
              <a:rPr lang="en-US" dirty="0">
                <a:ea typeface="+mn-ea"/>
                <a:cs typeface="+mn-cs"/>
              </a:rPr>
              <a:t> obeys commands that begin with # (known as </a:t>
            </a:r>
            <a:r>
              <a:rPr lang="en-US" b="1" i="1" dirty="0">
                <a:ea typeface="+mn-ea"/>
                <a:cs typeface="+mn-cs"/>
              </a:rPr>
              <a:t>directives</a:t>
            </a:r>
            <a:r>
              <a:rPr lang="en-US" dirty="0">
                <a:ea typeface="+mn-ea"/>
                <a:cs typeface="+mn-cs"/>
              </a:rPr>
              <a:t>)</a:t>
            </a:r>
          </a:p>
          <a:p>
            <a:pPr lvl="1">
              <a:defRPr/>
            </a:pPr>
            <a:r>
              <a:rPr lang="en-US" b="1" i="1" dirty="0">
                <a:ea typeface="+mn-ea"/>
                <a:cs typeface="+mn-cs"/>
              </a:rPr>
              <a:t>Compiling.</a:t>
            </a:r>
            <a:r>
              <a:rPr lang="en-US" dirty="0">
                <a:ea typeface="+mn-ea"/>
                <a:cs typeface="+mn-cs"/>
              </a:rPr>
              <a:t> A </a:t>
            </a:r>
            <a:r>
              <a:rPr lang="en-US" b="1" i="1" dirty="0">
                <a:ea typeface="+mn-ea"/>
                <a:cs typeface="+mn-cs"/>
              </a:rPr>
              <a:t>compiler</a:t>
            </a:r>
            <a:r>
              <a:rPr lang="en-US" dirty="0">
                <a:ea typeface="+mn-ea"/>
                <a:cs typeface="+mn-cs"/>
              </a:rPr>
              <a:t> then translates the program into machine instructions (</a:t>
            </a:r>
            <a:r>
              <a:rPr lang="en-US" b="1" i="1" dirty="0">
                <a:ea typeface="+mn-ea"/>
                <a:cs typeface="+mn-cs"/>
              </a:rPr>
              <a:t>object code</a:t>
            </a:r>
            <a:r>
              <a:rPr lang="en-US" dirty="0">
                <a:ea typeface="+mn-ea"/>
                <a:cs typeface="+mn-cs"/>
              </a:rPr>
              <a:t>).</a:t>
            </a:r>
          </a:p>
          <a:p>
            <a:pPr lvl="1">
              <a:defRPr/>
            </a:pPr>
            <a:r>
              <a:rPr lang="en-US" b="1" i="1" dirty="0">
                <a:ea typeface="+mn-ea"/>
                <a:cs typeface="+mn-cs"/>
              </a:rPr>
              <a:t>Linking.</a:t>
            </a:r>
            <a:r>
              <a:rPr lang="en-US" dirty="0">
                <a:ea typeface="+mn-ea"/>
                <a:cs typeface="+mn-cs"/>
              </a:rPr>
              <a:t> A </a:t>
            </a:r>
            <a:r>
              <a:rPr lang="en-US" b="1" i="1" dirty="0">
                <a:ea typeface="+mn-ea"/>
                <a:cs typeface="+mn-cs"/>
              </a:rPr>
              <a:t>linker</a:t>
            </a:r>
            <a:r>
              <a:rPr lang="en-US" dirty="0">
                <a:ea typeface="+mn-ea"/>
                <a:cs typeface="+mn-cs"/>
              </a:rPr>
              <a:t> combines the object code produced by the compiler with any additional code needed to yield a complete executable program.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A01DCE-68D9-4555-B2A8-612981D0C8F9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42865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altLang="en-US"/>
              <a:t>The GCC Compiler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GCC (</a:t>
            </a:r>
            <a:r>
              <a:rPr lang="en-US" dirty="0"/>
              <a:t>GNU Compiler Collection) </a:t>
            </a:r>
            <a:r>
              <a:rPr lang="en-US" altLang="en-US" dirty="0"/>
              <a:t>is one of the most popular C compilers.</a:t>
            </a:r>
          </a:p>
          <a:p>
            <a:r>
              <a:rPr lang="en-US" altLang="en-US" dirty="0"/>
              <a:t>GCC is supplied with Linux but is available for many other platforms as well.</a:t>
            </a:r>
          </a:p>
          <a:p>
            <a:r>
              <a:rPr lang="en-US" altLang="en-US" dirty="0"/>
              <a:t>Using this compiler to compile </a:t>
            </a:r>
            <a:r>
              <a:rPr lang="en-US" altLang="en-US" dirty="0" err="1"/>
              <a:t>pun.c</a:t>
            </a:r>
            <a:r>
              <a:rPr lang="en-US" altLang="en-US" dirty="0"/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helloWorld.c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/>
          </a:p>
        </p:txBody>
      </p:sp>
      <p:sp>
        <p:nvSpPr>
          <p:cNvPr id="6144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4D24BD-DE93-4B32-B8D7-F531575B8D30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589223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altLang="en-US"/>
              <a:t>Compiling and Linking Using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After compiling and linking the program, </a:t>
            </a:r>
            <a:r>
              <a:rPr lang="en-US" altLang="en-US" dirty="0" err="1"/>
              <a:t>g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altLang="en-US" dirty="0"/>
              <a:t> leaves the executable program in a file named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altLang="en-US" dirty="0"/>
              <a:t> by default.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altLang="en-US" dirty="0"/>
              <a:t>Run: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./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altLang="en-US" dirty="0"/>
          </a:p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r>
              <a:rPr lang="en-US" altLang="en-US" dirty="0"/>
              <a:t> option lets us choose the name of the file containing the executable program. To name the executable version of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helloWorld.c</a:t>
            </a:r>
            <a:r>
              <a:rPr lang="en-US" altLang="en-US" dirty="0"/>
              <a:t> to :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-o hello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helloWorld.c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/>
              <a:t>Run: 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./hello</a:t>
            </a:r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01BA23-6270-4E6D-BBD1-A4B2F624206B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94059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altLang="en-US"/>
              <a:t>Directives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Directives: Commands that begin with # </a:t>
            </a:r>
          </a:p>
          <a:p>
            <a:r>
              <a:rPr lang="en-US" altLang="en-US" dirty="0"/>
              <a:t>By default, directives are one line long</a:t>
            </a:r>
          </a:p>
          <a:p>
            <a:r>
              <a:rPr lang="en-US" altLang="en-US" dirty="0"/>
              <a:t>There’s no semicolon or other special marker at the end.</a:t>
            </a:r>
          </a:p>
          <a:p>
            <a:r>
              <a:rPr lang="en-US" altLang="en-US" dirty="0"/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#include &lt;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en-US" dirty="0"/>
          </a:p>
          <a:p>
            <a:pPr lvl="1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dirty="0"/>
              <a:t> is a </a:t>
            </a:r>
            <a:r>
              <a:rPr lang="en-US" altLang="en-US" b="1" i="1" dirty="0"/>
              <a:t>header</a:t>
            </a:r>
            <a:r>
              <a:rPr lang="en-US" altLang="en-US" dirty="0"/>
              <a:t> containing information about C’s standard I/O library.</a:t>
            </a:r>
          </a:p>
        </p:txBody>
      </p:sp>
      <p:sp>
        <p:nvSpPr>
          <p:cNvPr id="6246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D3F2D8-CAAD-4FF9-A6F7-DFE9665EABD6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07769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en-US"/>
              <a:t> Function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en-US" dirty="0"/>
              <a:t> is mandatory and special</a:t>
            </a:r>
          </a:p>
          <a:p>
            <a:pPr lvl="1"/>
            <a:r>
              <a:rPr lang="en-US" altLang="en-US" dirty="0"/>
              <a:t>it gets called automatically when the program is executed.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en-US" dirty="0"/>
              <a:t> returns a status code</a:t>
            </a:r>
          </a:p>
          <a:p>
            <a:pPr lvl="1"/>
            <a:r>
              <a:rPr lang="en-US" altLang="en-US" dirty="0"/>
              <a:t>the value 0 indicates normal program termination.</a:t>
            </a:r>
          </a:p>
          <a:p>
            <a:endParaRPr lang="en-US" altLang="en-US" dirty="0"/>
          </a:p>
          <a:p>
            <a:r>
              <a:rPr lang="en-US" altLang="en-US" dirty="0"/>
              <a:t>If there’s no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dirty="0"/>
              <a:t> statement at the end of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en-US" dirty="0"/>
              <a:t> function, many compilers will produce a warning message: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accent2"/>
                </a:solidFill>
              </a:rPr>
              <a:t>warning: control reaches end of non-void function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6554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639760-5F63-4D94-8BD5-83A0AFEF60A1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62830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altLang="en-US" dirty="0"/>
              <a:t>Statements: Printing Strings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/>
              <a:t> function displays a </a:t>
            </a:r>
            <a:r>
              <a:rPr lang="en-US" altLang="en-US" i="1" dirty="0"/>
              <a:t>string literal</a:t>
            </a:r>
            <a:endParaRPr lang="en-US" altLang="en-US" dirty="0"/>
          </a:p>
          <a:p>
            <a:pPr lvl="1"/>
            <a:r>
              <a:rPr lang="en-US" altLang="en-US" dirty="0"/>
              <a:t>Characters enclosed in double quotation marks</a:t>
            </a:r>
          </a:p>
          <a:p>
            <a:pPr lvl="1"/>
            <a:r>
              <a:rPr lang="en-US" altLang="en-US" dirty="0"/>
              <a:t>It doesn’t show the quotation marks.</a:t>
            </a:r>
          </a:p>
          <a:p>
            <a:pPr lvl="1"/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b="1" dirty="0"/>
              <a:t> doesn’t automatically advance to the next output line when it finishes printing.</a:t>
            </a:r>
          </a:p>
          <a:p>
            <a:endParaRPr lang="en-US" altLang="en-US" dirty="0"/>
          </a:p>
          <a:p>
            <a:r>
              <a:rPr lang="en-US" altLang="en-US" dirty="0"/>
              <a:t>To make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/>
              <a:t> advance one line</a:t>
            </a:r>
          </a:p>
          <a:p>
            <a:pPr lvl="1"/>
            <a:r>
              <a:rPr lang="en-US" altLang="en-US" dirty="0"/>
              <a:t>include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dirty="0"/>
              <a:t> (the </a:t>
            </a:r>
            <a:r>
              <a:rPr lang="en-US" altLang="en-US" b="1" i="1" dirty="0"/>
              <a:t>new-line character</a:t>
            </a:r>
            <a:r>
              <a:rPr lang="en-US" altLang="en-US" dirty="0"/>
              <a:t>) in the string</a:t>
            </a:r>
          </a:p>
          <a:p>
            <a:pPr marL="457200" lvl="1" indent="0">
              <a:buNone/>
            </a:pPr>
            <a:endParaRPr lang="en-US" altLang="en-US" dirty="0"/>
          </a:p>
          <a:p>
            <a:pPr marL="457200" lvl="1" indent="0">
              <a:buNone/>
            </a:pPr>
            <a:r>
              <a:rPr lang="en-US" altLang="en-US" dirty="0"/>
              <a:t>	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World!\n”);</a:t>
            </a:r>
          </a:p>
          <a:p>
            <a:pPr>
              <a:buFontTx/>
              <a:buNone/>
            </a:pPr>
            <a:r>
              <a:rPr lang="en-US" altLang="en-US" dirty="0"/>
              <a:t> </a:t>
            </a:r>
          </a:p>
          <a:p>
            <a:endParaRPr lang="en-US" altLang="en-US" dirty="0"/>
          </a:p>
        </p:txBody>
      </p:sp>
      <p:sp>
        <p:nvSpPr>
          <p:cNvPr id="6861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2BCB90-D18B-4D7C-BF67-6316F66F0381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40865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altLang="en-US"/>
              <a:t>Comments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229600" cy="4800600"/>
          </a:xfrm>
        </p:spPr>
        <p:txBody>
          <a:bodyPr/>
          <a:lstStyle/>
          <a:p>
            <a:r>
              <a:rPr lang="en-US" altLang="en-US" dirty="0"/>
              <a:t>A block </a:t>
            </a:r>
            <a:r>
              <a:rPr lang="en-US" altLang="en-US" b="1" i="1" dirty="0"/>
              <a:t>comment</a:t>
            </a:r>
            <a:r>
              <a:rPr lang="en-US" altLang="en-US" dirty="0"/>
              <a:t> begins with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 altLang="en-US" dirty="0"/>
              <a:t> and end with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altLang="en-US" dirty="0"/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dirty="0"/>
              <a:t>	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/* This is a comment */</a:t>
            </a:r>
          </a:p>
          <a:p>
            <a:r>
              <a:rPr lang="en-US" altLang="en-US" dirty="0"/>
              <a:t>Block comments may extend over more than one line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/* Name: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pun.c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 Purpose: Prints a bad pun.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 Author: K. N. King */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en-US" dirty="0"/>
              <a:t>Line comments ends automatically at the end of a line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// This is a comment</a:t>
            </a:r>
          </a:p>
          <a:p>
            <a:pPr>
              <a:defRPr/>
            </a:pPr>
            <a:r>
              <a:rPr lang="en-US" dirty="0"/>
              <a:t>Line comments are safer</a:t>
            </a:r>
          </a:p>
          <a:p>
            <a:pPr lvl="1">
              <a:defRPr/>
            </a:pPr>
            <a:r>
              <a:rPr lang="en-US" dirty="0"/>
              <a:t>No chance that an unterminated comment will accidentally consume part of a program.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altLang="en-US" dirty="0"/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endParaRPr lang="en-US" altLang="en-US" dirty="0"/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663C08-CE0D-4EE3-A35D-6BD4F997A607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412947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altLang="en-US"/>
              <a:t>Variables and Types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Most programs need to a way to store data temporarily during program execution. These storage locations are called </a:t>
            </a:r>
            <a:r>
              <a:rPr lang="en-US" altLang="en-US" b="1" i="1" dirty="0"/>
              <a:t>variables.</a:t>
            </a:r>
          </a:p>
          <a:p>
            <a:r>
              <a:rPr lang="en-US" altLang="en-US" dirty="0"/>
              <a:t>Every variable must have a </a:t>
            </a:r>
            <a:r>
              <a:rPr lang="en-US" altLang="en-US" b="1" i="1" dirty="0"/>
              <a:t>type.</a:t>
            </a:r>
          </a:p>
          <a:p>
            <a:r>
              <a:rPr lang="en-US" altLang="en-US" dirty="0"/>
              <a:t>C has a wide variety of types, including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dirty="0"/>
              <a:t>.</a:t>
            </a: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334B99-E56F-4544-9533-181828F0F274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700585" y="3581400"/>
            <a:ext cx="7772400" cy="685800"/>
          </a:xfrm>
        </p:spPr>
        <p:txBody>
          <a:bodyPr/>
          <a:lstStyle/>
          <a:p>
            <a:r>
              <a:rPr lang="en-US" altLang="en-US" dirty="0"/>
              <a:t>Syllabus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A3DC8F-DE61-4CDC-BE6A-68B54B7E79E8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7705472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altLang="en-US"/>
              <a:t>Printing the Value of a Variable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/>
              <a:t> can be used to display the current value of a variable.</a:t>
            </a:r>
          </a:p>
          <a:p>
            <a:r>
              <a:rPr lang="en-US" altLang="en-US" dirty="0"/>
              <a:t>For example, to display the current value of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altLang="en-US" dirty="0"/>
              <a:t> variable, we’d use the following call of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/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("Height: %d\n", height);</a:t>
            </a:r>
          </a:p>
          <a:p>
            <a:endParaRPr lang="en-US" altLang="en-US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altLang="en-US" b="1" dirty="0">
                <a:solidFill>
                  <a:schemeClr val="accent2"/>
                </a:solidFill>
              </a:rPr>
              <a:t> is a placeholder for integer indicating where the value of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altLang="en-US" b="1" dirty="0">
                <a:solidFill>
                  <a:schemeClr val="accent2"/>
                </a:solidFill>
              </a:rPr>
              <a:t> is to be filled in.</a:t>
            </a:r>
          </a:p>
          <a:p>
            <a:endParaRPr lang="en-US" altLang="en-US" b="1" dirty="0">
              <a:solidFill>
                <a:schemeClr val="accent2"/>
              </a:solidFill>
            </a:endParaRP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628DCA-C283-4CAA-955B-CC13780C7066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 idx="4294967295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altLang="en-US"/>
              <a:t>Printing the Value of a Variable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4294967295"/>
          </p:nvPr>
        </p:nvSpPr>
        <p:spPr>
          <a:xfrm>
            <a:off x="685800" y="1524000"/>
            <a:ext cx="8153400" cy="4800600"/>
          </a:xfrm>
        </p:spPr>
        <p:txBody>
          <a:bodyPr/>
          <a:lstStyle/>
          <a:p>
            <a:r>
              <a:rPr lang="en-US" altLang="en-US" dirty="0"/>
              <a:t>There’s no limit to the number of variables that can be printed by a single call of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/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("Height: %d  Length: %d\n",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height,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length);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altLang="en-US" dirty="0"/>
              <a:t> works only for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/>
              <a:t> variables; to print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altLang="en-US" dirty="0">
                <a:cs typeface="Courier New" panose="02070309020205020404" pitchFamily="49" charset="0"/>
              </a:rPr>
              <a:t>or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</a:t>
            </a:r>
            <a:r>
              <a:rPr lang="en-US" altLang="en-US" dirty="0"/>
              <a:t> variable, use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</a:t>
            </a:r>
            <a:r>
              <a:rPr lang="en-US" altLang="en-US" dirty="0"/>
              <a:t> instead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/>
          </a:p>
        </p:txBody>
      </p:sp>
      <p:sp>
        <p:nvSpPr>
          <p:cNvPr id="50181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D3110A91-FEE5-440C-B43D-978AE4F1C789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6478887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CE8F-65B4-2908-D363-2CC12F4D6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417FF-ECB8-CBA7-074D-FCDA56E65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pay for hourly employees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22903-EBA2-D52B-645E-B24C9B4037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6F33F-7BF4-43C6-94F0-A24376D5E75B}" type="slidenum">
              <a:rPr lang="en-US" altLang="en-US" smtClean="0"/>
              <a:pPr>
                <a:defRPr/>
              </a:pPr>
              <a:t>42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8857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6916-21F3-FDD7-96D9-093EAD5EB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3200"/>
            <a:ext cx="7772400" cy="685800"/>
          </a:xfrm>
        </p:spPr>
        <p:txBody>
          <a:bodyPr/>
          <a:lstStyle/>
          <a:p>
            <a:r>
              <a:rPr lang="en-US" dirty="0"/>
              <a:t>Getting Ready for the semester and next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FBDE8-E4F3-8D31-C6C5-FC5F1924C4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6F33F-7BF4-43C6-94F0-A24376D5E75B}" type="slidenum">
              <a:rPr lang="en-US" altLang="en-US" smtClean="0"/>
              <a:pPr>
                <a:defRPr/>
              </a:pPr>
              <a:t>43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7765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Install Terminal Emulator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cs typeface="Times New Roman"/>
              </a:rPr>
              <a:t>If you are a Windows user,</a:t>
            </a:r>
            <a:r>
              <a:rPr lang="en-US" altLang="en-US" sz="2400" dirty="0">
                <a:ea typeface="+mn-lt"/>
                <a:cs typeface="+mn-lt"/>
              </a:rPr>
              <a:t> install</a:t>
            </a:r>
            <a:r>
              <a:rPr lang="en-US" sz="2400" dirty="0">
                <a:ea typeface="+mn-lt"/>
                <a:cs typeface="+mn-lt"/>
              </a:rPr>
              <a:t> any Unix emulator such as Putty and </a:t>
            </a:r>
            <a:r>
              <a:rPr lang="en-US" sz="2400" dirty="0" err="1">
                <a:ea typeface="+mn-lt"/>
                <a:cs typeface="+mn-lt"/>
              </a:rPr>
              <a:t>WinSC</a:t>
            </a:r>
            <a:endParaRPr lang="en-US" sz="2400" dirty="0">
              <a:ea typeface="+mn-lt"/>
              <a:cs typeface="+mn-lt"/>
            </a:endParaRPr>
          </a:p>
          <a:p>
            <a:pPr lvl="1">
              <a:defRPr/>
            </a:pPr>
            <a:r>
              <a:rPr lang="en-US" dirty="0"/>
              <a:t>Putty (terminal) and WinSCP (file transfer)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hlinkClick r:id="rId2"/>
              </a:rPr>
              <a:t>https://www.putty.org/</a:t>
            </a: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dirty="0">
                <a:hlinkClick r:id="rId3"/>
              </a:rPr>
              <a:t>https://winscp.net/eng/download.php</a:t>
            </a:r>
            <a:endParaRPr lang="en-US" altLang="en-US" dirty="0"/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Use the following information to connect:</a:t>
            </a:r>
            <a:endParaRPr lang="en-US" altLang="en-US" sz="2400" dirty="0">
              <a:ea typeface="+mn-lt"/>
              <a:cs typeface="+mn-lt"/>
            </a:endParaRPr>
          </a:p>
          <a:p>
            <a:pPr lvl="1"/>
            <a:r>
              <a:rPr lang="en-US" sz="2000" b="1" dirty="0">
                <a:cs typeface="Times New Roman"/>
              </a:rPr>
              <a:t>Hostname:</a:t>
            </a:r>
            <a:r>
              <a:rPr lang="en-US" sz="2000" dirty="0">
                <a:cs typeface="Times New Roman"/>
              </a:rPr>
              <a:t> </a:t>
            </a:r>
            <a:r>
              <a:rPr lang="en-US" sz="2000" dirty="0">
                <a:ea typeface="+mn-lt"/>
                <a:cs typeface="+mn-lt"/>
              </a:rPr>
              <a:t>sc.rc.usf.edu</a:t>
            </a:r>
            <a:endParaRPr lang="en-US" sz="2000" dirty="0">
              <a:cs typeface="Times New Roman"/>
            </a:endParaRPr>
          </a:p>
          <a:p>
            <a:pPr lvl="1"/>
            <a:r>
              <a:rPr lang="en-US" sz="2000" b="1" dirty="0">
                <a:cs typeface="Times New Roman"/>
              </a:rPr>
              <a:t>Port:</a:t>
            </a:r>
            <a:r>
              <a:rPr lang="en-US" sz="2000" dirty="0">
                <a:cs typeface="Times New Roman"/>
              </a:rPr>
              <a:t> 22</a:t>
            </a:r>
          </a:p>
          <a:p>
            <a:pPr lvl="1"/>
            <a:r>
              <a:rPr lang="en-US" sz="2000" b="1" dirty="0">
                <a:cs typeface="Times New Roman"/>
              </a:rPr>
              <a:t>Username:</a:t>
            </a:r>
            <a:r>
              <a:rPr lang="en-US" sz="2000" dirty="0">
                <a:cs typeface="Times New Roman"/>
              </a:rPr>
              <a:t> your USF NetID</a:t>
            </a:r>
          </a:p>
          <a:p>
            <a:pPr lvl="1"/>
            <a:r>
              <a:rPr lang="en-US" sz="2000" b="1" dirty="0">
                <a:cs typeface="Times New Roman"/>
              </a:rPr>
              <a:t>Password:</a:t>
            </a:r>
            <a:r>
              <a:rPr lang="en-US" sz="2000" dirty="0">
                <a:cs typeface="Times New Roman"/>
              </a:rPr>
              <a:t> your USF NetID password</a:t>
            </a:r>
          </a:p>
          <a:p>
            <a:pPr lvl="1">
              <a:defRPr/>
            </a:pPr>
            <a:endParaRPr lang="en-US" dirty="0"/>
          </a:p>
          <a:p>
            <a:pPr marL="457200" lvl="1" indent="0">
              <a:buFontTx/>
              <a:buNone/>
              <a:defRPr/>
            </a:pPr>
            <a:endParaRPr lang="en-US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2CCC3D-CC6A-4BA5-9C82-B08024631369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509356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>
            <a:extLst>
              <a:ext uri="{FF2B5EF4-FFF2-40B4-BE49-F238E27FC236}">
                <a16:creationId xmlns:a16="http://schemas.microsoft.com/office/drawing/2014/main" id="{689F8F80-F0E1-42EA-A99F-BABFAC267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98" y="4760869"/>
            <a:ext cx="2224069" cy="1735219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3E332D20-E387-46A0-A1C0-4345552F5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14" y="1445651"/>
            <a:ext cx="3389837" cy="3183446"/>
          </a:xfrm>
          <a:prstGeom prst="rect">
            <a:avLst/>
          </a:prstGeom>
        </p:spPr>
      </p:pic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ea typeface="+mj-lt"/>
                <a:cs typeface="+mj-lt"/>
              </a:rPr>
              <a:t>First access to the SC using PuTTY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84A70F-999B-486D-8DAA-8A2A5F71EF2E}"/>
              </a:ext>
            </a:extLst>
          </p:cNvPr>
          <p:cNvSpPr txBox="1"/>
          <p:nvPr/>
        </p:nvSpPr>
        <p:spPr>
          <a:xfrm>
            <a:off x="3919898" y="1688544"/>
            <a:ext cx="195084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latin typeface="Times New Roman"/>
                <a:cs typeface="Times New Roman"/>
              </a:rPr>
              <a:t>Insert hostname</a:t>
            </a:r>
            <a:endParaRPr lang="en-US" sz="1800" b="1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6E7B010-95BA-43DE-A3E5-0CA9293BC939}"/>
              </a:ext>
            </a:extLst>
          </p:cNvPr>
          <p:cNvCxnSpPr/>
          <p:nvPr/>
        </p:nvCxnSpPr>
        <p:spPr bwMode="auto">
          <a:xfrm flipH="1">
            <a:off x="1975319" y="1830509"/>
            <a:ext cx="1945376" cy="3315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4AAFACC-EE5F-4D9E-B2DB-6BE78AA36CD8}"/>
              </a:ext>
            </a:extLst>
          </p:cNvPr>
          <p:cNvSpPr txBox="1"/>
          <p:nvPr/>
        </p:nvSpPr>
        <p:spPr>
          <a:xfrm>
            <a:off x="3947220" y="4311525"/>
            <a:ext cx="195084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latin typeface="Times New Roman"/>
                <a:cs typeface="Times New Roman"/>
              </a:rPr>
              <a:t>Click on 'Open'</a:t>
            </a:r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39A16B-F68F-4A68-A4B7-F1E0F527EB4B}"/>
              </a:ext>
            </a:extLst>
          </p:cNvPr>
          <p:cNvCxnSpPr/>
          <p:nvPr/>
        </p:nvCxnSpPr>
        <p:spPr bwMode="auto">
          <a:xfrm flipH="1" flipV="1">
            <a:off x="2934458" y="4432654"/>
            <a:ext cx="1034621" cy="418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523846-3C63-4C41-8BE3-63A888E5D486}"/>
              </a:ext>
            </a:extLst>
          </p:cNvPr>
          <p:cNvCxnSpPr/>
          <p:nvPr/>
        </p:nvCxnSpPr>
        <p:spPr bwMode="auto">
          <a:xfrm flipH="1" flipV="1">
            <a:off x="1656554" y="6305967"/>
            <a:ext cx="1918053" cy="3278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852DC80-4EC8-4DFE-B044-A04316532FF0}"/>
              </a:ext>
            </a:extLst>
          </p:cNvPr>
          <p:cNvSpPr txBox="1"/>
          <p:nvPr/>
        </p:nvSpPr>
        <p:spPr>
          <a:xfrm>
            <a:off x="3537379" y="6178576"/>
            <a:ext cx="195084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latin typeface="Times New Roman"/>
                <a:cs typeface="Times New Roman"/>
              </a:rPr>
              <a:t>Click on 'Accept'</a:t>
            </a:r>
            <a:endParaRPr 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E9F27ACD-F286-4F39-B987-B55CEE037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648" y="3345164"/>
            <a:ext cx="3235008" cy="31367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B2C868-C6C3-4272-B16E-A8D2931040B5}"/>
              </a:ext>
            </a:extLst>
          </p:cNvPr>
          <p:cNvSpPr txBox="1"/>
          <p:nvPr/>
        </p:nvSpPr>
        <p:spPr>
          <a:xfrm>
            <a:off x="531882" y="3919898"/>
            <a:ext cx="49363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highlight>
                  <a:srgbClr val="FFFF00"/>
                </a:highlight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1CDFE5-3070-4C5F-AB8D-8419B4777FFB}"/>
              </a:ext>
            </a:extLst>
          </p:cNvPr>
          <p:cNvSpPr txBox="1"/>
          <p:nvPr/>
        </p:nvSpPr>
        <p:spPr>
          <a:xfrm>
            <a:off x="2763236" y="4830655"/>
            <a:ext cx="49363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highlight>
                  <a:srgbClr val="FFFF00"/>
                </a:highlight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8251FA-5735-4A8A-A4DC-3F092998F8FB}"/>
              </a:ext>
            </a:extLst>
          </p:cNvPr>
          <p:cNvSpPr txBox="1"/>
          <p:nvPr/>
        </p:nvSpPr>
        <p:spPr>
          <a:xfrm>
            <a:off x="8063842" y="5668551"/>
            <a:ext cx="49363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highlight>
                  <a:srgbClr val="FFFF00"/>
                </a:highlight>
                <a:latin typeface="Times New Roman"/>
                <a:cs typeface="Times New Roman"/>
              </a:rPr>
              <a:t>3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D8AF74-DFFC-47C1-BE72-8135B97FF607}"/>
              </a:ext>
            </a:extLst>
          </p:cNvPr>
          <p:cNvSpPr txBox="1"/>
          <p:nvPr/>
        </p:nvSpPr>
        <p:spPr>
          <a:xfrm>
            <a:off x="5422647" y="2626624"/>
            <a:ext cx="195084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latin typeface="Times New Roman"/>
                <a:cs typeface="Times New Roman"/>
              </a:rPr>
              <a:t>Type your username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F4458E-AD0C-44B7-8790-2231656C8918}"/>
              </a:ext>
            </a:extLst>
          </p:cNvPr>
          <p:cNvSpPr txBox="1"/>
          <p:nvPr/>
        </p:nvSpPr>
        <p:spPr>
          <a:xfrm>
            <a:off x="7244159" y="2626625"/>
            <a:ext cx="195084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latin typeface="Times New Roman"/>
                <a:cs typeface="Times New Roman"/>
              </a:rPr>
              <a:t>Type your password</a:t>
            </a:r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A2334C-C3E7-4A74-A88F-2680299AAE0F}"/>
              </a:ext>
            </a:extLst>
          </p:cNvPr>
          <p:cNvCxnSpPr>
            <a:cxnSpLocks/>
          </p:cNvCxnSpPr>
          <p:nvPr/>
        </p:nvCxnSpPr>
        <p:spPr bwMode="auto">
          <a:xfrm flipH="1">
            <a:off x="6137477" y="2941629"/>
            <a:ext cx="132970" cy="6867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F9AA29-1B90-4C46-9266-2529B2CB4178}"/>
              </a:ext>
            </a:extLst>
          </p:cNvPr>
          <p:cNvCxnSpPr>
            <a:cxnSpLocks/>
          </p:cNvCxnSpPr>
          <p:nvPr/>
        </p:nvCxnSpPr>
        <p:spPr bwMode="auto">
          <a:xfrm flipH="1">
            <a:off x="6938943" y="2959843"/>
            <a:ext cx="1171233" cy="20437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350461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7E697BBC-C106-428A-8DFE-8464D2C78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kern="0"/>
              <a:t>Install FileZilla</a:t>
            </a:r>
            <a:endParaRPr lang="en-US" kern="0">
              <a:solidFill>
                <a:srgbClr val="000000"/>
              </a:solidFill>
              <a:cs typeface="Times New Roman"/>
            </a:endParaRPr>
          </a:p>
          <a:p>
            <a:endParaRPr lang="en-US" altLang="en-US" kern="0" dirty="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  <a:ea typeface="+mj-lt"/>
                <a:cs typeface="+mj-lt"/>
              </a:rPr>
              <a:t>Transfering files from/to the SC</a:t>
            </a:r>
          </a:p>
        </p:txBody>
      </p:sp>
      <p:pic>
        <p:nvPicPr>
          <p:cNvPr id="5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D6DB950-943E-4519-83D3-5452BCDD2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11" y="2211429"/>
            <a:ext cx="4091120" cy="2954271"/>
          </a:xfrm>
          <a:prstGeom prst="rect">
            <a:avLst/>
          </a:prstGeom>
        </p:spPr>
      </p:pic>
      <p:pic>
        <p:nvPicPr>
          <p:cNvPr id="6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3CA8222E-ED5E-45CA-B3BF-8EABD101F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796" y="2213208"/>
            <a:ext cx="3699494" cy="295071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F0B1E35-AF50-4D27-8E2D-751814C889C1}"/>
              </a:ext>
            </a:extLst>
          </p:cNvPr>
          <p:cNvSpPr/>
          <p:nvPr/>
        </p:nvSpPr>
        <p:spPr bwMode="auto">
          <a:xfrm>
            <a:off x="2976354" y="2388916"/>
            <a:ext cx="1743189" cy="1597467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1832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For MAC users, you don’t need to install any emulator. MAC OS X includes Secure Shell terminal.  </a:t>
            </a:r>
          </a:p>
          <a:p>
            <a:r>
              <a:rPr lang="en-US" dirty="0"/>
              <a:t>Open Terminal in Applications&gt;Utilities. Then choose the menu Shell&gt;New Remote Connection. Select Secure Shell in the Service section, then click the + button under the Server section. Type in the host name: </a:t>
            </a:r>
            <a:r>
              <a:rPr lang="en-US" dirty="0">
                <a:hlinkClick r:id="rId2"/>
              </a:rPr>
              <a:t>sc.rc.usf.edu </a:t>
            </a:r>
            <a:r>
              <a:rPr lang="en-US" dirty="0"/>
              <a:t>, then put your username in the User field.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6F33F-7BF4-43C6-94F0-A24376D5E75B}" type="slidenum">
              <a:rPr lang="en-US" altLang="en-US" smtClean="0"/>
              <a:pPr>
                <a:defRPr/>
              </a:pPr>
              <a:t>47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3968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textfield</a:t>
            </a:r>
            <a:r>
              <a:rPr lang="en-US" dirty="0"/>
              <a:t> on the bottom, it should show: </a:t>
            </a:r>
            <a:r>
              <a:rPr lang="en-US" dirty="0" err="1"/>
              <a:t>ssh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yourusername@sc.rc.usf.edu</a:t>
            </a:r>
            <a:r>
              <a:rPr lang="en-US" dirty="0"/>
              <a:t>. Click connect. </a:t>
            </a:r>
          </a:p>
          <a:p>
            <a:endParaRPr lang="en-US" dirty="0"/>
          </a:p>
          <a:p>
            <a:r>
              <a:rPr lang="en-US" dirty="0"/>
              <a:t>Download FileZilla for file transfers</a:t>
            </a:r>
          </a:p>
          <a:p>
            <a:pPr lvl="1"/>
            <a:r>
              <a:rPr lang="en-US" dirty="0">
                <a:hlinkClick r:id="rId3"/>
              </a:rPr>
              <a:t>https://filezilla-project.org/ 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6F33F-7BF4-43C6-94F0-A24376D5E75B}" type="slidenum">
              <a:rPr lang="en-US" altLang="en-US" smtClean="0"/>
              <a:pPr>
                <a:defRPr/>
              </a:pPr>
              <a:t>48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0184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Mac</a:t>
            </a:r>
          </a:p>
          <a:p>
            <a:pPr lvl="1"/>
            <a:r>
              <a:rPr lang="en-US" dirty="0"/>
              <a:t> IDE: Xcode, </a:t>
            </a:r>
            <a:r>
              <a:rPr lang="en-US" dirty="0" err="1"/>
              <a:t>jGRASP</a:t>
            </a:r>
            <a:endParaRPr lang="en-US" dirty="0"/>
          </a:p>
          <a:p>
            <a:endParaRPr lang="en-US" altLang="en-US" dirty="0"/>
          </a:p>
          <a:p>
            <a:r>
              <a:rPr lang="en-US" altLang="en-US" dirty="0"/>
              <a:t>For Windows</a:t>
            </a:r>
          </a:p>
          <a:p>
            <a:pPr lvl="1"/>
            <a:r>
              <a:rPr lang="en-US" altLang="en-US" dirty="0"/>
              <a:t>IDEs: </a:t>
            </a:r>
            <a:r>
              <a:rPr lang="en-US" altLang="en-US" dirty="0" err="1"/>
              <a:t>VScode</a:t>
            </a:r>
            <a:r>
              <a:rPr lang="en-US" altLang="en-US" dirty="0"/>
              <a:t>, </a:t>
            </a:r>
            <a:r>
              <a:rPr lang="en-US" altLang="en-US" dirty="0" err="1"/>
              <a:t>CodeBlocks</a:t>
            </a:r>
            <a:r>
              <a:rPr lang="en-US" altLang="en-US" dirty="0"/>
              <a:t>, or </a:t>
            </a:r>
            <a:r>
              <a:rPr lang="en-US" altLang="en-US" dirty="0" err="1"/>
              <a:t>jGRASP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6F33F-7BF4-43C6-94F0-A24376D5E75B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4894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6858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What would you learn from this course?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91000" y="6400800"/>
            <a:ext cx="685800" cy="304800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7D6F33F-7BF4-43C6-94F0-A24376D5E75B}" type="slidenum">
              <a:rPr lang="en-US" altLang="en-US" smtClean="0"/>
              <a:pPr>
                <a:spcAft>
                  <a:spcPts val="600"/>
                </a:spcAft>
                <a:defRPr/>
              </a:pPr>
              <a:t>5</a:t>
            </a:fld>
            <a:endParaRPr lang="en-US" alt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7E9B6C9-7910-A188-DF1B-B06B0D4CC1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98577"/>
              </p:ext>
            </p:extLst>
          </p:nvPr>
        </p:nvGraphicFramePr>
        <p:xfrm>
          <a:off x="685800" y="1524000"/>
          <a:ext cx="77724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13459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Before Next Class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Install</a:t>
            </a:r>
          </a:p>
          <a:p>
            <a:pPr lvl="1">
              <a:defRPr/>
            </a:pPr>
            <a:r>
              <a:rPr lang="en-US" altLang="en-US" dirty="0"/>
              <a:t>Windows users: Putty and WinSCP</a:t>
            </a:r>
          </a:p>
          <a:p>
            <a:pPr lvl="1">
              <a:defRPr/>
            </a:pPr>
            <a:r>
              <a:rPr lang="en-US" altLang="en-US" dirty="0"/>
              <a:t>Mac users: FileZilla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Login to the </a:t>
            </a:r>
            <a:r>
              <a:rPr lang="en-US" altLang="en-US" dirty="0" err="1"/>
              <a:t>sc</a:t>
            </a:r>
            <a:r>
              <a:rPr lang="en-US" altLang="en-US" dirty="0"/>
              <a:t>(student cluster) to make sure you have access</a:t>
            </a:r>
          </a:p>
          <a:p>
            <a:pPr lvl="1">
              <a:defRPr/>
            </a:pPr>
            <a:r>
              <a:rPr lang="en-US" altLang="en-US" dirty="0"/>
              <a:t>If you can not access </a:t>
            </a:r>
            <a:r>
              <a:rPr lang="en-US" altLang="en-US" dirty="0" err="1"/>
              <a:t>sc</a:t>
            </a:r>
            <a:r>
              <a:rPr lang="en-US" altLang="en-US" dirty="0"/>
              <a:t>, email </a:t>
            </a:r>
            <a:r>
              <a:rPr lang="en-US" altLang="en-US" dirty="0">
                <a:hlinkClick r:id="rId2"/>
              </a:rPr>
              <a:t>rc-help@usf.edu</a:t>
            </a: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Install a backup IDE</a:t>
            </a:r>
          </a:p>
          <a:p>
            <a:pPr marL="0" indent="0">
              <a:buNone/>
              <a:defRPr/>
            </a:pPr>
            <a:endParaRPr lang="en-US" altLang="en-US" dirty="0"/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9A6500-3955-4BE9-BA29-64780FD3C519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408913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dirty="0"/>
              <a:t>Before Next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Bring your laptop to all future classes</a:t>
            </a:r>
          </a:p>
          <a:p>
            <a:pPr lvl="1">
              <a:defRPr/>
            </a:pPr>
            <a:r>
              <a:rPr lang="en-US" altLang="en-US" dirty="0"/>
              <a:t>Make sure laptop battery is charged</a:t>
            </a:r>
          </a:p>
          <a:p>
            <a:pPr lvl="1">
              <a:defRPr/>
            </a:pPr>
            <a:r>
              <a:rPr lang="en-US" altLang="en-US" dirty="0"/>
              <a:t>In-class exercises: on your laptop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6F33F-7BF4-43C6-94F0-A24376D5E75B}" type="slidenum">
              <a:rPr lang="en-US" altLang="en-US" smtClean="0"/>
              <a:pPr>
                <a:defRPr/>
              </a:pPr>
              <a:t>51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6023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covered today:</a:t>
            </a:r>
          </a:p>
          <a:p>
            <a:pPr lvl="1"/>
            <a:r>
              <a:rPr lang="en-US" dirty="0"/>
              <a:t>Syllabus  and course structure</a:t>
            </a:r>
          </a:p>
          <a:p>
            <a:pPr lvl="1"/>
            <a:r>
              <a:rPr lang="en-US" dirty="0"/>
              <a:t>Material on Canvas</a:t>
            </a:r>
          </a:p>
          <a:p>
            <a:pPr lvl="1"/>
            <a:r>
              <a:rPr lang="en-US" dirty="0"/>
              <a:t>Student Cluster Account and access</a:t>
            </a:r>
          </a:p>
          <a:p>
            <a:pPr lvl="1"/>
            <a:r>
              <a:rPr lang="en-US" dirty="0"/>
              <a:t>Unix/Linux file system</a:t>
            </a:r>
          </a:p>
          <a:p>
            <a:pPr lvl="1"/>
            <a:r>
              <a:rPr lang="en-US" dirty="0"/>
              <a:t>Edit, compile, and test a C program</a:t>
            </a:r>
          </a:p>
          <a:p>
            <a:pPr lvl="1"/>
            <a:r>
              <a:rPr lang="en-US" dirty="0"/>
              <a:t>Getting ready for the semester</a:t>
            </a:r>
          </a:p>
          <a:p>
            <a:pPr lvl="1"/>
            <a:r>
              <a:rPr lang="en-US" dirty="0"/>
              <a:t>Before next class: what you need to do</a:t>
            </a:r>
          </a:p>
          <a:p>
            <a:endParaRPr lang="en-US" dirty="0"/>
          </a:p>
          <a:p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6F33F-7BF4-43C6-94F0-A24376D5E75B}" type="slidenum">
              <a:rPr lang="en-US" altLang="en-US" smtClean="0"/>
              <a:pPr>
                <a:defRPr/>
              </a:pPr>
              <a:t>52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68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90500"/>
            <a:ext cx="7772400" cy="685800"/>
          </a:xfrm>
        </p:spPr>
        <p:txBody>
          <a:bodyPr/>
          <a:lstStyle/>
          <a:p>
            <a:r>
              <a:rPr lang="en-US" dirty="0"/>
              <a:t>Questions and who to 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28700"/>
            <a:ext cx="8001000" cy="4800600"/>
          </a:xfrm>
        </p:spPr>
        <p:txBody>
          <a:bodyPr/>
          <a:lstStyle/>
          <a:p>
            <a:r>
              <a:rPr lang="en-US" dirty="0"/>
              <a:t>General course questions:</a:t>
            </a:r>
          </a:p>
          <a:p>
            <a:pPr lvl="1"/>
            <a:r>
              <a:rPr lang="en-US" dirty="0"/>
              <a:t>Syllabus, FAQ pages on Canvas </a:t>
            </a:r>
          </a:p>
          <a:p>
            <a:r>
              <a:rPr lang="en-US" dirty="0"/>
              <a:t>Discussion board on Teams</a:t>
            </a:r>
          </a:p>
          <a:p>
            <a:pPr lvl="1"/>
            <a:r>
              <a:rPr lang="en-US" dirty="0"/>
              <a:t>Course questions: concepts, projects, quizzes ...</a:t>
            </a:r>
          </a:p>
          <a:p>
            <a:pPr lvl="1"/>
            <a:r>
              <a:rPr lang="en-US" dirty="0"/>
              <a:t>Many questions are shared by other students</a:t>
            </a:r>
          </a:p>
          <a:p>
            <a:pPr lvl="1"/>
            <a:r>
              <a:rPr lang="en-US" dirty="0"/>
              <a:t>Monitored by TAs and the instructor – you will get a quicker response on the discussion board</a:t>
            </a:r>
          </a:p>
          <a:p>
            <a:pPr lvl="1"/>
            <a:r>
              <a:rPr lang="en-US" dirty="0"/>
              <a:t>Anybody can post a question and anybody else can reply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Posting any parts of a solution to any parts of a project is considered cheating.</a:t>
            </a:r>
          </a:p>
          <a:p>
            <a:r>
              <a:rPr lang="en-US" dirty="0"/>
              <a:t>Access student cluster: rc-help@usf.edu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91000" y="6400800"/>
            <a:ext cx="685800" cy="304800"/>
          </a:xfrm>
        </p:spPr>
        <p:txBody>
          <a:bodyPr/>
          <a:lstStyle/>
          <a:p>
            <a:fld id="{57D6F33F-7BF4-43C6-94F0-A24376D5E75B}" type="slidenum">
              <a:rPr lang="en-US" altLang="en-US" smtClean="0"/>
              <a:pPr/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508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90500"/>
            <a:ext cx="7772400" cy="685800"/>
          </a:xfrm>
        </p:spPr>
        <p:txBody>
          <a:bodyPr/>
          <a:lstStyle/>
          <a:p>
            <a:r>
              <a:rPr lang="en-US" dirty="0"/>
              <a:t>Questions and who to 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28700"/>
            <a:ext cx="7772400" cy="4800600"/>
          </a:xfrm>
        </p:spPr>
        <p:txBody>
          <a:bodyPr/>
          <a:lstStyle/>
          <a:p>
            <a:r>
              <a:rPr lang="en-US" dirty="0"/>
              <a:t>Peer leading sessions: </a:t>
            </a:r>
          </a:p>
          <a:p>
            <a:pPr lvl="1"/>
            <a:r>
              <a:rPr lang="en-US" dirty="0"/>
              <a:t>Concepts, projects, quizzes, homework problems</a:t>
            </a:r>
          </a:p>
          <a:p>
            <a:r>
              <a:rPr lang="en-US" dirty="0"/>
              <a:t>TA office hours:</a:t>
            </a:r>
          </a:p>
          <a:p>
            <a:pPr lvl="1"/>
            <a:r>
              <a:rPr lang="en-US" dirty="0"/>
              <a:t>Trouble fixing persistent issues with project code</a:t>
            </a:r>
          </a:p>
          <a:p>
            <a:r>
              <a:rPr lang="en-US" dirty="0"/>
              <a:t>Email the TA who graded your project:</a:t>
            </a:r>
          </a:p>
          <a:p>
            <a:pPr lvl="1"/>
            <a:r>
              <a:rPr lang="en-US" dirty="0"/>
              <a:t>Project grading questions</a:t>
            </a:r>
          </a:p>
          <a:p>
            <a:r>
              <a:rPr lang="en-US" dirty="0"/>
              <a:t>Email instructor if:</a:t>
            </a:r>
          </a:p>
          <a:p>
            <a:pPr lvl="1"/>
            <a:r>
              <a:rPr lang="en-US" dirty="0"/>
              <a:t>I think someone is cheating on assignments/exams</a:t>
            </a:r>
          </a:p>
          <a:p>
            <a:pPr lvl="1"/>
            <a:r>
              <a:rPr lang="en-US" dirty="0"/>
              <a:t>I have medical/family emergency/feeling overwhelmed/</a:t>
            </a:r>
          </a:p>
          <a:p>
            <a:pPr lvl="1"/>
            <a:r>
              <a:rPr lang="en-US" dirty="0"/>
              <a:t>I have SAS accommodations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91000" y="6400800"/>
            <a:ext cx="685800" cy="304800"/>
          </a:xfrm>
        </p:spPr>
        <p:txBody>
          <a:bodyPr/>
          <a:lstStyle/>
          <a:p>
            <a:fld id="{57D6F33F-7BF4-43C6-94F0-A24376D5E75B}" type="slidenum">
              <a:rPr lang="en-US" altLang="en-US" smtClean="0"/>
              <a:pPr/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348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3D8-9B0C-4D87-AC46-1C75DD34D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0400"/>
            <a:ext cx="7772400" cy="685800"/>
          </a:xfrm>
        </p:spPr>
        <p:txBody>
          <a:bodyPr/>
          <a:lstStyle/>
          <a:p>
            <a:r>
              <a:rPr lang="en-US" dirty="0"/>
              <a:t>First day attendance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408FA-523D-409C-B7C5-5E87543E58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6F33F-7BF4-43C6-94F0-A24376D5E75B}" type="slidenum">
              <a:rPr lang="en-US" altLang="en-US" smtClean="0"/>
              <a:pPr>
                <a:defRPr/>
              </a:pPr>
              <a:t>55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62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  <a:p>
            <a:r>
              <a:rPr lang="en-US" dirty="0"/>
              <a:t>Live coding examples</a:t>
            </a:r>
          </a:p>
          <a:p>
            <a:r>
              <a:rPr lang="en-US" dirty="0"/>
              <a:t>In-class multiple choice questions</a:t>
            </a:r>
          </a:p>
          <a:p>
            <a:r>
              <a:rPr lang="en-US" dirty="0"/>
              <a:t>In-class programming exercises</a:t>
            </a:r>
          </a:p>
          <a:p>
            <a:pPr lvl="1"/>
            <a:r>
              <a:rPr lang="en-US" dirty="0"/>
              <a:t>Work individually or in groups: guided by TA/instructor </a:t>
            </a:r>
          </a:p>
          <a:p>
            <a:pPr lvl="1"/>
            <a:r>
              <a:rPr lang="en-US" dirty="0"/>
              <a:t>Complete the exercises by next class</a:t>
            </a:r>
          </a:p>
          <a:p>
            <a:pPr lvl="1"/>
            <a:r>
              <a:rPr lang="en-US" dirty="0"/>
              <a:t>Solution will be posted by Friday the same week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6F33F-7BF4-43C6-94F0-A24376D5E75B}" type="slidenum">
              <a:rPr lang="en-US" altLang="en-US" smtClean="0"/>
              <a:pPr>
                <a:defRPr/>
              </a:pPr>
              <a:t>6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771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Prerequisite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Programming Concepts (COP2510) or equivalent</a:t>
            </a:r>
          </a:p>
          <a:p>
            <a:pPr lvl="1"/>
            <a:r>
              <a:rPr lang="en-US" altLang="en-US" dirty="0"/>
              <a:t>Variables and expressions</a:t>
            </a:r>
          </a:p>
          <a:p>
            <a:pPr lvl="1"/>
            <a:r>
              <a:rPr lang="en-US" altLang="en-US" dirty="0"/>
              <a:t>Conditional statement </a:t>
            </a:r>
          </a:p>
          <a:p>
            <a:pPr lvl="1"/>
            <a:r>
              <a:rPr lang="en-US" altLang="en-US" dirty="0"/>
              <a:t>Loops </a:t>
            </a:r>
          </a:p>
          <a:p>
            <a:pPr lvl="1"/>
            <a:r>
              <a:rPr lang="en-US" altLang="en-US" dirty="0"/>
              <a:t>Arrays</a:t>
            </a:r>
          </a:p>
          <a:p>
            <a:pPr lvl="1"/>
            <a:r>
              <a:rPr lang="en-US" altLang="en-US" dirty="0"/>
              <a:t>Basic understanding of method/function </a:t>
            </a:r>
          </a:p>
          <a:p>
            <a:endParaRPr lang="en-US" altLang="en-US" b="1" dirty="0"/>
          </a:p>
          <a:p>
            <a:r>
              <a:rPr lang="en-US" altLang="en-US" dirty="0"/>
              <a:t>We will still cover these concepts (Chapter 2 -9), but </a:t>
            </a:r>
            <a:r>
              <a:rPr lang="en-US" altLang="en-US" dirty="0">
                <a:solidFill>
                  <a:srgbClr val="C00000"/>
                </a:solidFill>
              </a:rPr>
              <a:t>in a much faster pace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22C269-FF7C-4615-8099-2D8DBCD21992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49130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What language did you learn in Programming Concepts? Java? C/C++? Python?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6F33F-7BF4-43C6-94F0-A24376D5E75B}" type="slidenum">
              <a:rPr lang="en-US" altLang="en-US" smtClean="0"/>
              <a:pPr>
                <a:defRPr/>
              </a:pPr>
              <a:t>8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381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Prerequisite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Pre-test: self assessment for preparedness</a:t>
            </a:r>
          </a:p>
          <a:p>
            <a:r>
              <a:rPr lang="en-US" dirty="0"/>
              <a:t>Material for Improving Preparedness</a:t>
            </a:r>
          </a:p>
          <a:p>
            <a:pPr lvl="1"/>
            <a:r>
              <a:rPr lang="en-US" dirty="0"/>
              <a:t>Video tutorials: C Programming Tutorials, </a:t>
            </a:r>
            <a:r>
              <a:rPr lang="en-US" dirty="0" err="1"/>
              <a:t>thenewboston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https://www.youtube.com/watch?v=2NWeucMKrLI&amp;list=PL6gx4Cwl9DGAKIXv8Yr6nhGJ9Vlcjyymq</a:t>
            </a:r>
            <a:endParaRPr lang="en-US" dirty="0"/>
          </a:p>
          <a:p>
            <a:pPr lvl="1"/>
            <a:r>
              <a:rPr lang="en-US" dirty="0"/>
              <a:t>Tutorials: 12 through 31 </a:t>
            </a:r>
          </a:p>
          <a:p>
            <a:r>
              <a:rPr lang="en-US" dirty="0"/>
              <a:t>Exercises: </a:t>
            </a:r>
          </a:p>
          <a:p>
            <a:pPr lvl="1"/>
            <a:r>
              <a:rPr lang="en-US" dirty="0"/>
              <a:t>Textbook (Ch. 2) PP#8, (Ch. 4) PP #1, (Ch. 5) PP #7, (Ch. 6) PP #1, #8</a:t>
            </a:r>
          </a:p>
          <a:p>
            <a:pPr lvl="1"/>
            <a:r>
              <a:rPr lang="en-US" dirty="0"/>
              <a:t>PP: Programming Projects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6F33F-7BF4-43C6-94F0-A24376D5E75B}" type="slidenum">
              <a:rPr lang="en-US" altLang="en-US" smtClean="0"/>
              <a:pPr>
                <a:defRPr/>
              </a:pPr>
              <a:t>9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039529"/>
      </p:ext>
    </p:extLst>
  </p:cSld>
  <p:clrMapOvr>
    <a:masterClrMapping/>
  </p:clrMapOvr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\\Serabi\editing\JHorstTM\tm2.ppt</Template>
  <TotalTime>73281</TotalTime>
  <Words>2436</Words>
  <Application>Microsoft Office PowerPoint</Application>
  <PresentationFormat>On-screen Show (4:3)</PresentationFormat>
  <Paragraphs>396</Paragraphs>
  <Slides>55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Courier New</vt:lpstr>
      <vt:lpstr>Times New Roman</vt:lpstr>
      <vt:lpstr>tm2</vt:lpstr>
      <vt:lpstr>COP3514 Program Design</vt:lpstr>
      <vt:lpstr>About me</vt:lpstr>
      <vt:lpstr>Today’s topics</vt:lpstr>
      <vt:lpstr>Syllabus</vt:lpstr>
      <vt:lpstr>What would you learn from this course?</vt:lpstr>
      <vt:lpstr>Lecture Structure</vt:lpstr>
      <vt:lpstr>Prerequisite</vt:lpstr>
      <vt:lpstr>PowerPoint Presentation</vt:lpstr>
      <vt:lpstr>Prerequisite</vt:lpstr>
      <vt:lpstr>Live Peer Leading Sessions (optional)</vt:lpstr>
      <vt:lpstr>Textbook</vt:lpstr>
      <vt:lpstr>Highlights of Course Objectives</vt:lpstr>
      <vt:lpstr>Policies on Projects</vt:lpstr>
      <vt:lpstr>Policies on Projects</vt:lpstr>
      <vt:lpstr>Materials on Canvas</vt:lpstr>
      <vt:lpstr>Practice and Assignments</vt:lpstr>
      <vt:lpstr>PowerPoint Presentation</vt:lpstr>
      <vt:lpstr>Success tips for passing with B or Better</vt:lpstr>
      <vt:lpstr>Unix/Linux Accounts on Student Cluster</vt:lpstr>
      <vt:lpstr>Unix/Linux Accounts on Student Cluster</vt:lpstr>
      <vt:lpstr>Unix Account on Student Cluster</vt:lpstr>
      <vt:lpstr>Introduction to Unix</vt:lpstr>
      <vt:lpstr>Why Unix/Linux?</vt:lpstr>
      <vt:lpstr>Unix</vt:lpstr>
      <vt:lpstr>Command Shell</vt:lpstr>
      <vt:lpstr>The Unix File System</vt:lpstr>
      <vt:lpstr>Text (Program) Editor</vt:lpstr>
      <vt:lpstr>Chapter 2</vt:lpstr>
      <vt:lpstr>Objectives</vt:lpstr>
      <vt:lpstr>Program: Printing Hello World</vt:lpstr>
      <vt:lpstr>The General Form of a Simple Program</vt:lpstr>
      <vt:lpstr>Compiling and Linking</vt:lpstr>
      <vt:lpstr>The GCC Compiler</vt:lpstr>
      <vt:lpstr>Compiling and Linking Using cc</vt:lpstr>
      <vt:lpstr>Directives</vt:lpstr>
      <vt:lpstr>The main Function</vt:lpstr>
      <vt:lpstr>Statements: Printing Strings</vt:lpstr>
      <vt:lpstr>Comments</vt:lpstr>
      <vt:lpstr>Variables and Types</vt:lpstr>
      <vt:lpstr>Printing the Value of a Variable</vt:lpstr>
      <vt:lpstr>Printing the Value of a Variable</vt:lpstr>
      <vt:lpstr>Example Program</vt:lpstr>
      <vt:lpstr>Getting Ready for the semester and next class</vt:lpstr>
      <vt:lpstr>Install Terminal Emulator</vt:lpstr>
      <vt:lpstr>First access to the SC using PuTTY</vt:lpstr>
      <vt:lpstr>Transfering files from/to the SC</vt:lpstr>
      <vt:lpstr>Mac Users</vt:lpstr>
      <vt:lpstr>Mac Users</vt:lpstr>
      <vt:lpstr>Backup IDEs</vt:lpstr>
      <vt:lpstr>Before Next Class</vt:lpstr>
      <vt:lpstr>Before Next Class</vt:lpstr>
      <vt:lpstr>Summary </vt:lpstr>
      <vt:lpstr>Questions and who to contact</vt:lpstr>
      <vt:lpstr>Questions and who to contact</vt:lpstr>
      <vt:lpstr>First day attendance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Jing Wang</dc:creator>
  <cp:lastModifiedBy>Jing Wang</cp:lastModifiedBy>
  <cp:revision>1676</cp:revision>
  <cp:lastPrinted>2018-08-14T19:01:56Z</cp:lastPrinted>
  <dcterms:created xsi:type="dcterms:W3CDTF">1999-08-24T18:39:05Z</dcterms:created>
  <dcterms:modified xsi:type="dcterms:W3CDTF">2023-08-21T13:00:00Z</dcterms:modified>
</cp:coreProperties>
</file>