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2"/>
  </p:notesMasterIdLst>
  <p:sldIdLst>
    <p:sldId id="567" r:id="rId2"/>
    <p:sldId id="659" r:id="rId3"/>
    <p:sldId id="593" r:id="rId4"/>
    <p:sldId id="652" r:id="rId5"/>
    <p:sldId id="653" r:id="rId6"/>
    <p:sldId id="571" r:id="rId7"/>
    <p:sldId id="388" r:id="rId8"/>
    <p:sldId id="407" r:id="rId9"/>
    <p:sldId id="412" r:id="rId10"/>
    <p:sldId id="496" r:id="rId11"/>
    <p:sldId id="655" r:id="rId12"/>
    <p:sldId id="423" r:id="rId13"/>
    <p:sldId id="656" r:id="rId14"/>
    <p:sldId id="610" r:id="rId15"/>
    <p:sldId id="609" r:id="rId16"/>
    <p:sldId id="437" r:id="rId17"/>
    <p:sldId id="654" r:id="rId18"/>
    <p:sldId id="387" r:id="rId19"/>
    <p:sldId id="612" r:id="rId20"/>
    <p:sldId id="552" r:id="rId21"/>
    <p:sldId id="553" r:id="rId22"/>
    <p:sldId id="554" r:id="rId23"/>
    <p:sldId id="583" r:id="rId24"/>
    <p:sldId id="584" r:id="rId25"/>
    <p:sldId id="597" r:id="rId26"/>
    <p:sldId id="611" r:id="rId27"/>
    <p:sldId id="586" r:id="rId28"/>
    <p:sldId id="657" r:id="rId29"/>
    <p:sldId id="587" r:id="rId30"/>
    <p:sldId id="578" r:id="rId31"/>
    <p:sldId id="588" r:id="rId32"/>
    <p:sldId id="658" r:id="rId33"/>
    <p:sldId id="660" r:id="rId34"/>
    <p:sldId id="599" r:id="rId35"/>
    <p:sldId id="600" r:id="rId36"/>
    <p:sldId id="601" r:id="rId37"/>
    <p:sldId id="605" r:id="rId38"/>
    <p:sldId id="606" r:id="rId39"/>
    <p:sldId id="607" r:id="rId40"/>
    <p:sldId id="608" r:id="rId41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30" autoAdjust="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7FA8CA4-DC70-4608-B654-E2A5046ED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18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AEB5-56EF-4795-BD80-3FB7F7B5322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AB65-3251-4589-A8E6-E50E6DDBEDF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2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C798-DCD2-4D2F-A8CC-CCED3AFFA67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E5A1E-01BF-47DA-B294-8058D892556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6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1C9D7-5692-4C89-9BF7-4250EDB96B1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A73F-0262-469C-B381-15A01BF9920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1EFC-9B04-4520-A8F2-D309586BBCF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3F57-4B18-42B5-893F-A4FFC685A3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3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77B5-10B4-4EC6-A8C5-1043D36D55C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B6B-67D3-463A-AB24-3270135A7AB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1DE9EA-BD22-4DFF-A16D-37372863B2FC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3: Formatted Input/Output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Unix Commands</a:t>
            </a:r>
          </a:p>
          <a:p>
            <a:pPr lvl="1"/>
            <a:r>
              <a:rPr lang="en-US" altLang="en-US" dirty="0"/>
              <a:t>mv, cp, rm </a:t>
            </a:r>
          </a:p>
          <a:p>
            <a:pPr lvl="1"/>
            <a:r>
              <a:rPr lang="en-US" altLang="en-US" dirty="0"/>
              <a:t>tab, up/down arrows</a:t>
            </a:r>
          </a:p>
          <a:p>
            <a:r>
              <a:rPr lang="en-US" altLang="en-US" dirty="0"/>
              <a:t>Chapter 4 (Expressions)</a:t>
            </a:r>
          </a:p>
          <a:p>
            <a:pPr lvl="1"/>
            <a:r>
              <a:rPr lang="en-US" altLang="en-US" dirty="0" err="1"/>
              <a:t>Lvalue</a:t>
            </a:r>
            <a:endParaRPr lang="en-US" altLang="en-US" dirty="0"/>
          </a:p>
          <a:p>
            <a:pPr lvl="1"/>
            <a:r>
              <a:rPr lang="en-US" altLang="en-US" dirty="0"/>
              <a:t>Increment and decrement operators</a:t>
            </a:r>
          </a:p>
          <a:p>
            <a:r>
              <a:rPr lang="en-US" altLang="en-US" dirty="0"/>
              <a:t>Chapter 5 (Selection Statements)</a:t>
            </a:r>
          </a:p>
          <a:p>
            <a:pPr lvl="1"/>
            <a:r>
              <a:rPr lang="en-US" altLang="en-US" dirty="0"/>
              <a:t>switch, if/else</a:t>
            </a:r>
          </a:p>
          <a:p>
            <a:pPr lvl="1"/>
            <a:r>
              <a:rPr lang="en-US" altLang="en-US" dirty="0"/>
              <a:t>Boolean values (0 and 1) in C</a:t>
            </a:r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7ED2AC6-71FD-4F62-910B-D22E5537475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E211E5E6-90BB-4D92-BA05-B85635555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  <a:noFill/>
        </p:spPr>
        <p:txBody>
          <a:bodyPr lIns="92075" tIns="46038" rIns="92075" bIns="46038"/>
          <a:lstStyle/>
          <a:p>
            <a:r>
              <a:rPr lang="en-US" altLang="zh-CN" dirty="0"/>
              <a:t>Increment and Decrement Operators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A837636-AE16-4F72-A79A-E67088096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  <a:noFill/>
        </p:spPr>
        <p:txBody>
          <a:bodyPr lIns="92075" tIns="46038" rIns="92075" bIns="46038"/>
          <a:lstStyle/>
          <a:p>
            <a:r>
              <a:rPr lang="en-US" altLang="zh-CN" dirty="0"/>
              <a:t>The increment operator (++) adds one to its operand; the decrement operator (--) subtracts one from its operand</a:t>
            </a:r>
          </a:p>
          <a:p>
            <a:endParaRPr lang="en-US" altLang="zh-CN" dirty="0"/>
          </a:p>
          <a:p>
            <a:r>
              <a:rPr lang="en-US" altLang="zh-CN" dirty="0"/>
              <a:t>The statement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marL="0" indent="0">
              <a:buNone/>
            </a:pPr>
            <a:r>
              <a:rPr lang="en-US" altLang="zh-CN" dirty="0"/>
              <a:t>	is functionally equivalent to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count = count + 1;</a:t>
            </a:r>
          </a:p>
          <a:p>
            <a:pPr marL="0" indent="0">
              <a:buNone/>
            </a:pPr>
            <a:r>
              <a:rPr lang="en-US" altLang="zh-CN" dirty="0"/>
              <a:t>	or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count += 1;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D403-A369-4DC5-A99C-58061F860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34000" y="6362700"/>
            <a:ext cx="31242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ヒラギノ角ゴ Pro W3" pitchFamily="-48" charset="-128"/>
              </a:defRPr>
            </a:lvl9pPr>
          </a:lstStyle>
          <a:p>
            <a:r>
              <a:rPr lang="en-US" altLang="en-US"/>
              <a:t>5-</a:t>
            </a:r>
            <a:fld id="{C4AE25C0-634B-41F9-B7B2-5448E9E6C674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1755D-B735-4959-9211-96268664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Operators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FFBC40-55CC-4303-B230-425A345A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The increment and decrement operators can be applied in </a:t>
            </a:r>
            <a:r>
              <a:rPr lang="en-US" altLang="zh-CN" sz="2800" i="1" dirty="0">
                <a:ea typeface="SimSun" panose="02010600030101010101" pitchFamily="2" charset="-122"/>
              </a:rPr>
              <a:t>postfix form</a:t>
            </a:r>
            <a:r>
              <a:rPr lang="en-US" altLang="zh-CN" sz="2800" dirty="0">
                <a:ea typeface="SimSun" panose="02010600030101010101" pitchFamily="2" charset="-122"/>
              </a:rPr>
              <a:t>: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panose="02020603050405020304" pitchFamily="18" charset="0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SimSun" panose="02010600030101010101" pitchFamily="2" charset="-122"/>
              </a:rPr>
              <a:t>count++		 count --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or </a:t>
            </a:r>
            <a:r>
              <a:rPr lang="en-US" altLang="zh-CN" sz="2800" i="1" dirty="0">
                <a:ea typeface="SimSun" panose="02010600030101010101" pitchFamily="2" charset="-122"/>
              </a:rPr>
              <a:t>prefix form</a:t>
            </a:r>
            <a:r>
              <a:rPr lang="en-US" altLang="zh-CN" sz="2800" dirty="0">
                <a:ea typeface="SimSun" panose="02010600030101010101" pitchFamily="2" charset="-122"/>
              </a:rPr>
              <a:t>: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panose="02020603050405020304" pitchFamily="18" charset="0"/>
              <a:buNone/>
            </a:pPr>
            <a:r>
              <a:rPr lang="en-US" altLang="zh-CN" sz="2800" dirty="0">
                <a:latin typeface="Courier New" panose="02070309020205020404" pitchFamily="49" charset="0"/>
                <a:ea typeface="SimSun" panose="02010600030101010101" pitchFamily="2" charset="-122"/>
              </a:rPr>
              <a:t>++count		--count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Postfix and prefix are functionally equivalent when used alone in a statement, for example, </a:t>
            </a:r>
            <a:r>
              <a:rPr lang="en-US" altLang="zh-CN" sz="28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US" altLang="zh-CN" sz="2800" dirty="0">
                <a:ea typeface="SimSun" panose="02010600030101010101" pitchFamily="2" charset="-122"/>
              </a:rPr>
              <a:t> currently contains the value 5, the two increment statements assign 6 to count.</a:t>
            </a:r>
            <a:endParaRPr lang="en-US" altLang="zh-CN" sz="28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FC7B3-D7D7-430E-95D9-FB7F54EC0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2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 and Decrement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When used as part of a larger expression, the two (prefix and postfix) forms can have different effects.</a:t>
            </a:r>
          </a:p>
          <a:p>
            <a:endParaRPr lang="en-US" altLang="en-US" dirty="0"/>
          </a:p>
          <a:p>
            <a:pPr lvl="0"/>
            <a:r>
              <a:rPr lang="en-US" altLang="en-US" dirty="0"/>
              <a:t>If you use the ++ operator as prefix like: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++x</a:t>
            </a:r>
          </a:p>
          <a:p>
            <a:pPr lvl="1"/>
            <a:r>
              <a:rPr lang="en-US" altLang="en-US" dirty="0"/>
              <a:t>The value of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 </a:t>
            </a:r>
            <a:r>
              <a:rPr lang="en-US" altLang="en-US" dirty="0"/>
              <a:t>is incremented by 1 then, it returns the value.</a:t>
            </a:r>
          </a:p>
          <a:p>
            <a:pPr lvl="0"/>
            <a:r>
              <a:rPr lang="en-US" altLang="en-US" dirty="0"/>
              <a:t>If you use the ++ operator as postfix like: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</a:t>
            </a:r>
          </a:p>
          <a:p>
            <a:pPr lvl="1"/>
            <a:r>
              <a:rPr lang="en-US" altLang="en-US" dirty="0"/>
              <a:t>The original value of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dirty="0"/>
              <a:t> is returned first then,  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dirty="0"/>
              <a:t>is incremented by 1</a:t>
            </a:r>
          </a:p>
          <a:p>
            <a:pPr lvl="0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	</a:t>
            </a:r>
          </a:p>
          <a:p>
            <a:endParaRPr lang="en-US" altLang="en-US" dirty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259712A-882F-489E-B392-938C75655D4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16AFBF-9C5D-4020-8857-BAD3B83D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4B72A-9336-4B31-9A58-A78707D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For example,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count</a:t>
            </a:r>
            <a:r>
              <a:rPr lang="en-US" altLang="zh-CN" dirty="0">
                <a:ea typeface="SimSun" panose="02010600030101010101" pitchFamily="2" charset="-122"/>
              </a:rPr>
              <a:t> currently contains the value 5, </a:t>
            </a:r>
          </a:p>
          <a:p>
            <a:pPr marL="669925" lvl="1" indent="-3254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Postfix:</a:t>
            </a:r>
          </a:p>
          <a:p>
            <a:pPr marL="1022350" lvl="2" indent="-3508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total = count ++;  // assign 5 to total and 6 to count</a:t>
            </a:r>
          </a:p>
          <a:p>
            <a:pPr marL="669925" lvl="1" indent="-3254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Prefix:</a:t>
            </a:r>
          </a:p>
          <a:p>
            <a:pPr marL="1022350" lvl="2" indent="-350838" eaLnBrk="1" hangingPunct="1">
              <a:spcBef>
                <a:spcPct val="75000"/>
              </a:spcBef>
            </a:pPr>
            <a:r>
              <a:rPr lang="en-US" altLang="zh-CN" dirty="0">
                <a:ea typeface="SimSun" panose="02010600030101010101" pitchFamily="2" charset="-122"/>
              </a:rPr>
              <a:t>total = ++count;   // assign 6 to total and 6 to count 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A0CE4-D578-4AE9-90BD-A62146376C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Increment and Decrement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/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j =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 = ++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buFontTx/>
              <a:buNone/>
            </a:pPr>
            <a:r>
              <a:rPr lang="en-US" altLang="en-US" sz="2400" dirty="0"/>
              <a:t>What is the value of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dirty="0"/>
              <a:t>?</a:t>
            </a:r>
          </a:p>
          <a:p>
            <a:pPr>
              <a:buFontTx/>
              <a:buNone/>
            </a:pPr>
            <a:r>
              <a:rPr lang="en-US" altLang="en-US" sz="2400" dirty="0"/>
              <a:t>The last statement is equivalent to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j = j + 1;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</a:p>
          <a:p>
            <a:endParaRPr lang="en-US" altLang="en-US" dirty="0"/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259712A-882F-489E-B392-938C75655D4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699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 segment?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dirty="0"/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j = 4;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%d”,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32 4</a:t>
            </a:r>
          </a:p>
          <a:p>
            <a:pPr marL="514350" indent="-514350">
              <a:buAutoNum type="alphaUcParenR"/>
            </a:pPr>
            <a:r>
              <a:rPr lang="en-US" dirty="0"/>
              <a:t>40 4</a:t>
            </a:r>
          </a:p>
          <a:p>
            <a:pPr marL="514350" indent="-514350">
              <a:buAutoNum type="alphaUcParenR"/>
            </a:pPr>
            <a:r>
              <a:rPr lang="en-US" dirty="0"/>
              <a:t>32 5</a:t>
            </a:r>
          </a:p>
          <a:p>
            <a:pPr marL="514350" indent="-514350">
              <a:buAutoNum type="alphaUcParenR"/>
            </a:pPr>
            <a:r>
              <a:rPr lang="en-US" dirty="0"/>
              <a:t>40 5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7774011-BE0A-4148-9680-02DE1D6392A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  <p:sp>
        <p:nvSpPr>
          <p:cNvPr id="3379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5 Selection Statements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  <a:p>
            <a:pPr lvl="1"/>
            <a:r>
              <a:rPr lang="en-US" dirty="0"/>
              <a:t>Fall through</a:t>
            </a:r>
          </a:p>
          <a:p>
            <a:pPr lvl="1"/>
            <a:r>
              <a:rPr lang="en-US" dirty="0"/>
              <a:t>default and break</a:t>
            </a:r>
          </a:p>
          <a:p>
            <a:r>
              <a:rPr lang="en-US" dirty="0"/>
              <a:t>if/else statement</a:t>
            </a:r>
          </a:p>
          <a:p>
            <a:pPr lvl="1"/>
            <a:r>
              <a:rPr lang="en-US" dirty="0"/>
              <a:t>Non-zero and zero values for condition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Boolean values and flag variables</a:t>
            </a:r>
          </a:p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A45F9AFC-0271-4520-B280-1AEB882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Statement Syntax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7717F782-7123-4747-AEA1-0DFA7E0E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( </a:t>
            </a:r>
            <a:r>
              <a:rPr lang="en-US" altLang="en-US" sz="2400" i="1" dirty="0"/>
              <a:t>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</a:t>
            </a:r>
            <a:r>
              <a:rPr lang="en-US" altLang="en-US" sz="2400" i="1" dirty="0"/>
              <a:t>constant-expression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400" i="1" dirty="0"/>
              <a:t>statements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</a:t>
            </a:r>
            <a:r>
              <a:rPr lang="en-US" altLang="en-US" sz="2400" i="1" dirty="0"/>
              <a:t>constant-expression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400" i="1" dirty="0"/>
              <a:t>statements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default : </a:t>
            </a:r>
            <a:r>
              <a:rPr lang="en-US" altLang="en-US" sz="2400" i="1" dirty="0"/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sz="2400" dirty="0"/>
              <a:t>The word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400" dirty="0"/>
              <a:t> must be followed by an integer expression—the </a:t>
            </a:r>
            <a:r>
              <a:rPr lang="en-US" altLang="en-US" sz="2400" b="1" i="1" dirty="0"/>
              <a:t>controlling expression</a:t>
            </a:r>
            <a:r>
              <a:rPr lang="en-US" altLang="en-US" sz="2400" dirty="0"/>
              <a:t>—in parentheses.</a:t>
            </a:r>
          </a:p>
          <a:p>
            <a:r>
              <a:rPr lang="en-US" altLang="en-US" sz="2400" dirty="0"/>
              <a:t>Characters are treated as integers in C and thus can be tested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400" dirty="0"/>
              <a:t> statements.</a:t>
            </a:r>
          </a:p>
          <a:p>
            <a:r>
              <a:rPr lang="en-US" altLang="en-US" sz="2400" dirty="0"/>
              <a:t>Floating-point numbers and strings don’t qualify, however.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5CD15-6C3F-48D9-94F4-98724F94D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DE6E0B-359A-4F42-962B-33FA8A00D8BD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C6C55C1-F9AE-4028-972B-DA663817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43DB25C9-9E95-4D48-A301-71D7E586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4: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3: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2: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1: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0: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default: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364CC-A246-4060-AF88-F36D92F12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8B9D09-FCD6-46D8-96AD-725A6E8D4C87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Role of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Executing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 causes the program to “break” out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statement; execution continues at the next statement after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Without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(or some other jump statement) at the end of a case, control will flow into the next case.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3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How to study for this class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Lecture</a:t>
            </a:r>
          </a:p>
          <a:p>
            <a:pPr lvl="1"/>
            <a:r>
              <a:rPr lang="en-US" altLang="en-US" dirty="0"/>
              <a:t>Understand the concepts</a:t>
            </a:r>
          </a:p>
          <a:p>
            <a:pPr lvl="1"/>
            <a:r>
              <a:rPr lang="en-US" altLang="en-US" dirty="0"/>
              <a:t>Practice with in-class programming exercises </a:t>
            </a:r>
          </a:p>
          <a:p>
            <a:r>
              <a:rPr lang="en-US" altLang="en-US" dirty="0"/>
              <a:t>Attend optional lab sessions or study example programs</a:t>
            </a:r>
          </a:p>
          <a:p>
            <a:pPr lvl="1"/>
            <a:r>
              <a:rPr lang="en-US" altLang="en-US" dirty="0"/>
              <a:t>Canvas&gt;Files&gt;Current week folder&gt;Example Programs</a:t>
            </a:r>
          </a:p>
          <a:p>
            <a:r>
              <a:rPr lang="en-US" altLang="en-US" dirty="0"/>
              <a:t>Practice with homework problems</a:t>
            </a:r>
          </a:p>
          <a:p>
            <a:r>
              <a:rPr lang="en-US" altLang="en-US" dirty="0"/>
              <a:t>Projects</a:t>
            </a:r>
          </a:p>
          <a:p>
            <a:pPr lvl="1"/>
            <a:r>
              <a:rPr lang="en-US" altLang="en-US" dirty="0"/>
              <a:t>If you need 1:1 help, attend TA office-hours</a:t>
            </a:r>
          </a:p>
          <a:p>
            <a:pPr lvl="1"/>
            <a:r>
              <a:rPr lang="en-US" altLang="en-US" dirty="0"/>
              <a:t>General question: Team Discussion Channel</a:t>
            </a:r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7ED2AC6-71FD-4F62-910B-D22E5537475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95077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Statement: Fall Through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 dirty="0"/>
              <a:t>Several case labels may precede a group of statements: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4: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3: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2: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1: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("Passing");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0: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default: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en-US" dirty="0"/>
          </a:p>
        </p:txBody>
      </p:sp>
      <p:sp>
        <p:nvSpPr>
          <p:cNvPr id="3891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CD133D2-8FD3-4D74-B409-B3417E98274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/>
              <a:t>The Role of the </a:t>
            </a:r>
            <a:r>
              <a:rPr lang="en-US" altLang="en-US" sz="2800" b="1" dirty="0"/>
              <a:t>default</a:t>
            </a:r>
            <a:r>
              <a:rPr lang="en-US" altLang="en-US" sz="2800" dirty="0"/>
              <a:t> Statement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The order of the cases doesn’t matter, and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case doesn’t need to come last.</a:t>
            </a:r>
          </a:p>
          <a:p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 dirty="0"/>
              <a:t> case is missing and the controlling expression’s value doesn’t match any case label, control passes to the next statement after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3994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06BDFC8-AAE3-40C5-8C7B-3526F9A0CA6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What is the output if the value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altLang="en-US" sz="2600" dirty="0"/>
              <a:t> is 3?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4: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3: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2: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1: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0: 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default: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800"/>
              </a:spcBef>
              <a:buFontTx/>
              <a:buAutoNum type="alphaUcParenR"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</a:p>
          <a:p>
            <a:pPr marL="457200" indent="-457200">
              <a:lnSpc>
                <a:spcPct val="80000"/>
              </a:lnSpc>
              <a:spcBef>
                <a:spcPts val="800"/>
              </a:spcBef>
              <a:buFontTx/>
              <a:buAutoNum type="alphaUcParenR"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GoodAveragePoorFailing</a:t>
            </a: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spcBef>
                <a:spcPts val="800"/>
              </a:spcBef>
              <a:buFontTx/>
              <a:buAutoNum type="alphaUcParenR"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GoodAveragePoorFailingIllegal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grade</a:t>
            </a:r>
          </a:p>
        </p:txBody>
      </p:sp>
      <p:sp>
        <p:nvSpPr>
          <p:cNvPr id="4096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6E6AE54-6B2C-4815-9925-E4E35B0963F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772400" cy="4800600"/>
          </a:xfrm>
        </p:spPr>
        <p:txBody>
          <a:bodyPr/>
          <a:lstStyle/>
          <a:p>
            <a:r>
              <a:rPr lang="en-US" altLang="en-US" dirty="0"/>
              <a:t>In its simplest form,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altLang="en-US" sz="2400" i="1" dirty="0"/>
              <a:t>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400" i="1" dirty="0"/>
              <a:t>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i="1" dirty="0"/>
          </a:p>
          <a:p>
            <a:r>
              <a:rPr lang="en-US" altLang="en-US" dirty="0"/>
              <a:t>When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is executed, </a:t>
            </a:r>
            <a:r>
              <a:rPr lang="en-US" altLang="en-US" i="1" dirty="0"/>
              <a:t>expression</a:t>
            </a:r>
            <a:r>
              <a:rPr lang="en-US" altLang="en-US" dirty="0"/>
              <a:t> is evaluated; if its value is </a:t>
            </a:r>
            <a:r>
              <a:rPr lang="en-US" altLang="en-US" dirty="0">
                <a:solidFill>
                  <a:srgbClr val="C00000"/>
                </a:solidFill>
              </a:rPr>
              <a:t>nonzero</a:t>
            </a:r>
            <a:r>
              <a:rPr lang="en-US" altLang="en-US" dirty="0"/>
              <a:t>, </a:t>
            </a:r>
            <a:r>
              <a:rPr lang="en-US" altLang="en-US" i="1" dirty="0"/>
              <a:t>statement</a:t>
            </a:r>
            <a:r>
              <a:rPr lang="en-US" altLang="en-US" dirty="0"/>
              <a:t> is executed.</a:t>
            </a:r>
          </a:p>
          <a:p>
            <a:endParaRPr lang="en-US" altLang="en-US" dirty="0">
              <a:solidFill>
                <a:srgbClr val="800000"/>
              </a:solidFill>
            </a:endParaRPr>
          </a:p>
          <a:p>
            <a:r>
              <a:rPr lang="en-US" altLang="en-US" dirty="0"/>
              <a:t>It also applies to while, do-while, and condition for the for loop.</a:t>
            </a:r>
          </a:p>
        </p:txBody>
      </p:sp>
      <p:sp>
        <p:nvSpPr>
          <p:cNvPr id="4608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F3750B6-2069-4390-BD0F-E55D5FC8BE39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0487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Relational Operators and Equality Operators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These operators (&lt;, &gt;, &lt;=, &gt;=,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sz="2400" dirty="0"/>
              <a:t> </a:t>
            </a:r>
            <a:r>
              <a:rPr lang="en-US" altLang="en-US" dirty="0"/>
              <a:t>)  produce </a:t>
            </a:r>
            <a:r>
              <a:rPr lang="en-US" altLang="en-US" dirty="0">
                <a:solidFill>
                  <a:srgbClr val="C00000"/>
                </a:solidFill>
              </a:rPr>
              <a:t>0 (representing false) or 1 (representing true) </a:t>
            </a:r>
            <a:r>
              <a:rPr lang="en-US" altLang="en-US" dirty="0"/>
              <a:t>when used in expressions.</a:t>
            </a:r>
          </a:p>
          <a:p>
            <a:endParaRPr lang="en-US" altLang="en-US" dirty="0"/>
          </a:p>
          <a:p>
            <a:r>
              <a:rPr lang="en-US" altLang="en-US" dirty="0"/>
              <a:t>The equality operators (==, !=) have lower precedence than the relational operators (&gt;, &lt;, &gt;=, &lt;=)</a:t>
            </a:r>
          </a:p>
          <a:p>
            <a:endParaRPr lang="en-US" altLang="en-US" dirty="0"/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 == j&lt; k </a:t>
            </a:r>
            <a:r>
              <a:rPr lang="en-US" altLang="en-US" dirty="0"/>
              <a:t>is equivalent to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j) == (j &lt; k)  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710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81A5B8-C317-4BBA-84EC-D6ED2397C4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8046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/>
              <a:t>Exercise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=3; j=2; k=1;</a:t>
            </a:r>
          </a:p>
          <a:p>
            <a:endParaRPr lang="en-US" altLang="en-US" dirty="0"/>
          </a:p>
          <a:p>
            <a:r>
              <a:rPr lang="en-US" altLang="en-US" dirty="0"/>
              <a:t>What’s the output produced by: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j == j &lt; k  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UcParenR"/>
            </a:pPr>
            <a:r>
              <a:rPr lang="en-US" altLang="en-US" dirty="0"/>
              <a:t>1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0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true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false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710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81A5B8-C317-4BBA-84EC-D6ED2397C4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2642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/>
              <a:t>Exercise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=3; j=2; k=1;</a:t>
            </a:r>
          </a:p>
          <a:p>
            <a:endParaRPr lang="en-US" altLang="en-US" dirty="0"/>
          </a:p>
          <a:p>
            <a:r>
              <a:rPr lang="en-US" altLang="en-US" dirty="0"/>
              <a:t>What’s the output produced by: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k &gt; 2  </a:t>
            </a:r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UcParenR"/>
            </a:pPr>
            <a:r>
              <a:rPr lang="en-US" altLang="en-US" dirty="0"/>
              <a:t>1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0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true</a:t>
            </a:r>
          </a:p>
          <a:p>
            <a:pPr marL="514350" indent="-514350">
              <a:buAutoNum type="alphaUcParenR"/>
            </a:pPr>
            <a:r>
              <a:rPr lang="en-US" altLang="en-US" dirty="0"/>
              <a:t>false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710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81A5B8-C317-4BBA-84EC-D6ED2397C4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8115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/>
              <a:t> operator is unary, while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/>
              <a:t> are binary.</a:t>
            </a:r>
          </a:p>
          <a:p>
            <a:endParaRPr lang="en-US" altLang="en-US" dirty="0"/>
          </a:p>
          <a:p>
            <a:r>
              <a:rPr lang="en-US" altLang="en-US" dirty="0"/>
              <a:t>The logical operators produce </a:t>
            </a:r>
            <a:r>
              <a:rPr lang="en-US" altLang="en-US" dirty="0">
                <a:solidFill>
                  <a:srgbClr val="C00000"/>
                </a:solidFill>
              </a:rPr>
              <a:t>0 or 1 </a:t>
            </a:r>
            <a:r>
              <a:rPr lang="en-US" altLang="en-US" dirty="0"/>
              <a:t>as their result.</a:t>
            </a:r>
          </a:p>
          <a:p>
            <a:endParaRPr lang="en-US" altLang="en-US" dirty="0"/>
          </a:p>
          <a:p>
            <a:r>
              <a:rPr lang="en-US" altLang="en-US" dirty="0"/>
              <a:t>The logical operators treat any </a:t>
            </a:r>
            <a:r>
              <a:rPr lang="en-US" altLang="en-US" dirty="0">
                <a:solidFill>
                  <a:srgbClr val="C00000"/>
                </a:solidFill>
              </a:rPr>
              <a:t>nonzero </a:t>
            </a:r>
            <a:r>
              <a:rPr lang="en-US" altLang="en-US" dirty="0"/>
              <a:t>operand as a true value and any zero operand as a false value.</a:t>
            </a:r>
          </a:p>
          <a:p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6325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C7FEE6C-9A91-40E1-A062-22B95C4EC2D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5071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C666C1-B70A-4D35-B093-DE51C486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96CA4F-6D85-434A-A9E2-978E9DA4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precedence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/>
              <a:t> is lower than that of the relational and equality operators.</a:t>
            </a:r>
          </a:p>
          <a:p>
            <a:endParaRPr lang="en-US" altLang="en-US" dirty="0"/>
          </a:p>
          <a:p>
            <a:r>
              <a:rPr lang="en-US" altLang="en-US" dirty="0"/>
              <a:t>For example,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/>
              <a:t> means 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j)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352A-C6D6-437E-963D-85DF3C5EE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28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0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Relational Operators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dirty="0"/>
              <a:t>Is 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j &lt; k</a:t>
            </a:r>
          </a:p>
          <a:p>
            <a:pPr>
              <a:buFontTx/>
              <a:buNone/>
            </a:pPr>
            <a:r>
              <a:rPr lang="en-US" altLang="en-US" dirty="0"/>
              <a:t>	is legal? If so, does it test whether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lies between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Since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operator is left associative, this expression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j) &lt; k</a:t>
            </a:r>
          </a:p>
          <a:p>
            <a:pPr>
              <a:buFontTx/>
              <a:buNone/>
            </a:pPr>
            <a:r>
              <a:rPr lang="en-US" altLang="en-US" dirty="0"/>
              <a:t>	The 1 or 0 produced by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is then compared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correct expression to test whether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lies between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 is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dirty="0"/>
              <a:t>.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BD8FDFB-2D83-4829-8EE9-7ED62C113E7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973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304800" y="3276600"/>
            <a:ext cx="7772400" cy="685800"/>
          </a:xfrm>
        </p:spPr>
        <p:txBody>
          <a:bodyPr/>
          <a:lstStyle/>
          <a:p>
            <a:r>
              <a:rPr lang="en-US" altLang="en-US" dirty="0"/>
              <a:t>Unix Commands</a:t>
            </a:r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CD943EF-A54F-40CA-8F35-1CEC7E00C7D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1781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dirty="0"/>
              <a:t>Is the following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legal?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&gt;= 1 &lt;= 10)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n);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/>
              <a:t>What does it do when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is equal to 12?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A) 12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B) No output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C) Syntax error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D) Runtime error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BD8FDFB-2D83-4829-8EE9-7ED62C113E7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58959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Confusing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(equality)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(assignment) is perhaps the most common C programming error.</a:t>
            </a:r>
          </a:p>
          <a:p>
            <a:r>
              <a:rPr lang="en-US" altLang="en-US" dirty="0"/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0) …</a:t>
            </a:r>
          </a:p>
          <a:p>
            <a:pPr>
              <a:buFontTx/>
              <a:buNone/>
            </a:pPr>
            <a:r>
              <a:rPr lang="en-US" altLang="en-US" dirty="0"/>
              <a:t>	tests whether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is equal to 0.</a:t>
            </a:r>
          </a:p>
          <a:p>
            <a:r>
              <a:rPr lang="en-US" altLang="en-US" dirty="0"/>
              <a:t>What doe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0) …</a:t>
            </a:r>
          </a:p>
          <a:p>
            <a:pPr>
              <a:buFontTx/>
              <a:buNone/>
            </a:pPr>
            <a:r>
              <a:rPr lang="en-US" altLang="en-US" dirty="0"/>
              <a:t>	do? </a:t>
            </a:r>
          </a:p>
          <a:p>
            <a:r>
              <a:rPr lang="en-US" altLang="en-US" dirty="0"/>
              <a:t>It assigns 0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, and skip the statement (since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altLang="en-US" dirty="0"/>
              <a:t> evaluates to be 0). </a:t>
            </a:r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9D5F111-16BF-4BDD-8759-B7A49482FC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827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Convert the following program using if/else statement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(grade) {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4: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3: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2: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1: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("Passing");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case 0: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default: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9D5F111-16BF-4BDD-8759-B7A49482FC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1781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454968"/>
            <a:ext cx="9067800" cy="685800"/>
          </a:xfrm>
        </p:spPr>
        <p:txBody>
          <a:bodyPr/>
          <a:lstStyle/>
          <a:p>
            <a:r>
              <a:rPr lang="en-US" altLang="en-US" dirty="0"/>
              <a:t>Grade program in C and Python using if/ese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24000"/>
            <a:ext cx="4572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grade;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grade: ");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&amp;grade);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if(grade == 4 || grade == 3||grade==2||grade==1) 	     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("Passing");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if(grade == 0)	  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("Failing");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("Illegal grade");		 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("\n");		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157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9D5F111-16BF-4BDD-8759-B7A49482FC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65E171-E6AE-61BE-BDC3-6A76592EF3B9}"/>
              </a:ext>
            </a:extLst>
          </p:cNvPr>
          <p:cNvSpPr txBox="1">
            <a:spLocks/>
          </p:cNvSpPr>
          <p:nvPr/>
        </p:nvSpPr>
        <p:spPr bwMode="auto">
          <a:xfrm>
            <a:off x="5257800" y="1454888"/>
            <a:ext cx="365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grade =int(input("Please enter grade: "))</a:t>
            </a:r>
          </a:p>
          <a:p>
            <a:pPr marL="0" indent="0">
              <a:buFontTx/>
              <a:buNone/>
            </a:pPr>
            <a:endParaRPr lang="en-US" altLang="en-US" sz="14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if grade in [4, 3, 2, 1]:</a:t>
            </a: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    print("Passing")</a:t>
            </a: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elif grade == 0:</a:t>
            </a: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    print("Failing")</a:t>
            </a: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FontTx/>
              <a:buNone/>
            </a:pPr>
            <a:r>
              <a:rPr lang="en-US" altLang="en-US" sz="1400" kern="0">
                <a:latin typeface="Courier New" panose="02070309020205020404" pitchFamily="49" charset="0"/>
                <a:cs typeface="Courier New" panose="02070309020205020404" pitchFamily="49" charset="0"/>
              </a:rPr>
              <a:t>    print("Illegal grade")</a:t>
            </a:r>
            <a:endParaRPr lang="en-US" altLang="en-US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6387-C2BD-4FB4-F6B5-563E6CEB917B}"/>
              </a:ext>
            </a:extLst>
          </p:cNvPr>
          <p:cNvSpPr txBox="1"/>
          <p:nvPr/>
        </p:nvSpPr>
        <p:spPr>
          <a:xfrm>
            <a:off x="6781800" y="59413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74C87-75BB-2ED9-9BEA-54734DE8E8AF}"/>
              </a:ext>
            </a:extLst>
          </p:cNvPr>
          <p:cNvSpPr txBox="1"/>
          <p:nvPr/>
        </p:nvSpPr>
        <p:spPr>
          <a:xfrm>
            <a:off x="2108780" y="6017567"/>
            <a:ext cx="33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22BDF3-221C-980F-F42D-0D4F2832FA88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524000"/>
            <a:ext cx="0" cy="45626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61753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Values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bool is a type available in C99 (also available on the student cluster)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stdbool.h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flag;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flag = false;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flag = true; </a:t>
            </a:r>
          </a:p>
        </p:txBody>
      </p:sp>
      <p:sp>
        <p:nvSpPr>
          <p:cNvPr id="57349" name="Slide Number Placeholder 4"/>
          <p:cNvSpPr txBox="1">
            <a:spLocks noGrp="1"/>
          </p:cNvSpPr>
          <p:nvPr/>
        </p:nvSpPr>
        <p:spPr bwMode="auto">
          <a:xfrm>
            <a:off x="4286250" y="5657850"/>
            <a:ext cx="51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3E86EE-1702-4385-B0CE-A01C72FC0579}" type="slidenum">
              <a:rPr lang="en-US" altLang="en-US" sz="9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4255946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Boolean Values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To test whether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/>
              <a:t> is nonzero as an int or true as bool, we can write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 != 0) …</a:t>
            </a:r>
          </a:p>
          <a:p>
            <a:pPr>
              <a:buFontTx/>
              <a:buNone/>
            </a:pPr>
            <a:r>
              <a:rPr lang="en-US" altLang="en-US" dirty="0"/>
              <a:t>	or 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(flag) …</a:t>
            </a:r>
          </a:p>
          <a:p>
            <a:endParaRPr lang="en-US" altLang="en-US" dirty="0"/>
          </a:p>
          <a:p>
            <a:r>
              <a:rPr lang="en-US" altLang="en-US" dirty="0"/>
              <a:t>It executes the statement 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/>
              <a:t> has a value other than 0 . Why?</a:t>
            </a:r>
          </a:p>
          <a:p>
            <a:pPr lvl="1"/>
            <a:r>
              <a:rPr lang="en-US" altLang="en-US" dirty="0"/>
              <a:t>When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is executed, </a:t>
            </a:r>
            <a:r>
              <a:rPr lang="en-US" altLang="en-US" i="1" dirty="0"/>
              <a:t>expression</a:t>
            </a:r>
            <a:r>
              <a:rPr lang="en-US" altLang="en-US" dirty="0"/>
              <a:t> is evaluated; </a:t>
            </a:r>
            <a:r>
              <a:rPr lang="en-US" altLang="en-US" dirty="0">
                <a:solidFill>
                  <a:srgbClr val="800000"/>
                </a:solidFill>
              </a:rPr>
              <a:t>if its value is nonzero, </a:t>
            </a:r>
            <a:r>
              <a:rPr lang="en-US" altLang="en-US" i="1" dirty="0">
                <a:solidFill>
                  <a:srgbClr val="800000"/>
                </a:solidFill>
              </a:rPr>
              <a:t>statement</a:t>
            </a:r>
            <a:r>
              <a:rPr lang="en-US" altLang="en-US" dirty="0">
                <a:solidFill>
                  <a:srgbClr val="800000"/>
                </a:solidFill>
              </a:rPr>
              <a:t> is executed.</a:t>
            </a:r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 bwMode="auto">
          <a:xfrm>
            <a:off x="4286250" y="5657850"/>
            <a:ext cx="51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447070-3B8D-4BAA-9BDA-0E3AEBC86F52}" type="slidenum">
              <a:rPr lang="en-US" altLang="en-US" sz="9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11531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Boolean Values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To test whether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altLang="en-US" dirty="0"/>
              <a:t> is 0 as an int or false as bool, we can write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(flag == 0) …</a:t>
            </a:r>
          </a:p>
          <a:p>
            <a:pPr>
              <a:buFontTx/>
              <a:buNone/>
            </a:pPr>
            <a:r>
              <a:rPr lang="en-US" altLang="en-US" dirty="0"/>
              <a:t>	or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(!flag) …</a:t>
            </a:r>
          </a:p>
          <a:p>
            <a:endParaRPr lang="en-US" altLang="en-US" b="1" dirty="0"/>
          </a:p>
          <a:p>
            <a:pPr lvl="1"/>
            <a:r>
              <a:rPr lang="en-US" altLang="en-US" dirty="0"/>
              <a:t>The logical operators (in this case, !) treat any nonzero operand as a true value and any zero operand as a false value.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595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 , part I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Write a program that prompts the user to enter two dates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3/6/2008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second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5/17/2007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99228F6-5223-4328-9EC8-5328FE9DD9F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1633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Exercise, part II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Add statements in the program so that it indicates which date comes earlier on the calendar</a:t>
            </a:r>
          </a:p>
          <a:p>
            <a:r>
              <a:rPr lang="en-US" altLang="en-US"/>
              <a:t>Assume the </a:t>
            </a:r>
            <a:r>
              <a:rPr lang="en-US" altLang="en-US" dirty="0"/>
              <a:t>two dates are different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3/6/2008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second date (mm/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5/17/2007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5/17/2007 is earlier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99228F6-5223-4328-9EC8-5328FE9DD9F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825209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Characters in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it encounters a non-white-space character in a format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/>
              <a:t> compares it with the next input character.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they match,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ea typeface="+mn-ea"/>
                <a:cs typeface="+mn-cs"/>
              </a:rPr>
              <a:t> discards the input character and continues processing the format string.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If they don’t match,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ea typeface="+mn-ea"/>
                <a:cs typeface="+mn-cs"/>
              </a:rPr>
              <a:t> puts the offending character back into the input, then aborts.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5B9BC4-AB02-4057-82B2-88483AFD7C28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7448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Some Frequently Used Unix Commands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en-US" sz="2000" dirty="0">
                <a:cs typeface="Courier New" panose="02070309020205020404" pitchFamily="49" charset="0"/>
              </a:rPr>
              <a:t>file1 file2(directory)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cs typeface="Courier New" panose="02070309020205020404" pitchFamily="49" charset="0"/>
              </a:rPr>
              <a:t>o</a:t>
            </a:r>
            <a:r>
              <a:rPr lang="en-US" altLang="en-US" sz="2000" b="1" dirty="0">
                <a:cs typeface="Courier New" panose="02070309020205020404" pitchFamily="49" charset="0"/>
              </a:rPr>
              <a:t>v</a:t>
            </a:r>
            <a:r>
              <a:rPr lang="en-US" altLang="en-US" sz="2000" dirty="0">
                <a:cs typeface="Courier New" panose="02070309020205020404" pitchFamily="49" charset="0"/>
              </a:rPr>
              <a:t>e a file or rename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Example: 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mv file1.c examples/file2.c</a:t>
            </a: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 </a:t>
            </a:r>
            <a:r>
              <a:rPr lang="en-US" altLang="en-US" sz="2000" dirty="0">
                <a:cs typeface="Courier New" panose="02070309020205020404" pitchFamily="49" charset="0"/>
              </a:rPr>
              <a:t>file1 file2(directory)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cs typeface="Courier New" panose="02070309020205020404" pitchFamily="49" charset="0"/>
              </a:rPr>
              <a:t>o</a:t>
            </a:r>
            <a:r>
              <a:rPr lang="en-US" altLang="en-US" sz="2000" b="1" dirty="0">
                <a:cs typeface="Courier New" panose="02070309020205020404" pitchFamily="49" charset="0"/>
              </a:rPr>
              <a:t>p</a:t>
            </a:r>
            <a:r>
              <a:rPr lang="en-US" altLang="en-US" sz="2000" dirty="0">
                <a:cs typeface="Courier New" panose="02070309020205020404" pitchFamily="49" charset="0"/>
              </a:rPr>
              <a:t>y file(s)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Example: 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cp file1.c examples/file2.c</a:t>
            </a:r>
          </a:p>
          <a:p>
            <a:pPr lvl="1"/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Characters in Format Strings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If the format string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"%d/%d"</a:t>
            </a:r>
            <a:r>
              <a:rPr lang="en-US" altLang="en-US"/>
              <a:t> and the input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•5/•96</a:t>
            </a:r>
            <a:r>
              <a:rPr lang="en-US" altLang="en-US">
                <a:cs typeface="Courier New" panose="02070309020205020404" pitchFamily="49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</a:t>
            </a:r>
            <a:r>
              <a:rPr lang="en-US" altLang="en-US">
                <a:cs typeface="Courier New" panose="02070309020205020404" pitchFamily="49" charset="0"/>
              </a:rPr>
              <a:t>succeeds.</a:t>
            </a:r>
          </a:p>
          <a:p>
            <a:pPr lvl="1"/>
            <a:r>
              <a:rPr lang="en-US" altLang="en-US"/>
              <a:t>If the input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•5•/•96</a:t>
            </a:r>
            <a:r>
              <a:rPr lang="en-US" altLang="en-US">
                <a:cs typeface="Courier New" panose="02070309020205020404" pitchFamily="49" charset="0"/>
              </a:rPr>
              <a:t> 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fails, because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/>
              <a:t> in the format string doesn’t match the space in the input.</a:t>
            </a:r>
          </a:p>
          <a:p>
            <a:r>
              <a:rPr lang="en-US" altLang="en-US"/>
              <a:t>To allow spaces after the first number, use the format string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"%d /%d"</a:t>
            </a:r>
            <a:r>
              <a:rPr lang="en-US" altLang="en-US"/>
              <a:t> instead.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E57E04-0645-42B8-8142-19BD614359CA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2730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Some Frequently Used Unix Commands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rm </a:t>
            </a:r>
            <a:r>
              <a:rPr lang="en-US" altLang="en-US" sz="2000" dirty="0">
                <a:cs typeface="Courier New" panose="02070309020205020404" pitchFamily="49" charset="0"/>
              </a:rPr>
              <a:t>file(s)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b="1" dirty="0">
                <a:cs typeface="Courier New" panose="02070309020205020404" pitchFamily="49" charset="0"/>
              </a:rPr>
              <a:t>R</a:t>
            </a:r>
            <a:r>
              <a:rPr lang="en-US" altLang="en-US" sz="2000" dirty="0">
                <a:cs typeface="Courier New" panose="02070309020205020404" pitchFamily="49" charset="0"/>
              </a:rPr>
              <a:t>e</a:t>
            </a:r>
            <a:r>
              <a:rPr lang="en-US" altLang="en-US" sz="2000" b="1" dirty="0">
                <a:cs typeface="Courier New" panose="02070309020205020404" pitchFamily="49" charset="0"/>
              </a:rPr>
              <a:t>m</a:t>
            </a:r>
            <a:r>
              <a:rPr lang="en-US" altLang="en-US" sz="2000" dirty="0">
                <a:cs typeface="Courier New" panose="02070309020205020404" pitchFamily="49" charset="0"/>
              </a:rPr>
              <a:t>ove a file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Use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option (prompt before removal)</a:t>
            </a:r>
          </a:p>
          <a:p>
            <a:pPr lvl="1"/>
            <a:r>
              <a:rPr lang="en-US" altLang="en-US" sz="2000" dirty="0">
                <a:cs typeface="Courier New" panose="02070309020205020404" pitchFamily="49" charset="0"/>
              </a:rPr>
              <a:t>Example: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rm -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file1.c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cs typeface="Courier New" panose="02070309020205020404" pitchFamily="49" charset="0"/>
              </a:rPr>
              <a:t>Be careful with rm command, once you delete a file, it’s gone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cs typeface="Courier New" panose="02070309020205020404" pitchFamily="49" charset="0"/>
              </a:rPr>
              <a:t>To clear the screen: CTRL + l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Unix Commands: Keyboard tricks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Tab key for Completion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</a:t>
            </a:r>
            <a:endParaRPr lang="en-US" altLang="en-US" sz="6600" dirty="0"/>
          </a:p>
          <a:p>
            <a:pPr lvl="1">
              <a:defRPr/>
            </a:pPr>
            <a:r>
              <a:rPr lang="en-US" altLang="en-US" dirty="0"/>
              <a:t>Press Tab: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cop3514/</a:t>
            </a:r>
            <a:endParaRPr lang="en-US" altLang="en-US" sz="6600" dirty="0"/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Up and down arrows</a:t>
            </a:r>
          </a:p>
          <a:p>
            <a:pPr lvl="1">
              <a:defRPr/>
            </a:pPr>
            <a:r>
              <a:rPr lang="en-US" altLang="en-US" dirty="0"/>
              <a:t>Up arrow: Move to the previous history entry.</a:t>
            </a:r>
          </a:p>
          <a:p>
            <a:pPr lvl="1">
              <a:defRPr/>
            </a:pPr>
            <a:r>
              <a:rPr lang="en-US" altLang="en-US" dirty="0"/>
              <a:t>Down arrow: Move to the next history entry.</a:t>
            </a:r>
          </a:p>
          <a:p>
            <a:pPr marL="857250" lvl="2" indent="0">
              <a:buFontTx/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D3D089D-A659-480A-9A03-077BC546DE8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C61213D-CB47-4D7A-8C80-3E59B7B3462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4 Expressions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 err="1"/>
              <a:t>Lvalues</a:t>
            </a:r>
            <a:endParaRPr lang="en-US" dirty="0"/>
          </a:p>
          <a:p>
            <a:pPr lvl="1"/>
            <a:r>
              <a:rPr lang="en-US" dirty="0"/>
              <a:t>Increment and decrement operators</a:t>
            </a:r>
          </a:p>
          <a:p>
            <a:pPr lvl="1"/>
            <a:r>
              <a:rPr lang="en-US" dirty="0"/>
              <a:t>Exercises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many programming languages, assignment is a statement; </a:t>
            </a:r>
            <a:r>
              <a:rPr lang="en-US" altLang="en-US" b="1" i="1" dirty="0"/>
              <a:t>in C, however, assignment is an operator, just like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b="1" i="1" dirty="0"/>
              <a:t>. Its value is left operand’s value after the assignment.</a:t>
            </a:r>
          </a:p>
          <a:p>
            <a:r>
              <a:rPr lang="en-US" altLang="en-US" dirty="0"/>
              <a:t>Since assignment is an operator, several assignments can be chained together: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j = k = 0;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 operator is </a:t>
            </a:r>
            <a:r>
              <a:rPr lang="en-US" altLang="en-US" b="1" i="1" dirty="0"/>
              <a:t>right associative</a:t>
            </a:r>
            <a:r>
              <a:rPr lang="en-US" altLang="en-US" dirty="0"/>
              <a:t>, so this assignment is equivalent to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(j = (k = 0));</a:t>
            </a:r>
            <a:endParaRPr lang="en-US" altLang="en-US" sz="2400" dirty="0"/>
          </a:p>
          <a:p>
            <a:pPr>
              <a:defRPr/>
            </a:pPr>
            <a:endParaRPr lang="en-US" altLang="en-US" b="1" i="1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EB0BDE6-EDC7-49BE-8ED9-081154CD5B4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Lvalues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7620000" cy="4800600"/>
          </a:xfrm>
        </p:spPr>
        <p:txBody>
          <a:bodyPr/>
          <a:lstStyle/>
          <a:p>
            <a:r>
              <a:rPr lang="en-US" altLang="en-US" dirty="0"/>
              <a:t>What does an error message by the compiler </a:t>
            </a:r>
            <a:r>
              <a:rPr lang="en-US" altLang="en-US" i="1" dirty="0"/>
              <a:t>“</a:t>
            </a:r>
            <a:r>
              <a:rPr lang="en-US" altLang="en-US" i="1" dirty="0" err="1"/>
              <a:t>lvalue</a:t>
            </a:r>
            <a:r>
              <a:rPr lang="en-US" altLang="en-US" i="1" dirty="0"/>
              <a:t> required as left operand of assignment.”</a:t>
            </a:r>
            <a:r>
              <a:rPr lang="en-US" altLang="en-US" dirty="0"/>
              <a:t> mean?</a:t>
            </a:r>
          </a:p>
          <a:p>
            <a:r>
              <a:rPr lang="en-US" altLang="en-US" dirty="0"/>
              <a:t>The assignment operator requires a </a:t>
            </a:r>
            <a:r>
              <a:rPr lang="en-US" altLang="en-US" b="1" i="1" dirty="0" err="1"/>
              <a:t>lvalue</a:t>
            </a:r>
            <a:r>
              <a:rPr lang="en-US" altLang="en-US" dirty="0"/>
              <a:t> as its left operand.</a:t>
            </a:r>
          </a:p>
          <a:p>
            <a:r>
              <a:rPr lang="en-US" altLang="en-US" dirty="0"/>
              <a:t>A </a:t>
            </a:r>
            <a:r>
              <a:rPr lang="en-US" altLang="en-US" dirty="0" err="1"/>
              <a:t>lvalue</a:t>
            </a:r>
            <a:r>
              <a:rPr lang="en-US" altLang="en-US" dirty="0"/>
              <a:t> represents an object stored in computer memory - </a:t>
            </a:r>
            <a:r>
              <a:rPr lang="en-US" altLang="en-US" b="1" dirty="0"/>
              <a:t>variables</a:t>
            </a:r>
            <a:r>
              <a:rPr lang="en-US" altLang="en-US" dirty="0"/>
              <a:t>, not a constant or the result of a computation such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12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j = 0;   /*** WRONG ***/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j;      /*** WRONG ***/</a:t>
            </a:r>
          </a:p>
        </p:txBody>
      </p:sp>
      <p:sp>
        <p:nvSpPr>
          <p:cNvPr id="26629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5BB9EB1-B78D-40A9-B328-02331D606A2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26227</TotalTime>
  <Words>2381</Words>
  <Application>Microsoft Office PowerPoint</Application>
  <PresentationFormat>On-screen Show (4:3)</PresentationFormat>
  <Paragraphs>396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Courier New</vt:lpstr>
      <vt:lpstr>Times</vt:lpstr>
      <vt:lpstr>Times New Roman</vt:lpstr>
      <vt:lpstr>tm2</vt:lpstr>
      <vt:lpstr>Topics</vt:lpstr>
      <vt:lpstr>How to study for this class</vt:lpstr>
      <vt:lpstr>Unix Commands</vt:lpstr>
      <vt:lpstr>Some Frequently Used Unix Commands</vt:lpstr>
      <vt:lpstr>Some Frequently Used Unix Commands</vt:lpstr>
      <vt:lpstr>Unix Commands: Keyboard tricks</vt:lpstr>
      <vt:lpstr>Chapter 4 Expressions</vt:lpstr>
      <vt:lpstr>Assignment</vt:lpstr>
      <vt:lpstr>Lvalues</vt:lpstr>
      <vt:lpstr>Increment and Decrement Operators</vt:lpstr>
      <vt:lpstr>Increment and Decrement Operators</vt:lpstr>
      <vt:lpstr>Increment and Decrement Operators</vt:lpstr>
      <vt:lpstr>Example</vt:lpstr>
      <vt:lpstr>Increment and Decrement Operators</vt:lpstr>
      <vt:lpstr>Exercise</vt:lpstr>
      <vt:lpstr>Chapter 5 Selection Statements</vt:lpstr>
      <vt:lpstr>The switch Statement Syntax</vt:lpstr>
      <vt:lpstr>The switch Statement</vt:lpstr>
      <vt:lpstr>The Role of the break Statement</vt:lpstr>
      <vt:lpstr>The switch Statement: Fall Through</vt:lpstr>
      <vt:lpstr>The Role of the default Statement</vt:lpstr>
      <vt:lpstr>Exercise</vt:lpstr>
      <vt:lpstr>The if Statement</vt:lpstr>
      <vt:lpstr>Relational Operators and Equality Operators</vt:lpstr>
      <vt:lpstr>Exercise</vt:lpstr>
      <vt:lpstr>Exercise</vt:lpstr>
      <vt:lpstr>Logical Operators</vt:lpstr>
      <vt:lpstr>Logical Operators</vt:lpstr>
      <vt:lpstr>Relational Operators</vt:lpstr>
      <vt:lpstr>Exercise</vt:lpstr>
      <vt:lpstr>The if Statement</vt:lpstr>
      <vt:lpstr>Exercise</vt:lpstr>
      <vt:lpstr>Grade program in C and Python using if/ese</vt:lpstr>
      <vt:lpstr>Boolean Values</vt:lpstr>
      <vt:lpstr>Boolean Values</vt:lpstr>
      <vt:lpstr>Boolean Values</vt:lpstr>
      <vt:lpstr>Exercise , part I</vt:lpstr>
      <vt:lpstr>Exercise, part II</vt:lpstr>
      <vt:lpstr>Ordinary Characters in Format Strings</vt:lpstr>
      <vt:lpstr>Ordinary Characters in Format Strings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931</cp:revision>
  <cp:lastPrinted>1999-11-08T20:52:53Z</cp:lastPrinted>
  <dcterms:created xsi:type="dcterms:W3CDTF">1999-08-24T18:39:05Z</dcterms:created>
  <dcterms:modified xsi:type="dcterms:W3CDTF">2023-08-24T19:27:38Z</dcterms:modified>
</cp:coreProperties>
</file>