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3"/>
  </p:notesMasterIdLst>
  <p:sldIdLst>
    <p:sldId id="567" r:id="rId2"/>
    <p:sldId id="604" r:id="rId3"/>
    <p:sldId id="611" r:id="rId4"/>
    <p:sldId id="606" r:id="rId5"/>
    <p:sldId id="607" r:id="rId6"/>
    <p:sldId id="609" r:id="rId7"/>
    <p:sldId id="519" r:id="rId8"/>
    <p:sldId id="603" r:id="rId9"/>
    <p:sldId id="352" r:id="rId10"/>
    <p:sldId id="353" r:id="rId11"/>
    <p:sldId id="626" r:id="rId12"/>
    <p:sldId id="624" r:id="rId13"/>
    <p:sldId id="625" r:id="rId14"/>
    <p:sldId id="363" r:id="rId15"/>
    <p:sldId id="367" r:id="rId16"/>
    <p:sldId id="368" r:id="rId17"/>
    <p:sldId id="622" r:id="rId18"/>
    <p:sldId id="576" r:id="rId19"/>
    <p:sldId id="623" r:id="rId20"/>
    <p:sldId id="526" r:id="rId21"/>
    <p:sldId id="520" r:id="rId22"/>
    <p:sldId id="522" r:id="rId23"/>
    <p:sldId id="523" r:id="rId24"/>
    <p:sldId id="616" r:id="rId25"/>
    <p:sldId id="527" r:id="rId26"/>
    <p:sldId id="528" r:id="rId27"/>
    <p:sldId id="530" r:id="rId28"/>
    <p:sldId id="532" r:id="rId29"/>
    <p:sldId id="613" r:id="rId30"/>
    <p:sldId id="534" r:id="rId31"/>
    <p:sldId id="535" r:id="rId32"/>
    <p:sldId id="612" r:id="rId33"/>
    <p:sldId id="617" r:id="rId34"/>
    <p:sldId id="621" r:id="rId35"/>
    <p:sldId id="541" r:id="rId36"/>
    <p:sldId id="542" r:id="rId37"/>
    <p:sldId id="543" r:id="rId38"/>
    <p:sldId id="544" r:id="rId39"/>
    <p:sldId id="545" r:id="rId40"/>
    <p:sldId id="615" r:id="rId41"/>
    <p:sldId id="618" r:id="rId42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000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0710" autoAdjust="0"/>
  </p:normalViewPr>
  <p:slideViewPr>
    <p:cSldViewPr>
      <p:cViewPr varScale="1">
        <p:scale>
          <a:sx n="86" d="100"/>
          <a:sy n="86" d="100"/>
        </p:scale>
        <p:origin x="113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D7FA8CA4-DC70-4608-B654-E2A5046ED8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1869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FA8CA4-DC70-4608-B654-E2A5046ED8F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91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AEB5-56EF-4795-BD80-3FB7F7B5322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CAB65-3251-4589-A8E6-E50E6DDBEDF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7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00063-224C-4158-98A1-D62F7F27D5F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F7C798-DCD2-4D2F-A8CC-CCED3AFFA67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E5A1E-01BF-47DA-B294-8058D892556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6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1C9D7-5692-4C89-9BF7-4250EDB96B1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CA73F-0262-469C-B381-15A01BF9920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4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71EFC-9B04-4520-A8F2-D309586BBCF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C3F57-4B18-42B5-893F-A4FFC685A33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3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177B5-10B4-4EC6-A8C5-1043D36D55C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8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2B6B-67D3-463A-AB24-3270135A7AB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44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1DE9EA-BD22-4DFF-A16D-37372863B2FC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403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3: Formatted Input/Output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Text editor on Unix: vi</a:t>
            </a:r>
          </a:p>
          <a:p>
            <a:r>
              <a:rPr lang="en-US" altLang="en-US" dirty="0"/>
              <a:t>Chapter 6 (Loops)</a:t>
            </a:r>
          </a:p>
          <a:p>
            <a:pPr lvl="1"/>
            <a:r>
              <a:rPr lang="en-US" altLang="en-US" dirty="0"/>
              <a:t>Break, continue, and null statements</a:t>
            </a:r>
          </a:p>
          <a:p>
            <a:r>
              <a:rPr lang="en-US" altLang="en-US" dirty="0"/>
              <a:t>Exercise</a:t>
            </a:r>
          </a:p>
          <a:p>
            <a:endParaRPr lang="en-US" altLang="en-US" dirty="0"/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7ED2AC6-71FD-4F62-910B-D22E5537475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885BBAC-61C2-4872-B282-FCF17188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E056FBF-3374-47D0-9646-28CA35A5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statement is executed, the controlling expression is evaluated first. </a:t>
            </a:r>
          </a:p>
          <a:p>
            <a:r>
              <a:rPr lang="en-US" altLang="en-US" dirty="0"/>
              <a:t>If its value is nonzero (true), the loop body is executed and the expression is tested again. </a:t>
            </a:r>
          </a:p>
          <a:p>
            <a:r>
              <a:rPr lang="en-US" altLang="en-US" dirty="0"/>
              <a:t>The process continues until the controlling expression eventually has the value zero.</a:t>
            </a:r>
          </a:p>
          <a:p>
            <a:endParaRPr lang="en-US" altLang="en-US" dirty="0"/>
          </a:p>
          <a:p>
            <a:r>
              <a:rPr lang="en-US" altLang="en-US" dirty="0"/>
              <a:t>Infinite loops: </a:t>
            </a:r>
            <a:r>
              <a:rPr lang="en-US" altLang="en-US" sz="2800" dirty="0">
                <a:solidFill>
                  <a:srgbClr val="FF00FF"/>
                </a:solidFill>
              </a:rPr>
              <a:t> </a:t>
            </a:r>
            <a:r>
              <a:rPr lang="en-US" altLang="en-US" sz="2800" dirty="0" err="1">
                <a:solidFill>
                  <a:srgbClr val="FF00FF"/>
                </a:solidFill>
              </a:rPr>
              <a:t>Ctrl+c</a:t>
            </a:r>
            <a:r>
              <a:rPr lang="en-US" altLang="en-US" sz="2800" dirty="0">
                <a:solidFill>
                  <a:srgbClr val="FF00FF"/>
                </a:solidFill>
              </a:rPr>
              <a:t> to terminate from an infinite loop on Unix/Linux.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F3B81-5062-4B93-8C74-B0AE25B54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45A2EA-E5F9-4BE4-B52C-771DAFCCDCAF}" type="slidenum">
              <a:rPr lang="en-US" altLang="en-US" sz="1200">
                <a:latin typeface="Arial" panose="020B0604020202020204" pitchFamily="34" charset="0"/>
              </a:rPr>
              <a:pPr/>
              <a:t>10</a:t>
            </a:fld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910AE4C-A41A-4C47-ABE2-CBED8144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D753491-23CE-4CC1-87FB-C3495FBC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statement has multiple statement to execute, it needs a set of braces: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altLang="en-US" sz="2800" i="1" dirty="0"/>
              <a:t>expression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buNone/>
            </a:pP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800" i="1" dirty="0"/>
              <a:t>statement1;</a:t>
            </a:r>
            <a:endParaRPr lang="en-US" altLang="en-US" i="1" dirty="0"/>
          </a:p>
          <a:p>
            <a:pPr marL="0" indent="0">
              <a:buNone/>
            </a:pPr>
            <a:r>
              <a:rPr lang="en-US" altLang="en-US" i="1" dirty="0">
                <a:solidFill>
                  <a:srgbClr val="800000"/>
                </a:solidFill>
              </a:rPr>
              <a:t>		</a:t>
            </a:r>
            <a:r>
              <a:rPr lang="en-US" altLang="en-US" sz="2800" i="1" dirty="0"/>
              <a:t>statement2;</a:t>
            </a:r>
          </a:p>
          <a:p>
            <a:pPr marL="0" indent="0">
              <a:buNone/>
            </a:pPr>
            <a:r>
              <a:rPr lang="en-US" altLang="en-US" i="1" dirty="0">
                <a:solidFill>
                  <a:srgbClr val="800000"/>
                </a:solidFill>
              </a:rPr>
              <a:t>	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en-US" dirty="0">
              <a:solidFill>
                <a:srgbClr val="800000"/>
              </a:solidFill>
            </a:endParaRPr>
          </a:p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E023D-83A8-4CBC-8CE5-75C7FEDE19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4051EA-5A75-463B-BE5A-D0EDEB17D930}" type="slidenum">
              <a:rPr lang="en-US" altLang="en-US" sz="1200">
                <a:latin typeface="Arial" panose="020B0604020202020204" pitchFamily="34" charset="0"/>
              </a:rPr>
              <a:pPr/>
              <a:t>11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2192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885BBAC-61C2-4872-B282-FCF17188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Program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E056FBF-3374-47D0-9646-28CA35A5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validation of a number for the range of 0 to 5</a:t>
            </a:r>
          </a:p>
          <a:p>
            <a:pPr lvl="1"/>
            <a:r>
              <a:rPr lang="en-US" altLang="en-US" dirty="0"/>
              <a:t>0 to 5 inclusive are valid input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F3B81-5062-4B93-8C74-B0AE25B54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45A2EA-E5F9-4BE4-B52C-771DAFCCDCAF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35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885BBAC-61C2-4872-B282-FCF17188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while loop </a:t>
            </a:r>
            <a:r>
              <a:rPr lang="en-US" altLang="en-US"/>
              <a:t>in Python vs C </a:t>
            </a:r>
            <a:endParaRPr lang="en-US" alt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E056FBF-3374-47D0-9646-28CA35A53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24" y="1676400"/>
            <a:ext cx="4110376" cy="4345632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(“enter a number:”);</a:t>
            </a:r>
          </a:p>
          <a:p>
            <a:pPr marL="457200" lvl="1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number);</a:t>
            </a:r>
          </a:p>
          <a:p>
            <a:pPr marL="457200" lvl="1" indent="0"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(number &gt; 5 || number &lt; 0){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("Invalid");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(“enter a number:”);</a:t>
            </a:r>
          </a:p>
          <a:p>
            <a:pPr marL="457200" lvl="1" indent="0"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number);</a:t>
            </a:r>
          </a:p>
          <a:p>
            <a:pPr marL="45720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("Valid");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F3B81-5062-4B93-8C74-B0AE25B54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45A2EA-E5F9-4BE4-B52C-771DAFCCDCA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B0CDA-7446-1A67-FE68-CF7DC068E3C9}"/>
              </a:ext>
            </a:extLst>
          </p:cNvPr>
          <p:cNvSpPr txBox="1">
            <a:spLocks/>
          </p:cNvSpPr>
          <p:nvPr/>
        </p:nvSpPr>
        <p:spPr bwMode="auto">
          <a:xfrm>
            <a:off x="4419600" y="1676400"/>
            <a:ext cx="45720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int(input(" enter a number:"))</a:t>
            </a:r>
          </a:p>
          <a:p>
            <a:pPr marL="457200" lvl="1" indent="0">
              <a:buFontTx/>
              <a:buNone/>
            </a:pPr>
            <a:endParaRPr lang="en-US" alt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r>
              <a:rPr lang="en-US" altLang="en-U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 number &gt; 5 or number &lt; 0:</a:t>
            </a:r>
          </a:p>
          <a:p>
            <a:pPr marL="457200" lvl="1" indent="0"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print("Invalid")</a:t>
            </a:r>
          </a:p>
          <a:p>
            <a:pPr marL="457200" lvl="1" indent="0"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 = int(input("enter a number:"))</a:t>
            </a:r>
          </a:p>
          <a:p>
            <a:pPr marL="457200" lvl="1" indent="0">
              <a:buFontTx/>
              <a:buNone/>
            </a:pPr>
            <a:endParaRPr lang="en-US" alt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Tx/>
              <a:buNone/>
            </a:pPr>
            <a:r>
              <a:rPr lang="en-US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print("Valid")</a:t>
            </a:r>
          </a:p>
          <a:p>
            <a:pPr marL="457200" lvl="1" indent="0">
              <a:buFontTx/>
              <a:buNone/>
            </a:pPr>
            <a:endParaRPr lang="en-US" alt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46891-7B0B-F7E4-3587-BAE2282BFE9A}"/>
              </a:ext>
            </a:extLst>
          </p:cNvPr>
          <p:cNvSpPr txBox="1"/>
          <p:nvPr/>
        </p:nvSpPr>
        <p:spPr>
          <a:xfrm>
            <a:off x="2057400" y="57912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B20E8-12F7-FB3F-B1A0-EF594A40A89D}"/>
              </a:ext>
            </a:extLst>
          </p:cNvPr>
          <p:cNvSpPr txBox="1"/>
          <p:nvPr/>
        </p:nvSpPr>
        <p:spPr>
          <a:xfrm>
            <a:off x="6501827" y="5691484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8725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33C191B-4028-42F3-BD2F-56BE2683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/>
              <a:t> Statement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4F445EDA-4AF9-483C-91D2-16FA88AE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dirty="0"/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do </a:t>
            </a:r>
            <a:r>
              <a:rPr lang="en-US" altLang="en-US" sz="2400" i="1" dirty="0"/>
              <a:t>statement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 </a:t>
            </a:r>
            <a:r>
              <a:rPr lang="en-US" altLang="en-US" sz="2400" i="1" dirty="0"/>
              <a:t>expression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 ;</a:t>
            </a:r>
          </a:p>
          <a:p>
            <a:endParaRPr lang="en-US" altLang="en-US" dirty="0"/>
          </a:p>
          <a:p>
            <a:r>
              <a:rPr lang="en-US" altLang="en-US" dirty="0"/>
              <a:t>When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dirty="0"/>
              <a:t> statement is executed, the loop body is executed first, then the controlling expression is evaluated. </a:t>
            </a:r>
          </a:p>
          <a:p>
            <a:r>
              <a:rPr lang="en-US" altLang="en-US" dirty="0"/>
              <a:t>If the value of the expression is nonzero, the loop body is executed again and then the expression is evaluated once more. </a:t>
            </a:r>
          </a:p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088B4-54C0-42C4-8384-BDD97A6B1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ED1B00-B1FF-4FAB-9043-F721B9ED3716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559FC6F7-AAAA-41E5-A787-1F142E7A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numdigits.c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/* Calculates the number of digits in an integer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int digits = 0, 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nonnegative integer: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/= 10;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digits++;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while (n &gt; 0);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("The number has %d digit(s).\n", digits);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442B7-2C43-4B8B-A73A-C00288018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08D3B7-E756-44C1-85D7-B83F80A359A4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BD5D105-5A82-4968-A6FB-C610D360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136AACD-03D0-470F-A3BD-EE24E6DF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 is ideal for loops that have a “counting” variable, but it’s versatile enough to be used for other kinds of loops as well.</a:t>
            </a:r>
          </a:p>
          <a:p>
            <a:r>
              <a:rPr lang="en-US" altLang="en-US" dirty="0"/>
              <a:t>General form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 </a:t>
            </a:r>
            <a:r>
              <a:rPr lang="en-US" altLang="en-US" sz="2400" i="1" dirty="0"/>
              <a:t>expr1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en-US" sz="2400" i="1" dirty="0"/>
              <a:t>expr2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altLang="en-US" sz="2400" i="1" dirty="0"/>
              <a:t>expr3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altLang="en-US" sz="2400" i="1" dirty="0"/>
              <a:t>statement 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expr1</a:t>
            </a:r>
            <a:r>
              <a:rPr lang="en-US" altLang="en-US" dirty="0"/>
              <a:t>, </a:t>
            </a:r>
            <a:r>
              <a:rPr lang="en-US" altLang="en-US" i="1" dirty="0"/>
              <a:t>expr2</a:t>
            </a:r>
            <a:r>
              <a:rPr lang="en-US" altLang="en-US" dirty="0"/>
              <a:t>, and </a:t>
            </a:r>
            <a:r>
              <a:rPr lang="en-US" altLang="en-US" i="1" dirty="0"/>
              <a:t>expr3</a:t>
            </a:r>
            <a:r>
              <a:rPr lang="en-US" altLang="en-US" dirty="0"/>
              <a:t> are expressions.</a:t>
            </a:r>
          </a:p>
          <a:p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44B3F-2ED5-49EC-ABF9-C89492CC2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467733-8FA6-486F-B658-8C3290530FB5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127C13-8FF2-4B9C-ABC2-E6D82E05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for loop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BE90C6-2B64-4DEB-B7C1-A0614C5A3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i="1" dirty="0"/>
              <a:t>expr1</a:t>
            </a:r>
            <a:r>
              <a:rPr lang="en-US" altLang="en-US" sz="2800" dirty="0"/>
              <a:t> initializes variable(s)</a:t>
            </a:r>
          </a:p>
          <a:p>
            <a:endParaRPr lang="en-US" altLang="en-US" sz="2800" i="1" dirty="0"/>
          </a:p>
          <a:p>
            <a:r>
              <a:rPr lang="en-US" altLang="en-US" sz="2800" i="1" dirty="0"/>
              <a:t>expr2</a:t>
            </a:r>
            <a:r>
              <a:rPr lang="en-US" altLang="en-US" sz="2800" dirty="0"/>
              <a:t> controls loop termination (the loop continues executing as long as the value of </a:t>
            </a:r>
            <a:r>
              <a:rPr lang="en-US" altLang="en-US" sz="2800" i="1" dirty="0"/>
              <a:t>expr2</a:t>
            </a:r>
            <a:r>
              <a:rPr lang="en-US" altLang="en-US" sz="2800" dirty="0"/>
              <a:t> is nonzero).</a:t>
            </a:r>
          </a:p>
          <a:p>
            <a:endParaRPr lang="en-US" altLang="en-US" sz="2800" i="1" dirty="0"/>
          </a:p>
          <a:p>
            <a:r>
              <a:rPr lang="en-US" altLang="en-US" sz="2800" i="1" dirty="0"/>
              <a:t>expr3</a:t>
            </a:r>
            <a:r>
              <a:rPr lang="en-US" altLang="en-US" sz="2800" dirty="0"/>
              <a:t> is an operation to be performed at the end of each loop iteration.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49CBA-9F59-4042-B0C0-4D2308D72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17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61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10;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--)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%d\n",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Equivalent while loop: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is %d\n",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en-US" dirty="0"/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AB171A-2938-4E39-8B95-3CB59AAB297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5DF5EC-056E-4E5D-BD45-3D638308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722C8F-1A05-4CE1-9CBD-69B52685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output does the following program fragment produce?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(n = 9; n != 0; n--) 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 ", n--);</a:t>
            </a:r>
            <a:endParaRPr lang="en-US" dirty="0"/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457200" indent="-457200">
              <a:buAutoNum type="alphaUcParenR"/>
            </a:pPr>
            <a:r>
              <a:rPr lang="en-US" dirty="0">
                <a:cs typeface="Courier New" panose="02070309020205020404" pitchFamily="49" charset="0"/>
              </a:rPr>
              <a:t>9 8 7 6 5 4 3 2 1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indent="-457200">
              <a:buAutoNum type="alphaUcParenR"/>
            </a:pPr>
            <a:r>
              <a:rPr lang="en-US" dirty="0">
                <a:cs typeface="Courier New" panose="02070309020205020404" pitchFamily="49" charset="0"/>
              </a:rPr>
              <a:t>9 7 5 3 1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indent="-457200">
              <a:buAutoNum type="alphaUcParenR"/>
            </a:pPr>
            <a:r>
              <a:rPr lang="en-US" dirty="0">
                <a:cs typeface="Courier New" panose="02070309020205020404" pitchFamily="49" charset="0"/>
              </a:rPr>
              <a:t>Infinite loop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indent="-457200">
              <a:buAutoNum type="alphaUcParenR"/>
            </a:pPr>
            <a:r>
              <a:rPr lang="en-US">
                <a:cs typeface="Courier New" panose="02070309020205020404" pitchFamily="49" charset="0"/>
              </a:rPr>
              <a:t>8 6 4 2</a:t>
            </a:r>
            <a:r>
              <a:rPr lang="en-US" dirty="0">
                <a:cs typeface="Courier New" panose="02070309020205020404" pitchFamily="49" charset="0"/>
              </a:rPr>
              <a:t> </a:t>
            </a: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F72ED-6D73-4B0D-942F-A917DA563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19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6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2004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dirty="0"/>
              <a:t>Vi</a:t>
            </a:r>
          </a:p>
        </p:txBody>
      </p:sp>
    </p:spTree>
    <p:extLst>
      <p:ext uri="{BB962C8B-B14F-4D97-AF65-F5344CB8AC3E}">
        <p14:creationId xmlns:p14="http://schemas.microsoft.com/office/powerpoint/2010/main" val="3712017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Comma Operator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/>
              <a:t>On occasion,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statement may need to have two (or more) initialization expressions or one that increments several variables each time through the loop.</a:t>
            </a:r>
          </a:p>
          <a:p>
            <a:r>
              <a:rPr lang="en-US" altLang="en-US" sz="2400" dirty="0"/>
              <a:t>This effect can be accomplished by using a </a:t>
            </a:r>
            <a:r>
              <a:rPr lang="en-US" altLang="en-US" sz="2400" b="1" i="1" dirty="0"/>
              <a:t>comma expression </a:t>
            </a:r>
            <a:r>
              <a:rPr lang="en-US" altLang="en-US" sz="2400" dirty="0"/>
              <a:t>as the first or third expression in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statement.</a:t>
            </a:r>
          </a:p>
          <a:p>
            <a:r>
              <a:rPr lang="en-US" altLang="en-US" sz="2400" dirty="0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(sum = 0,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N;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sum +=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sz="2400" dirty="0"/>
              <a:t>With additional commas,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 statement could initialize more than two variables.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Omitting Expressions in a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If the </a:t>
            </a:r>
            <a:r>
              <a:rPr lang="en-US" altLang="en-US" sz="2600" i="1" dirty="0"/>
              <a:t>first</a:t>
            </a:r>
            <a:r>
              <a:rPr lang="en-US" altLang="en-US" sz="2600" dirty="0"/>
              <a:t> expression is omitted, no initialization is performed before the loop is executed: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10;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for (;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0;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--)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("T minus %d and counting\n",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en-US" sz="2600" dirty="0"/>
          </a:p>
          <a:p>
            <a:r>
              <a:rPr lang="en-US" altLang="en-US" sz="2600" dirty="0"/>
              <a:t>If the </a:t>
            </a:r>
            <a:r>
              <a:rPr lang="en-US" altLang="en-US" sz="2600" i="1" dirty="0"/>
              <a:t>third</a:t>
            </a:r>
            <a:r>
              <a:rPr lang="en-US" altLang="en-US" sz="2600" dirty="0"/>
              <a:t> expression is omitted, the loop body is responsible for ensuring that the value of the second expression eventually becomes false:</a:t>
            </a:r>
          </a:p>
          <a:p>
            <a:pPr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10;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&gt; 0;) 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("T minus %d and counting\n",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--);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16F3F-6A20-48B8-B347-92C5FD28DD6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Omitting Expressions in a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 </a:t>
            </a:r>
            <a:r>
              <a:rPr lang="en-US" altLang="en-US" i="1" dirty="0"/>
              <a:t>second</a:t>
            </a:r>
            <a:r>
              <a:rPr lang="en-US" altLang="en-US" dirty="0"/>
              <a:t> expression is missing, it defaults to a true value, so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 doesn’t terminate</a:t>
            </a:r>
          </a:p>
          <a:p>
            <a:pPr lvl="1"/>
            <a:r>
              <a:rPr lang="en-US" altLang="en-US" dirty="0"/>
              <a:t>Unless stopped in some other fashion such as a break statement 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For example, some programmers use the following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 to establish an infinite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(;;) …</a:t>
            </a:r>
          </a:p>
        </p:txBody>
      </p:sp>
      <p:sp>
        <p:nvSpPr>
          <p:cNvPr id="665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00B19-9195-450E-A2F3-4F7116EA6FA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Statements in C99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C99, the first expression in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 can be replaced by a declaration. Not in C89.</a:t>
            </a:r>
          </a:p>
          <a:p>
            <a:r>
              <a:rPr lang="en-US" altLang="en-US" dirty="0"/>
              <a:t>This feature allows the programmer to declare a variable for use by the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r>
              <a:rPr lang="en-US" altLang="en-US" dirty="0"/>
              <a:t>The variable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need not have been declared prior to this statement. </a:t>
            </a:r>
          </a:p>
          <a:p>
            <a:r>
              <a:rPr lang="en-US" altLang="en-US" dirty="0" err="1"/>
              <a:t>gcc</a:t>
            </a:r>
            <a:r>
              <a:rPr lang="en-US" altLang="en-US" dirty="0"/>
              <a:t> supports C99: Compile with </a:t>
            </a:r>
            <a:r>
              <a:rPr lang="en-US" altLang="en-US" b="1" dirty="0"/>
              <a:t>–</a:t>
            </a:r>
            <a:r>
              <a:rPr lang="en-US" altLang="en-US" b="1" dirty="0" err="1">
                <a:latin typeface="Courier New" panose="02070309020205020404" pitchFamily="49" charset="0"/>
              </a:rPr>
              <a:t>std</a:t>
            </a:r>
            <a:r>
              <a:rPr lang="en-US" altLang="en-US" b="1" dirty="0">
                <a:latin typeface="Courier New" panose="02070309020205020404" pitchFamily="49" charset="0"/>
              </a:rPr>
              <a:t>=c99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07095-1095-4344-A5AD-6E630A584AC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C89/C99 in Projects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 compiler on the student cluster supports C89, not C99. Please make sure that your variable is NOT declared in the for loop header: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...</a:t>
            </a:r>
          </a:p>
          <a:p>
            <a:endParaRPr lang="en-US" dirty="0"/>
          </a:p>
          <a:p>
            <a:r>
              <a:rPr lang="en-US" dirty="0"/>
              <a:t>Instead, declare the variable before the loop: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0;...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24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6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Exiting from a Loop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the </a:t>
            </a:r>
            <a:r>
              <a:rPr lang="en-US" altLang="en-US" dirty="0">
                <a:solidFill>
                  <a:srgbClr val="B82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>
                <a:solidFill>
                  <a:srgbClr val="B82F25"/>
                </a:solidFill>
              </a:rPr>
              <a:t> </a:t>
            </a:r>
            <a:r>
              <a:rPr lang="en-US" altLang="en-US" dirty="0"/>
              <a:t>statement, it’s possible to write a loop with an exit point in the middle or a loop with more than one exit point.</a:t>
            </a:r>
          </a:p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statement can transfer control out of a switch statement, but it can also be used to jump out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dirty="0"/>
              <a:t>,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loop.</a:t>
            </a:r>
          </a:p>
          <a:p>
            <a:endParaRPr lang="en-US" altLang="en-US" dirty="0"/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3ED1F8-E275-44F8-BA1D-E12AD2325B1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dirty="0"/>
              <a:t>A loop that checks whether a number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 is prime can use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statement to terminate the loop as soon as a divisor is found: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for (d = 2; d &lt; n; d++)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if (n % d == 0){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6E68A-D4CD-4133-BE13-904CC356340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 dirty="0"/>
              <a:t>Loops that read user input, terminating when a particular value is entered</a:t>
            </a:r>
          </a:p>
          <a:p>
            <a:pPr marL="0" indent="0">
              <a:buNone/>
            </a:pPr>
            <a:endParaRPr lang="en-US" altLang="en-US" sz="2500" dirty="0"/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 (;;)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 (enter 0 to stop): 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if (n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 cubed is %d\n", n, n * n * n);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747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530914-B0D5-4172-A89C-B0C33B7CD59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/>
              <a:t> statement transfers control out of the innermost enclosing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 dirty="0"/>
              <a:t>, or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/>
              <a:t>When these statements are nested,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/>
              <a:t> statement can escape only one level of nesting. </a:t>
            </a:r>
          </a:p>
          <a:p>
            <a:r>
              <a:rPr lang="en-US" altLang="en-US" sz="2400" dirty="0"/>
              <a:t>Example: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(…)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switch (…)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z="2400" dirty="0"/>
              <a:t> transfers control out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z="2400" dirty="0"/>
              <a:t> statement, but not out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/>
              <a:t> loop.</a:t>
            </a:r>
          </a:p>
        </p:txBody>
      </p:sp>
      <p:sp>
        <p:nvSpPr>
          <p:cNvPr id="768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22355-DE8B-4647-A4AA-94F256AF8A1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 statement is similar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transfers control just past the end of a loop/</a:t>
            </a:r>
            <a:r>
              <a:rPr lang="en-US" altLang="en-US" dirty="0" err="1"/>
              <a:t>swtich</a:t>
            </a:r>
            <a:r>
              <a:rPr lang="en-US" altLang="en-US" dirty="0"/>
              <a:t>.</a:t>
            </a:r>
          </a:p>
          <a:p>
            <a:pPr lvl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 transfers control to a point just before the end of the loop body. So the loop continues with the next iteration.</a:t>
            </a:r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5204B-29D2-4195-BCFD-085FF29E6C7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6082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we should learn vi/vim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 is always available. nano and emacs are popular but not universal</a:t>
            </a:r>
          </a:p>
          <a:p>
            <a:r>
              <a:rPr lang="en-US" altLang="en-US"/>
              <a:t>vi is lightweight and fast.</a:t>
            </a:r>
          </a:p>
          <a:p>
            <a:r>
              <a:rPr lang="en-US" altLang="en-US"/>
              <a:t>vi is designed for typing speed.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3C43FD-20A1-4E85-B3BE-A69A5B097728}" type="slidenum">
              <a:rPr lang="en-US" altLang="en-US" sz="9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221593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loop that uses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 statement:</a:t>
            </a:r>
          </a:p>
          <a:p>
            <a:r>
              <a:rPr lang="en-US" altLang="en-US" dirty="0"/>
              <a:t>It accepts 10 non-zero inputs and computes the sum.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n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(n &lt; 10)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if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continue;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sum +=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continue jumps to here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788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6C159-61EC-4D27-A7C9-AD6AA7FD4D8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Compare with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/>
              <a:t> Statement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A loop that uses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n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(n &lt; 10)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if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break;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sum +=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n++;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break jumps to here */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, control leaves the loop;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, control remains inside the loop. </a:t>
            </a:r>
          </a:p>
          <a:p>
            <a:endParaRPr lang="en-US" altLang="en-US" dirty="0"/>
          </a:p>
          <a:p>
            <a:r>
              <a:rPr lang="en-US" altLang="en-US" dirty="0"/>
              <a:t>There’s another difference between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can be used in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dirty="0"/>
              <a:t> statements and loops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), whereas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 is limited to loops.</a:t>
            </a:r>
          </a:p>
          <a:p>
            <a:endParaRPr lang="en-US" altLang="en-US" dirty="0"/>
          </a:p>
        </p:txBody>
      </p:sp>
      <p:sp>
        <p:nvSpPr>
          <p:cNvPr id="778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5204B-29D2-4195-BCFD-085FF29E6C7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62662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What is the value of sum after the following program fragment is executed? Assume sum and </a:t>
            </a:r>
            <a:r>
              <a:rPr lang="en-US" sz="2200" dirty="0" err="1"/>
              <a:t>i</a:t>
            </a:r>
            <a:r>
              <a:rPr lang="en-US" sz="2200" dirty="0"/>
              <a:t> are </a:t>
            </a:r>
            <a:r>
              <a:rPr lang="en-US" sz="2200" dirty="0" err="1"/>
              <a:t>int</a:t>
            </a:r>
            <a:r>
              <a:rPr lang="en-US" sz="2200" dirty="0"/>
              <a:t> variables.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sum =0;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=0;i&lt;3;i++){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 		if(i%2 == 1)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		break;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	}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</a:endParaRPr>
          </a:p>
          <a:p>
            <a:pPr marL="457200" indent="-457200">
              <a:buAutoNum type="alphaUcParenR"/>
            </a:pPr>
            <a:r>
              <a:rPr lang="en-US" sz="2200" dirty="0">
                <a:cs typeface="Courier New" panose="02070309020205020404" pitchFamily="49" charset="0"/>
              </a:rPr>
              <a:t>0</a:t>
            </a:r>
          </a:p>
          <a:p>
            <a:pPr marL="457200" indent="-457200">
              <a:buAutoNum type="alphaUcParenR"/>
            </a:pPr>
            <a:r>
              <a:rPr lang="en-US" sz="2200" dirty="0">
                <a:cs typeface="Courier New" panose="02070309020205020404" pitchFamily="49" charset="0"/>
              </a:rPr>
              <a:t>1</a:t>
            </a:r>
          </a:p>
          <a:p>
            <a:pPr marL="457200" indent="-457200">
              <a:buAutoNum type="alphaUcParenR"/>
            </a:pPr>
            <a:r>
              <a:rPr lang="en-US" sz="2200" dirty="0"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AutoNum type="alphaUcParenR"/>
            </a:pPr>
            <a:r>
              <a:rPr lang="en-US" sz="2200" dirty="0"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33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74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What is the value of sum after the following program fragment is executed? Assume sum and </a:t>
            </a:r>
            <a:r>
              <a:rPr lang="en-US" sz="2200" dirty="0" err="1"/>
              <a:t>i</a:t>
            </a:r>
            <a:r>
              <a:rPr lang="en-US" sz="2200" dirty="0"/>
              <a:t> are </a:t>
            </a:r>
            <a:r>
              <a:rPr lang="en-US" sz="2200" dirty="0" err="1"/>
              <a:t>int</a:t>
            </a:r>
            <a:r>
              <a:rPr lang="en-US" sz="2200" dirty="0"/>
              <a:t> variables.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sum =0;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=0;i&lt;3;i++){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 		if(i%2 == 1)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		continue;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	}</a:t>
            </a:r>
          </a:p>
          <a:p>
            <a:pPr marL="0" indent="0">
              <a:buNone/>
            </a:pPr>
            <a:endParaRPr lang="en-US" sz="2200" dirty="0">
              <a:cs typeface="Courier New" panose="02070309020205020404" pitchFamily="49" charset="0"/>
            </a:endParaRPr>
          </a:p>
          <a:p>
            <a:pPr marL="457200" indent="-457200">
              <a:buAutoNum type="alphaUcParenR"/>
            </a:pPr>
            <a:r>
              <a:rPr lang="en-US" sz="2200" dirty="0">
                <a:cs typeface="Courier New" panose="02070309020205020404" pitchFamily="49" charset="0"/>
              </a:rPr>
              <a:t>0</a:t>
            </a:r>
          </a:p>
          <a:p>
            <a:pPr marL="457200" indent="-457200">
              <a:buAutoNum type="alphaUcParenR"/>
            </a:pPr>
            <a:r>
              <a:rPr lang="en-US" sz="2200" dirty="0">
                <a:cs typeface="Courier New" panose="02070309020205020404" pitchFamily="49" charset="0"/>
              </a:rPr>
              <a:t>1</a:t>
            </a:r>
          </a:p>
          <a:p>
            <a:pPr marL="457200" indent="-457200">
              <a:buAutoNum type="alphaUcParenR"/>
            </a:pPr>
            <a:r>
              <a:rPr lang="en-US" sz="2200" dirty="0">
                <a:cs typeface="Courier New" panose="02070309020205020404" pitchFamily="49" charset="0"/>
              </a:rPr>
              <a:t>2</a:t>
            </a:r>
          </a:p>
          <a:p>
            <a:pPr marL="457200" indent="-457200">
              <a:buAutoNum type="alphaUcParenR"/>
            </a:pPr>
            <a:r>
              <a:rPr lang="en-US" sz="2200" dirty="0"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34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73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Null Statement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statement can be </a:t>
            </a:r>
            <a:r>
              <a:rPr lang="en-US" altLang="en-US" b="1" i="1" dirty="0"/>
              <a:t>null</a:t>
            </a:r>
            <a:r>
              <a:rPr lang="en-US" altLang="en-US" dirty="0"/>
              <a:t>—devoid of symbols except for the semicolon at the end. </a:t>
            </a:r>
          </a:p>
          <a:p>
            <a:r>
              <a:rPr lang="en-US" altLang="en-US" dirty="0"/>
              <a:t>The following line contains three statements: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0; ; j = 1;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The null statement is primarily good for one thing: writing loops whose bodies are empty. </a:t>
            </a:r>
          </a:p>
          <a:p>
            <a:endParaRPr lang="en-US" altLang="en-US" b="1" dirty="0"/>
          </a:p>
        </p:txBody>
      </p:sp>
      <p:sp>
        <p:nvSpPr>
          <p:cNvPr id="829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1F4008-3CEE-4197-9F64-7B1CE41F35C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Null Statement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Consider the following prime-finding loop: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(d = 2; d &lt; n; d++)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if (n % d == 0)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break;</a:t>
            </a:r>
          </a:p>
          <a:p>
            <a:endParaRPr lang="en-US" altLang="en-US" dirty="0"/>
          </a:p>
          <a:p>
            <a:r>
              <a:rPr lang="en-US" altLang="en-US" dirty="0"/>
              <a:t>If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condition is moved into the loop’s controlling expression, the body of the loop becomes empty: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for (d = 2; d &lt; n &amp;&amp; n % d != 0; d++)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24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empty loop body */ </a:t>
            </a:r>
            <a:endParaRPr lang="en-US" altLang="en-US" sz="2400" dirty="0">
              <a:solidFill>
                <a:srgbClr val="FF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9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A45D3-C36F-4C31-822A-50603E85136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Null Statement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Accidentally putting a semicolon after the parentheses in an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0" dirty="0"/>
              <a:t>,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200" dirty="0"/>
              <a:t>, or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200" dirty="0"/>
              <a:t> statement creates a null statement.</a:t>
            </a:r>
          </a:p>
          <a:p>
            <a:endParaRPr lang="en-US" altLang="en-US" sz="2200" dirty="0"/>
          </a:p>
          <a:p>
            <a:r>
              <a:rPr lang="en-US" altLang="en-US" sz="2200" dirty="0"/>
              <a:t>Example:</a:t>
            </a:r>
          </a:p>
          <a:p>
            <a:pPr marL="0" indent="0">
              <a:buNone/>
            </a:pPr>
            <a:endParaRPr lang="en-US" altLang="en-US" sz="2200" dirty="0"/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if (d == 0);                          /*** WRONG ***/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Division by zero\n");</a:t>
            </a:r>
          </a:p>
          <a:p>
            <a:pPr>
              <a:buFontTx/>
              <a:buNone/>
            </a:pPr>
            <a:r>
              <a:rPr lang="en-US" altLang="en-US" sz="2200" dirty="0"/>
              <a:t>	</a:t>
            </a:r>
          </a:p>
          <a:p>
            <a:pPr>
              <a:buFontTx/>
              <a:buNone/>
            </a:pPr>
            <a:r>
              <a:rPr lang="en-US" altLang="en-US" sz="2200" dirty="0"/>
              <a:t>    The call of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200" dirty="0"/>
              <a:t> isn’t inside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200" dirty="0"/>
              <a:t> statement, so it’s performed regardless of whether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200" dirty="0"/>
              <a:t> is equal to 0.</a:t>
            </a:r>
          </a:p>
        </p:txBody>
      </p:sp>
      <p:sp>
        <p:nvSpPr>
          <p:cNvPr id="849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F3398F-7FC4-4B90-A062-2A3D9795FA3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200" dirty="0"/>
              <a:t>What is the output of the code segment?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0); 	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--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altLang="en-US" sz="2200" dirty="0"/>
              <a:t>	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Tx/>
              <a:buAutoNum type="alphaUcParenR"/>
            </a:pPr>
            <a:r>
              <a:rPr lang="en-US" altLang="en-US" sz="2200" dirty="0">
                <a:cs typeface="Courier New" panose="02070309020205020404" pitchFamily="49" charset="0"/>
              </a:rPr>
              <a:t>3 2 1</a:t>
            </a:r>
          </a:p>
          <a:p>
            <a:pPr marL="457200" indent="-457200">
              <a:buFontTx/>
              <a:buAutoNum type="alphaUcParenR"/>
            </a:pPr>
            <a:r>
              <a:rPr lang="en-US" altLang="en-US" sz="2200" dirty="0">
                <a:cs typeface="Courier New" panose="02070309020205020404" pitchFamily="49" charset="0"/>
              </a:rPr>
              <a:t>3 2 1 0</a:t>
            </a:r>
          </a:p>
          <a:p>
            <a:pPr marL="457200" indent="-457200">
              <a:buFontTx/>
              <a:buAutoNum type="alphaUcParenR"/>
            </a:pPr>
            <a:r>
              <a:rPr lang="en-US" altLang="en-US" sz="2200" dirty="0">
                <a:cs typeface="Courier New" panose="02070309020205020404" pitchFamily="49" charset="0"/>
              </a:rPr>
              <a:t>Does not compile</a:t>
            </a:r>
          </a:p>
          <a:p>
            <a:pPr marL="457200" indent="-457200">
              <a:buFontTx/>
              <a:buAutoNum type="alphaUcParenR"/>
            </a:pPr>
            <a:r>
              <a:rPr lang="en-US" altLang="en-US" sz="2200" dirty="0">
                <a:cs typeface="Courier New" panose="02070309020205020404" pitchFamily="49" charset="0"/>
              </a:rPr>
              <a:t>Infinite loop</a:t>
            </a:r>
            <a:endParaRPr lang="en-US" altLang="en-US" sz="2200" dirty="0"/>
          </a:p>
          <a:p>
            <a:pPr>
              <a:buFontTx/>
              <a:buNone/>
            </a:pPr>
            <a:endParaRPr lang="en-US" altLang="en-US" sz="2200" dirty="0">
              <a:solidFill>
                <a:srgbClr val="FF00FF"/>
              </a:solidFill>
            </a:endParaRPr>
          </a:p>
          <a:p>
            <a:pPr>
              <a:buFontTx/>
              <a:buNone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What is the output of the code segment?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(--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0);               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 ",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</a:p>
          <a:p>
            <a:pPr marL="457200" indent="-457200">
              <a:buFontTx/>
              <a:buAutoNum type="alphaUcParenR"/>
            </a:pPr>
            <a:r>
              <a:rPr lang="en-US" altLang="en-US" sz="2400" dirty="0">
                <a:cs typeface="Courier New" panose="02070309020205020404" pitchFamily="49" charset="0"/>
              </a:rPr>
              <a:t>3 2 1</a:t>
            </a:r>
          </a:p>
          <a:p>
            <a:pPr marL="457200" indent="-457200">
              <a:buFontTx/>
              <a:buAutoNum type="alphaUcParenR"/>
            </a:pPr>
            <a:r>
              <a:rPr lang="en-US" altLang="en-US" sz="2400" dirty="0">
                <a:cs typeface="Courier New" panose="02070309020205020404" pitchFamily="49" charset="0"/>
              </a:rPr>
              <a:t>2 1 0</a:t>
            </a:r>
          </a:p>
          <a:p>
            <a:pPr marL="457200" indent="-457200">
              <a:buFontTx/>
              <a:buAutoNum type="alphaUcParenR"/>
            </a:pPr>
            <a:r>
              <a:rPr lang="en-US" altLang="en-US" sz="2400" dirty="0">
                <a:cs typeface="Courier New" panose="02070309020205020404" pitchFamily="49" charset="0"/>
              </a:rPr>
              <a:t>0</a:t>
            </a:r>
          </a:p>
          <a:p>
            <a:pPr marL="457200" indent="-457200">
              <a:buFontTx/>
              <a:buAutoNum type="alphaUcParenR"/>
            </a:pPr>
            <a:r>
              <a:rPr lang="en-US" altLang="en-US" sz="2400" dirty="0">
                <a:cs typeface="Courier New" panose="02070309020205020404" pitchFamily="49" charset="0"/>
              </a:rPr>
              <a:t>Does not compile</a:t>
            </a:r>
          </a:p>
          <a:p>
            <a:pPr marL="457200" indent="-457200">
              <a:buFontTx/>
              <a:buAutoNum type="alphaUcParenR"/>
            </a:pPr>
            <a:r>
              <a:rPr lang="en-US" altLang="en-US" sz="2400" dirty="0">
                <a:cs typeface="Courier New" panose="02070309020205020404" pitchFamily="49" charset="0"/>
              </a:rPr>
              <a:t>Infinite loop</a:t>
            </a:r>
            <a:endParaRPr lang="en-US" altLang="en-US" sz="2400" dirty="0"/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B346FA-7135-4A1C-9013-ABB75215F87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533400"/>
            <a:ext cx="5829300" cy="5143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VI: Creating a Program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You can use vi/vim (vi improved) editor to create and edit the source file:</a:t>
            </a:r>
          </a:p>
          <a:p>
            <a:pPr marL="0" indent="0">
              <a:buNone/>
              <a:defRPr/>
            </a:pP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  <a:spcBef>
                <a:spcPts val="900"/>
              </a:spcBef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test_vi.c</a:t>
            </a: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Use </a:t>
            </a:r>
            <a:r>
              <a:rPr lang="en-US" altLang="en-US" i="1" u="sng" dirty="0" err="1"/>
              <a:t>i</a:t>
            </a:r>
            <a:r>
              <a:rPr lang="en-US" altLang="en-US" i="1" u="sng" dirty="0"/>
              <a:t> </a:t>
            </a:r>
            <a:r>
              <a:rPr lang="en-US" altLang="en-US" dirty="0"/>
              <a:t>to enter insert mode</a:t>
            </a:r>
          </a:p>
          <a:p>
            <a:pPr>
              <a:defRPr/>
            </a:pPr>
            <a:r>
              <a:rPr lang="en-US" altLang="en-US" dirty="0"/>
              <a:t>Type in the program</a:t>
            </a:r>
          </a:p>
          <a:p>
            <a:pPr>
              <a:defRPr/>
            </a:pPr>
            <a:r>
              <a:rPr lang="en-US" altLang="en-US" dirty="0"/>
              <a:t>Press Esc key to exit the insert mode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8570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47700" y="2743200"/>
            <a:ext cx="7772400" cy="685800"/>
          </a:xfrm>
        </p:spPr>
        <p:txBody>
          <a:bodyPr/>
          <a:lstStyle/>
          <a:p>
            <a:r>
              <a:rPr lang="en-US" altLang="en-US"/>
              <a:t>Programming Exercise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327797-A07A-4918-91D3-96975CBE5D06}" type="slidenum">
              <a:rPr lang="en-US" altLang="en-US" sz="1200">
                <a:latin typeface="Arial" panose="020B0604020202020204" pitchFamily="34" charset="0"/>
              </a:rPr>
              <a:pPr/>
              <a:t>40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86706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Write a program that displays the first 50 palindromic numbers.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A palindromic is a number that its reverse is the same as the number. For example, 11, 181, and 787 are palindromic. However, 13 is not palindromic.</a:t>
            </a:r>
          </a:p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F7C798-DCD2-4D2F-A8CC-CCED3AFFA678}" type="slidenum">
              <a:rPr lang="en-US" altLang="en-US" smtClean="0"/>
              <a:pPr>
                <a:defRPr/>
              </a:pPr>
              <a:t>41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1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Terminate Session with VIM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Use command: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“: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wq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lvl="1"/>
            <a:r>
              <a:rPr lang="en-US" altLang="en-US" dirty="0"/>
              <a:t>Save (write) changes to current file and quit</a:t>
            </a:r>
          </a:p>
          <a:p>
            <a:r>
              <a:rPr lang="en-US" altLang="en-US" dirty="0"/>
              <a:t>Use command: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“:w”</a:t>
            </a:r>
          </a:p>
          <a:p>
            <a:pPr lvl="1"/>
            <a:r>
              <a:rPr lang="en-US" altLang="en-US" dirty="0"/>
              <a:t>Save (write) changes to current file without quitting</a:t>
            </a:r>
          </a:p>
          <a:p>
            <a:r>
              <a:rPr lang="en-US" altLang="en-US" dirty="0"/>
              <a:t>Use command: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“:w filename”</a:t>
            </a:r>
          </a:p>
          <a:p>
            <a:pPr lvl="1"/>
            <a:r>
              <a:rPr lang="en-US" altLang="en-US" dirty="0"/>
              <a:t>Save (write) changes a new file of name “filename” without quitting</a:t>
            </a:r>
          </a:p>
          <a:p>
            <a:r>
              <a:rPr lang="en-US" altLang="en-US" dirty="0"/>
              <a:t>Use command: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“:q”</a:t>
            </a:r>
          </a:p>
          <a:p>
            <a:pPr lvl="1"/>
            <a:r>
              <a:rPr lang="en-US" altLang="en-US" dirty="0"/>
              <a:t>Quit the current file. No changes from last write have been made. Can be used after “:w”.</a:t>
            </a:r>
          </a:p>
          <a:p>
            <a:r>
              <a:rPr lang="en-US" altLang="en-US" dirty="0"/>
              <a:t>Use command: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“:q!”</a:t>
            </a:r>
          </a:p>
          <a:p>
            <a:pPr lvl="1"/>
            <a:r>
              <a:rPr lang="en-US" altLang="en-US" dirty="0"/>
              <a:t>Ignore changes to current file and quit. No changes from last write will be saved. Be careful using this!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827697-3529-4657-8FD8-1D5193FEA531}" type="slidenum">
              <a:rPr lang="en-US" altLang="en-US" sz="9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419674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657350" y="609600"/>
            <a:ext cx="5829300" cy="5143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VI: Copy, paste, delete a line of text, undo, and save/quit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Use command: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altLang="en-US" dirty="0"/>
              <a:t>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“p” </a:t>
            </a:r>
            <a:r>
              <a:rPr lang="en-US" altLang="en-US" dirty="0"/>
              <a:t>for copy and paste a line</a:t>
            </a:r>
          </a:p>
          <a:p>
            <a:pPr lvl="1">
              <a:defRPr/>
            </a:pPr>
            <a:r>
              <a:rPr lang="en-US" altLang="en-US" dirty="0"/>
              <a:t>Make sure you are not in Insert mode by pressing the Esc key. Place the cursor on the line you wish to copy. Type </a:t>
            </a:r>
            <a:r>
              <a:rPr lang="en-US" altLang="en-US" dirty="0" err="1"/>
              <a:t>yy</a:t>
            </a:r>
            <a:r>
              <a:rPr lang="en-US" altLang="en-US" dirty="0"/>
              <a:t> to copy the line. Move the cursor to the place you wish to insert the copied line and press p.</a:t>
            </a:r>
          </a:p>
          <a:p>
            <a:pPr>
              <a:defRPr/>
            </a:pPr>
            <a:r>
              <a:rPr lang="en-US" altLang="en-US" dirty="0"/>
              <a:t>Use command: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altLang="en-US" dirty="0"/>
              <a:t>to delete a line</a:t>
            </a:r>
          </a:p>
          <a:p>
            <a:pPr lvl="1">
              <a:defRPr/>
            </a:pPr>
            <a:r>
              <a:rPr lang="en-US" altLang="en-US" dirty="0"/>
              <a:t>Make sure you are not in Insert mode by pressing the Esc key. Place the cursor on the line you wish to delete.</a:t>
            </a:r>
          </a:p>
          <a:p>
            <a:pPr>
              <a:defRPr/>
            </a:pPr>
            <a:r>
              <a:rPr lang="en-US" altLang="en-US" dirty="0"/>
              <a:t>Use </a:t>
            </a:r>
            <a:r>
              <a:rPr lang="en-US" altLang="en-US" u="sng" dirty="0"/>
              <a:t>u </a:t>
            </a:r>
            <a:r>
              <a:rPr lang="en-US" altLang="en-US" dirty="0"/>
              <a:t>to undo</a:t>
            </a:r>
            <a:endParaRPr lang="en-US" altLang="en-US" u="sng" dirty="0"/>
          </a:p>
          <a:p>
            <a:pPr marL="342900" lvl="1" indent="0">
              <a:buNone/>
              <a:defRPr/>
            </a:pPr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543050" indent="-171450">
              <a:spcBef>
                <a:spcPct val="20000"/>
              </a:spcBef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6DDD0F-4E69-4DC2-9111-0D62A185810C}" type="slidenum">
              <a:rPr lang="en-US" altLang="en-US" sz="9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409944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A318DA-7B12-4415-9543-33F79299CB9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  <p:sp>
        <p:nvSpPr>
          <p:cNvPr id="6144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/>
              <a:t>Chapter 6</a:t>
            </a:r>
          </a:p>
        </p:txBody>
      </p:sp>
      <p:sp>
        <p:nvSpPr>
          <p:cNvPr id="6144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en-US" sz="3600" b="1" dirty="0">
                <a:latin typeface="Arial" panose="020B0604020202020204" pitchFamily="34" charset="0"/>
              </a:rPr>
              <a:t>Loops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Statements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dirty="0"/>
              <a:t>So far, we’ve used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600" dirty="0"/>
              <a:t> statements and expression statements (an expression followed by ;).</a:t>
            </a:r>
          </a:p>
          <a:p>
            <a:r>
              <a:rPr lang="en-US" altLang="en-US" sz="2600" dirty="0"/>
              <a:t>Most of C’s remaining statements fall into three categories:</a:t>
            </a:r>
          </a:p>
          <a:p>
            <a:pPr lvl="1"/>
            <a:r>
              <a:rPr lang="en-US" altLang="en-US" b="1" i="1" dirty="0"/>
              <a:t>Selection statements: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pPr lvl="1"/>
            <a:r>
              <a:rPr lang="en-US" altLang="en-US" b="1" i="1" dirty="0"/>
              <a:t>Iteration statements: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altLang="en-US" dirty="0"/>
              <a:t>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lvl="1"/>
            <a:r>
              <a:rPr lang="en-US" altLang="en-US" b="1" i="1" dirty="0"/>
              <a:t>Jump statements: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,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also belongs in this category.)</a:t>
            </a:r>
          </a:p>
          <a:p>
            <a:r>
              <a:rPr lang="en-US" altLang="en-US" sz="2600" dirty="0"/>
              <a:t>Other C statements:</a:t>
            </a:r>
          </a:p>
          <a:p>
            <a:pPr lvl="1"/>
            <a:r>
              <a:rPr lang="en-US" altLang="en-US" dirty="0"/>
              <a:t>Null statement</a:t>
            </a:r>
          </a:p>
          <a:p>
            <a:endParaRPr lang="en-US" altLang="en-US" dirty="0"/>
          </a:p>
        </p:txBody>
      </p:sp>
      <p:sp>
        <p:nvSpPr>
          <p:cNvPr id="4506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EE8C7-E5C5-4E92-9F69-DA7DA4CF92A3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5028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910AE4C-A41A-4C47-ABE2-CBED8144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D753491-23CE-4CC1-87FB-C3495FBC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statement is the easiest way to set up a loop. 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statement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 ( </a:t>
            </a:r>
            <a:r>
              <a:rPr lang="en-US" altLang="en-US" sz="2400" i="1" dirty="0"/>
              <a:t>expression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altLang="en-US" sz="2400" i="1" dirty="0"/>
              <a:t>statement</a:t>
            </a:r>
            <a:endParaRPr lang="en-US" altLang="en-US" i="1" dirty="0"/>
          </a:p>
          <a:p>
            <a:r>
              <a:rPr lang="en-US" altLang="en-US" i="1" dirty="0"/>
              <a:t>expression</a:t>
            </a:r>
            <a:r>
              <a:rPr lang="en-US" altLang="en-US" dirty="0"/>
              <a:t> is the controlling expression; </a:t>
            </a:r>
            <a:r>
              <a:rPr lang="en-US" altLang="en-US" i="1" dirty="0"/>
              <a:t>statement</a:t>
            </a:r>
            <a:r>
              <a:rPr lang="en-US" altLang="en-US" dirty="0"/>
              <a:t> is the loop body. </a:t>
            </a:r>
          </a:p>
          <a:p>
            <a:r>
              <a:rPr lang="en-US" altLang="en-US" dirty="0"/>
              <a:t>Example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statement: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n)  /* controlling expression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 2;   /* loop body */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E023D-83A8-4CBC-8CE5-75C7FEDE19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4051EA-5A75-463B-BE5A-D0EDEB17D930}" type="slidenum">
              <a:rPr lang="en-US" altLang="en-US" sz="1200">
                <a:latin typeface="Arial" panose="020B0604020202020204" pitchFamily="34" charset="0"/>
              </a:rPr>
              <a:pPr/>
              <a:t>9</a:t>
            </a:fld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23836</TotalTime>
  <Words>2570</Words>
  <Application>Microsoft Office PowerPoint</Application>
  <PresentationFormat>On-screen Show (4:3)</PresentationFormat>
  <Paragraphs>374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Courier New</vt:lpstr>
      <vt:lpstr>Times New Roman</vt:lpstr>
      <vt:lpstr>tm2</vt:lpstr>
      <vt:lpstr>Topics</vt:lpstr>
      <vt:lpstr>Vi</vt:lpstr>
      <vt:lpstr>Why we should learn vi/vim</vt:lpstr>
      <vt:lpstr>VI: Creating a Program File</vt:lpstr>
      <vt:lpstr>Terminate Session with VIM</vt:lpstr>
      <vt:lpstr>VI: Copy, paste, delete a line of text, undo, and save/quit</vt:lpstr>
      <vt:lpstr>Chapter 6</vt:lpstr>
      <vt:lpstr>Statements</vt:lpstr>
      <vt:lpstr>The while Statement</vt:lpstr>
      <vt:lpstr>The while Statement</vt:lpstr>
      <vt:lpstr>The while Statement</vt:lpstr>
      <vt:lpstr>Example Program</vt:lpstr>
      <vt:lpstr> while loop in Python vs C </vt:lpstr>
      <vt:lpstr>The do Statement</vt:lpstr>
      <vt:lpstr>PowerPoint Presentation</vt:lpstr>
      <vt:lpstr>The for Statement</vt:lpstr>
      <vt:lpstr>Syntax of for loop</vt:lpstr>
      <vt:lpstr>The for Statement</vt:lpstr>
      <vt:lpstr>Exercise</vt:lpstr>
      <vt:lpstr>The Comma Operator</vt:lpstr>
      <vt:lpstr>Omitting Expressions in a for Statement</vt:lpstr>
      <vt:lpstr>Omitting Expressions in a for Statement</vt:lpstr>
      <vt:lpstr>for Statements in C99</vt:lpstr>
      <vt:lpstr> C89/C99 in Projects</vt:lpstr>
      <vt:lpstr>Exiting from a Loop</vt:lpstr>
      <vt:lpstr>The break Statement</vt:lpstr>
      <vt:lpstr>The break Statement</vt:lpstr>
      <vt:lpstr>The break Statement</vt:lpstr>
      <vt:lpstr>The continue Statement</vt:lpstr>
      <vt:lpstr>The continue Statement</vt:lpstr>
      <vt:lpstr>Compare with the break Statement</vt:lpstr>
      <vt:lpstr>The continue Statement</vt:lpstr>
      <vt:lpstr>Exercise</vt:lpstr>
      <vt:lpstr>Exercise</vt:lpstr>
      <vt:lpstr>The Null Statement</vt:lpstr>
      <vt:lpstr>The Null Statement</vt:lpstr>
      <vt:lpstr>The Null Statement</vt:lpstr>
      <vt:lpstr>Exercise</vt:lpstr>
      <vt:lpstr>Exercise</vt:lpstr>
      <vt:lpstr>Programming Exercise</vt:lpstr>
      <vt:lpstr>Exercise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951</cp:revision>
  <cp:lastPrinted>1999-11-08T20:52:53Z</cp:lastPrinted>
  <dcterms:created xsi:type="dcterms:W3CDTF">1999-08-24T18:39:05Z</dcterms:created>
  <dcterms:modified xsi:type="dcterms:W3CDTF">2023-09-04T11:30:19Z</dcterms:modified>
</cp:coreProperties>
</file>