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5"/>
  </p:notesMasterIdLst>
  <p:sldIdLst>
    <p:sldId id="622" r:id="rId2"/>
    <p:sldId id="726" r:id="rId3"/>
    <p:sldId id="725" r:id="rId4"/>
    <p:sldId id="617" r:id="rId5"/>
    <p:sldId id="596" r:id="rId6"/>
    <p:sldId id="599" r:id="rId7"/>
    <p:sldId id="600" r:id="rId8"/>
    <p:sldId id="722" r:id="rId9"/>
    <p:sldId id="609" r:id="rId10"/>
    <p:sldId id="689" r:id="rId11"/>
    <p:sldId id="688" r:id="rId12"/>
    <p:sldId id="704" r:id="rId13"/>
    <p:sldId id="721" r:id="rId14"/>
    <p:sldId id="730" r:id="rId15"/>
    <p:sldId id="616" r:id="rId16"/>
    <p:sldId id="467" r:id="rId17"/>
    <p:sldId id="472" r:id="rId18"/>
    <p:sldId id="614" r:id="rId19"/>
    <p:sldId id="483" r:id="rId20"/>
    <p:sldId id="509" r:id="rId21"/>
    <p:sldId id="527" r:id="rId22"/>
    <p:sldId id="515" r:id="rId23"/>
    <p:sldId id="615" r:id="rId24"/>
    <p:sldId id="618" r:id="rId25"/>
    <p:sldId id="723" r:id="rId26"/>
    <p:sldId id="695" r:id="rId27"/>
    <p:sldId id="476" r:id="rId28"/>
    <p:sldId id="477" r:id="rId29"/>
    <p:sldId id="727" r:id="rId30"/>
    <p:sldId id="478" r:id="rId31"/>
    <p:sldId id="729" r:id="rId32"/>
    <p:sldId id="629" r:id="rId33"/>
    <p:sldId id="630" r:id="rId34"/>
    <p:sldId id="491" r:id="rId35"/>
    <p:sldId id="493" r:id="rId36"/>
    <p:sldId id="494" r:id="rId37"/>
    <p:sldId id="495" r:id="rId38"/>
    <p:sldId id="731" r:id="rId39"/>
    <p:sldId id="728" r:id="rId40"/>
    <p:sldId id="724" r:id="rId41"/>
    <p:sldId id="637" r:id="rId42"/>
    <p:sldId id="717" r:id="rId43"/>
    <p:sldId id="718" r:id="rId44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90" d="100"/>
          <a:sy n="90" d="100"/>
        </p:scale>
        <p:origin x="123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000E926F-2156-4759-AD2C-36B98FECDC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962400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22" tIns="46511" rIns="93022" bIns="46511" anchor="b"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5650" indent="-2905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2050" indent="-2317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7188" indent="-2317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2325" indent="-2317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95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067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39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1125" indent="-231775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fld id="{87D2A2C3-2B8A-4225-BF63-3FDB0A9C22C7}" type="slidenum">
              <a:rPr lang="en-US" altLang="en-US" sz="1200">
                <a:latin typeface="Arial" panose="020B0604020202020204" pitchFamily="34" charset="0"/>
              </a:rPr>
              <a:pPr algn="r" eaLnBrk="1" hangingPunct="1"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022" tIns="46511" rIns="93022" bIns="46511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73C1A-646F-4A47-88A6-BE5C07EA8D0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4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85AEA-7667-41D0-AD07-7CEAE293618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11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DA8D2-1A41-463D-AAF0-21D75FBBC39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06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434DD-5582-46EF-A34A-5AF517FE6E74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2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892A1-7097-4613-89C7-6A251930388E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D7E6D-7180-4E71-BE58-0444A9933F6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8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90605-7B43-42E4-B3A8-1F3C1F70BD1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5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1BE1E-4CA6-4ECC-8835-1198018CE0F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7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71E3B-0002-4F61-B825-F82EB8EE35F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35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32440-3847-4E98-8DD6-0A40F35BADC3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9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8311E-241E-44BB-A229-7A63585BFAD7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7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F3FF0CE-84BE-4A85-9D78-2830431D7CE9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7: Basic Types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Topics (Chapter 7)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Unix: visual in vi</a:t>
            </a:r>
          </a:p>
          <a:p>
            <a:r>
              <a:rPr lang="en-US" altLang="en-US" dirty="0"/>
              <a:t>Integer types and Floating types</a:t>
            </a:r>
          </a:p>
          <a:p>
            <a:pPr lvl="1"/>
            <a:r>
              <a:rPr lang="en-US" altLang="en-US" dirty="0"/>
              <a:t>Integer overflow</a:t>
            </a:r>
          </a:p>
          <a:p>
            <a:pPr lvl="1"/>
            <a:r>
              <a:rPr lang="en-US" altLang="en-US" dirty="0"/>
              <a:t>type conversion</a:t>
            </a:r>
          </a:p>
          <a:p>
            <a:endParaRPr lang="en-US" altLang="en-US" dirty="0"/>
          </a:p>
          <a:p>
            <a:r>
              <a:rPr lang="en-US" altLang="en-US" dirty="0"/>
              <a:t>Type definition</a:t>
            </a:r>
          </a:p>
          <a:p>
            <a:r>
              <a:rPr lang="en-US" altLang="en-US" dirty="0"/>
              <a:t>Character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Integer Overflow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endParaRPr lang="en-US" altLang="en-US" b="1" i="1"/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long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int j = 1000000;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 = j * j;   /* overflow may occur */</a:t>
            </a:r>
          </a:p>
          <a:p>
            <a:pPr lvl="1"/>
            <a:endParaRPr lang="en-US" altLang="en-US" b="1" i="1"/>
          </a:p>
          <a:p>
            <a:pPr lvl="1"/>
            <a:endParaRPr lang="en-US" altLang="en-US" b="1" i="1"/>
          </a:p>
          <a:p>
            <a:pPr lvl="1">
              <a:buFontTx/>
              <a:buNone/>
            </a:pPr>
            <a:r>
              <a:rPr lang="en-US" altLang="en-US" b="1" i="1">
                <a:solidFill>
                  <a:schemeClr val="hlink"/>
                </a:solidFill>
              </a:rPr>
              <a:t>When overflow occurs during an operation on integers, the program’s behavior is undefined. </a:t>
            </a:r>
          </a:p>
          <a:p>
            <a:pPr lvl="1"/>
            <a:endParaRPr lang="en-US" altLang="en-US" b="1" i="1">
              <a:solidFill>
                <a:schemeClr val="hlink"/>
              </a:solidFill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Casting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Casts are sometimes necessary to avoid overflow: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long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j = 1000000;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j * j;   /* overflow may occur */</a:t>
            </a:r>
          </a:p>
          <a:p>
            <a:r>
              <a:rPr lang="en-US" altLang="en-US" dirty="0"/>
              <a:t>Using a cast avoids the problem: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(long) j * j;</a:t>
            </a:r>
          </a:p>
          <a:p>
            <a:r>
              <a:rPr lang="en-US" altLang="en-US" dirty="0"/>
              <a:t>How about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(long) (j * j);   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</a:p>
          <a:p>
            <a:pPr>
              <a:buFontTx/>
              <a:buNone/>
            </a:pPr>
            <a:r>
              <a:rPr lang="en-US" altLang="en-US" dirty="0"/>
              <a:t>   Wrong. Since the overflow would already have occurred by the time of the cast.</a:t>
            </a:r>
          </a:p>
        </p:txBody>
      </p:sp>
      <p:sp>
        <p:nvSpPr>
          <p:cNvPr id="2560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DD15AB5-3C6E-467B-BEA9-19CF102C48F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i="1"/>
              <a:t>Explicit Conversions</a:t>
            </a:r>
            <a:r>
              <a:rPr lang="en-US" altLang="en-US"/>
              <a:t>: Casting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A cast expression has the form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( </a:t>
            </a:r>
            <a:r>
              <a:rPr lang="en-US" altLang="en-US" sz="2400" i="1"/>
              <a:t>type-name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altLang="en-US" sz="2400" i="1"/>
              <a:t>expression</a:t>
            </a:r>
          </a:p>
          <a:p>
            <a:pPr>
              <a:buFontTx/>
              <a:buNone/>
            </a:pPr>
            <a:r>
              <a:rPr lang="en-US" altLang="en-US" i="1"/>
              <a:t>	type-name</a:t>
            </a:r>
            <a:r>
              <a:rPr lang="en-US" altLang="en-US"/>
              <a:t> specifies the type to which the expression should be converted.</a:t>
            </a:r>
          </a:p>
          <a:p>
            <a:r>
              <a:rPr lang="en-US" altLang="en-US" sz="2700"/>
              <a:t>Using a cast expression to compute the fractional part of a </a:t>
            </a:r>
            <a:r>
              <a:rPr lang="en-US" altLang="en-US" sz="270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700"/>
              <a:t> value: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double f, frac_part;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frac_part = f - (int) f;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26628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686ED83-351E-4BE4-B975-71F9A1E18F2D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Casting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600"/>
              <a:t>Cast expressions also let us force the compiler to perform conversions.</a:t>
            </a:r>
          </a:p>
          <a:p>
            <a:r>
              <a:rPr lang="en-US" altLang="en-US" sz="2600"/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double quotient;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int dividend, divisor;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quotient = dividend / divisor; </a:t>
            </a:r>
          </a:p>
          <a:p>
            <a:r>
              <a:rPr lang="en-US" altLang="en-US" sz="2600"/>
              <a:t>To avoid truncation during division, we need to cast one of the operands: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quotient = (double) dividend / divisor;</a:t>
            </a:r>
          </a:p>
          <a:p>
            <a:r>
              <a:rPr lang="en-US" altLang="en-US" sz="2600"/>
              <a:t>Casting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dividend</a:t>
            </a:r>
            <a:r>
              <a:rPr lang="en-US" altLang="en-US" sz="2600"/>
              <a:t> to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600"/>
              <a:t> causes the compiler to convert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  <a:r>
              <a:rPr lang="en-US" altLang="en-US" sz="2600"/>
              <a:t> to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600"/>
              <a:t> also.</a:t>
            </a:r>
          </a:p>
        </p:txBody>
      </p:sp>
      <p:sp>
        <p:nvSpPr>
          <p:cNvPr id="2765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6EAB36D-EB09-4AD6-B69A-223FE90B5435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0B6B-5636-4421-B195-13FB2BE8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4C92-4F39-431A-9ACB-89B48B03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of the following will prevent integer overflow in the integer multiplication?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int j = 1000000;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buFontTx/>
              <a:buAutoNum type="alphaUcParenR"/>
            </a:pP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j * j;</a:t>
            </a:r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buFontTx/>
              <a:buAutoNum type="alphaUcParenR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(long)j*j;</a:t>
            </a:r>
            <a:endParaRPr lang="en-US" dirty="0"/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buFontTx/>
              <a:buAutoNum type="alphaUcParenR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(long)(j*j);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57BE7-BC82-4968-AA2D-F0CCA12BE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434DD-5582-46EF-A34A-5AF517FE6E74}" type="slidenum">
              <a:rPr lang="en-US" altLang="en-US" smtClean="0"/>
              <a:pPr>
                <a:defRPr/>
              </a:pPr>
              <a:t>14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3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Floating Types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 Types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 provides three </a:t>
            </a:r>
            <a:r>
              <a:rPr lang="en-US" altLang="en-US" b="1" i="1"/>
              <a:t>floating types,</a:t>
            </a:r>
            <a:r>
              <a:rPr lang="en-US" altLang="en-US"/>
              <a:t> corresponding to different floating-point formats: 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		Single-precision (</a:t>
            </a:r>
            <a:r>
              <a:rPr lang="en-US" altLang="en-US" sz="2200"/>
              <a:t>32 bits)</a:t>
            </a:r>
            <a:r>
              <a:rPr lang="en-US" altLang="en-US"/>
              <a:t> floating-point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/>
              <a:t>	Double-precision </a:t>
            </a:r>
            <a:r>
              <a:rPr lang="en-US" altLang="en-US" sz="2200"/>
              <a:t>(64 bits)</a:t>
            </a:r>
            <a:r>
              <a:rPr lang="en-US" altLang="en-US"/>
              <a:t> floating-point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/>
              <a:t>	Extended-precision floating-point, rarely used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200" b="1" i="1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b="1" i="1">
                <a:solidFill>
                  <a:srgbClr val="000000"/>
                </a:solidFill>
              </a:rPr>
              <a:t>	Type		Smallest Positive Value	Largest Value	 Precision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	float</a:t>
            </a:r>
            <a:r>
              <a:rPr lang="en-US" altLang="en-US" sz="2200">
                <a:solidFill>
                  <a:srgbClr val="000000"/>
                </a:solidFill>
              </a:rPr>
              <a:t>	 </a:t>
            </a:r>
            <a:r>
              <a:rPr lang="en-US" altLang="en-US" sz="2200"/>
              <a:t>1.17549</a:t>
            </a:r>
            <a:r>
              <a:rPr lang="en-US" altLang="en-US" sz="2200">
                <a:solidFill>
                  <a:srgbClr val="000000"/>
                </a:solidFill>
              </a:rPr>
              <a:t> </a:t>
            </a:r>
            <a:r>
              <a:rPr lang="en-US" altLang="en-US" sz="22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en-US" sz="2200">
                <a:solidFill>
                  <a:srgbClr val="000000"/>
                </a:solidFill>
              </a:rPr>
              <a:t> 10</a:t>
            </a:r>
            <a:r>
              <a:rPr lang="en-US" altLang="en-US" sz="2200" baseline="30000">
                <a:solidFill>
                  <a:srgbClr val="000000"/>
                </a:solidFill>
              </a:rPr>
              <a:t>–38</a:t>
            </a:r>
            <a:r>
              <a:rPr lang="en-US" altLang="en-US" sz="2200">
                <a:solidFill>
                  <a:srgbClr val="000000"/>
                </a:solidFill>
              </a:rPr>
              <a:t>	 </a:t>
            </a:r>
            <a:r>
              <a:rPr lang="en-US" altLang="en-US" sz="2200"/>
              <a:t>3.40282</a:t>
            </a:r>
            <a:r>
              <a:rPr lang="en-US" altLang="en-US" sz="2200">
                <a:solidFill>
                  <a:srgbClr val="000000"/>
                </a:solidFill>
              </a:rPr>
              <a:t> </a:t>
            </a:r>
            <a:r>
              <a:rPr lang="en-US" altLang="en-US" sz="2200">
                <a:solidFill>
                  <a:srgbClr val="000000"/>
                </a:solidFill>
                <a:sym typeface="Symbol" panose="05050102010706020507" pitchFamily="18" charset="2"/>
              </a:rPr>
              <a:t></a:t>
            </a:r>
            <a:r>
              <a:rPr lang="en-US" altLang="en-US" sz="2200">
                <a:solidFill>
                  <a:srgbClr val="000000"/>
                </a:solidFill>
              </a:rPr>
              <a:t> 10</a:t>
            </a:r>
            <a:r>
              <a:rPr lang="en-US" altLang="en-US" sz="2200" baseline="30000">
                <a:solidFill>
                  <a:srgbClr val="000000"/>
                </a:solidFill>
              </a:rPr>
              <a:t>38</a:t>
            </a:r>
            <a:r>
              <a:rPr lang="en-US" altLang="en-US" sz="2200">
                <a:solidFill>
                  <a:srgbClr val="000000"/>
                </a:solidFill>
              </a:rPr>
              <a:t>	  6 digits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	double</a:t>
            </a:r>
            <a:r>
              <a:rPr lang="en-US" altLang="en-US" sz="2200">
                <a:solidFill>
                  <a:srgbClr val="000000"/>
                </a:solidFill>
              </a:rPr>
              <a:t>	 </a:t>
            </a:r>
            <a:r>
              <a:rPr lang="en-US" altLang="en-US" sz="2200"/>
              <a:t>2.22507</a:t>
            </a:r>
            <a:r>
              <a:rPr lang="en-US" altLang="en-US" sz="2200">
                <a:solidFill>
                  <a:srgbClr val="000000"/>
                </a:solidFill>
              </a:rPr>
              <a:t> </a:t>
            </a:r>
            <a:r>
              <a:rPr lang="en-US" altLang="en-US" sz="2200">
                <a:solidFill>
                  <a:srgbClr val="000000"/>
                </a:solidFill>
                <a:sym typeface="Symbol" panose="05050102010706020507" pitchFamily="18" charset="2"/>
              </a:rPr>
              <a:t></a:t>
            </a:r>
            <a:r>
              <a:rPr lang="en-US" altLang="en-US" sz="2200">
                <a:solidFill>
                  <a:srgbClr val="000000"/>
                </a:solidFill>
              </a:rPr>
              <a:t> 10</a:t>
            </a:r>
            <a:r>
              <a:rPr lang="en-US" altLang="en-US" sz="2200" baseline="30000">
                <a:solidFill>
                  <a:srgbClr val="000000"/>
                </a:solidFill>
              </a:rPr>
              <a:t>–308</a:t>
            </a:r>
            <a:r>
              <a:rPr lang="en-US" altLang="en-US" sz="2200">
                <a:solidFill>
                  <a:srgbClr val="000000"/>
                </a:solidFill>
              </a:rPr>
              <a:t>	 </a:t>
            </a:r>
            <a:r>
              <a:rPr lang="en-US" altLang="en-US" sz="2200"/>
              <a:t>1.79769</a:t>
            </a:r>
            <a:r>
              <a:rPr lang="en-US" altLang="en-US" sz="2200">
                <a:solidFill>
                  <a:srgbClr val="000000"/>
                </a:solidFill>
              </a:rPr>
              <a:t> </a:t>
            </a:r>
            <a:r>
              <a:rPr lang="en-US" altLang="en-US" sz="2200">
                <a:solidFill>
                  <a:srgbClr val="000000"/>
                </a:solidFill>
                <a:sym typeface="Symbol" panose="05050102010706020507" pitchFamily="18" charset="2"/>
              </a:rPr>
              <a:t></a:t>
            </a:r>
            <a:r>
              <a:rPr lang="en-US" altLang="en-US" sz="2200">
                <a:solidFill>
                  <a:srgbClr val="000000"/>
                </a:solidFill>
              </a:rPr>
              <a:t> 10</a:t>
            </a:r>
            <a:r>
              <a:rPr lang="en-US" altLang="en-US" sz="2200" baseline="30000">
                <a:solidFill>
                  <a:srgbClr val="000000"/>
                </a:solidFill>
              </a:rPr>
              <a:t>308</a:t>
            </a:r>
            <a:r>
              <a:rPr lang="en-US" altLang="en-US" sz="2200">
                <a:solidFill>
                  <a:srgbClr val="000000"/>
                </a:solidFill>
              </a:rPr>
              <a:t>  15 digits</a:t>
            </a:r>
          </a:p>
          <a:p>
            <a:endParaRPr lang="en-US" altLang="en-US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451DE9-5E2D-496D-A87E-14245A5B04E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Floating Constants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hlink"/>
                </a:solidFill>
              </a:rPr>
              <a:t>By default, floating constants are stored as double-precision numbers.</a:t>
            </a:r>
            <a:r>
              <a:rPr lang="en-US" altLang="en-US"/>
              <a:t> </a:t>
            </a:r>
          </a:p>
          <a:p>
            <a:r>
              <a:rPr lang="en-US" altLang="en-US"/>
              <a:t>To indicate that only single precision is desired, and will be assigned to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 variable, put the letter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/>
              <a:t> (or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/>
              <a:t>) at the end of the constant (for example,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57.0F</a:t>
            </a:r>
            <a:r>
              <a:rPr lang="en-US" altLang="en-US"/>
              <a:t>).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float f = 3.14159f;</a:t>
            </a:r>
          </a:p>
          <a:p>
            <a:r>
              <a:rPr lang="en-US" altLang="en-US"/>
              <a:t>Without the suffix, the constant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3.14159</a:t>
            </a:r>
            <a:r>
              <a:rPr lang="en-US" altLang="en-US"/>
              <a:t> would have type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/>
              <a:t>, possibly causing a warning message.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EA1256-3CF9-4FE8-B7E1-0E322CABEDC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/>
              <a:t>Format specifiers for floating types in scanf and printf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hlink"/>
                </a:solidFill>
              </a:rPr>
              <a:t>For most practical purposes, double is both necessary and sufficient.</a:t>
            </a:r>
          </a:p>
          <a:p>
            <a:endParaRPr lang="en-US" altLang="en-US" sz="3200"/>
          </a:p>
          <a:p>
            <a:r>
              <a:rPr lang="en-US" altLang="en-US" sz="3200"/>
              <a:t>For </a:t>
            </a:r>
            <a:r>
              <a:rPr lang="en-US" altLang="en-US" sz="3200">
                <a:solidFill>
                  <a:schemeClr val="hlink"/>
                </a:solidFill>
              </a:rPr>
              <a:t>scanf:</a:t>
            </a:r>
            <a:r>
              <a:rPr lang="en-US" altLang="en-US" sz="3200"/>
              <a:t> you need to specify the size of input variable:</a:t>
            </a:r>
          </a:p>
          <a:p>
            <a:endParaRPr lang="en-US" altLang="en-US" sz="3600"/>
          </a:p>
          <a:p>
            <a:pPr lvl="2">
              <a:buFontTx/>
              <a:buNone/>
            </a:pPr>
            <a:r>
              <a:rPr lang="en-US" altLang="en-US" sz="2800"/>
              <a:t>For float “</a:t>
            </a:r>
            <a:r>
              <a:rPr lang="en-US" altLang="en-US" sz="2800" b="1">
                <a:latin typeface="Courier New" panose="02070309020205020404" pitchFamily="49" charset="0"/>
              </a:rPr>
              <a:t>%f</a:t>
            </a:r>
            <a:r>
              <a:rPr lang="en-US" altLang="en-US" sz="2800"/>
              <a:t>” </a:t>
            </a:r>
          </a:p>
          <a:p>
            <a:pPr lvl="2">
              <a:buFontTx/>
              <a:buNone/>
            </a:pPr>
            <a:r>
              <a:rPr lang="en-US" altLang="en-US" sz="2800"/>
              <a:t>For double “</a:t>
            </a:r>
            <a:r>
              <a:rPr lang="en-US" altLang="en-US" sz="2800" b="1">
                <a:latin typeface="Courier New" panose="02070309020205020404" pitchFamily="49" charset="0"/>
              </a:rPr>
              <a:t>%lf</a:t>
            </a:r>
            <a:r>
              <a:rPr lang="en-US" altLang="en-US" sz="2800"/>
              <a:t>”</a:t>
            </a:r>
          </a:p>
          <a:p>
            <a:pPr lvl="2">
              <a:buFontTx/>
              <a:buNone/>
            </a:pPr>
            <a:endParaRPr lang="en-US" altLang="en-US" sz="2800"/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1447800" y="5410200"/>
            <a:ext cx="6019800" cy="55721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animBg="1"/>
      <p:bldP spid="21299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Type Definitions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657350" y="609600"/>
            <a:ext cx="5829300" cy="5143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VI: Copy, paste, delete a single line of text, undo, and save/quit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In the regular mode, use command: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altLang="en-US" dirty="0"/>
              <a:t>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“p” </a:t>
            </a:r>
            <a:r>
              <a:rPr lang="en-US" altLang="en-US" dirty="0"/>
              <a:t>for copy and paste a single line</a:t>
            </a:r>
          </a:p>
          <a:p>
            <a:pPr lvl="1">
              <a:defRPr/>
            </a:pPr>
            <a:r>
              <a:rPr lang="en-US" altLang="en-US" dirty="0"/>
              <a:t>Make sure you are not in Insert mode by pressing the Esc key. Place the cursor on the line you wish to copy. Type </a:t>
            </a:r>
            <a:r>
              <a:rPr lang="en-US" altLang="en-US" dirty="0" err="1"/>
              <a:t>yy</a:t>
            </a:r>
            <a:r>
              <a:rPr lang="en-US" altLang="en-US" dirty="0"/>
              <a:t> to copy the line. Move the cursor to the place you wish to insert the copied line and press p.</a:t>
            </a:r>
          </a:p>
          <a:p>
            <a:pPr>
              <a:defRPr/>
            </a:pPr>
            <a:r>
              <a:rPr lang="en-US" altLang="en-US" dirty="0"/>
              <a:t>In the regular mode, use command: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“dd” </a:t>
            </a:r>
            <a:r>
              <a:rPr lang="en-US" altLang="en-US" dirty="0"/>
              <a:t>to delete a line</a:t>
            </a:r>
          </a:p>
          <a:p>
            <a:pPr lvl="1">
              <a:defRPr/>
            </a:pPr>
            <a:r>
              <a:rPr lang="en-US" altLang="en-US" dirty="0"/>
              <a:t>Make sure you are not in Insert mode by pressing the Esc key. Place the cursor on the line you wish to delete.</a:t>
            </a:r>
          </a:p>
          <a:p>
            <a:pPr>
              <a:defRPr/>
            </a:pPr>
            <a:r>
              <a:rPr lang="en-US" altLang="en-US" dirty="0"/>
              <a:t>Use </a:t>
            </a:r>
            <a:r>
              <a:rPr lang="en-US" altLang="en-US" u="sng" dirty="0"/>
              <a:t>u </a:t>
            </a:r>
            <a:r>
              <a:rPr lang="en-US" altLang="en-US" dirty="0"/>
              <a:t>to undo</a:t>
            </a:r>
            <a:endParaRPr lang="en-US" altLang="en-US" u="sng" dirty="0"/>
          </a:p>
          <a:p>
            <a:pPr marL="342900" lvl="1" indent="0">
              <a:buFontTx/>
              <a:buNone/>
              <a:defRPr/>
            </a:pPr>
            <a:endParaRPr lang="en-US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334000" y="6362700"/>
            <a:ext cx="31242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fld id="{021AA00E-13E9-4166-9271-2D0207839C63}" type="slidenum">
              <a:rPr lang="en-US" altLang="en-US" sz="900">
                <a:latin typeface="Arial" panose="020B0604020202020204" pitchFamily="34" charset="0"/>
              </a:rPr>
              <a:pPr algn="l">
                <a:spcBef>
                  <a:spcPct val="0"/>
                </a:spcBef>
                <a:buFontTx/>
                <a:buNone/>
                <a:defRPr/>
              </a:pPr>
              <a:t>2</a:t>
            </a:fld>
            <a:endParaRPr lang="en-US" altLang="en-US" sz="13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Type Definitions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en-US"/>
              <a:t> directive can be used to create a “Boolean type” macro: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#define BOOL int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/>
              <a:t>There’s a better way using a feature known as a </a:t>
            </a:r>
            <a:r>
              <a:rPr lang="en-US" altLang="en-US" b="1" i="1"/>
              <a:t>type definition: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typedef int Bool;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C97F277-8942-4D61-A2CA-5A55ABCE4FDE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07"/>
    </mc:Choice>
    <mc:Fallback xmlns="">
      <p:transition spd="slow" advTm="3790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Type Definitions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altLang="en-US"/>
              <a:t>to define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/>
              <a:t> cause the compiler to add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/>
              <a:t> to the list of type name it recognizes. </a:t>
            </a:r>
            <a:endParaRPr lang="en-US" altLang="en-US" b="1" i="1"/>
          </a:p>
          <a:p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/>
              <a:t> can now be used in the same way as the built-in type names.</a:t>
            </a:r>
          </a:p>
          <a:p>
            <a:endParaRPr lang="en-US" altLang="en-US"/>
          </a:p>
          <a:p>
            <a:r>
              <a:rPr lang="en-US" altLang="en-US"/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Bool flag;   /* same as int flag; */</a:t>
            </a:r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29"/>
    </mc:Choice>
    <mc:Fallback xmlns="">
      <p:transition spd="slow" advTm="5022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Type Definitions and Portability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The C library itself uses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/>
              <a:t> to create names for types that can vary from one C implementation to another; these types often have names that end with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_t</a:t>
            </a:r>
            <a:r>
              <a:rPr lang="en-US" altLang="en-US"/>
              <a:t>.</a:t>
            </a:r>
          </a:p>
          <a:p>
            <a:r>
              <a:rPr lang="en-US" altLang="en-US"/>
              <a:t>Typical definitions of these types: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typedef long int ptrdiff_t;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typedef unsigned long int size_t;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/>
          </a:p>
          <a:p>
            <a:r>
              <a:rPr lang="en-US" altLang="en-US"/>
              <a:t>An example function that uses these types: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en-US"/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size_t strlen(const char *s);</a:t>
            </a:r>
          </a:p>
        </p:txBody>
      </p:sp>
      <p:sp>
        <p:nvSpPr>
          <p:cNvPr id="1741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6375A44-63FC-4B9D-9359-F1DF3A759E44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75"/>
    </mc:Choice>
    <mc:Fallback xmlns="">
      <p:transition spd="slow" advTm="6407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Characters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8F7EAAF-6F8E-4C47-A24A-E050D3E0C77E}" type="slidenum">
              <a:rPr lang="en-US" altLang="en-US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ASCII Code</a:t>
            </a:r>
          </a:p>
        </p:txBody>
      </p:sp>
      <p:sp>
        <p:nvSpPr>
          <p:cNvPr id="225286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only remaining basic type is char, the character type.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Today’s most popular character set is ASCII (American Standard Code for Information Interchange).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Defines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English letters (upper case and lower case)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digits 0 – 9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punctuation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Control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BBC685-CDA7-449C-8D2F-1C2A226DE9E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800"/>
          </a:p>
        </p:txBody>
      </p:sp>
      <p:pic>
        <p:nvPicPr>
          <p:cNvPr id="36867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2" y="152400"/>
            <a:ext cx="9397395" cy="62484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Characters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char ch1 = </a:t>
            </a:r>
            <a:r>
              <a:rPr lang="en-US" altLang="en-US" b="1">
                <a:latin typeface="Courier New" panose="02070309020205020404" pitchFamily="49" charset="0"/>
              </a:rPr>
              <a:t>'A';</a:t>
            </a:r>
            <a:r>
              <a:rPr lang="en-US" altLang="en-US"/>
              <a:t> 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char ch2 = </a:t>
            </a:r>
            <a:r>
              <a:rPr lang="en-US" altLang="en-US" b="1">
                <a:latin typeface="Courier New" panose="02070309020205020404" pitchFamily="49" charset="0"/>
              </a:rPr>
              <a:t>'t';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char ch3 = </a:t>
            </a:r>
            <a:r>
              <a:rPr lang="en-US" altLang="en-US" b="1">
                <a:latin typeface="Courier New" panose="02070309020205020404" pitchFamily="49" charset="0"/>
              </a:rPr>
              <a:t>' ';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char ch4 = </a:t>
            </a:r>
            <a:r>
              <a:rPr lang="en-US" altLang="en-US" b="1">
                <a:latin typeface="Courier New" panose="02070309020205020404" pitchFamily="49" charset="0"/>
              </a:rPr>
              <a:t>'\n';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Characters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>
                <a:solidFill>
                  <a:schemeClr val="hlink"/>
                </a:solidFill>
              </a:rPr>
              <a:t>C treats characters as small integers.</a:t>
            </a:r>
          </a:p>
          <a:p>
            <a:r>
              <a:rPr lang="en-US" altLang="en-US"/>
              <a:t>In ASCII, character codes range from 0000000 to 1111111, which we can think of as the integers from 0 to 127.</a:t>
            </a:r>
          </a:p>
          <a:p>
            <a:r>
              <a:rPr lang="en-US" altLang="en-US"/>
              <a:t>The character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/>
              <a:t> has the value 97,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/>
              <a:t> has the value 65,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altLang="en-US"/>
              <a:t> has the value 48,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altLang="en-US"/>
              <a:t> has the value 32. </a:t>
            </a:r>
          </a:p>
          <a:p>
            <a:r>
              <a:rPr lang="en-US" altLang="en-US"/>
              <a:t>Character constants actually have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type rather than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/>
              <a:t> type.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382E66-E96C-43AD-A90C-8BA2F237030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Operations on Characters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a character appears in a computation, C uses its integer value.</a:t>
            </a:r>
          </a:p>
          <a:p>
            <a:r>
              <a:rPr lang="en-US" altLang="en-US" dirty="0"/>
              <a:t>Consider the following examples, which assume the ASCII character set: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'a';       /*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 now 97 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65;       /*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 now 'A'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+ 1;   /* what is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now? */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dirty="0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CFA57E-0B61-4337-97CE-AECF4E2DA1D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value of char variable </a:t>
            </a:r>
            <a:r>
              <a:rPr lang="en-US" dirty="0" err="1"/>
              <a:t>ch</a:t>
            </a:r>
            <a:r>
              <a:rPr lang="en-US" dirty="0"/>
              <a:t> after the following statements?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+ 3;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a)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>
                <a:cs typeface="Courier New" panose="02070309020205020404" pitchFamily="49" charset="0"/>
              </a:rPr>
              <a:t>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b)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cs typeface="Courier New" panose="02070309020205020404" pitchFamily="49" charset="0"/>
              </a:rPr>
              <a:t>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c)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cs typeface="Courier New" panose="02070309020205020404" pitchFamily="49" charset="0"/>
              </a:rPr>
              <a:t>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d)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cs typeface="Courier New" panose="02070309020205020404" pitchFamily="49" charset="0"/>
              </a:rPr>
              <a:t>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434DD-5582-46EF-A34A-5AF517FE6E74}" type="slidenum">
              <a:rPr lang="en-US" altLang="en-US" smtClean="0"/>
              <a:pPr>
                <a:defRPr/>
              </a:pPr>
              <a:t>29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0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Vi: visual selection for copy, past, and delete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698625"/>
            <a:ext cx="7772400" cy="4800600"/>
          </a:xfrm>
        </p:spPr>
        <p:txBody>
          <a:bodyPr/>
          <a:lstStyle/>
          <a:p>
            <a:r>
              <a:rPr lang="en-US" altLang="en-US"/>
              <a:t>To select a block of text to be copied and pasted:</a:t>
            </a:r>
          </a:p>
          <a:p>
            <a:pPr lvl="1"/>
            <a:r>
              <a:rPr lang="en-US" altLang="en-US"/>
              <a:t>Position the cursor at the beginning of the text you want to cut/copy.</a:t>
            </a:r>
          </a:p>
          <a:p>
            <a:pPr lvl="1"/>
            <a:r>
              <a:rPr lang="en-US" altLang="en-US"/>
              <a:t>Press </a:t>
            </a:r>
            <a:r>
              <a:rPr lang="en-US" altLang="en-US" b="1"/>
              <a:t>v</a:t>
            </a:r>
            <a:r>
              <a:rPr lang="en-US" altLang="en-US"/>
              <a:t> to begin character-based visual selection, or </a:t>
            </a:r>
            <a:r>
              <a:rPr lang="en-US" altLang="en-US" b="1"/>
              <a:t>V</a:t>
            </a:r>
            <a:r>
              <a:rPr lang="en-US" altLang="en-US"/>
              <a:t> to select whole lines</a:t>
            </a:r>
          </a:p>
          <a:p>
            <a:pPr lvl="1"/>
            <a:r>
              <a:rPr lang="en-US" altLang="en-US"/>
              <a:t>Move the cursor to the end of the text to be cut/copied.</a:t>
            </a:r>
          </a:p>
          <a:p>
            <a:pPr lvl="1"/>
            <a:r>
              <a:rPr lang="en-US" altLang="en-US" b="1"/>
              <a:t>Press y</a:t>
            </a:r>
            <a:r>
              <a:rPr lang="en-US" altLang="en-US"/>
              <a:t> (yank) to copy, press </a:t>
            </a:r>
            <a:r>
              <a:rPr lang="en-US" altLang="en-US" b="1"/>
              <a:t>d</a:t>
            </a:r>
            <a:r>
              <a:rPr lang="en-US" altLang="en-US"/>
              <a:t> (delete) to cut.</a:t>
            </a:r>
          </a:p>
          <a:p>
            <a:pPr lvl="1"/>
            <a:r>
              <a:rPr lang="en-US" altLang="en-US"/>
              <a:t>Move the cursor to the desired paste location.</a:t>
            </a:r>
          </a:p>
          <a:p>
            <a:pPr lvl="1"/>
            <a:r>
              <a:rPr lang="en-US" altLang="en-US"/>
              <a:t>Press </a:t>
            </a:r>
            <a:r>
              <a:rPr lang="en-US" altLang="en-US" b="1"/>
              <a:t>p</a:t>
            </a:r>
            <a:r>
              <a:rPr lang="en-US" altLang="en-US"/>
              <a:t> to paste after the cursor.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4D3276-A740-4DA2-A959-12515B1C83C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Operations on Characters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Characters can be compared, just as numbers can.</a:t>
            </a:r>
          </a:p>
          <a:p>
            <a:r>
              <a:rPr lang="en-US" altLang="en-US" dirty="0"/>
              <a:t>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statement that converts a lower-case letter to upper case: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'a' &amp;&amp;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'z')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'a' + 'A';</a:t>
            </a:r>
          </a:p>
          <a:p>
            <a:endParaRPr lang="en-US" altLang="en-US" dirty="0"/>
          </a:p>
          <a:p>
            <a:r>
              <a:rPr lang="en-US" altLang="en-US" dirty="0"/>
              <a:t>Comparisons such 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dirty="0"/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dirty="0"/>
              <a:t> are done using the integer values of the characters involved.</a:t>
            </a:r>
          </a:p>
          <a:p>
            <a:endParaRPr lang="en-US" altLang="en-US" dirty="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662E97-1199-48E3-B17C-ACC1EDC65E8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Operations on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example, write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statement whose control variable steps through all the upper-case letters: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'A';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'Z';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…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434DD-5582-46EF-A34A-5AF517FE6E74}" type="slidenum">
              <a:rPr lang="en-US" altLang="en-US" smtClean="0"/>
              <a:pPr>
                <a:defRPr/>
              </a:pPr>
              <a:t>31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39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and Writing Characters</a:t>
            </a:r>
            <a:br>
              <a:rPr lang="en-US" altLang="en-US"/>
            </a:br>
            <a:r>
              <a:rPr lang="en-US" altLang="en-US"/>
              <a:t>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/>
              <a:t> and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191000"/>
          </a:xfrm>
        </p:spPr>
        <p:txBody>
          <a:bodyPr/>
          <a:lstStyle/>
          <a:p>
            <a:pPr>
              <a:defRPr/>
            </a:pPr>
            <a:r>
              <a:rPr lang="en-US" altLang="en-US" sz="2500" dirty="0"/>
              <a:t>The </a:t>
            </a:r>
            <a:r>
              <a:rPr lang="en-US" alt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en-US" sz="2500" b="1" dirty="0"/>
              <a:t> </a:t>
            </a:r>
            <a:r>
              <a:rPr lang="en-US" altLang="en-US" sz="2500" dirty="0"/>
              <a:t>conversion specification allows </a:t>
            </a:r>
            <a:r>
              <a:rPr lang="en-US" alt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500" dirty="0"/>
              <a:t> and </a:t>
            </a:r>
            <a:r>
              <a:rPr lang="en-US" alt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500" dirty="0"/>
              <a:t> to read and write single characters: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  <a:defRPr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  <a:defRPr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("%c", &amp;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  /* reads one character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  <a:defRPr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("%c",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  /* writes one character */</a:t>
            </a:r>
          </a:p>
          <a:p>
            <a:pPr>
              <a:defRPr/>
            </a:pPr>
            <a:endParaRPr lang="en-US" alt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500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500" dirty="0">
                <a:solidFill>
                  <a:schemeClr val="hlink"/>
                </a:solidFill>
              </a:rPr>
              <a:t> doesn’t skip white-space characters when reading characters.</a:t>
            </a:r>
          </a:p>
          <a:p>
            <a:pPr marL="0" indent="0">
              <a:buFontTx/>
              <a:buNone/>
              <a:defRPr/>
            </a:pPr>
            <a:r>
              <a:rPr lang="en-US" altLang="en-US" sz="2500" dirty="0"/>
              <a:t>	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';   //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is 32</a:t>
            </a:r>
          </a:p>
          <a:p>
            <a:pPr>
              <a:defRPr/>
            </a:pPr>
            <a:endParaRPr lang="en-US" alt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8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C0E3999-17E6-4466-BFD3-D984AD4F5A1D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b="1"/>
              <a:t> </a:t>
            </a: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/>
              <a:t>How to detect the end of an input line? check to see if the character just read is the new-line character.</a:t>
            </a:r>
          </a:p>
          <a:p>
            <a:endParaRPr lang="en-US" altLang="en-US"/>
          </a:p>
          <a:p>
            <a:r>
              <a:rPr lang="en-US" altLang="en-US"/>
              <a:t>A loop that reads and ignores all remaining characters in the current input line: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do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  scanf("%c", &amp;ch);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} while (ch != '\n');</a:t>
            </a:r>
          </a:p>
        </p:txBody>
      </p:sp>
      <p:sp>
        <p:nvSpPr>
          <p:cNvPr id="4301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9815FFC-6930-4CAE-B48B-2F9A8569AD5D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en-US"/>
              <a:t> </a:t>
            </a: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 sz="2600"/>
              <a:t>For single-character input and output,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en-US" sz="2600"/>
              <a:t> and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altLang="en-US" sz="2600"/>
              <a:t> are an alternative to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600"/>
              <a:t> and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600"/>
              <a:t>. They are faster than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600"/>
              <a:t> and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printf.</a:t>
            </a:r>
            <a:r>
              <a:rPr lang="en-US" altLang="en-US" sz="2600"/>
              <a:t>  </a:t>
            </a:r>
          </a:p>
          <a:p>
            <a:r>
              <a:rPr lang="en-US" altLang="en-US" sz="2600"/>
              <a:t>Each time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en-US" sz="2600"/>
              <a:t> is called, it reads one character, which it returns: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ch = getchar();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en-US" sz="2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en-US" sz="2600"/>
              <a:t> returns an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/>
              <a:t> value rather than a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600"/>
              <a:t> value, so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600"/>
              <a:t> will often have type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/>
              <a:t>.</a:t>
            </a:r>
          </a:p>
          <a:p>
            <a:r>
              <a:rPr lang="en-US" altLang="en-US" sz="2600"/>
              <a:t>Like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600"/>
              <a:t>,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en-US" sz="2600"/>
              <a:t> doesn’t skip white-space characters as it reads.</a:t>
            </a:r>
          </a:p>
          <a:p>
            <a:endParaRPr lang="en-US" altLang="en-US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7B30C8-4E9F-4C1D-8DCF-69A157BD5E1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en-US"/>
              <a:t> </a:t>
            </a: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/>
              <a:t>Consider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/>
              <a:t> loop that we used to skip the rest of an input line: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do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scanf("%c", &amp;ch);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} while (ch != '\n');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/>
              <a:t>Rewriting this loop using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en-US"/>
              <a:t> 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do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ch = getchar();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} while (ch != '\n');</a:t>
            </a:r>
          </a:p>
          <a:p>
            <a:endParaRPr lang="en-US" altLang="en-US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BB0AD5-A76D-4B89-B514-26C309E1FA7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en-US"/>
              <a:t> </a:t>
            </a: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7772400" cy="5334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/>
              <a:t>The loop we used to skip the rest of an input line: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do{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ch = getchar();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} while (ch != '\n');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400"/>
              <a:t>Moving the call of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en-US" sz="2400"/>
              <a:t> into the controlling expression allows us to condense the loop: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while ((ch = getchar()) != '\n')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;</a:t>
            </a: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6A6157-8E0A-4E3D-AFA7-FA681961ED0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en-US"/>
              <a:t> </a:t>
            </a:r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en-US"/>
              <a:t> is useful in loops that skip characters as well as loops that search for characters.</a:t>
            </a:r>
          </a:p>
          <a:p>
            <a:r>
              <a:rPr lang="en-US" altLang="en-US"/>
              <a:t>A statement that uses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en-US"/>
              <a:t> to skip an indefinite number of blank characters: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((ch = getchar()) == ' ')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240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/>
              <a:t>When the loop terminates,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/>
              <a:t> will contain the first nonblank character that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en-US"/>
              <a:t> encountered.</a:t>
            </a:r>
          </a:p>
          <a:p>
            <a:endParaRPr lang="en-US" altLang="en-US"/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58699E-B159-44AC-8F12-BFC66052FF8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A2A6-6549-F933-3A07-5482CF94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B7253-98F1-E571-24C6-7B434191D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if an input is a valid password: </a:t>
            </a:r>
          </a:p>
          <a:p>
            <a:pPr lvl="1"/>
            <a:r>
              <a:rPr lang="en-US" dirty="0"/>
              <a:t>Characters are alphabet or digit</a:t>
            </a:r>
          </a:p>
          <a:p>
            <a:pPr lvl="1"/>
            <a:r>
              <a:rPr lang="en-US" dirty="0"/>
              <a:t>Have 8 or more characters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49BE2-4F1E-7503-74D9-01E3570F2C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434DD-5582-46EF-A34A-5AF517FE6E74}" type="slidenum">
              <a:rPr lang="en-US" altLang="en-US" smtClean="0"/>
              <a:pPr>
                <a:defRPr/>
              </a:pPr>
              <a:t>38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312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4434DD-5582-46EF-A34A-5AF517FE6E74}" type="slidenum">
              <a:rPr lang="en-US" altLang="en-US" smtClean="0"/>
              <a:pPr>
                <a:defRPr/>
              </a:pPr>
              <a:t>39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2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Integer Types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Exercise 1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Write a program that display the printable characters in the ASCII character set together with their integer values, separated by one white space.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 sz="2400" i="1">
                <a:latin typeface="Courier New" panose="02070309020205020404" pitchFamily="49" charset="0"/>
              </a:rPr>
              <a:t>	32		//32 is white space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	!	33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	 …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i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	}	125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	~	126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values for printable character are from </a:t>
            </a:r>
            <a:r>
              <a:rPr lang="en-US" altLang="en-US">
                <a:solidFill>
                  <a:schemeClr val="hlink"/>
                </a:solidFill>
              </a:rPr>
              <a:t>32 to 126.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Exercise 2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Write a program that displays the upper-case version of a message entered by the user. Use </a:t>
            </a:r>
            <a:r>
              <a:rPr lang="en-US" altLang="en-US">
                <a:latin typeface="Courier New" panose="02070309020205020404" pitchFamily="49" charset="0"/>
              </a:rPr>
              <a:t>getchar().</a:t>
            </a:r>
          </a:p>
          <a:p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/>
              <a:t>The white space and punctuation should not be changed.</a:t>
            </a:r>
          </a:p>
          <a:p>
            <a:endParaRPr lang="en-US" altLang="en-US"/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Enter a message: How are you?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Output: HOW ARE YOU?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 idx="4294967295"/>
          </p:nvPr>
        </p:nvSpPr>
        <p:spPr>
          <a:xfrm>
            <a:off x="669925" y="304800"/>
            <a:ext cx="7772400" cy="685800"/>
          </a:xfrm>
        </p:spPr>
        <p:txBody>
          <a:bodyPr/>
          <a:lstStyle/>
          <a:p>
            <a:r>
              <a:rPr lang="en-US" altLang="en-US"/>
              <a:t>Character-Handling Functions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4294967295"/>
          </p:nvPr>
        </p:nvSpPr>
        <p:spPr>
          <a:xfrm>
            <a:off x="669925" y="1219200"/>
            <a:ext cx="7772400" cy="4800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Calling C’s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altLang="en-US" dirty="0"/>
              <a:t> library function is a fast and portable way to convert case: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altLang="en-US" dirty="0"/>
              <a:t> returns the upper-case version</a:t>
            </a:r>
          </a:p>
          <a:p>
            <a:pPr>
              <a:defRPr/>
            </a:pPr>
            <a:r>
              <a:rPr lang="en-US" altLang="en-US" dirty="0"/>
              <a:t>Programs that call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altLang="en-US" dirty="0"/>
              <a:t> need to have the following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dirty="0"/>
              <a:t> directive at the top: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altLang="en-US" sz="2400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defRPr/>
            </a:pPr>
            <a:r>
              <a:rPr lang="en-US" altLang="en-US" dirty="0">
                <a:cs typeface="Courier New" panose="02070309020205020404" pitchFamily="49" charset="0"/>
              </a:rPr>
              <a:t>Other useful functions in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cs typeface="Courier New" panose="02070309020205020404" pitchFamily="49" charset="0"/>
              </a:rPr>
              <a:t>Example: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>
                <a:cs typeface="Courier New" panose="02070309020205020404" pitchFamily="49" charset="0"/>
              </a:rPr>
              <a:t>returns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nonzero </a:t>
            </a:r>
            <a:r>
              <a:rPr lang="en-US" altLang="en-US" dirty="0">
                <a:cs typeface="Courier New" panose="02070309020205020404" pitchFamily="49" charset="0"/>
              </a:rPr>
              <a:t>if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 dirty="0">
                <a:cs typeface="Courier New" panose="02070309020205020404" pitchFamily="49" charset="0"/>
              </a:rPr>
              <a:t> is an alphabet,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cs typeface="Courier New" panose="02070309020205020404" pitchFamily="49" charset="0"/>
              </a:rPr>
              <a:t> otherwise</a:t>
            </a:r>
          </a:p>
        </p:txBody>
      </p:sp>
      <p:sp>
        <p:nvSpPr>
          <p:cNvPr id="5120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0E13A13-9CDE-4D11-84EB-1833422A7CCC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3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Modify your program in Exercise 2 so it uses character  handling functions to test whether a character is a letter and is lower case. 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12C494-6C41-421D-89EC-E0AE56B014E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/>
              <a:t>Numbers in C: Integer Types </a:t>
            </a:r>
            <a:br>
              <a:rPr lang="en-US" altLang="en-US" sz="2800"/>
            </a:br>
            <a:r>
              <a:rPr lang="en-US" altLang="en-US" sz="2800"/>
              <a:t>Signed and Unsigned Integers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>
          <a:xfrm>
            <a:off x="685800" y="1905000"/>
            <a:ext cx="7772400" cy="4419600"/>
          </a:xfrm>
        </p:spPr>
        <p:txBody>
          <a:bodyPr/>
          <a:lstStyle/>
          <a:p>
            <a:r>
              <a:rPr lang="en-US" altLang="en-US"/>
              <a:t>The integer types are divided into two categories: signed and unsigned.</a:t>
            </a:r>
          </a:p>
          <a:p>
            <a:r>
              <a:rPr lang="en-US" altLang="en-US"/>
              <a:t>By default, </a:t>
            </a:r>
            <a:r>
              <a:rPr lang="en-US" altLang="en-US" i="1"/>
              <a:t>integer variables are signed in C—the leftmost bit is reserved for the sign.</a:t>
            </a:r>
          </a:p>
          <a:p>
            <a:pPr lvl="1"/>
            <a:r>
              <a:rPr lang="en-US" altLang="en-US" sz="2000"/>
              <a:t>is 0 if the number is positive or zero, 1 if it’s negative.</a:t>
            </a:r>
            <a:endParaRPr lang="en-US" altLang="en-US" i="1"/>
          </a:p>
          <a:p>
            <a:pPr>
              <a:buFontTx/>
              <a:buNone/>
            </a:pPr>
            <a:r>
              <a:rPr lang="en-US" altLang="en-US" sz="2400"/>
              <a:t>		</a:t>
            </a:r>
            <a:r>
              <a:rPr lang="en-US" altLang="en-US" sz="1800"/>
              <a:t>01111111111111111111111111111111 – </a:t>
            </a:r>
            <a:r>
              <a:rPr lang="en-US" altLang="en-US" sz="1800">
                <a:solidFill>
                  <a:schemeClr val="hlink"/>
                </a:solidFill>
              </a:rPr>
              <a:t>positive 2,147,483, 647</a:t>
            </a:r>
          </a:p>
          <a:p>
            <a:pPr>
              <a:buFontTx/>
              <a:buNone/>
            </a:pPr>
            <a:r>
              <a:rPr lang="en-US" altLang="en-US" sz="1800"/>
              <a:t>		10000000000000000000000000000000 – </a:t>
            </a:r>
            <a:r>
              <a:rPr lang="en-US" altLang="en-US" sz="1800">
                <a:solidFill>
                  <a:schemeClr val="hlink"/>
                </a:solidFill>
              </a:rPr>
              <a:t>negative 2,147,483, 648</a:t>
            </a:r>
          </a:p>
          <a:p>
            <a:pPr>
              <a:buFontTx/>
              <a:buNone/>
            </a:pPr>
            <a:endParaRPr lang="en-US" altLang="en-US" sz="1800">
              <a:solidFill>
                <a:schemeClr val="hlink"/>
              </a:solidFill>
            </a:endParaRPr>
          </a:p>
        </p:txBody>
      </p:sp>
      <p:sp>
        <p:nvSpPr>
          <p:cNvPr id="1843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5A5AB2C-C1BC-41DF-B94A-A48F912E1E5F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/>
              <a:t>Numbers in C: Integer Types </a:t>
            </a:r>
            <a:br>
              <a:rPr lang="en-US" altLang="en-US" sz="2800"/>
            </a:br>
            <a:r>
              <a:rPr lang="en-US" altLang="en-US" sz="2800"/>
              <a:t>Signed and Unsigned Integers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05000"/>
            <a:ext cx="7772400" cy="4419600"/>
          </a:xfrm>
        </p:spPr>
        <p:txBody>
          <a:bodyPr/>
          <a:lstStyle/>
          <a:p>
            <a:r>
              <a:rPr lang="en-US" altLang="en-US"/>
              <a:t>To tell the compiler that a variable has no sign bit, declare it to be unsigned.</a:t>
            </a:r>
          </a:p>
          <a:p>
            <a:pPr>
              <a:buFontTx/>
              <a:buNone/>
            </a:pPr>
            <a:r>
              <a:rPr lang="en-US" altLang="en-US"/>
              <a:t>		</a:t>
            </a:r>
            <a:r>
              <a:rPr lang="en-US" altLang="en-US" i="1">
                <a:latin typeface="Courier New" panose="02070309020205020404" pitchFamily="49" charset="0"/>
              </a:rPr>
              <a:t>unsigned int u_num;</a:t>
            </a:r>
          </a:p>
          <a:p>
            <a:pPr>
              <a:buFontTx/>
              <a:buNone/>
            </a:pPr>
            <a:endParaRPr lang="en-US" altLang="en-US" i="1"/>
          </a:p>
          <a:p>
            <a:r>
              <a:rPr lang="en-US" altLang="en-US"/>
              <a:t>Unsigned numbers are primarily useful for systems programming and low-level, machine-dependent applications.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Integer Types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7772400" cy="4800600"/>
          </a:xfrm>
        </p:spPr>
        <p:txBody>
          <a:bodyPr/>
          <a:lstStyle/>
          <a:p>
            <a:pPr>
              <a:tabLst>
                <a:tab pos="5348288" algn="r"/>
                <a:tab pos="7543800" algn="r"/>
              </a:tabLst>
            </a:pPr>
            <a:r>
              <a:rPr lang="en-US" altLang="en-US"/>
              <a:t>Typical ranges: 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en-US" sz="2400" b="1" i="1">
                <a:solidFill>
                  <a:srgbClr val="000000"/>
                </a:solidFill>
              </a:rPr>
              <a:t> 	              Type	Smallest Value	Largest Value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	short</a:t>
            </a:r>
            <a:r>
              <a:rPr lang="en-US" altLang="en-US" sz="2200">
                <a:solidFill>
                  <a:srgbClr val="000000"/>
                </a:solidFill>
              </a:rPr>
              <a:t>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int	</a:t>
            </a:r>
            <a:r>
              <a:rPr lang="en-US" altLang="en-US" sz="2200">
                <a:solidFill>
                  <a:srgbClr val="000000"/>
                </a:solidFill>
              </a:rPr>
              <a:t>–32,768	 32,767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en-US" altLang="en-US" sz="2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	int	</a:t>
            </a:r>
            <a:r>
              <a:rPr lang="en-US" altLang="en-US" sz="2200">
                <a:solidFill>
                  <a:srgbClr val="000000"/>
                </a:solidFill>
              </a:rPr>
              <a:t>–2,147,483,648	2,147,483,647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5348288" algn="r"/>
                <a:tab pos="7543800" algn="r"/>
              </a:tabLst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long</a:t>
            </a:r>
            <a:r>
              <a:rPr lang="en-US" altLang="en-US" sz="2200">
                <a:solidFill>
                  <a:srgbClr val="000000"/>
                </a:solidFill>
              </a:rPr>
              <a:t>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int  </a:t>
            </a:r>
            <a:r>
              <a:rPr lang="en-US" altLang="en-US" sz="2200">
                <a:solidFill>
                  <a:srgbClr val="000000"/>
                </a:solidFill>
              </a:rPr>
              <a:t>–9223372036854775808	      9223372036854775807 </a:t>
            </a: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en-US" altLang="en-US"/>
          </a:p>
        </p:txBody>
      </p:sp>
      <p:sp>
        <p:nvSpPr>
          <p:cNvPr id="2048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E243C5F-384F-4565-977A-ABB239AA37BE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/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762000" y="4876800"/>
            <a:ext cx="771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400" b="1">
              <a:latin typeface="Tahoma" panose="020B0604030504040204" pitchFamily="34" charset="0"/>
            </a:endParaRPr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990600" y="3276600"/>
            <a:ext cx="7620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6" grpId="0"/>
      <p:bldP spid="189452" grpId="0" animBg="1"/>
      <p:bldP spid="18945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/>
              <a:t>Format specifiers for integers in scanf and printf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  <a:p>
            <a:r>
              <a:rPr lang="en-US" altLang="en-US">
                <a:solidFill>
                  <a:schemeClr val="hlink"/>
                </a:solidFill>
              </a:rPr>
              <a:t>For both printf and scanf</a:t>
            </a:r>
            <a:endParaRPr lang="en-US" altLang="en-US" b="1" i="1"/>
          </a:p>
          <a:p>
            <a:r>
              <a:rPr lang="en-US" altLang="en-US"/>
              <a:t>For type </a:t>
            </a:r>
            <a:r>
              <a:rPr lang="en-US" altLang="en-US" i="1"/>
              <a:t>short int</a:t>
            </a:r>
          </a:p>
          <a:p>
            <a:pPr lvl="1"/>
            <a:r>
              <a:rPr lang="en-US" altLang="en-US"/>
              <a:t>Use </a:t>
            </a:r>
            <a:r>
              <a:rPr lang="en-US" altLang="en-US" b="1">
                <a:latin typeface="Courier New" panose="02070309020205020404" pitchFamily="49" charset="0"/>
              </a:rPr>
              <a:t>%hd</a:t>
            </a:r>
            <a:endParaRPr lang="en-US" altLang="en-US" b="1" i="1"/>
          </a:p>
          <a:p>
            <a:r>
              <a:rPr lang="en-US" altLang="en-US" b="1" i="1"/>
              <a:t>For type int</a:t>
            </a:r>
          </a:p>
          <a:p>
            <a:pPr lvl="1"/>
            <a:r>
              <a:rPr lang="en-US" altLang="en-US" b="1" i="1"/>
              <a:t>Use </a:t>
            </a:r>
            <a:r>
              <a:rPr lang="en-US" altLang="en-US" b="1" i="1">
                <a:latin typeface="Courier New" panose="02070309020205020404" pitchFamily="49" charset="0"/>
              </a:rPr>
              <a:t>%d</a:t>
            </a:r>
            <a:endParaRPr lang="en-US" altLang="en-US" b="1" i="1"/>
          </a:p>
          <a:p>
            <a:r>
              <a:rPr lang="en-US" altLang="en-US"/>
              <a:t>For type </a:t>
            </a:r>
            <a:r>
              <a:rPr lang="en-US" altLang="en-US" i="1"/>
              <a:t>long int</a:t>
            </a:r>
          </a:p>
          <a:p>
            <a:pPr lvl="1"/>
            <a:r>
              <a:rPr lang="en-US" altLang="en-US"/>
              <a:t>Use </a:t>
            </a:r>
            <a:r>
              <a:rPr lang="en-US" altLang="en-US" b="1">
                <a:latin typeface="Courier New" panose="02070309020205020404" pitchFamily="49" charset="0"/>
              </a:rPr>
              <a:t>%ld</a:t>
            </a:r>
          </a:p>
          <a:p>
            <a:pPr lvl="1"/>
            <a:endParaRPr lang="en-US" altLang="en-US"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Integer Overflow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When arithmetic operations are performed on integers, it’s possible that the result will be too large to represent. </a:t>
            </a:r>
          </a:p>
          <a:p>
            <a:r>
              <a:rPr lang="en-US" altLang="en-US"/>
              <a:t>For example, when an arithmetic operation is performed on two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values, the result must be able to be represented as an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. </a:t>
            </a:r>
          </a:p>
          <a:p>
            <a:r>
              <a:rPr lang="en-US" altLang="en-US"/>
              <a:t>If the result can’t be represented as an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, we say that </a:t>
            </a:r>
            <a:r>
              <a:rPr lang="en-US" altLang="en-US" b="1" i="1"/>
              <a:t>overflow</a:t>
            </a:r>
            <a:r>
              <a:rPr lang="en-US" altLang="en-US"/>
              <a:t> has occurred.</a:t>
            </a:r>
          </a:p>
        </p:txBody>
      </p:sp>
      <p:sp>
        <p:nvSpPr>
          <p:cNvPr id="2355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62EFACF-7E00-43ED-B3B0-BE7AE9EF30E0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21857</TotalTime>
  <Words>2258</Words>
  <Application>Microsoft Office PowerPoint</Application>
  <PresentationFormat>On-screen Show (4:3)</PresentationFormat>
  <Paragraphs>314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Courier New</vt:lpstr>
      <vt:lpstr>Symbol</vt:lpstr>
      <vt:lpstr>Tahoma</vt:lpstr>
      <vt:lpstr>Times New Roman</vt:lpstr>
      <vt:lpstr>tm2</vt:lpstr>
      <vt:lpstr>Topics (Chapter 7)</vt:lpstr>
      <vt:lpstr>VI: Copy, paste, delete a single line of text, undo, and save/quit</vt:lpstr>
      <vt:lpstr>Vi: visual selection for copy, past, and delete</vt:lpstr>
      <vt:lpstr>Integer Types</vt:lpstr>
      <vt:lpstr>Numbers in C: Integer Types  Signed and Unsigned Integers</vt:lpstr>
      <vt:lpstr>Numbers in C: Integer Types  Signed and Unsigned Integers</vt:lpstr>
      <vt:lpstr>Integer Types</vt:lpstr>
      <vt:lpstr>Format specifiers for integers in scanf and printf</vt:lpstr>
      <vt:lpstr>Integer Overflow</vt:lpstr>
      <vt:lpstr>Integer Overflow</vt:lpstr>
      <vt:lpstr>Casting</vt:lpstr>
      <vt:lpstr>Explicit Conversions: Casting</vt:lpstr>
      <vt:lpstr>Casting</vt:lpstr>
      <vt:lpstr>Exercise</vt:lpstr>
      <vt:lpstr>Floating Types</vt:lpstr>
      <vt:lpstr>Floating Types</vt:lpstr>
      <vt:lpstr>Floating Constants</vt:lpstr>
      <vt:lpstr>Format specifiers for floating types in scanf and printf</vt:lpstr>
      <vt:lpstr>Type Definitions</vt:lpstr>
      <vt:lpstr>Type Definitions</vt:lpstr>
      <vt:lpstr>Type Definitions</vt:lpstr>
      <vt:lpstr>Type Definitions and Portability</vt:lpstr>
      <vt:lpstr>Characters</vt:lpstr>
      <vt:lpstr>The ASCII Code</vt:lpstr>
      <vt:lpstr>PowerPoint Presentation</vt:lpstr>
      <vt:lpstr>Characters</vt:lpstr>
      <vt:lpstr>Operations on Characters</vt:lpstr>
      <vt:lpstr>Operations on Characters</vt:lpstr>
      <vt:lpstr>Exercise</vt:lpstr>
      <vt:lpstr>Operations on Characters</vt:lpstr>
      <vt:lpstr>Operations on Characters</vt:lpstr>
      <vt:lpstr>Reading and Writing Characters Using scanf and printf</vt:lpstr>
      <vt:lpstr>Using scanf </vt:lpstr>
      <vt:lpstr>Using getchar </vt:lpstr>
      <vt:lpstr>Using getchar </vt:lpstr>
      <vt:lpstr>Using getchar </vt:lpstr>
      <vt:lpstr>Using getchar </vt:lpstr>
      <vt:lpstr>Example Program</vt:lpstr>
      <vt:lpstr>Exercises</vt:lpstr>
      <vt:lpstr>Exercise 1</vt:lpstr>
      <vt:lpstr>Exercise 2</vt:lpstr>
      <vt:lpstr>Character-Handling Functions</vt:lpstr>
      <vt:lpstr>Exercise 3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Jing Wang</cp:lastModifiedBy>
  <cp:revision>1787</cp:revision>
  <cp:lastPrinted>1999-11-08T20:52:53Z</cp:lastPrinted>
  <dcterms:created xsi:type="dcterms:W3CDTF">1999-08-24T18:39:05Z</dcterms:created>
  <dcterms:modified xsi:type="dcterms:W3CDTF">2023-09-05T18:16:13Z</dcterms:modified>
</cp:coreProperties>
</file>