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27"/>
  </p:notesMasterIdLst>
  <p:sldIdLst>
    <p:sldId id="408" r:id="rId2"/>
    <p:sldId id="453" r:id="rId3"/>
    <p:sldId id="350" r:id="rId4"/>
    <p:sldId id="409" r:id="rId5"/>
    <p:sldId id="432" r:id="rId6"/>
    <p:sldId id="433" r:id="rId7"/>
    <p:sldId id="434" r:id="rId8"/>
    <p:sldId id="456" r:id="rId9"/>
    <p:sldId id="351" r:id="rId10"/>
    <p:sldId id="353" r:id="rId11"/>
    <p:sldId id="355" r:id="rId12"/>
    <p:sldId id="413" r:id="rId13"/>
    <p:sldId id="461" r:id="rId14"/>
    <p:sldId id="457" r:id="rId15"/>
    <p:sldId id="460" r:id="rId16"/>
    <p:sldId id="412" r:id="rId17"/>
    <p:sldId id="374" r:id="rId18"/>
    <p:sldId id="376" r:id="rId19"/>
    <p:sldId id="377" r:id="rId20"/>
    <p:sldId id="378" r:id="rId21"/>
    <p:sldId id="452" r:id="rId22"/>
    <p:sldId id="450" r:id="rId23"/>
    <p:sldId id="458" r:id="rId24"/>
    <p:sldId id="454" r:id="rId25"/>
    <p:sldId id="455" r:id="rId26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>
      <p:cViewPr varScale="1">
        <p:scale>
          <a:sx n="62" d="100"/>
          <a:sy n="62" d="100"/>
        </p:scale>
        <p:origin x="124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533484A0-51DD-4153-9F7E-D6655ED23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ADC75-A2A9-4B5A-9590-29ECF9654E5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8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6C74B-FC2B-488A-A040-CCEDE87ACEB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0F5FF-45CB-4E9A-9E08-1D6160B211C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D0327-86B9-489E-A4C4-8508A01EBEA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14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1E643-3DC9-4FF4-B6D1-668CD3A4748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18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F5D61-1783-41DA-8BCF-29DB27C9996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8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6603B-4AB6-4FF6-ABDB-3EFBA472FBE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2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B8444-CD22-408D-8923-F973D7104E6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8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E3746-3194-4044-A3CB-B1EA59CDC1D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7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AB298-4899-403A-A2FE-FBBC193AC7B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5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74F5D-5E64-428F-8041-10A4BF83408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1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D1C4DE-2481-4A1B-B402-87F949851AFB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8: Arrays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 (Chapter 8)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One-Dimensional Arrays</a:t>
            </a:r>
          </a:p>
          <a:p>
            <a:pPr lvl="1"/>
            <a:r>
              <a:rPr lang="en-US" altLang="en-US" dirty="0"/>
              <a:t>Array declaration</a:t>
            </a:r>
          </a:p>
          <a:p>
            <a:pPr lvl="1"/>
            <a:r>
              <a:rPr lang="en-US" altLang="en-US" dirty="0"/>
              <a:t>Array initialization</a:t>
            </a:r>
          </a:p>
          <a:p>
            <a:pPr lvl="1"/>
            <a:r>
              <a:rPr lang="en-US" altLang="en-US" dirty="0"/>
              <a:t>Array subscripting</a:t>
            </a:r>
          </a:p>
          <a:p>
            <a:pPr lvl="1"/>
            <a:r>
              <a:rPr lang="en-US" altLang="en-US" dirty="0"/>
              <a:t>Variable-length arrays</a:t>
            </a:r>
          </a:p>
          <a:p>
            <a:pPr lvl="1"/>
            <a:r>
              <a:rPr lang="en-US" altLang="en-US" b="1" dirty="0"/>
              <a:t>Problem solving with arrays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Multidimensional Arrays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Subscripting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sz="2400" dirty="0"/>
              <a:t>Examples of typical operations on an array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/>
              <a:t> of length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400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&amp;a[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]);   /* reads data into a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  sum += a[</a:t>
            </a:r>
            <a:r>
              <a:rPr lang="en-US" alt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  /* sums the elements of a */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6FD379-816C-465E-B99A-F8EB5413DF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Subscripting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doesn’t require that subscript bounds be checked; if a subscript goes out of range, the </a:t>
            </a:r>
            <a:r>
              <a:rPr lang="en-US" altLang="en-US">
                <a:solidFill>
                  <a:schemeClr val="hlink"/>
                </a:solidFill>
              </a:rPr>
              <a:t>program’s behavior is undefined.</a:t>
            </a:r>
          </a:p>
          <a:p>
            <a:endParaRPr lang="en-US" altLang="en-US"/>
          </a:p>
          <a:p>
            <a:r>
              <a:rPr lang="en-US" altLang="en-US"/>
              <a:t>A common mistake: forgetting that an array with </a:t>
            </a:r>
            <a:r>
              <a:rPr lang="en-US" altLang="en-US" i="1"/>
              <a:t>n</a:t>
            </a:r>
            <a:r>
              <a:rPr lang="en-US" altLang="en-US"/>
              <a:t> elements is indexed from 0 to </a:t>
            </a:r>
            <a:r>
              <a:rPr lang="en-US" altLang="en-US" i="1"/>
              <a:t>n</a:t>
            </a:r>
            <a:r>
              <a:rPr lang="en-US" altLang="en-US"/>
              <a:t> – 1, not 1 to </a:t>
            </a:r>
            <a:r>
              <a:rPr lang="en-US" altLang="en-US" i="1"/>
              <a:t>n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a[10], i;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(i = 1; i &lt;= 10;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a[i] = 0;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28C9AA-EB9C-4A5B-96C0-0536561F3D0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Variable-Length Arrays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 dirty="0"/>
              <a:t>Use an expression instead of a constant for the length of array.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(“Enter the length of the array:”);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&amp;n);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i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pPr>
              <a:buFontTx/>
              <a:buNone/>
            </a:pPr>
            <a:r>
              <a:rPr lang="en-US" altLang="en-US" sz="24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None/>
            </a:pPr>
            <a:r>
              <a:rPr lang="en-US" altLang="en-US" sz="2400" b="1" i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 array is declared after n is read*/</a:t>
            </a:r>
          </a:p>
          <a:p>
            <a:pPr>
              <a:buFontTx/>
              <a:buNone/>
            </a:pPr>
            <a:endParaRPr lang="en-US" altLang="en-US" sz="2400" b="1" i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00C1E2D-90AE-4D3A-BE74-672ADE464D3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8A91-51F6-41BC-A356-1B590C3B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E2B3A-81AD-4FD5-ABF7-4D0F124F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effectLst/>
              </a:rPr>
              <a:t>The following code accomplishes which of the tasks written below? Assume list is an int array with </a:t>
            </a:r>
            <a:r>
              <a:rPr lang="en-US" sz="2000" dirty="0"/>
              <a:t>5</a:t>
            </a:r>
            <a:r>
              <a:rPr lang="en-US" sz="2000" b="0" i="0" dirty="0">
                <a:effectLst/>
              </a:rPr>
              <a:t> elements that stores positive int values only.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Lato Extended"/>
              </a:rPr>
              <a:t>	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foo = 0, j;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for (j =0 ; j &lt;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  if (list[j]) &gt;foo) foo = list[j];</a:t>
            </a:r>
          </a:p>
          <a:p>
            <a:pPr marL="514350" indent="-514350">
              <a:buAutoNum type="alphaUcParenR"/>
            </a:pPr>
            <a:endParaRPr lang="en-US" sz="2000" dirty="0"/>
          </a:p>
          <a:p>
            <a:pPr marL="514350" indent="-514350">
              <a:buAutoNum type="alphaUcParenR"/>
            </a:pPr>
            <a:r>
              <a:rPr lang="en-US" sz="2000" dirty="0"/>
              <a:t>It stores the largest value in list (the maximum) in foo</a:t>
            </a:r>
          </a:p>
          <a:p>
            <a:pPr marL="514350" indent="-514350">
              <a:buAutoNum type="alphaUcParenR"/>
            </a:pPr>
            <a:r>
              <a:rPr lang="en-US" sz="2000" dirty="0"/>
              <a:t>It stores every value in list, one at a time, in foo, until the loop terminates</a:t>
            </a:r>
          </a:p>
          <a:p>
            <a:pPr marL="514350" indent="-514350">
              <a:buAutoNum type="alphaUcParenR"/>
            </a:pPr>
            <a:r>
              <a:rPr lang="en-US" sz="2000" dirty="0"/>
              <a:t>It stores the smallest value in list (the minimum) in foo</a:t>
            </a:r>
          </a:p>
          <a:p>
            <a:pPr marL="514350" indent="-514350">
              <a:buAutoNum type="alphaUcParenR"/>
            </a:pPr>
            <a:r>
              <a:rPr lang="en-US" sz="2000" dirty="0"/>
              <a:t>It counts the number of elements in list that are greater than foo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6EA5A-8982-492B-A55E-E9E0049AE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DD0327-86B9-489E-A4C4-8508A01EBEA2}" type="slidenum">
              <a:rPr lang="en-US" altLang="en-US" smtClean="0"/>
              <a:pPr>
                <a:defRPr/>
              </a:pPr>
              <a:t>13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563255"/>
            <a:ext cx="7772400" cy="4800600"/>
          </a:xfrm>
        </p:spPr>
        <p:txBody>
          <a:bodyPr/>
          <a:lstStyle/>
          <a:p>
            <a:r>
              <a:rPr lang="en-US" dirty="0"/>
              <a:t>Find largest element of an integer array entered by the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DD0327-86B9-489E-A4C4-8508A01EBEA2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99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BF61-3645-4D5F-8BE1-34D5AA19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F7FF-0B8C-4232-A199-9D3B86E21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the elements in an array</a:t>
            </a:r>
          </a:p>
          <a:p>
            <a:endParaRPr lang="en-US" dirty="0"/>
          </a:p>
          <a:p>
            <a:r>
              <a:rPr lang="en-US" dirty="0"/>
              <a:t>Key concept: swap two variables x and 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10B92-02D6-4DDF-AFC5-7AFAB9150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DD0327-86B9-489E-A4C4-8508A01EBEA2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following declaration creates a two-dimensional array (a </a:t>
            </a:r>
            <a:r>
              <a:rPr lang="en-US" altLang="en-US" sz="2400" i="1"/>
              <a:t>matrix,</a:t>
            </a:r>
            <a:r>
              <a:rPr lang="en-US" altLang="en-US" sz="2400"/>
              <a:t> in mathematical terminology):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m[5][9];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/>
              <a:t> has 5 rows and 9 columns. Both rows and columns are indexed from 0:</a:t>
            </a:r>
          </a:p>
          <a:p>
            <a:endParaRPr lang="en-US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AA5A2F-5057-4489-94CC-C22071017D5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  <p:pic>
        <p:nvPicPr>
          <p:cNvPr id="30725" name="Picture 5" descr="c8-2-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4013200"/>
            <a:ext cx="38290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access the element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/>
              <a:t> in row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, column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/>
              <a:t>, we must write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m[i][j]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The expression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m[i]</a:t>
            </a:r>
            <a:r>
              <a:rPr lang="en-US" altLang="en-US"/>
              <a:t> designates row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m[i][j]</a:t>
            </a:r>
            <a:r>
              <a:rPr lang="en-US" altLang="en-US"/>
              <a:t> then selects element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altLang="en-US"/>
              <a:t> in this row.</a:t>
            </a:r>
          </a:p>
          <a:p>
            <a:r>
              <a:rPr lang="en-US" altLang="en-US"/>
              <a:t>C stores arrays in </a:t>
            </a:r>
            <a:r>
              <a:rPr lang="en-US" altLang="en-US" b="1" i="1"/>
              <a:t>row-major order,</a:t>
            </a:r>
            <a:r>
              <a:rPr lang="en-US" altLang="en-US"/>
              <a:t> with row 0 first, then row 1, and so forth.</a:t>
            </a:r>
          </a:p>
          <a:p>
            <a:r>
              <a:rPr lang="en-US" altLang="en-US"/>
              <a:t>How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/>
              <a:t> array is stored: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67214-3C84-4474-AD4E-D0D66371B6D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  <p:pic>
        <p:nvPicPr>
          <p:cNvPr id="31749" name="Picture 5" descr="c8-2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5080000"/>
            <a:ext cx="5457825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Multidimensional Arrays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Consider the problem of initializing an array for use as an identity matrix. A pair of nested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400"/>
              <a:t> loops is perfect:</a:t>
            </a:r>
          </a:p>
          <a:p>
            <a:pPr>
              <a:lnSpc>
                <a:spcPct val="7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double ident[N][N];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row, col;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for (row = 0; row &lt; N; row++)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for (col = 0; col &lt; N; col++)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if (row == col)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ident[row][col] = 1.0;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else</a:t>
            </a:r>
          </a:p>
          <a:p>
            <a:pPr>
              <a:lnSpc>
                <a:spcPct val="7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ident[row][col] = 0.0;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7F6E97-4312-43A8-A3BC-A2C79C5D787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7772400" cy="685800"/>
          </a:xfrm>
        </p:spPr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61411-548C-4822-A057-3247C010936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Initializing a Multidimensional Array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We can create an initializer for a two-dimensional array by nesting one-dimensional initializers: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m[5][9] = {{1, 1, 1, 1, 1, 0, 1, 1, 1},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{0, 1, 0, 1, 0, 1,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{0, 1, 0, 1, 1, 0,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{1, 1, 0, 1, 0, 0, 0, 1, 0},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{1, 1, 0, 1, 0, 0, 1, 1, 1}};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79816-C866-4816-8736-6DF94711EA9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Write a program that calculates the row sums for each row and the column sums for each column for the following two-dimensional array:</a:t>
            </a:r>
          </a:p>
          <a:p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/>
              <a:t>  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m[2][3] = {{9, 7, 4},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{20, 15, 3}};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20, 38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29, 22, 7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Exercise: Anagrams, Part 1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Write a program that tests whether two words are anagrams. 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Reads a word, character by character, using an array of 26 integers to keep track of how many times each letter has been seen. Assume the letter are lower case. </a:t>
            </a:r>
          </a:p>
          <a:p>
            <a:endParaRPr lang="en-US" altLang="ko-KR" dirty="0">
              <a:ea typeface="굴림" charset="-127"/>
            </a:endParaRPr>
          </a:p>
          <a:p>
            <a:r>
              <a:rPr lang="en-US" altLang="ko-KR" dirty="0">
                <a:ea typeface="굴림" charset="-127"/>
              </a:rPr>
              <a:t>Display the values of the array.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Anagrams, Part 1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For example, after the word </a:t>
            </a:r>
            <a:r>
              <a:rPr lang="en-US" altLang="ko-KR" dirty="0">
                <a:solidFill>
                  <a:schemeClr val="hlink"/>
                </a:solidFill>
                <a:latin typeface="Courier New" panose="02070309020205020404" pitchFamily="49" charset="0"/>
                <a:ea typeface="굴림" charset="-127"/>
              </a:rPr>
              <a:t>smartest</a:t>
            </a:r>
            <a:r>
              <a:rPr lang="en-US" altLang="ko-KR" dirty="0">
                <a:ea typeface="굴림" charset="-127"/>
              </a:rPr>
              <a:t>  has been read, the array should contain the values 10001000000010000122000000, reflecting the fact that smartest contains one a, one e, one m, one r, two s’s and two t’s.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DD0327-86B9-489E-A4C4-8508A01EBEA2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9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Exercise: Anagrams,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Modify the program so that tests whether two words are anagrams (permutations of the same letters):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word: smartest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Enter second word: mattress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The words are anagrams. </a:t>
            </a:r>
          </a:p>
          <a:p>
            <a:pPr marL="0" indent="0">
              <a:buFontTx/>
              <a:buNone/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first word: dumbest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Enter second word: stumble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The words are not anagrams.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7DBDAC-E7AD-4481-A4BD-F686B914820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  <a:r>
              <a:rPr lang="en-US" altLang="en-US"/>
              <a:t>: Anagrams, </a:t>
            </a:r>
            <a:r>
              <a:rPr lang="en-US" altLang="en-US" dirty="0"/>
              <a:t>Part 2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another loop to read the second word, except this time decrementing the corresponding array element as each letter is read.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the second word has been read, use another loop to check whether all the elements in the array are zero. If so, the words are anagrams.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047B2B-2096-4DA0-8EB6-16D92B170A3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One-Dimensional Arrays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declare an array, we must specify the </a:t>
            </a:r>
            <a:r>
              <a:rPr lang="en-US" altLang="en-US" i="1"/>
              <a:t>type</a:t>
            </a:r>
            <a:r>
              <a:rPr lang="en-US" altLang="en-US"/>
              <a:t> of the array’s elements and the </a:t>
            </a:r>
            <a:r>
              <a:rPr lang="en-US" altLang="en-US" i="1"/>
              <a:t>number</a:t>
            </a:r>
            <a:r>
              <a:rPr lang="en-US" altLang="en-US"/>
              <a:t> of elements: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int a[10];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 elements may be of any type; the length of the array can be any (integer) constant expression.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1B4C3-57D8-4C35-A61F-26CEDDB138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One-Dimensional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Using a macro to define the length of an array is an excellent practice: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#define N 10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a[N];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An array, like any other variable, can be given an initial value at the time it’s declared.</a:t>
            </a:r>
          </a:p>
          <a:p>
            <a:endParaRPr lang="en-US" altLang="en-US"/>
          </a:p>
          <a:p>
            <a:r>
              <a:rPr lang="en-US" altLang="en-US"/>
              <a:t>The values are </a:t>
            </a:r>
            <a:r>
              <a:rPr lang="en-US" altLang="en-US">
                <a:solidFill>
                  <a:schemeClr val="accent2"/>
                </a:solidFill>
              </a:rPr>
              <a:t>undefined</a:t>
            </a:r>
            <a:r>
              <a:rPr lang="en-US" altLang="en-US"/>
              <a:t> if an array has not been initialized.</a:t>
            </a:r>
          </a:p>
          <a:p>
            <a:endParaRPr lang="en-US" altLang="en-US"/>
          </a:p>
          <a:p>
            <a:r>
              <a:rPr lang="en-US" altLang="en-US"/>
              <a:t>The most common form of </a:t>
            </a:r>
            <a:r>
              <a:rPr lang="en-US" altLang="en-US" b="1" i="1"/>
              <a:t>array initializer </a:t>
            </a:r>
            <a:r>
              <a:rPr lang="en-US" altLang="en-US"/>
              <a:t>is a list of constant expressions enclosed in braces and separated by commas: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	int a[10] = {1, 2, 3, 4, 5, 6, 7, 8, 9, 10};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B32525E-B5A9-4D1E-B083-ECEF0559F26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3521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en-US" sz="2400" dirty="0"/>
              <a:t>Initialize an array to all zeros: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 = {0};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initial value of a is {0,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altLang="en-US" sz="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0}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endParaRPr lang="en-US" altLang="en-US" sz="1800" dirty="0">
              <a:solidFill>
                <a:schemeClr val="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r>
              <a:rPr lang="en-US" altLang="en-US" sz="2400" dirty="0"/>
              <a:t>	There’s a single 0 inside the braces because it’s illegal for an initializer to be completely empty.</a:t>
            </a:r>
          </a:p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 marL="0" indent="0">
              <a:buFontTx/>
              <a:buNone/>
              <a:defRPr/>
            </a:pPr>
            <a:endParaRPr lang="en-US" altLang="en-US" sz="2400" dirty="0"/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D974767-DAFB-49CA-81AB-30CC23EBF2E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899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If an initializer is present, the length of the array may be omitted: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a[] = {1, 2, 3, 4, 5, 6, 7, 8, 9, 10};</a:t>
            </a:r>
          </a:p>
          <a:p>
            <a:endParaRPr lang="en-US" altLang="en-US" dirty="0"/>
          </a:p>
          <a:p>
            <a:r>
              <a:rPr lang="en-US" altLang="en-US" dirty="0"/>
              <a:t>The compiler uses the length of the initializer to determine how long the array is.</a:t>
            </a: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B5F21B8-294C-4623-8CA2-696E2002731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222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Constant Arrays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array can be made “constant” by starting its declaration with the 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const char chars[] =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{'0', '1', '2', '3', '4', '5', '6', '7', '8', '9',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'A', 'B', 'C', 'D', 'E', 'F'};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An array that’s been declared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/>
              <a:t> should not be modified by the program.</a:t>
            </a:r>
          </a:p>
          <a:p>
            <a:pPr lvl="1"/>
            <a:r>
              <a:rPr lang="en-US" altLang="en-US"/>
              <a:t>Documents that the program won’t change the array.</a:t>
            </a:r>
          </a:p>
          <a:p>
            <a:pPr lvl="1"/>
            <a:r>
              <a:rPr lang="en-US" altLang="en-US"/>
              <a:t>Helps the compiler catch errors.</a:t>
            </a:r>
          </a:p>
          <a:p>
            <a:pPr lvl="1"/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AB1C4-4D94-44A9-A60E-E2B9BA8466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948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Subscripting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To access an array element, write the array name followed by an integer value in square brackets.</a:t>
            </a:r>
          </a:p>
          <a:p>
            <a:r>
              <a:rPr lang="en-US" altLang="en-US"/>
              <a:t>The elements of an array of length </a:t>
            </a:r>
            <a:r>
              <a:rPr lang="en-US" altLang="en-US" i="1"/>
              <a:t>n</a:t>
            </a:r>
            <a:r>
              <a:rPr lang="en-US" altLang="en-US"/>
              <a:t> are indexed from 0 to </a:t>
            </a:r>
            <a:r>
              <a:rPr lang="en-US" altLang="en-US" i="1"/>
              <a:t>n</a:t>
            </a:r>
            <a:r>
              <a:rPr lang="en-US" altLang="en-US"/>
              <a:t> – 1.</a:t>
            </a:r>
          </a:p>
          <a:p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an array of length 10, its elements are designated by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  <a:r>
              <a:rPr lang="en-US" altLang="en-US"/>
              <a:t>, …,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a[9]</a:t>
            </a:r>
            <a:r>
              <a:rPr lang="en-US" altLang="en-US"/>
              <a:t>: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F60F8C-79D0-4957-9B9E-897B172E139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  <p:pic>
        <p:nvPicPr>
          <p:cNvPr id="18437" name="Picture 7" descr="c8-1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724400"/>
            <a:ext cx="53117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25459</TotalTime>
  <Words>1527</Words>
  <Application>Microsoft Office PowerPoint</Application>
  <PresentationFormat>On-screen Show (4:3)</PresentationFormat>
  <Paragraphs>187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Courier New</vt:lpstr>
      <vt:lpstr>Lato Extended</vt:lpstr>
      <vt:lpstr>Times New Roman</vt:lpstr>
      <vt:lpstr>tm2</vt:lpstr>
      <vt:lpstr>Topics (Chapter 8)</vt:lpstr>
      <vt:lpstr>Arrays</vt:lpstr>
      <vt:lpstr>One-Dimensional Arrays</vt:lpstr>
      <vt:lpstr>One-Dimensional Arrays</vt:lpstr>
      <vt:lpstr>Array Initialization</vt:lpstr>
      <vt:lpstr>Array Initialization</vt:lpstr>
      <vt:lpstr>Array Initialization</vt:lpstr>
      <vt:lpstr>Constant Arrays</vt:lpstr>
      <vt:lpstr>Array Subscripting</vt:lpstr>
      <vt:lpstr>Array Subscripting</vt:lpstr>
      <vt:lpstr>Array Subscripting</vt:lpstr>
      <vt:lpstr>Variable-Length Arrays</vt:lpstr>
      <vt:lpstr>Exercise</vt:lpstr>
      <vt:lpstr>Example Program</vt:lpstr>
      <vt:lpstr>Example Program</vt:lpstr>
      <vt:lpstr>Multidimensional Arrays</vt:lpstr>
      <vt:lpstr>Multidimensional Arrays</vt:lpstr>
      <vt:lpstr>Multidimensional Arrays</vt:lpstr>
      <vt:lpstr>Multidimensional Arrays</vt:lpstr>
      <vt:lpstr>Initializing a Multidimensional Array</vt:lpstr>
      <vt:lpstr>Example Program</vt:lpstr>
      <vt:lpstr>Exercise: Anagrams, Part 1</vt:lpstr>
      <vt:lpstr>Exercise: Anagrams, Part 1 cont’d</vt:lpstr>
      <vt:lpstr>Exercise: Anagrams, Part 2</vt:lpstr>
      <vt:lpstr>Exercise: Anagrams, Part 2 cont’d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904</cp:revision>
  <cp:lastPrinted>1999-11-08T20:52:53Z</cp:lastPrinted>
  <dcterms:created xsi:type="dcterms:W3CDTF">1999-08-24T18:39:05Z</dcterms:created>
  <dcterms:modified xsi:type="dcterms:W3CDTF">2023-09-12T13:29:22Z</dcterms:modified>
</cp:coreProperties>
</file>