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6"/>
  </p:notesMasterIdLst>
  <p:sldIdLst>
    <p:sldId id="478" r:id="rId2"/>
    <p:sldId id="348" r:id="rId3"/>
    <p:sldId id="497" r:id="rId4"/>
    <p:sldId id="501" r:id="rId5"/>
    <p:sldId id="350" r:id="rId6"/>
    <p:sldId id="351" r:id="rId7"/>
    <p:sldId id="352" r:id="rId8"/>
    <p:sldId id="353" r:id="rId9"/>
    <p:sldId id="355" r:id="rId10"/>
    <p:sldId id="364" r:id="rId11"/>
    <p:sldId id="366" r:id="rId12"/>
    <p:sldId id="462" r:id="rId13"/>
    <p:sldId id="493" r:id="rId14"/>
    <p:sldId id="494" r:id="rId15"/>
    <p:sldId id="496" r:id="rId16"/>
    <p:sldId id="499" r:id="rId17"/>
    <p:sldId id="369" r:id="rId18"/>
    <p:sldId id="370" r:id="rId19"/>
    <p:sldId id="371" r:id="rId20"/>
    <p:sldId id="372" r:id="rId21"/>
    <p:sldId id="483" r:id="rId22"/>
    <p:sldId id="454" r:id="rId23"/>
    <p:sldId id="453" r:id="rId24"/>
    <p:sldId id="377" r:id="rId25"/>
    <p:sldId id="378" r:id="rId26"/>
    <p:sldId id="379" r:id="rId27"/>
    <p:sldId id="482" r:id="rId28"/>
    <p:sldId id="381" r:id="rId29"/>
    <p:sldId id="474" r:id="rId30"/>
    <p:sldId id="383" r:id="rId31"/>
    <p:sldId id="481" r:id="rId32"/>
    <p:sldId id="386" r:id="rId33"/>
    <p:sldId id="458" r:id="rId34"/>
    <p:sldId id="389" r:id="rId35"/>
    <p:sldId id="390" r:id="rId36"/>
    <p:sldId id="459" r:id="rId37"/>
    <p:sldId id="503" r:id="rId38"/>
    <p:sldId id="487" r:id="rId39"/>
    <p:sldId id="479" r:id="rId40"/>
    <p:sldId id="413" r:id="rId41"/>
    <p:sldId id="414" r:id="rId42"/>
    <p:sldId id="416" r:id="rId43"/>
    <p:sldId id="498" r:id="rId44"/>
    <p:sldId id="500" r:id="rId45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2F25"/>
    <a:srgbClr val="FFAB06"/>
    <a:srgbClr val="C6A02E"/>
    <a:srgbClr val="6DBFAB"/>
    <a:srgbClr val="FF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64" autoAdjust="0"/>
    <p:restoredTop sz="94660"/>
  </p:normalViewPr>
  <p:slideViewPr>
    <p:cSldViewPr>
      <p:cViewPr varScale="1">
        <p:scale>
          <a:sx n="67" d="100"/>
          <a:sy n="67" d="100"/>
        </p:scale>
        <p:origin x="1304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DD07C9A-A136-44A2-AA6C-F2A7F70D4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5593C-6A2C-4DAA-9EA5-B3EDD32B174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89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3CC50-1F75-4D6D-9740-20C1BF9E013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76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08603-720B-46C7-B571-C9F5B6BA726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338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533BC-51F9-452E-8BB5-7A42D079625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47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ADDD5-3C10-431C-AC7C-ADB36286FC1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1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C6E74-1EB9-4422-8A42-C2B006292CF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3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9DFB5-F508-41DF-A881-C2B797B466E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30C146-654F-4C8E-BA67-B9761FFF6E5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20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5EB31-D9AA-4D29-95C9-6A6126117CD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618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434B5E-AD97-489D-BA23-E2E0942D44B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1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0FC38-37D1-445E-B32C-3812B986C93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29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2EAD941-50C1-48A9-B757-63F1908E17F4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9: Functions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33" r:id="rId1"/>
    <p:sldLayoutId id="2147484334" r:id="rId2"/>
    <p:sldLayoutId id="2147484335" r:id="rId3"/>
    <p:sldLayoutId id="2147484336" r:id="rId4"/>
    <p:sldLayoutId id="2147484337" r:id="rId5"/>
    <p:sldLayoutId id="2147484338" r:id="rId6"/>
    <p:sldLayoutId id="2147484339" r:id="rId7"/>
    <p:sldLayoutId id="2147484340" r:id="rId8"/>
    <p:sldLayoutId id="2147484341" r:id="rId9"/>
    <p:sldLayoutId id="2147484342" r:id="rId10"/>
    <p:sldLayoutId id="214748434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2667000"/>
            <a:ext cx="7772400" cy="685800"/>
          </a:xfrm>
        </p:spPr>
        <p:txBody>
          <a:bodyPr/>
          <a:lstStyle/>
          <a:p>
            <a:r>
              <a:rPr lang="en-US" altLang="en-US"/>
              <a:t>Chapter 9: Functions – Program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Return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return type of a function is the type of value that the function returns.</a:t>
            </a:r>
          </a:p>
          <a:p>
            <a:r>
              <a:rPr lang="en-US" altLang="en-US"/>
              <a:t>Rules governing the return type:</a:t>
            </a:r>
          </a:p>
          <a:p>
            <a:pPr lvl="1"/>
            <a:r>
              <a:rPr lang="en-US" altLang="en-US" b="1"/>
              <a:t>Functions may not return arrays.</a:t>
            </a:r>
          </a:p>
          <a:p>
            <a:pPr lvl="1"/>
            <a:r>
              <a:rPr lang="en-US" altLang="en-US" b="1"/>
              <a:t>Specifying that the return type is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b="1"/>
              <a:t> indicates that the function doesn’t return a value.</a:t>
            </a:r>
          </a:p>
          <a:p>
            <a:pPr lvl="1"/>
            <a:endParaRPr lang="en-US" altLang="en-US" b="1"/>
          </a:p>
          <a:p>
            <a:r>
              <a:rPr lang="en-US" altLang="en-US"/>
              <a:t>If the return type is omitted in C89, the function is presumed to return a value of type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99E0B1-D2BB-49D0-8228-F861B793261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After the function name comes a list of parameters.</a:t>
            </a:r>
          </a:p>
          <a:p>
            <a:r>
              <a:rPr lang="en-US" altLang="en-US"/>
              <a:t>Each parameter is preceded by a specification of its type; parameters are separated by commas.</a:t>
            </a:r>
          </a:p>
          <a:p>
            <a:r>
              <a:rPr lang="en-US" altLang="en-US"/>
              <a:t>If the function has no parameters, the word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could be put between the parentheses  or left empty.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83A187-C768-40DA-82C0-14F3CC140F8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body of a function may include both declarations and statements.</a:t>
            </a:r>
          </a:p>
          <a:p>
            <a:r>
              <a:rPr lang="en-US" altLang="en-US"/>
              <a:t>An alternative version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double average(double a, double b)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double sum;       /* declaration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sum = a + b;      /* statement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return sum / 2;   /* statement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/>
              <a:t>Variables declared in the body of a function can’t be examined or modified by other functions.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33B4F9-542E-4E36-AC89-E9AC443651A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The Return Statement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76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non-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function must use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 to specify what value it will return.</a:t>
            </a:r>
          </a:p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 has the form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altLang="en-US" sz="2400" i="1"/>
              <a:t>expression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altLang="en-US"/>
              <a:t>If the type of the expression in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 doesn’t match the function’s return type, the expression will be implicitly converted to the return type.</a:t>
            </a:r>
          </a:p>
          <a:p>
            <a:pPr lvl="1"/>
            <a:r>
              <a:rPr lang="en-US" altLang="en-US"/>
              <a:t>If a function returns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, but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 contains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 expression, the value of the expression is converted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96C4E9E-A867-4D24-B844-9186F911E6A6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33426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statements may appear in functions whose return type is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, provided that no expression is given: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return;  /*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void print_int(int i)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if (i &lt;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  return;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printf("%d", 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r>
              <a:rPr lang="en-US" altLang="en-US"/>
              <a:t> </a:t>
            </a:r>
          </a:p>
        </p:txBody>
      </p:sp>
      <p:sp>
        <p:nvSpPr>
          <p:cNvPr id="4506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5B9139A-6FF6-479E-BFE6-FC15E94CA6B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184409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r>
              <a:rPr lang="en-US" altLang="en-US" sz="1600" dirty="0"/>
              <a:t>Which of the following function determines whether character c is a lower-case letter and returns 1 for true and 0 for false.</a:t>
            </a:r>
            <a:endParaRPr lang="en-US" altLang="en-US" dirty="0"/>
          </a:p>
          <a:p>
            <a:pPr>
              <a:buFontTx/>
              <a:buNone/>
            </a:pP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 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is_lower_case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c){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if(c &gt;=‘a’ &amp;&amp; c&lt;=‘z’)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B) void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is_lower_case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c){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if(c &gt;=‘a’ &amp;&amp; c&lt;=‘z’) return 1;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return 0;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C) 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is_lower_case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c){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if(c &gt;=‘a’ &amp;&amp; c&lt;=‘z’) return 1;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 return 0;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D) 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is_lower_case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(char c){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if(c &gt;=‘a’ &amp;&amp; c&lt;=‘z’)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is_lower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72642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function call consists of a function name followed by a list of arguments, enclosed in parentheses: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average(x, y)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print_count(i)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print_pun()</a:t>
            </a:r>
          </a:p>
          <a:p>
            <a:r>
              <a:rPr lang="en-US" altLang="en-US"/>
              <a:t>If the parentheses are missing, the function won’t be called: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print_pun;   /*** WRONG ***/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C07B759-B812-4BFE-A18C-6C673D36CE7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r>
              <a:rPr lang="en-US" altLang="en-US"/>
              <a:t>A call of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function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print_count(i);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print_pun();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2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A call of a non-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function produces a value that can be stored in a variable, tested, printed, or used in some other way: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avg = average(x, y);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if (average(x, y) &gt;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  printf("Average is positive\n");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printf("The average is %g\n",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average(x,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y));</a:t>
            </a:r>
          </a:p>
          <a:p>
            <a:endParaRPr lang="en-US" altLang="en-US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88C63-3BCD-4E42-ABD9-42D9E4689AC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value returned by a non-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function can always be discarded if it’s not needed: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average(x, y);  /* discards return value */</a:t>
            </a:r>
          </a:p>
          <a:p>
            <a:pPr>
              <a:buFontTx/>
              <a:buNone/>
            </a:pPr>
            <a:r>
              <a:rPr lang="en-US" altLang="en-US"/>
              <a:t>	This call is an example of an expression statement: a statement that evaluates an expression but then discards the result.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1829AA-EEB5-4CF7-84AE-5E2A1293A42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Functions: our primary tool for coping with complexity.</a:t>
            </a:r>
          </a:p>
          <a:p>
            <a:r>
              <a:rPr lang="en-US" altLang="en-US" dirty="0"/>
              <a:t>Divide a big program into smaller pieces</a:t>
            </a:r>
          </a:p>
          <a:p>
            <a:pPr lvl="1"/>
            <a:r>
              <a:rPr lang="en-US" altLang="en-US" dirty="0"/>
              <a:t>Each piece performs a well-defined action</a:t>
            </a:r>
          </a:p>
          <a:p>
            <a:pPr lvl="1"/>
            <a:r>
              <a:rPr lang="en-US" altLang="en-US" dirty="0"/>
              <a:t>Pieces can be further divided as needed</a:t>
            </a:r>
          </a:p>
          <a:p>
            <a:pPr lvl="1"/>
            <a:r>
              <a:rPr lang="en-US" altLang="en-US" dirty="0"/>
              <a:t>Final result is nothing but small, understandable pieces.</a:t>
            </a:r>
          </a:p>
          <a:p>
            <a:pPr lvl="1"/>
            <a:r>
              <a:rPr lang="en-US" altLang="en-US" dirty="0"/>
              <a:t>We can avoid duplicating code that’s used more than once.</a:t>
            </a:r>
          </a:p>
          <a:p>
            <a:pPr lvl="1"/>
            <a:r>
              <a:rPr lang="en-US" altLang="en-US" dirty="0"/>
              <a:t>A function that was originally part of one program can be </a:t>
            </a:r>
            <a:r>
              <a:rPr lang="en-US" altLang="en-US" b="1" dirty="0"/>
              <a:t>reused</a:t>
            </a:r>
            <a:r>
              <a:rPr lang="en-US" altLang="en-US" dirty="0"/>
              <a:t> in other programs.</a:t>
            </a:r>
          </a:p>
          <a:p>
            <a:endParaRPr lang="en-US" altLang="en-US" dirty="0"/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4690F1-E8B0-477F-B2DF-677023275F2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Calls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Ignoring the return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is an odd thing to do, but for some functions it makes sense.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 returns the number of characters that it prints.</a:t>
            </a:r>
          </a:p>
          <a:p>
            <a:r>
              <a:rPr lang="en-US" altLang="en-US"/>
              <a:t>After the following call,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num_chars</a:t>
            </a:r>
            <a:r>
              <a:rPr lang="en-US" altLang="en-US"/>
              <a:t> will have the value 9: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num_chars = printf("Hi, Mom!\n");</a:t>
            </a:r>
          </a:p>
          <a:p>
            <a:r>
              <a:rPr lang="en-US" altLang="en-US"/>
              <a:t>We’ll normally discard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/>
              <a:t>’s return value: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printf("Hi, Mom!\n");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discards return value */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F70D08-9D9B-4A9C-8B09-BAEB3E6C551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Function Declarations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printf("Enter three numbers: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scanf("%lf%lf%lf", &amp;x, &amp;y, &amp;z);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printf("Average of %g and %g: %g\n", x, y, average(x, y));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printf("Average of %g and %g: %g\n", y, z, average(y, z));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printf("Average of %g and %g: %g\n", x, z, average(x, z));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double average(double a, double b)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70000"/>
              </a:lnSpc>
              <a:spcBef>
                <a:spcPts val="4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EFF1BC-2EF3-4AF5-932D-0396A7F9BE8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 doesn’t require that the definition of a function precede its calls.</a:t>
            </a:r>
          </a:p>
          <a:p>
            <a:r>
              <a:rPr lang="en-US" altLang="en-US"/>
              <a:t>For example, when the compiler encounters the first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/>
              <a:t>, it has no information about the function.</a:t>
            </a:r>
          </a:p>
          <a:p>
            <a:r>
              <a:rPr lang="en-US" altLang="en-US"/>
              <a:t>Instead of producing an error message, the compiler assumes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returns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value.</a:t>
            </a:r>
          </a:p>
          <a:p>
            <a:r>
              <a:rPr lang="en-US" altLang="en-US"/>
              <a:t>We say that the compiler has created an </a:t>
            </a:r>
            <a:r>
              <a:rPr lang="en-US" altLang="en-US" b="1" i="1"/>
              <a:t>implicit declaration</a:t>
            </a:r>
            <a:r>
              <a:rPr lang="en-US" altLang="en-US"/>
              <a:t> of the function.</a:t>
            </a:r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32A2E-9F99-4D1D-8BAA-CDE4936F284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compiler is unable to check that we’re passing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 dirty="0"/>
              <a:t> the right number of arguments and that the arguments have the proper type.</a:t>
            </a:r>
          </a:p>
          <a:p>
            <a:pPr>
              <a:defRPr/>
            </a:pPr>
            <a:r>
              <a:rPr lang="en-US" altLang="en-US" dirty="0"/>
              <a:t>Instead, it performs the default argument promotions and hopes for the best.</a:t>
            </a:r>
          </a:p>
          <a:p>
            <a:pPr>
              <a:defRPr/>
            </a:pPr>
            <a:r>
              <a:rPr lang="en-US" altLang="en-US" dirty="0"/>
              <a:t>When it encounters the definition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 dirty="0"/>
              <a:t> later in the program, the compiler notices that the function’s return type is actually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dirty="0"/>
              <a:t>, not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, and </a:t>
            </a:r>
            <a:r>
              <a:rPr lang="en-US" altLang="en-US" b="1" dirty="0"/>
              <a:t>so we get an error message</a:t>
            </a:r>
            <a:r>
              <a:rPr lang="en-US" altLang="en-US" dirty="0"/>
              <a:t>.</a:t>
            </a:r>
          </a:p>
          <a:p>
            <a:pPr marL="0" indent="0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chemeClr val="accent2"/>
                </a:solidFill>
              </a:rPr>
              <a:t>error: conflicting types for ‘average’</a:t>
            </a:r>
          </a:p>
          <a:p>
            <a:pPr>
              <a:defRPr/>
            </a:pPr>
            <a:endParaRPr lang="en-US" altLang="en-US" dirty="0"/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D43CC4-3A64-4021-9FE8-EDCD2A968EA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/>
              <a:t>C offers a solution: declare each function before calling it.</a:t>
            </a:r>
          </a:p>
          <a:p>
            <a:r>
              <a:rPr lang="en-US" altLang="en-US" sz="2600"/>
              <a:t>A </a:t>
            </a:r>
            <a:r>
              <a:rPr lang="en-US" altLang="en-US" sz="2600" b="1" i="1"/>
              <a:t>function declaration</a:t>
            </a:r>
            <a:r>
              <a:rPr lang="en-US" altLang="en-US" sz="2600"/>
              <a:t> provides the compiler with a brief glimpse at a function whose full definition will appear later.</a:t>
            </a:r>
          </a:p>
          <a:p>
            <a:r>
              <a:rPr lang="en-US" altLang="en-US" sz="2600"/>
              <a:t>General form of a function declaration: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200" i="1"/>
              <a:t>	return-type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i="1"/>
              <a:t>function-name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200" i="1"/>
              <a:t>parameters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) ;</a:t>
            </a:r>
          </a:p>
          <a:p>
            <a:r>
              <a:rPr lang="en-US" altLang="en-US" sz="2600"/>
              <a:t>The declaration of a function must be consistent with the function’s definition.</a:t>
            </a:r>
          </a:p>
          <a:p>
            <a:r>
              <a:rPr lang="en-US" altLang="en-US" sz="2600"/>
              <a:t>Here’s 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average.c</a:t>
            </a:r>
            <a:r>
              <a:rPr lang="en-US" altLang="en-US" sz="2600"/>
              <a:t> program with a declaration of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 sz="2600"/>
              <a:t> added.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A318F-C8E7-4D79-A99E-525ABBDE77B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Declarations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average(double a, double b);  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DECLARATION */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three numbers: ");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lf%lf%lf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&amp;x, &amp;y, &amp;z);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of %g and %g: %g\n", x, y, average(x, y));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of %g and %g: %g\n", y, z, average(y, z));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("Average of %g and %g: %g\n", x, z, average(x, z));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average(double a, double b)    </a:t>
            </a:r>
            <a:r>
              <a:rPr lang="en-US" alt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DEFINITION */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42CE35-BEF9-497D-8E54-336F99655A9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Arguments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C, arguments are </a:t>
            </a:r>
            <a:r>
              <a:rPr lang="en-US" altLang="en-US" b="1" i="1" dirty="0"/>
              <a:t>passed by value:</a:t>
            </a:r>
            <a:r>
              <a:rPr lang="en-US" altLang="en-US" dirty="0"/>
              <a:t> when a function is called, each argument is evaluated and its value assigned to the corresponding parameter.</a:t>
            </a:r>
          </a:p>
          <a:p>
            <a:endParaRPr lang="en-US" altLang="en-US" dirty="0"/>
          </a:p>
          <a:p>
            <a:r>
              <a:rPr lang="en-US" altLang="en-US" dirty="0"/>
              <a:t>Since the parameter contains a copy of the argument’s value, any changes made to the parameter during the execution of the function don’t affect the argument.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BEE0A-5DF6-44D8-A4BC-C96B5001657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 sz="2500"/>
              <a:t>Suppose that we need a function that will decompose a </a:t>
            </a:r>
            <a:r>
              <a:rPr lang="en-US" altLang="en-US" sz="250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 sz="2500"/>
              <a:t> value into an integer part and a fractional part.</a:t>
            </a:r>
          </a:p>
          <a:p>
            <a:r>
              <a:rPr lang="en-US" altLang="en-US" sz="2500"/>
              <a:t>Since a function can’t </a:t>
            </a:r>
            <a:r>
              <a:rPr lang="en-US" altLang="en-US" sz="2500" i="1"/>
              <a:t>return</a:t>
            </a:r>
            <a:r>
              <a:rPr lang="en-US" altLang="en-US" sz="2500"/>
              <a:t> two numbers, we might try passing a pair of variables to the function and having it modify them: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void decompose(double x, long int_part,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           double frac_part)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int_part = (long) x;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frac_part = x - int_part;</a:t>
            </a:r>
          </a:p>
          <a:p>
            <a:pPr>
              <a:lnSpc>
                <a:spcPct val="80000"/>
              </a:lnSpc>
              <a:spcBef>
                <a:spcPts val="3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DCADDB-15B9-4800-BE5F-D7EB416CF7A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 definition</a:t>
            </a:r>
          </a:p>
          <a:p>
            <a:r>
              <a:rPr lang="en-US" altLang="en-US" dirty="0"/>
              <a:t>Function call</a:t>
            </a:r>
          </a:p>
          <a:p>
            <a:r>
              <a:rPr lang="en-US" altLang="en-US" dirty="0"/>
              <a:t>Capture return values</a:t>
            </a:r>
          </a:p>
          <a:p>
            <a:r>
              <a:rPr lang="en-US" altLang="en-US" dirty="0"/>
              <a:t>Return types</a:t>
            </a:r>
          </a:p>
          <a:p>
            <a:r>
              <a:rPr lang="en-US" altLang="en-US" dirty="0"/>
              <a:t>Arguments</a:t>
            </a:r>
          </a:p>
          <a:p>
            <a:r>
              <a:rPr lang="en-US" altLang="en-US" b="1" dirty="0"/>
              <a:t>Function Declarations</a:t>
            </a:r>
          </a:p>
          <a:p>
            <a:r>
              <a:rPr lang="en-US" altLang="en-US" b="1" dirty="0"/>
              <a:t>Array as function argument</a:t>
            </a:r>
          </a:p>
          <a:p>
            <a:r>
              <a:rPr lang="en-US" altLang="en-US" b="1" dirty="0"/>
              <a:t>Recursive function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0B32FD-0D40-4C06-82EE-047F4DB03981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Arguments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call of the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decompose(3.14159, i, d);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cs typeface="Courier New" panose="02070309020205020404" pitchFamily="49" charset="0"/>
              </a:rPr>
              <a:t>Unfortunately,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/>
              <a:t> won’t be affected by the assignments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int_part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frac_part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We will discuss how the problem could be solved using pointers in Chapter 11.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CAC25-69EB-4CE0-B0EE-B6DD80E7F66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Array Arguments</a:t>
            </a:r>
          </a:p>
        </p:txBody>
      </p:sp>
      <p:sp>
        <p:nvSpPr>
          <p:cNvPr id="4608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Arguments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700"/>
              <a:t>When a function parameter is a one-dimensional array, the length of the array can be left unspecified: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int f(int a[])  /* no length specified */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 sz="2700"/>
              <a:t>C doesn’t provide a way for a function to determine the length of an array passed to it.</a:t>
            </a:r>
          </a:p>
          <a:p>
            <a:r>
              <a:rPr lang="en-US" altLang="en-US" sz="2700"/>
              <a:t>Instead, we’ll have to supply the length—if the function needs it—as an additional argument.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962EF2-5C51-4A85-9327-74F78CD6002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Arguments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int sum_array(int a[], </a:t>
            </a:r>
            <a:r>
              <a:rPr lang="en-US" altLang="en-US" sz="23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</a:t>
            </a: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  int i, sum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  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    sum += a[i];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  return sum;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3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81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7807B2-FB82-4D11-B544-BC00B08DDB1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Arguments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When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altLang="en-US" sz="2400"/>
              <a:t> is called, the first argument will be the name of an array, and the second will be its length: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#define LEN 100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int b[LEN], total;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total = sum_array(b, LEN);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EC2FB-F482-4B8B-BE73-D6051C8372D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Arguments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382000" cy="4800600"/>
          </a:xfrm>
        </p:spPr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Notice that we don’t put brackets after an array name when passing it to a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total = sum_array(b[], LEN);/*** WRONG ***/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/>
              <a:t>Be careful not to tell a function that an array argument is </a:t>
            </a:r>
            <a:r>
              <a:rPr lang="en-US" altLang="en-US" sz="2400" i="1"/>
              <a:t>larger</a:t>
            </a:r>
            <a:r>
              <a:rPr lang="en-US" altLang="en-US" sz="2400"/>
              <a:t> than it really is: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total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sum_array(b,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150);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/***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***/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altLang="en-US" sz="2400"/>
              <a:t> will go past the end of the array, causing undefined behavior.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4F6838-7ECA-49AC-97EA-7BBED194980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Arguments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>
                <a:solidFill>
                  <a:schemeClr val="accent2"/>
                </a:solidFill>
              </a:rPr>
              <a:t>A function is allowed to change the elements of an array parameter, and the change is reflected in the corresponding argument. For example,</a:t>
            </a:r>
            <a:endParaRPr lang="en-US" altLang="en-US" sz="240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void store_zeros(int a[], int n)</a:t>
            </a:r>
          </a:p>
          <a:p>
            <a:pPr>
              <a:lnSpc>
                <a:spcPct val="7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int i;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for (i = 0; i &lt; n; i++)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    a[i] = 0;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/>
              <a:t>A call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store_zeros</a:t>
            </a:r>
            <a:r>
              <a:rPr lang="en-US" altLang="en-US" sz="2400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store_zeros(b, 100);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8C44C3-AFD8-4361-98CD-68D6E9BD16F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Write a 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find_largest</a:t>
            </a:r>
            <a:r>
              <a:rPr lang="en-US" altLang="en-US" dirty="0"/>
              <a:t> that returns the </a:t>
            </a:r>
            <a:r>
              <a:rPr lang="en-US" altLang="en-US" dirty="0" err="1"/>
              <a:t>the</a:t>
            </a:r>
            <a:r>
              <a:rPr lang="en-US" altLang="en-US" dirty="0"/>
              <a:t> largest value of an integer array. The function should have two parameters: the array and the length of the array.</a:t>
            </a:r>
          </a:p>
          <a:p>
            <a:endParaRPr lang="en-US" altLang="en-US" dirty="0"/>
          </a:p>
          <a:p>
            <a:r>
              <a:rPr lang="en-US" altLang="en-US" dirty="0"/>
              <a:t>For example, if an array </a:t>
            </a:r>
            <a:r>
              <a:rPr lang="en-US" altLang="en-US" dirty="0">
                <a:latin typeface="Courier New" panose="02070309020205020404" pitchFamily="49" charset="0"/>
              </a:rPr>
              <a:t>a </a:t>
            </a:r>
            <a:r>
              <a:rPr lang="en-US" altLang="en-US" dirty="0"/>
              <a:t>is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a[10] = {23, 42, 44, 2, 32, 22, 94, 92, 84, 48};</a:t>
            </a:r>
          </a:p>
          <a:p>
            <a:pPr>
              <a:buFontTx/>
              <a:buNone/>
            </a:pPr>
            <a:r>
              <a:rPr lang="en-US" altLang="en-US" dirty="0"/>
              <a:t>	 the largest value 94.</a:t>
            </a:r>
          </a:p>
        </p:txBody>
      </p:sp>
    </p:spTree>
    <p:extLst>
      <p:ext uri="{BB962C8B-B14F-4D97-AF65-F5344CB8AC3E}">
        <p14:creationId xmlns:p14="http://schemas.microsoft.com/office/powerpoint/2010/main" val="304068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Program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Write a function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find_largest</a:t>
            </a:r>
            <a:r>
              <a:rPr lang="en-US" altLang="en-US" dirty="0"/>
              <a:t> that returns the </a:t>
            </a:r>
            <a:r>
              <a:rPr lang="en-US" altLang="en-US" dirty="0">
                <a:solidFill>
                  <a:schemeClr val="accent2"/>
                </a:solidFill>
              </a:rPr>
              <a:t>index </a:t>
            </a:r>
            <a:r>
              <a:rPr lang="en-US" altLang="en-US" dirty="0"/>
              <a:t>of the largest value of an integer array. The function should have two parameters: the array and the length of the array.</a:t>
            </a:r>
          </a:p>
          <a:p>
            <a:endParaRPr lang="en-US" altLang="en-US" dirty="0"/>
          </a:p>
          <a:p>
            <a:r>
              <a:rPr lang="en-US" altLang="en-US" dirty="0"/>
              <a:t>For example, if an array </a:t>
            </a:r>
            <a:r>
              <a:rPr lang="en-US" altLang="en-US" dirty="0">
                <a:latin typeface="Courier New" panose="02070309020205020404" pitchFamily="49" charset="0"/>
              </a:rPr>
              <a:t>a </a:t>
            </a:r>
            <a:r>
              <a:rPr lang="en-US" altLang="en-US" dirty="0"/>
              <a:t>is </a:t>
            </a:r>
          </a:p>
          <a:p>
            <a:pP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anose="02070309020205020404" pitchFamily="49" charset="0"/>
              </a:rPr>
              <a:t>int a[10] = {23, 42, 44, 2, 32, 22, 94, 92, 84, 48};</a:t>
            </a:r>
          </a:p>
          <a:p>
            <a:pPr>
              <a:buFontTx/>
              <a:buNone/>
            </a:pPr>
            <a:r>
              <a:rPr lang="en-US" altLang="en-US" dirty="0"/>
              <a:t>	 the </a:t>
            </a:r>
            <a:r>
              <a:rPr lang="en-US" altLang="en-US" dirty="0">
                <a:solidFill>
                  <a:schemeClr val="accent2"/>
                </a:solidFill>
              </a:rPr>
              <a:t>index</a:t>
            </a:r>
            <a:r>
              <a:rPr lang="en-US" altLang="en-US" dirty="0"/>
              <a:t> of the largest value 94 is 6.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3251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53252" name="Picture 11" descr="Recursive patterns – the Koch snowflake – The Craft of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14325"/>
            <a:ext cx="7620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Definitions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 form of a </a:t>
            </a:r>
            <a:r>
              <a:rPr lang="en-US" altLang="en-US" b="1" i="1"/>
              <a:t>function definition: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return-type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i="1"/>
              <a:t>function-name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400" i="1"/>
              <a:t>parameters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i="1"/>
              <a:t>declarations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altLang="en-US" sz="2400" i="1"/>
              <a:t>statements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7F1B-EEEF-4EF4-B64D-19BBE1BABEB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 function is </a:t>
            </a:r>
            <a:r>
              <a:rPr lang="en-US" altLang="en-US" b="1" i="1" dirty="0"/>
              <a:t>recursive</a:t>
            </a:r>
            <a:r>
              <a:rPr lang="en-US" altLang="en-US" dirty="0"/>
              <a:t> if it calls itself.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following function computes </a:t>
            </a:r>
            <a:r>
              <a:rPr lang="en-US" altLang="en-US" i="1" dirty="0"/>
              <a:t>n</a:t>
            </a:r>
            <a:r>
              <a:rPr lang="en-US" altLang="en-US" dirty="0"/>
              <a:t>! recursively, using the formula </a:t>
            </a:r>
            <a:r>
              <a:rPr lang="en-US" altLang="en-US" i="1" dirty="0"/>
              <a:t>n</a:t>
            </a:r>
            <a:r>
              <a:rPr lang="en-US" altLang="en-US" dirty="0"/>
              <a:t>! = </a:t>
            </a:r>
            <a:r>
              <a:rPr lang="en-US" altLang="en-US" i="1" dirty="0"/>
              <a:t>n</a:t>
            </a:r>
            <a:r>
              <a:rPr lang="en-US" altLang="en-US" dirty="0"/>
              <a:t> × (</a:t>
            </a:r>
            <a:r>
              <a:rPr lang="en-US" altLang="en-US" i="1" dirty="0"/>
              <a:t>n</a:t>
            </a:r>
            <a:r>
              <a:rPr lang="en-US" altLang="en-US" dirty="0"/>
              <a:t> – 1)!: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if (n &lt;= 1)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n *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 - 1);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8DA923-3CA9-419C-BE5C-D2D8753AE1C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Trace the execution of the statement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 = fact(3);</a:t>
            </a:r>
          </a:p>
          <a:p>
            <a:endParaRPr lang="en-US" altLang="en-US" sz="1400"/>
          </a:p>
          <a:p>
            <a:pPr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fact(3)</a:t>
            </a:r>
            <a:r>
              <a:rPr lang="en-US" altLang="en-US" sz="2200"/>
              <a:t> finds that 3 is not less than or equal to 1, so it calls</a:t>
            </a:r>
          </a:p>
          <a:p>
            <a:pPr>
              <a:buFontTx/>
              <a:buNone/>
            </a:pPr>
            <a:r>
              <a:rPr lang="en-US" altLang="en-US" sz="2200"/>
              <a:t>	 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fact(2)</a:t>
            </a:r>
            <a:r>
              <a:rPr lang="en-US" altLang="en-US" sz="2200"/>
              <a:t>, which finds that 2 is not less than or equal to 1, so</a:t>
            </a:r>
            <a:br>
              <a:rPr lang="en-US" altLang="en-US" sz="2200"/>
            </a:br>
            <a:r>
              <a:rPr lang="en-US" altLang="en-US" sz="2200"/>
              <a:t>	it calls</a:t>
            </a:r>
          </a:p>
          <a:p>
            <a:pPr>
              <a:buFontTx/>
              <a:buNone/>
            </a:pPr>
            <a:r>
              <a:rPr lang="en-US" altLang="en-US" sz="2200"/>
              <a:t>	   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fact(1)</a:t>
            </a:r>
            <a:r>
              <a:rPr lang="en-US" altLang="en-US" sz="2200"/>
              <a:t>, which finds that 1 is less than or equal to 1, so it</a:t>
            </a:r>
            <a:br>
              <a:rPr lang="en-US" altLang="en-US" sz="2200"/>
            </a:br>
            <a:r>
              <a:rPr lang="en-US" altLang="en-US" sz="2200"/>
              <a:t>	returns 1, causing</a:t>
            </a:r>
          </a:p>
          <a:p>
            <a:pPr>
              <a:buFontTx/>
              <a:buNone/>
            </a:pPr>
            <a:r>
              <a:rPr lang="en-US" altLang="en-US" sz="2200"/>
              <a:t>	  </a:t>
            </a: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fact(2)</a:t>
            </a:r>
            <a:r>
              <a:rPr lang="en-US" altLang="en-US" sz="2200"/>
              <a:t> to return 2 × 1 = 2, causing</a:t>
            </a:r>
          </a:p>
          <a:p>
            <a:pPr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fact(3)</a:t>
            </a:r>
            <a:r>
              <a:rPr lang="en-US" altLang="en-US" sz="2200"/>
              <a:t> to return 3 × 2 = 6.</a:t>
            </a:r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53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B71BE7-01C6-427E-9234-C656001740E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800600"/>
          </a:xfrm>
        </p:spPr>
        <p:txBody>
          <a:bodyPr/>
          <a:lstStyle/>
          <a:p>
            <a:r>
              <a:rPr lang="en-US" altLang="en-US" dirty="0"/>
              <a:t>All recursive functions need some kind of </a:t>
            </a:r>
            <a:r>
              <a:rPr lang="en-US" altLang="en-US" b="1" dirty="0"/>
              <a:t>termination condition </a:t>
            </a:r>
            <a:r>
              <a:rPr lang="en-US" altLang="en-US" dirty="0"/>
              <a:t>in order to prevent infinite recursion.</a:t>
            </a:r>
          </a:p>
          <a:p>
            <a:r>
              <a:rPr lang="en-US" altLang="en-US" dirty="0"/>
              <a:t>The following recursive function computes </a:t>
            </a:r>
            <a:r>
              <a:rPr lang="en-US" altLang="en-US" i="1" dirty="0" err="1"/>
              <a:t>x</a:t>
            </a:r>
            <a:r>
              <a:rPr lang="en-US" altLang="en-US" i="1" baseline="30000" dirty="0" err="1"/>
              <a:t>n</a:t>
            </a:r>
            <a:r>
              <a:rPr lang="en-US" altLang="en-US" dirty="0"/>
              <a:t>, using the formula </a:t>
            </a:r>
            <a:r>
              <a:rPr lang="en-US" altLang="en-US" i="1" dirty="0" err="1"/>
              <a:t>x</a:t>
            </a:r>
            <a:r>
              <a:rPr lang="en-US" altLang="en-US" i="1" baseline="30000" dirty="0" err="1"/>
              <a:t>n</a:t>
            </a:r>
            <a:r>
              <a:rPr lang="en-US" altLang="en-US" dirty="0"/>
              <a:t> = </a:t>
            </a:r>
            <a:r>
              <a:rPr lang="en-US" altLang="en-US" i="1" dirty="0"/>
              <a:t>x</a:t>
            </a:r>
            <a:r>
              <a:rPr lang="en-US" altLang="en-US" dirty="0"/>
              <a:t> × </a:t>
            </a:r>
            <a:r>
              <a:rPr lang="en-US" altLang="en-US" i="1" dirty="0" err="1"/>
              <a:t>x</a:t>
            </a:r>
            <a:r>
              <a:rPr lang="en-US" altLang="en-US" i="1" baseline="30000" dirty="0" err="1"/>
              <a:t>n</a:t>
            </a:r>
            <a:r>
              <a:rPr lang="en-US" altLang="en-US" baseline="30000" dirty="0"/>
              <a:t>–1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int power(int x, int n)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if (n == 0)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else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    return x * power(x, n - 1);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en-US" dirty="0"/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49069-8982-44F8-8FFD-A11E6B9662F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Programming Exercise: Selection Sort using Recursive function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Complete </a:t>
            </a:r>
            <a:r>
              <a:rPr lang="en-US" altLang="en-US" dirty="0" err="1"/>
              <a:t>selection_sort.c</a:t>
            </a:r>
            <a:r>
              <a:rPr lang="en-US" altLang="en-US" dirty="0"/>
              <a:t>  program (Canvas&gt;Files&gt;Week 4&gt;In-class Exercises) that implements selection sort. </a:t>
            </a:r>
          </a:p>
          <a:p>
            <a:pPr>
              <a:defRPr/>
            </a:pPr>
            <a:r>
              <a:rPr lang="en-US" altLang="en-US" dirty="0"/>
              <a:t>The given program contains a main function that initialize an </a:t>
            </a:r>
            <a:r>
              <a:rPr lang="en-US" altLang="en-US" dirty="0" err="1"/>
              <a:t>int</a:t>
            </a:r>
            <a:r>
              <a:rPr lang="en-US" altLang="en-US" dirty="0"/>
              <a:t> array, sort the array using the </a:t>
            </a:r>
            <a:r>
              <a:rPr lang="en-US" altLang="en-US" dirty="0" err="1"/>
              <a:t>selection_sort</a:t>
            </a:r>
            <a:r>
              <a:rPr lang="en-US" altLang="en-US" dirty="0"/>
              <a:t> function, and display the sorted array.</a:t>
            </a:r>
          </a:p>
          <a:p>
            <a:pPr>
              <a:defRPr/>
            </a:pPr>
            <a:r>
              <a:rPr lang="en-US" altLang="en-US" dirty="0">
                <a:solidFill>
                  <a:schemeClr val="accent6"/>
                </a:solidFill>
              </a:rPr>
              <a:t>Complete the </a:t>
            </a:r>
            <a:r>
              <a:rPr lang="en-US" altLang="en-US" dirty="0" err="1">
                <a:solidFill>
                  <a:schemeClr val="accent6"/>
                </a:solidFill>
              </a:rPr>
              <a:t>find_largest</a:t>
            </a:r>
            <a:r>
              <a:rPr lang="en-US" altLang="en-US" dirty="0">
                <a:solidFill>
                  <a:schemeClr val="accent6"/>
                </a:solidFill>
              </a:rPr>
              <a:t> function and the recursive </a:t>
            </a:r>
            <a:r>
              <a:rPr lang="en-US" altLang="en-US" dirty="0" err="1">
                <a:solidFill>
                  <a:schemeClr val="accent6"/>
                </a:solidFill>
              </a:rPr>
              <a:t>selection_sort</a:t>
            </a:r>
            <a:r>
              <a:rPr lang="en-US" altLang="en-US" dirty="0">
                <a:solidFill>
                  <a:schemeClr val="accent6"/>
                </a:solidFill>
              </a:rPr>
              <a:t> function.</a:t>
            </a:r>
          </a:p>
        </p:txBody>
      </p:sp>
      <p:sp>
        <p:nvSpPr>
          <p:cNvPr id="573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E18159-A5B0-4008-A9E6-B0081063C5C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 Sort using Recursive function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given an array with n elements, </a:t>
            </a:r>
            <a:r>
              <a:rPr lang="en-US" altLang="en-US" dirty="0" err="1"/>
              <a:t>selection_sort</a:t>
            </a:r>
            <a:r>
              <a:rPr lang="en-US" altLang="en-US" dirty="0"/>
              <a:t> must do the following:</a:t>
            </a:r>
          </a:p>
          <a:p>
            <a:pPr lvl="1"/>
            <a:r>
              <a:rPr lang="en-US" altLang="en-US" dirty="0"/>
              <a:t>Search the array to find the largest element (use the function that finds the index of the largest element),</a:t>
            </a:r>
          </a:p>
          <a:p>
            <a:pPr lvl="1"/>
            <a:r>
              <a:rPr lang="en-US" altLang="en-US" dirty="0"/>
              <a:t> then swap it with the element at the last position in the array.</a:t>
            </a:r>
          </a:p>
          <a:p>
            <a:pPr lvl="1"/>
            <a:r>
              <a:rPr lang="en-US" altLang="en-US" dirty="0"/>
              <a:t>Call itself(</a:t>
            </a:r>
            <a:r>
              <a:rPr lang="en-US" altLang="en-US" dirty="0" err="1"/>
              <a:t>selection_sort</a:t>
            </a:r>
            <a:r>
              <a:rPr lang="en-US" altLang="en-US" dirty="0"/>
              <a:t>) recursively to sort the first </a:t>
            </a:r>
          </a:p>
          <a:p>
            <a:pPr marL="457200" lvl="1" indent="0">
              <a:buNone/>
            </a:pPr>
            <a:r>
              <a:rPr lang="en-US" altLang="en-US" dirty="0"/>
              <a:t>	n-1 element of the array. </a:t>
            </a:r>
          </a:p>
          <a:p>
            <a:endParaRPr lang="en-US" altLang="en-US" dirty="0"/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9CC898-E1AD-4B98-82AE-984A118F0FF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Program: Computing Averages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function named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that computes the average of two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 values: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double average(double a, double b)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return (a + b) / 2;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altLang="en-US"/>
              <a:t>The word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en-US"/>
              <a:t> at the beginning is the </a:t>
            </a:r>
            <a:r>
              <a:rPr lang="en-US" altLang="en-US" b="1" i="1"/>
              <a:t>return type</a:t>
            </a:r>
            <a:r>
              <a:rPr lang="en-US" altLang="en-US"/>
              <a:t>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.</a:t>
            </a:r>
          </a:p>
          <a:p>
            <a:r>
              <a:rPr lang="en-US" altLang="en-US"/>
              <a:t>The identifiers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/>
              <a:t> (the function’s </a:t>
            </a:r>
            <a:r>
              <a:rPr lang="en-US" altLang="en-US" b="1" i="1"/>
              <a:t>parameters</a:t>
            </a:r>
            <a:r>
              <a:rPr lang="en-US" altLang="en-US"/>
              <a:t>) represent the numbers that will be supplied when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is called.</a:t>
            </a:r>
          </a:p>
          <a:p>
            <a:endParaRPr lang="en-US" altLang="en-US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010733-FF97-4B13-80D7-F5F40B1F83D6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Program: Computing Averages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Every function has an executable part, called the </a:t>
            </a:r>
            <a:r>
              <a:rPr lang="en-US" altLang="en-US" b="1" i="1"/>
              <a:t>body,</a:t>
            </a:r>
            <a:r>
              <a:rPr lang="en-US" altLang="en-US"/>
              <a:t> which is enclosed in braces.</a:t>
            </a:r>
          </a:p>
          <a:p>
            <a:r>
              <a:rPr lang="en-US" altLang="en-US"/>
              <a:t>The body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consists of a single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/>
              <a:t> statement.</a:t>
            </a:r>
          </a:p>
          <a:p>
            <a:r>
              <a:rPr lang="en-US" altLang="en-US"/>
              <a:t>Executing this statement causes the function to “return” to the place from which it was called; the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/>
              <a:t> will be the value returned by the function.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25906-1648-45AB-AD64-32058A8FE00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Program: Computing Averages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function call consists of a function name followed by a list of </a:t>
            </a:r>
            <a:r>
              <a:rPr lang="en-US" altLang="en-US" b="1" i="1"/>
              <a:t>arguments.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average(x,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US" altLang="en-US"/>
              <a:t> is a call of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function.</a:t>
            </a:r>
          </a:p>
          <a:p>
            <a:r>
              <a:rPr lang="en-US" altLang="en-US"/>
              <a:t>Arguments are used to supply information to a function.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call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average(x,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y)</a:t>
            </a:r>
            <a:r>
              <a:rPr lang="en-US" altLang="en-US"/>
              <a:t> causes the values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/>
              <a:t> to be copied into the parameters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/>
              <a:t>.</a:t>
            </a:r>
          </a:p>
          <a:p>
            <a:r>
              <a:rPr lang="en-US" altLang="en-US"/>
              <a:t>An argument doesn’t have to be a variable; any expression of a compatible type will do.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average(5.1,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8.9)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average(x/2,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y/3)</a:t>
            </a:r>
            <a:r>
              <a:rPr lang="en-US" altLang="en-US"/>
              <a:t> are legal.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582284-93EF-4BB8-86EA-72BC7B8C271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Capture Return Values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statement that prints the average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printf("Average: %g\n", average(x, y));</a:t>
            </a:r>
          </a:p>
          <a:p>
            <a:pPr>
              <a:buFontTx/>
              <a:buNone/>
            </a:pPr>
            <a:r>
              <a:rPr lang="en-US" altLang="en-US"/>
              <a:t>	The return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en-US" altLang="en-US"/>
              <a:t> isn’t saved; the program prints it and then discards it.</a:t>
            </a:r>
          </a:p>
          <a:p>
            <a:endParaRPr lang="en-US" altLang="en-US"/>
          </a:p>
          <a:p>
            <a:r>
              <a:rPr lang="en-US" altLang="en-US"/>
              <a:t>If we had needed the return value later in the program, we could have captured it in a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avg = average(x, y);</a:t>
            </a:r>
            <a:r>
              <a:rPr lang="en-US" altLang="en-US"/>
              <a:t> 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95C008-571E-4C4B-A0E1-B94B10FA32A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562600"/>
          </a:xfrm>
        </p:spPr>
        <p:txBody>
          <a:bodyPr/>
          <a:lstStyle/>
          <a:p>
            <a:pPr algn="ctr">
              <a:spcBef>
                <a:spcPts val="600"/>
              </a:spcBef>
              <a:buFontTx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average.c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alt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/* Computes pairwise averages of three numbers */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double average(double a, double b)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  return (a + b) / 2;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double x, y, z;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printf("Enter three numbers: ");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scanf("%lf%lf%lf", &amp;x, &amp;y, &amp;z);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printf("Average of %g and %g: %g\n", x, y, average(x, y));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printf("Average of %g and %g: %g\n", y, z, average(y, z));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printf("Average of %g and %g: %g\n", x, z, average(x, z));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04B1B1-6D02-4BA0-B65E-4E10CCE3CBA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14743</TotalTime>
  <Words>3204</Words>
  <Application>Microsoft Office PowerPoint</Application>
  <PresentationFormat>On-screen Show (4:3)</PresentationFormat>
  <Paragraphs>384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Courier New</vt:lpstr>
      <vt:lpstr>Times New Roman</vt:lpstr>
      <vt:lpstr>tm2</vt:lpstr>
      <vt:lpstr>Chapter 9: Functions – Program design</vt:lpstr>
      <vt:lpstr>Introduction</vt:lpstr>
      <vt:lpstr>Topics</vt:lpstr>
      <vt:lpstr>Function Definitions</vt:lpstr>
      <vt:lpstr>Program: Computing Averages</vt:lpstr>
      <vt:lpstr>Program: Computing Averages</vt:lpstr>
      <vt:lpstr>Program: Computing Averages</vt:lpstr>
      <vt:lpstr>Capture Return Values</vt:lpstr>
      <vt:lpstr>PowerPoint Presentation</vt:lpstr>
      <vt:lpstr>Return Type</vt:lpstr>
      <vt:lpstr>Function Definitions</vt:lpstr>
      <vt:lpstr>Function Definitions</vt:lpstr>
      <vt:lpstr>The Return Statement</vt:lpstr>
      <vt:lpstr>The return Statement</vt:lpstr>
      <vt:lpstr>The return Statement</vt:lpstr>
      <vt:lpstr>Exercise</vt:lpstr>
      <vt:lpstr>Function Calls</vt:lpstr>
      <vt:lpstr>Function Calls</vt:lpstr>
      <vt:lpstr>Function Calls</vt:lpstr>
      <vt:lpstr>Function Calls</vt:lpstr>
      <vt:lpstr>Function Declarations</vt:lpstr>
      <vt:lpstr>Function Declarations</vt:lpstr>
      <vt:lpstr>Function Declarations</vt:lpstr>
      <vt:lpstr>Function Declarations</vt:lpstr>
      <vt:lpstr>Function Declarations</vt:lpstr>
      <vt:lpstr>Function Declarations</vt:lpstr>
      <vt:lpstr>Arguments</vt:lpstr>
      <vt:lpstr>Arguments</vt:lpstr>
      <vt:lpstr>Arguments</vt:lpstr>
      <vt:lpstr>Arguments</vt:lpstr>
      <vt:lpstr>Array Arguments</vt:lpstr>
      <vt:lpstr>Array Arguments</vt:lpstr>
      <vt:lpstr>Array Arguments</vt:lpstr>
      <vt:lpstr>Array Arguments</vt:lpstr>
      <vt:lpstr>Array Arguments</vt:lpstr>
      <vt:lpstr>Array Arguments</vt:lpstr>
      <vt:lpstr>Example Program</vt:lpstr>
      <vt:lpstr>Example Program</vt:lpstr>
      <vt:lpstr>Recursion</vt:lpstr>
      <vt:lpstr>Recursion</vt:lpstr>
      <vt:lpstr>Recursion</vt:lpstr>
      <vt:lpstr>Recursion</vt:lpstr>
      <vt:lpstr>Programming Exercise: Selection Sort using Recursive function</vt:lpstr>
      <vt:lpstr>Selection Sort using Recursive function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1106</cp:revision>
  <cp:lastPrinted>1999-11-08T20:52:53Z</cp:lastPrinted>
  <dcterms:created xsi:type="dcterms:W3CDTF">1999-08-24T18:39:05Z</dcterms:created>
  <dcterms:modified xsi:type="dcterms:W3CDTF">2023-09-14T13:28:48Z</dcterms:modified>
</cp:coreProperties>
</file>