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46"/>
  </p:notesMasterIdLst>
  <p:sldIdLst>
    <p:sldId id="448" r:id="rId2"/>
    <p:sldId id="543" r:id="rId3"/>
    <p:sldId id="545" r:id="rId4"/>
    <p:sldId id="544" r:id="rId5"/>
    <p:sldId id="476" r:id="rId6"/>
    <p:sldId id="477" r:id="rId7"/>
    <p:sldId id="479" r:id="rId8"/>
    <p:sldId id="480" r:id="rId9"/>
    <p:sldId id="481" r:id="rId10"/>
    <p:sldId id="349" r:id="rId11"/>
    <p:sldId id="441" r:id="rId12"/>
    <p:sldId id="352" r:id="rId13"/>
    <p:sldId id="442" r:id="rId14"/>
    <p:sldId id="475" r:id="rId15"/>
    <p:sldId id="353" r:id="rId16"/>
    <p:sldId id="433" r:id="rId17"/>
    <p:sldId id="425" r:id="rId18"/>
    <p:sldId id="431" r:id="rId19"/>
    <p:sldId id="359" r:id="rId20"/>
    <p:sldId id="362" r:id="rId21"/>
    <p:sldId id="445" r:id="rId22"/>
    <p:sldId id="444" r:id="rId23"/>
    <p:sldId id="446" r:id="rId24"/>
    <p:sldId id="378" r:id="rId25"/>
    <p:sldId id="412" r:id="rId26"/>
    <p:sldId id="379" r:id="rId27"/>
    <p:sldId id="542" r:id="rId28"/>
    <p:sldId id="474" r:id="rId29"/>
    <p:sldId id="459" r:id="rId30"/>
    <p:sldId id="461" r:id="rId31"/>
    <p:sldId id="462" r:id="rId32"/>
    <p:sldId id="463" r:id="rId33"/>
    <p:sldId id="464" r:id="rId34"/>
    <p:sldId id="465" r:id="rId35"/>
    <p:sldId id="495" r:id="rId36"/>
    <p:sldId id="467" r:id="rId37"/>
    <p:sldId id="466" r:id="rId38"/>
    <p:sldId id="468" r:id="rId39"/>
    <p:sldId id="482" r:id="rId40"/>
    <p:sldId id="471" r:id="rId41"/>
    <p:sldId id="472" r:id="rId42"/>
    <p:sldId id="541" r:id="rId43"/>
    <p:sldId id="473" r:id="rId44"/>
    <p:sldId id="546" r:id="rId45"/>
  </p:sldIdLst>
  <p:sldSz cx="9144000" cy="6858000" type="screen4x3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A02E"/>
    <a:srgbClr val="B82F25"/>
    <a:srgbClr val="6DBFAB"/>
    <a:srgbClr val="FF7706"/>
    <a:srgbClr val="FFA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>
      <p:cViewPr varScale="1">
        <p:scale>
          <a:sx n="62" d="100"/>
          <a:sy n="62" d="100"/>
        </p:scale>
        <p:origin x="75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9FCA5F68-D1B4-4279-9984-D1313C969D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9902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F49A8E4-4076-458F-B043-F071D14A4022}" type="slidenum">
              <a:rPr lang="en-US" altLang="en-US" smtClean="0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00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838AC-5A59-4131-B42B-AED8010BC027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08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8DDD6-B467-49C2-AE09-F65C0E18754F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15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B6E94-71D9-411E-8D7E-A6176196BE3B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33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71184-9D15-4301-848C-E07C8C518452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22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0BB87-FA3C-4BC9-A4A5-50AB194CA088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24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25D01-A9C3-4572-9561-A52A0B91C32F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41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5441B-6A5F-4733-A8E1-04F56E8539DD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75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81705-C3E5-41FB-B1CF-FCCFA04C46F5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73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795AB-0A5C-48D4-B75B-C5B85A1885AF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95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BA319-E219-4290-B3B9-E5C6A23C7344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517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AE9F6-7AF4-41C7-B12A-2F6F350FA174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07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976D93B-90F5-43A0-92D6-6A24A6B9E4AC}" type="slidenum">
              <a:rPr lang="en-US" altLang="en-US"/>
              <a:pPr>
                <a:defRPr/>
              </a:pPr>
              <a:t>‹#›</a:t>
            </a:fld>
            <a:endParaRPr lang="en-US" altLang="en-US" sz="1800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685800" y="228600"/>
            <a:ext cx="3733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1800" i="1">
                <a:solidFill>
                  <a:srgbClr val="C6A02E"/>
                </a:solidFill>
                <a:latin typeface="Arial" panose="020B0604020202020204" pitchFamily="34" charset="0"/>
              </a:rPr>
              <a:t>Chapter 10: Program Organization</a:t>
            </a:r>
            <a:endParaRPr lang="en-US" altLang="en-US" sz="180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Today’s Topics (Chapter 10 and 11)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Tracing recursive functions </a:t>
            </a:r>
            <a:r>
              <a:rPr lang="en-US" altLang="en-US"/>
              <a:t>(chapter 9)</a:t>
            </a:r>
            <a:endParaRPr lang="en-US" altLang="en-US" dirty="0"/>
          </a:p>
          <a:p>
            <a:r>
              <a:rPr lang="en-US" altLang="en-US" dirty="0"/>
              <a:t>Organizing programs (chapter 10)</a:t>
            </a:r>
          </a:p>
          <a:p>
            <a:r>
              <a:rPr lang="en-US" altLang="en-US" dirty="0"/>
              <a:t>Local variables vs. Global(External) variables (chapter 10)</a:t>
            </a:r>
          </a:p>
          <a:p>
            <a:r>
              <a:rPr lang="en-US" altLang="en-US" dirty="0"/>
              <a:t>Scope of variables (chapter 10)</a:t>
            </a:r>
          </a:p>
          <a:p>
            <a:r>
              <a:rPr lang="en-US" altLang="en-US" dirty="0"/>
              <a:t>Introduction to Pointers (chapter 11)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variables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i="1"/>
              <a:t>Local variable storage(automatic storage duration)</a:t>
            </a:r>
            <a:endParaRPr lang="en-US" altLang="en-US"/>
          </a:p>
          <a:p>
            <a:pPr lvl="1"/>
            <a:r>
              <a:rPr lang="en-US" altLang="en-US"/>
              <a:t>Storage (memory) is “automatically” allocated when the enclosing function is called </a:t>
            </a:r>
          </a:p>
          <a:p>
            <a:pPr lvl="1"/>
            <a:r>
              <a:rPr lang="en-US" altLang="en-US"/>
              <a:t>and deallocated when the function returns.</a:t>
            </a:r>
          </a:p>
          <a:p>
            <a:endParaRPr lang="en-US" altLang="en-US" b="1" i="1"/>
          </a:p>
          <a:p>
            <a:r>
              <a:rPr lang="en-US" altLang="en-US" b="1" i="1"/>
              <a:t>Local variable scope (block scope) – </a:t>
            </a:r>
            <a:r>
              <a:rPr lang="en-US" altLang="en-US"/>
              <a:t>Where it is visible</a:t>
            </a:r>
            <a:endParaRPr lang="en-US" altLang="en-US" b="1" i="1"/>
          </a:p>
          <a:p>
            <a:pPr lvl="1"/>
            <a:r>
              <a:rPr lang="en-US" altLang="en-US"/>
              <a:t>A local variable is visible from its point of declaration to the end of the enclosing function body.</a:t>
            </a:r>
          </a:p>
          <a:p>
            <a:endParaRPr lang="en-US" altLang="en-US"/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F0D436-E979-431A-A601-6209584B9948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304800"/>
          </a:xfrm>
        </p:spPr>
        <p:txBody>
          <a:bodyPr/>
          <a:lstStyle/>
          <a:p>
            <a:r>
              <a:rPr lang="en-US" altLang="en-US" sz="2800"/>
              <a:t>sum_digits.c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type="body" idx="4294967295"/>
          </p:nvPr>
        </p:nvSpPr>
        <p:spPr>
          <a:xfrm>
            <a:off x="685800" y="914400"/>
            <a:ext cx="7772400" cy="5410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#include &lt;</a:t>
            </a:r>
            <a:r>
              <a:rPr lang="en-US" altLang="en-US" sz="1600" dirty="0" err="1">
                <a:latin typeface="Courier New" panose="02070309020205020404" pitchFamily="49" charset="0"/>
              </a:rPr>
              <a:t>stdio.h</a:t>
            </a:r>
            <a:r>
              <a:rPr lang="en-US" altLang="en-US" sz="1600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int </a:t>
            </a:r>
            <a:r>
              <a:rPr lang="en-US" altLang="en-US" sz="1600" dirty="0" err="1">
                <a:latin typeface="Courier New" panose="02070309020205020404" pitchFamily="49" charset="0"/>
              </a:rPr>
              <a:t>sum_digits</a:t>
            </a:r>
            <a:r>
              <a:rPr lang="en-US" altLang="en-US" sz="1600" dirty="0">
                <a:latin typeface="Courier New" panose="02070309020205020404" pitchFamily="49" charset="0"/>
              </a:rPr>
              <a:t>(int n);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int main(void)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int num = 987;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</a:t>
            </a:r>
            <a:r>
              <a:rPr lang="en-US" altLang="en-US" sz="1600" dirty="0" err="1"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latin typeface="Courier New" panose="02070309020205020404" pitchFamily="49" charset="0"/>
              </a:rPr>
              <a:t>("the sum of the digits is %d\n", </a:t>
            </a:r>
            <a:r>
              <a:rPr lang="en-US" altLang="en-US" sz="1600" dirty="0" err="1">
                <a:latin typeface="Courier New" panose="02070309020205020404" pitchFamily="49" charset="0"/>
              </a:rPr>
              <a:t>sum_digits</a:t>
            </a:r>
            <a:r>
              <a:rPr lang="en-US" altLang="en-US" sz="1600" dirty="0">
                <a:latin typeface="Courier New" panose="02070309020205020404" pitchFamily="49" charset="0"/>
              </a:rPr>
              <a:t>(num));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return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sum_digits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 n)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sum = 0;   /* local variable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while (n &gt; 0)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sum += n % 10;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n /= 10;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return sum;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en-US" sz="1600" dirty="0"/>
          </a:p>
        </p:txBody>
      </p:sp>
      <p:sp>
        <p:nvSpPr>
          <p:cNvPr id="22532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202BA0C3-7C4C-48C7-A0F3-CF8D013F4F17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800"/>
          </a:p>
        </p:txBody>
      </p:sp>
      <p:sp>
        <p:nvSpPr>
          <p:cNvPr id="22533" name="Line 7"/>
          <p:cNvSpPr>
            <a:spLocks noChangeShapeType="1"/>
          </p:cNvSpPr>
          <p:nvPr/>
        </p:nvSpPr>
        <p:spPr bwMode="auto">
          <a:xfrm flipV="1">
            <a:off x="-76200" y="4005263"/>
            <a:ext cx="1371600" cy="10668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Line 8"/>
          <p:cNvSpPr>
            <a:spLocks noChangeShapeType="1"/>
          </p:cNvSpPr>
          <p:nvPr/>
        </p:nvSpPr>
        <p:spPr bwMode="auto">
          <a:xfrm flipV="1">
            <a:off x="-76200" y="5638800"/>
            <a:ext cx="1371600" cy="10668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Parameters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Parameters have the same properties—automatic storage duration and block scope—as local variables.</a:t>
            </a:r>
          </a:p>
          <a:p>
            <a:r>
              <a:rPr lang="en-US" altLang="en-US"/>
              <a:t>Each parameter is initialized automatically when a function is called (by being assigned the value of the corresponding argument).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9BDDFA-79A2-4118-89FD-43CAD6C79B1A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304800"/>
          </a:xfrm>
        </p:spPr>
        <p:txBody>
          <a:bodyPr/>
          <a:lstStyle/>
          <a:p>
            <a:r>
              <a:rPr lang="en-US" altLang="en-US" sz="2800"/>
              <a:t>sum_digits.c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type="body" idx="4294967295"/>
          </p:nvPr>
        </p:nvSpPr>
        <p:spPr>
          <a:xfrm>
            <a:off x="685800" y="914400"/>
            <a:ext cx="7772400" cy="5410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#include &lt;</a:t>
            </a:r>
            <a:r>
              <a:rPr lang="en-US" altLang="en-US" sz="1600" dirty="0" err="1">
                <a:latin typeface="Courier New" panose="02070309020205020404" pitchFamily="49" charset="0"/>
              </a:rPr>
              <a:t>stdio.h</a:t>
            </a:r>
            <a:r>
              <a:rPr lang="en-US" altLang="en-US" sz="1600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int </a:t>
            </a:r>
            <a:r>
              <a:rPr lang="en-US" altLang="en-US" sz="1600" dirty="0" err="1">
                <a:latin typeface="Courier New" panose="02070309020205020404" pitchFamily="49" charset="0"/>
              </a:rPr>
              <a:t>sum_digits</a:t>
            </a:r>
            <a:r>
              <a:rPr lang="en-US" altLang="en-US" sz="1600" dirty="0">
                <a:latin typeface="Courier New" panose="02070309020205020404" pitchFamily="49" charset="0"/>
              </a:rPr>
              <a:t>(int n);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int main(void)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int num = 987;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</a:t>
            </a:r>
            <a:r>
              <a:rPr lang="en-US" altLang="en-US" sz="1600" dirty="0" err="1"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latin typeface="Courier New" panose="02070309020205020404" pitchFamily="49" charset="0"/>
              </a:rPr>
              <a:t>("the sum of the digits is %d\n", </a:t>
            </a:r>
            <a:r>
              <a:rPr lang="en-US" altLang="en-US" sz="1600" dirty="0" err="1">
                <a:latin typeface="Courier New" panose="02070309020205020404" pitchFamily="49" charset="0"/>
              </a:rPr>
              <a:t>sum_digits</a:t>
            </a:r>
            <a:r>
              <a:rPr lang="en-US" altLang="en-US" sz="1600" dirty="0">
                <a:latin typeface="Courier New" panose="02070309020205020404" pitchFamily="49" charset="0"/>
              </a:rPr>
              <a:t>(num));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return 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sum_digits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altLang="en-US" sz="1600" b="1" i="1" dirty="0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int sum = 0;   /* local variable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while (n &gt; 0)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sum += n % 10;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n /= 10;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return sum;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en-US" sz="1600" dirty="0"/>
          </a:p>
        </p:txBody>
      </p:sp>
      <p:sp>
        <p:nvSpPr>
          <p:cNvPr id="24580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F820763C-341A-4884-9B7D-8D2FE1B283F1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762000" y="2895600"/>
            <a:ext cx="7772400" cy="685800"/>
          </a:xfrm>
        </p:spPr>
        <p:txBody>
          <a:bodyPr/>
          <a:lstStyle/>
          <a:p>
            <a:r>
              <a:rPr lang="en-US" altLang="en-US"/>
              <a:t>External (Global) Variable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BFF2C6-D62F-4BC9-89F9-EBC33DC8487A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External Variables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Passing arguments is one way to transmit information to a function.</a:t>
            </a:r>
          </a:p>
          <a:p>
            <a:r>
              <a:rPr lang="en-US" altLang="en-US"/>
              <a:t>Functions can also communicate through </a:t>
            </a:r>
            <a:r>
              <a:rPr lang="en-US" altLang="en-US" b="1" i="1"/>
              <a:t>external variables</a:t>
            </a:r>
            <a:r>
              <a:rPr lang="en-US" altLang="en-US"/>
              <a:t>—variables that are declared outside the body of any function.</a:t>
            </a:r>
          </a:p>
          <a:p>
            <a:r>
              <a:rPr lang="en-US" altLang="en-US"/>
              <a:t>External variables are sometimes known as </a:t>
            </a:r>
            <a:r>
              <a:rPr lang="en-US" altLang="en-US" b="1" i="1"/>
              <a:t>global variables.</a:t>
            </a:r>
            <a:endParaRPr lang="en-US" altLang="en-US"/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A99CE9-8311-45DC-A23F-08DC815E905B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External (Global) Variables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/>
              <a:t>Properties of external variables:</a:t>
            </a:r>
          </a:p>
          <a:p>
            <a:pPr lvl="1"/>
            <a:r>
              <a:rPr lang="en-US" altLang="en-US"/>
              <a:t>Static storage duration: has a permanent storage location, it retains its value throughout the execution of the program</a:t>
            </a:r>
          </a:p>
          <a:p>
            <a:pPr lvl="1"/>
            <a:r>
              <a:rPr lang="en-US" altLang="en-US"/>
              <a:t>File scope: having </a:t>
            </a:r>
            <a:r>
              <a:rPr lang="en-US" altLang="en-US" b="1" i="1"/>
              <a:t>file scope</a:t>
            </a:r>
            <a:r>
              <a:rPr lang="en-US" altLang="en-US"/>
              <a:t> means that an external variable is visible from its point of declaration to the end of the enclosing file.</a:t>
            </a:r>
          </a:p>
        </p:txBody>
      </p:sp>
      <p:sp>
        <p:nvSpPr>
          <p:cNvPr id="29701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797BFE51-EDC2-46B4-96ED-A5E54482C953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storage.c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noProof="1">
                <a:latin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void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fn</a:t>
            </a:r>
            <a:r>
              <a:rPr lang="en-US" altLang="en-US" sz="1400" b="1" dirty="0">
                <a:latin typeface="Courier New" panose="02070309020205020404" pitchFamily="49" charset="0"/>
              </a:rPr>
              <a:t>();</a:t>
            </a:r>
            <a:endParaRPr lang="en-US" altLang="en-US" sz="1400" b="1" noProof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noProof="1">
                <a:latin typeface="Courier New" panose="02070309020205020404" pitchFamily="49" charset="0"/>
              </a:rPr>
              <a:t>int 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noProof="1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noProof="1">
                <a:latin typeface="Courier New" panose="02070309020205020404" pitchFamily="49" charset="0"/>
              </a:rPr>
              <a:t>    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noProof="1">
                <a:latin typeface="Courier New" panose="02070309020205020404" pitchFamily="49" charset="0"/>
              </a:rPr>
              <a:t>    printf ("Program storage starting\n");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noProof="1">
                <a:latin typeface="Courier New" panose="02070309020205020404" pitchFamily="49" charset="0"/>
              </a:rPr>
              <a:t>    for (i = 0; i &lt; 5;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noProof="1">
                <a:latin typeface="Courier New" panose="02070309020205020404" pitchFamily="49" charset="0"/>
              </a:rPr>
              <a:t> 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noProof="1">
                <a:latin typeface="Courier New" panose="02070309020205020404" pitchFamily="49" charset="0"/>
              </a:rPr>
              <a:t>        fn();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noProof="1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noProof="1">
                <a:latin typeface="Courier New" panose="02070309020205020404" pitchFamily="49" charset="0"/>
              </a:rPr>
              <a:t>    printf ("Normal termination\n");</a:t>
            </a:r>
            <a:endParaRPr lang="en-US" altLang="en-US" sz="1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	 return 0;</a:t>
            </a:r>
            <a:endParaRPr lang="en-US" altLang="en-US" sz="1400" b="1" noProof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noProof="1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noProof="1">
                <a:latin typeface="Courier New" panose="02070309020205020404" pitchFamily="49" charset="0"/>
              </a:rPr>
              <a:t>}</a:t>
            </a:r>
            <a:endParaRPr lang="en-US" altLang="en-US" sz="1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noProof="1">
                <a:latin typeface="Courier New" panose="02070309020205020404" pitchFamily="49" charset="0"/>
              </a:rPr>
              <a:t>void fn()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noProof="1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noProof="1">
                <a:latin typeface="Courier New" panose="02070309020205020404" pitchFamily="49" charset="0"/>
              </a:rPr>
              <a:t>    int counter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noProof="1">
                <a:latin typeface="Courier New" panose="02070309020205020404" pitchFamily="49" charset="0"/>
              </a:rPr>
              <a:t>    counter++;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noProof="1">
                <a:latin typeface="Courier New" panose="02070309020205020404" pitchFamily="49" charset="0"/>
              </a:rPr>
              <a:t>    printf ("This function has been called %d times\n", counter);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noProof="1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 b="1" dirty="0">
              <a:latin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CBFB49-389B-453A-9446-9DC5B0B8D74A}"/>
              </a:ext>
            </a:extLst>
          </p:cNvPr>
          <p:cNvSpPr txBox="1"/>
          <p:nvPr/>
        </p:nvSpPr>
        <p:spPr>
          <a:xfrm>
            <a:off x="5742731" y="2743200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What is the output of this program?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52400"/>
            <a:ext cx="7772400" cy="685800"/>
          </a:xfrm>
        </p:spPr>
        <p:txBody>
          <a:bodyPr/>
          <a:lstStyle/>
          <a:p>
            <a:r>
              <a:rPr lang="en-US" altLang="en-US"/>
              <a:t>A Global Variable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98513" y="844550"/>
            <a:ext cx="8156575" cy="56324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noProof="1">
                <a:latin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 b="1" noProof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noProof="1">
                <a:latin typeface="Courier New" panose="02070309020205020404" pitchFamily="49" charset="0"/>
              </a:rPr>
              <a:t>int counter = 0;            //counter is a external (global) variable</a:t>
            </a:r>
            <a:endParaRPr lang="en-US" altLang="en-US" sz="1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void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fn</a:t>
            </a:r>
            <a:r>
              <a:rPr lang="en-US" altLang="en-US" sz="1400" b="1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 b="1" noProof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noProof="1">
                <a:latin typeface="Courier New" panose="02070309020205020404" pitchFamily="49" charset="0"/>
              </a:rPr>
              <a:t>int 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noProof="1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noProof="1">
                <a:latin typeface="Courier New" panose="02070309020205020404" pitchFamily="49" charset="0"/>
              </a:rPr>
              <a:t>    int i;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noProof="1">
                <a:latin typeface="Courier New" panose="02070309020205020404" pitchFamily="49" charset="0"/>
              </a:rPr>
              <a:t>    printf ("Program storage starting\n");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noProof="1">
                <a:latin typeface="Courier New" panose="02070309020205020404" pitchFamily="49" charset="0"/>
              </a:rPr>
              <a:t>    for (i = 0; i &lt; 5;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noProof="1">
                <a:latin typeface="Courier New" panose="02070309020205020404" pitchFamily="49" charset="0"/>
              </a:rPr>
              <a:t> 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noProof="1">
                <a:latin typeface="Courier New" panose="02070309020205020404" pitchFamily="49" charset="0"/>
              </a:rPr>
              <a:t>        fn();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noProof="1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noProof="1">
                <a:latin typeface="Courier New" panose="02070309020205020404" pitchFamily="49" charset="0"/>
              </a:rPr>
              <a:t>    printf ("The function was called %d times\n", counter);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noProof="1">
                <a:latin typeface="Courier New" panose="02070309020205020404" pitchFamily="49" charset="0"/>
              </a:rPr>
              <a:t>    printf ("Normal termination\n");</a:t>
            </a:r>
            <a:endParaRPr lang="en-US" altLang="en-US" sz="1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	 return 0;</a:t>
            </a:r>
            <a:endParaRPr lang="en-US" altLang="en-US" sz="1400" b="1" noProof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 b="1" noProof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noProof="1">
                <a:latin typeface="Courier New" panose="02070309020205020404" pitchFamily="49" charset="0"/>
              </a:rPr>
              <a:t>}</a:t>
            </a:r>
            <a:endParaRPr lang="en-US" altLang="en-US" sz="1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noProof="1">
                <a:latin typeface="Courier New" panose="02070309020205020404" pitchFamily="49" charset="0"/>
              </a:rPr>
              <a:t>void fn()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noProof="1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noProof="1">
                <a:latin typeface="Courier New" panose="02070309020205020404" pitchFamily="49" charset="0"/>
              </a:rPr>
              <a:t>    counter++;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noProof="1">
                <a:latin typeface="Courier New" panose="02070309020205020404" pitchFamily="49" charset="0"/>
              </a:rPr>
              <a:t>    printf ("This function has been called %d times\n", counter);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 noProof="1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 b="1" dirty="0">
              <a:latin typeface="Courier New" panose="02070309020205020404" pitchFamily="49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762000" y="1219200"/>
            <a:ext cx="2014538" cy="346075"/>
          </a:xfrm>
          <a:prstGeom prst="rect">
            <a:avLst/>
          </a:prstGeom>
          <a:solidFill>
            <a:schemeClr val="accent1">
              <a:alpha val="2509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Pros and Cons of External Variables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500"/>
              <a:t>External variables are convenient when many functions must share a variable, but </a:t>
            </a:r>
          </a:p>
          <a:p>
            <a:r>
              <a:rPr lang="en-US" altLang="en-US" sz="2500"/>
              <a:t>In most cases, it’s better for functions to </a:t>
            </a:r>
            <a:r>
              <a:rPr lang="en-US" altLang="en-US" sz="2500" b="1"/>
              <a:t>communicate through parameters rather than by sharing variables</a:t>
            </a:r>
            <a:r>
              <a:rPr lang="en-US" altLang="en-US" sz="2500"/>
              <a:t>:</a:t>
            </a:r>
          </a:p>
          <a:p>
            <a:pPr lvl="1"/>
            <a:r>
              <a:rPr lang="en-US" altLang="en-US" sz="2100"/>
              <a:t>Functions that rely on external variables are hard to reuse in other programs.</a:t>
            </a:r>
          </a:p>
          <a:p>
            <a:pPr lvl="1"/>
            <a:r>
              <a:rPr lang="en-US" altLang="en-US" sz="2100"/>
              <a:t>If an external variable is assigned an incorrect value, it may be difficult to identify the guilty function.</a:t>
            </a:r>
          </a:p>
          <a:p>
            <a:pPr lvl="1"/>
            <a:endParaRPr lang="en-US" altLang="en-US" sz="2100"/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E2C630-7CC7-444C-BEE6-C178604B2CED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a recursive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Example: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==1 ||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==2 ){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1;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else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f(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-1)+ f(num-2);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What is f(5)?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AD71184-9D15-4301-848C-E07C8C518452}" type="slidenum">
              <a:rPr lang="en-US" altLang="en-US" smtClean="0"/>
              <a:pPr>
                <a:defRPr/>
              </a:pPr>
              <a:t>2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529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Pros and Cons of External Variables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229600" cy="4800600"/>
          </a:xfrm>
        </p:spPr>
        <p:txBody>
          <a:bodyPr/>
          <a:lstStyle/>
          <a:p>
            <a:r>
              <a:rPr lang="en-US" altLang="en-US" sz="2200" dirty="0"/>
              <a:t>Making variables external when they should be local can lead to some rather frustrating bugs.</a:t>
            </a:r>
          </a:p>
          <a:p>
            <a:r>
              <a:rPr lang="en-US" altLang="en-US" sz="2200" dirty="0"/>
              <a:t>Code that is supposed to display a </a:t>
            </a:r>
            <a:r>
              <a:rPr lang="en-US" altLang="en-US" sz="2200" b="1" dirty="0"/>
              <a:t>10 × 10 arrangement of asterisks</a:t>
            </a:r>
            <a:r>
              <a:rPr lang="en-US" altLang="en-US" sz="2200" dirty="0"/>
              <a:t>: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70000"/>
              </a:lnSpc>
              <a:spcBef>
                <a:spcPts val="2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print_one_row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pPr>
              <a:lnSpc>
                <a:spcPct val="70000"/>
              </a:lnSpc>
              <a:spcBef>
                <a:spcPts val="2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for 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10;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lnSpc>
                <a:spcPct val="70000"/>
              </a:lnSpc>
              <a:spcBef>
                <a:spcPts val="3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("*");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70000"/>
              </a:lnSpc>
              <a:spcBef>
                <a:spcPts val="2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print_all_rows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pPr>
              <a:lnSpc>
                <a:spcPct val="70000"/>
              </a:lnSpc>
              <a:spcBef>
                <a:spcPts val="2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for 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10;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lnSpc>
                <a:spcPct val="70000"/>
              </a:lnSpc>
              <a:spcBef>
                <a:spcPts val="2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print_one_row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70000"/>
              </a:lnSpc>
              <a:spcBef>
                <a:spcPts val="3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("\n");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r>
              <a:rPr lang="en-US" altLang="en-US" sz="1800" dirty="0"/>
              <a:t> 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26A747-3D3A-480F-989C-A387686E314E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800"/>
          </a:p>
        </p:txBody>
      </p:sp>
      <p:sp>
        <p:nvSpPr>
          <p:cNvPr id="31749" name="Text Box 7"/>
          <p:cNvSpPr txBox="1">
            <a:spLocks noChangeArrowheads="1"/>
          </p:cNvSpPr>
          <p:nvPr/>
        </p:nvSpPr>
        <p:spPr bwMode="auto">
          <a:xfrm>
            <a:off x="4403725" y="5603875"/>
            <a:ext cx="3770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hlink"/>
                </a:solidFill>
              </a:rPr>
              <a:t>What’s wrong with the code?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Variable i should be local variables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70000"/>
              </a:lnSpc>
              <a:spcBef>
                <a:spcPts val="2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void print_one_row(void)</a:t>
            </a:r>
          </a:p>
          <a:p>
            <a:pPr>
              <a:lnSpc>
                <a:spcPct val="70000"/>
              </a:lnSpc>
              <a:spcBef>
                <a:spcPts val="2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70000"/>
              </a:lnSpc>
              <a:spcBef>
                <a:spcPts val="2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 int i;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 for (i = 1; i &lt;= 10; i++)</a:t>
            </a:r>
          </a:p>
          <a:p>
            <a:pPr>
              <a:lnSpc>
                <a:spcPct val="70000"/>
              </a:lnSpc>
              <a:spcBef>
                <a:spcPts val="3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   printf("*");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70000"/>
              </a:lnSpc>
              <a:spcBef>
                <a:spcPts val="2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void print_all_rows(void)</a:t>
            </a:r>
          </a:p>
          <a:p>
            <a:pPr>
              <a:lnSpc>
                <a:spcPct val="70000"/>
              </a:lnSpc>
              <a:spcBef>
                <a:spcPts val="2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70000"/>
              </a:lnSpc>
              <a:spcBef>
                <a:spcPts val="2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 int i;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 for (i = 1; i &lt;= 10; i++) {</a:t>
            </a:r>
          </a:p>
          <a:p>
            <a:pPr>
              <a:lnSpc>
                <a:spcPct val="70000"/>
              </a:lnSpc>
              <a:spcBef>
                <a:spcPts val="2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   print_one_row();</a:t>
            </a:r>
          </a:p>
          <a:p>
            <a:pPr>
              <a:lnSpc>
                <a:spcPct val="70000"/>
              </a:lnSpc>
              <a:spcBef>
                <a:spcPts val="3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   printf("\n");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r>
              <a:rPr lang="en-US" altLang="en-US" sz="1800"/>
              <a:t> 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Block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Local variables have </a:t>
            </a:r>
            <a:r>
              <a:rPr lang="en-US" altLang="en-US" b="1"/>
              <a:t>block scope</a:t>
            </a:r>
            <a:r>
              <a:rPr lang="en-US" altLang="en-US"/>
              <a:t> – the scope doesn’t extend beyond the function to which it belongs, other functions can use the same name for other purposes.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Block: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{ </a:t>
            </a:r>
            <a:r>
              <a:rPr lang="en-US" altLang="en-US" sz="2400" i="1"/>
              <a:t>declarations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i="1"/>
              <a:t>statements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lnSpc>
                <a:spcPct val="90000"/>
              </a:lnSpc>
            </a:pPr>
            <a:r>
              <a:rPr lang="en-US" altLang="en-US"/>
              <a:t>By default, the storage duration of a variable declared in a block is automatic: storage for the variable is allocated when the block is entered and deallocated when the block is exited.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Blocks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/>
              <a:t>Example of a block: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if (i &gt; j) 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  /* swap values of i and j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  int temp = i;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  i = j;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  j = temp;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34820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5C7D21E3-8E4D-4EE6-8826-51937B2B87D1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800"/>
          </a:p>
        </p:txBody>
      </p:sp>
      <p:sp>
        <p:nvSpPr>
          <p:cNvPr id="34821" name="Text Box 7"/>
          <p:cNvSpPr txBox="1">
            <a:spLocks noChangeArrowheads="1"/>
          </p:cNvSpPr>
          <p:nvPr/>
        </p:nvSpPr>
        <p:spPr bwMode="auto">
          <a:xfrm>
            <a:off x="3200400" y="4800600"/>
            <a:ext cx="56562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hlink"/>
                </a:solidFill>
              </a:rPr>
              <a:t>temp is a local variable and has block scope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Scope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/>
              <a:t>In a C program, the same identifier may have several different meanings.</a:t>
            </a:r>
          </a:p>
          <a:p>
            <a:r>
              <a:rPr lang="en-US" altLang="en-US" sz="2600"/>
              <a:t>The most important scope rule: </a:t>
            </a:r>
            <a:r>
              <a:rPr lang="en-US" altLang="en-US" sz="2600" b="1"/>
              <a:t>When a declaration inside a block names an identifier that’s already visible, the new declaration temporarily “hides” the old one, and the identifier takes on a new meaning.</a:t>
            </a:r>
          </a:p>
          <a:p>
            <a:r>
              <a:rPr lang="en-US" altLang="en-US" sz="2600"/>
              <a:t>At the end of the block, the identifier regains its old meaning.</a:t>
            </a:r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BD0B55-8446-4FF4-9E9C-B95C22987CC4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952646-487D-48F9-A7A1-D1893F39D842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800"/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711200"/>
            <a:ext cx="4714875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Scope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the previous example, the identifier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/>
              <a:t> has four different meanings:</a:t>
            </a:r>
          </a:p>
          <a:p>
            <a:pPr lvl="1"/>
            <a:r>
              <a:rPr lang="en-US" altLang="en-US"/>
              <a:t>In Declaration 1,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/>
              <a:t> is a variable with static storage duration and file scope.</a:t>
            </a:r>
          </a:p>
          <a:p>
            <a:pPr lvl="1"/>
            <a:r>
              <a:rPr lang="en-US" altLang="en-US"/>
              <a:t>In Declaration 2,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/>
              <a:t> is a parameter with block scope.</a:t>
            </a:r>
          </a:p>
          <a:p>
            <a:pPr lvl="1"/>
            <a:r>
              <a:rPr lang="en-US" altLang="en-US"/>
              <a:t>In Declaration 3,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/>
              <a:t> is an automatic variable with block scope.</a:t>
            </a:r>
          </a:p>
          <a:p>
            <a:pPr lvl="1"/>
            <a:r>
              <a:rPr lang="en-US" altLang="en-US"/>
              <a:t>In Declaration 4,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/>
              <a:t> is also automatic and has block scope.</a:t>
            </a:r>
          </a:p>
          <a:p>
            <a:r>
              <a:rPr lang="en-US" altLang="en-US"/>
              <a:t>C’s scope rules allow us to determine the meaning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/>
              <a:t> each time it’s used (indicated by arrows).</a:t>
            </a:r>
          </a:p>
          <a:p>
            <a:endParaRPr lang="en-US" altLang="en-US"/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2D6B89-9FEE-4573-ADDF-4ADD8DCD1205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4648200" cy="685800"/>
          </a:xfrm>
        </p:spPr>
        <p:txBody>
          <a:bodyPr/>
          <a:lstStyle/>
          <a:p>
            <a:r>
              <a:rPr lang="en-US" alt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970460" cy="4800600"/>
          </a:xfrm>
        </p:spPr>
        <p:txBody>
          <a:bodyPr/>
          <a:lstStyle/>
          <a:p>
            <a:pPr>
              <a:defRPr/>
            </a:pPr>
            <a:r>
              <a:rPr lang="en-US" dirty="0"/>
              <a:t>What is the output?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b=0, c =2;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main(void){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f();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(“%d %d\n”, b, c);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f(void){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 = 5;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b++;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(“%d %d ”, b, c);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B3A303-39AF-484E-A0EA-7F97387A06BA}" type="slidenum">
              <a:rPr lang="en-US" altLang="en-US" sz="1200" smtClean="0">
                <a:latin typeface="Arial" panose="020B0604020202020204" pitchFamily="34" charset="0"/>
              </a:rPr>
              <a:pPr/>
              <a:t>27</a:t>
            </a:fld>
            <a:endParaRPr lang="en-US" altLang="en-US" sz="1800"/>
          </a:p>
        </p:txBody>
      </p:sp>
      <p:sp>
        <p:nvSpPr>
          <p:cNvPr id="2" name="TextBox 1"/>
          <p:cNvSpPr txBox="1"/>
          <p:nvPr/>
        </p:nvSpPr>
        <p:spPr>
          <a:xfrm>
            <a:off x="5867400" y="838200"/>
            <a:ext cx="290977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lphaUcParenR"/>
            </a:pPr>
            <a:r>
              <a:rPr lang="en-US" dirty="0"/>
              <a:t>6 2 2 2 </a:t>
            </a:r>
          </a:p>
          <a:p>
            <a:pPr marL="457200" indent="-457200">
              <a:buAutoNum type="alphaUcParenR" startAt="2"/>
            </a:pPr>
            <a:r>
              <a:rPr lang="en-US" dirty="0"/>
              <a:t>6 3 2 3</a:t>
            </a:r>
          </a:p>
          <a:p>
            <a:pPr marL="457200" indent="-457200">
              <a:buAutoNum type="alphaUcParenR" startAt="2"/>
            </a:pPr>
            <a:r>
              <a:rPr lang="en-US" dirty="0"/>
              <a:t>2 3 2 3</a:t>
            </a:r>
          </a:p>
          <a:p>
            <a:pPr marL="457200" indent="-457200">
              <a:buAutoNum type="alphaUcParenR" startAt="2"/>
            </a:pPr>
            <a:r>
              <a:rPr lang="en-US" dirty="0"/>
              <a:t>2 2 2 2</a:t>
            </a:r>
          </a:p>
          <a:p>
            <a:pPr marL="457200" indent="-457200">
              <a:buAutoNum type="alphaUcParenR" startAt="2"/>
            </a:pPr>
            <a:r>
              <a:rPr lang="en-US" dirty="0"/>
              <a:t>None of the above</a:t>
            </a:r>
          </a:p>
          <a:p>
            <a:pPr marL="457200" indent="-457200">
              <a:buAutoNum type="alphaUcParenR"/>
            </a:pPr>
            <a:endParaRPr lang="en-US" dirty="0"/>
          </a:p>
          <a:p>
            <a:pPr marL="457200" indent="-457200">
              <a:buAutoNum type="alphaUcParenR"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762000" y="3352800"/>
            <a:ext cx="7772400" cy="685800"/>
          </a:xfrm>
        </p:spPr>
        <p:txBody>
          <a:bodyPr/>
          <a:lstStyle/>
          <a:p>
            <a:r>
              <a:rPr lang="en-US" altLang="en-US"/>
              <a:t>Pointers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C25172-A2C8-4992-A60B-3889D1E6A0D6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 Variables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/>
          <a:p>
            <a:endParaRPr lang="en-US" altLang="en-US" sz="2400" dirty="0"/>
          </a:p>
          <a:p>
            <a:r>
              <a:rPr lang="en-US" altLang="en-US" sz="2400" dirty="0"/>
              <a:t>Each byte in main memory has a unique </a:t>
            </a:r>
            <a:r>
              <a:rPr lang="en-US" altLang="en-US" sz="2400" b="1" i="1" dirty="0"/>
              <a:t>address.</a:t>
            </a:r>
          </a:p>
          <a:p>
            <a:endParaRPr lang="en-US" altLang="en-US" sz="2400" dirty="0"/>
          </a:p>
          <a:p>
            <a:r>
              <a:rPr lang="en-US" altLang="en-US" sz="2400" dirty="0"/>
              <a:t>If there are </a:t>
            </a:r>
            <a:r>
              <a:rPr lang="en-US" altLang="en-US" sz="2400" i="1" dirty="0"/>
              <a:t>n</a:t>
            </a:r>
            <a:r>
              <a:rPr lang="en-US" altLang="en-US" sz="2400" dirty="0"/>
              <a:t> bytes in memory, we can think of addresses as numbers that range from 0 to </a:t>
            </a:r>
            <a:r>
              <a:rPr lang="en-US" altLang="en-US" sz="2400" i="1" dirty="0"/>
              <a:t>n</a:t>
            </a:r>
            <a:r>
              <a:rPr lang="en-US" altLang="en-US" sz="2400" dirty="0"/>
              <a:t> – 1:</a:t>
            </a:r>
          </a:p>
          <a:p>
            <a:endParaRPr lang="en-US" altLang="en-US" sz="2400" b="1" i="1" dirty="0"/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13AFE8-A6EB-4F91-B140-40E7171212F3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800"/>
          </a:p>
        </p:txBody>
      </p:sp>
      <p:pic>
        <p:nvPicPr>
          <p:cNvPr id="40965" name="Picture 2"/>
          <p:cNvPicPr>
            <a:picLocks noGrp="1" noChangeAspect="1" noChangeArrowheads="1"/>
          </p:cNvPicPr>
          <p:nvPr>
            <p:ph type="body"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6400" y="2209800"/>
            <a:ext cx="2344738" cy="4038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0966" name="Text Box 10"/>
          <p:cNvSpPr txBox="1">
            <a:spLocks noChangeArrowheads="1"/>
          </p:cNvSpPr>
          <p:nvPr/>
        </p:nvSpPr>
        <p:spPr bwMode="auto">
          <a:xfrm>
            <a:off x="6384925" y="1489075"/>
            <a:ext cx="1952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Main Memory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Fibonacci numbers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24000"/>
            <a:ext cx="7772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Fibonacci numbers: 1, 1, 2, 3, 5, 8, 13, 21, 34, 55,…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 recursive function that computes the Fibonacci number F(n) defined by the formula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	F(n) = F(n-1) + F(n-2), for n&gt;=3.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  with initial values F(1) = 1, F(2) = 1, for n = 1, 2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289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 Variables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Each variable in a program occupies one or more bytes of memory.</a:t>
            </a:r>
          </a:p>
          <a:p>
            <a:r>
              <a:rPr lang="en-US" altLang="en-US" dirty="0"/>
              <a:t>The address of the first byte is said to be the address of the variable.</a:t>
            </a:r>
          </a:p>
          <a:p>
            <a:r>
              <a:rPr lang="en-US" altLang="en-US" dirty="0"/>
              <a:t>For example, the address of the variable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/>
              <a:t> is 2000: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41A1F1-5049-4B6F-9901-38319ABDE40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800"/>
          </a:p>
        </p:txBody>
      </p:sp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267200"/>
            <a:ext cx="2765425" cy="229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Pointer Variables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648200" cy="4800600"/>
          </a:xfrm>
        </p:spPr>
        <p:txBody>
          <a:bodyPr/>
          <a:lstStyle/>
          <a:p>
            <a:r>
              <a:rPr lang="en-US" altLang="en-US" sz="2400" dirty="0"/>
              <a:t>Addresses can be stored in special </a:t>
            </a:r>
            <a:r>
              <a:rPr lang="en-US" altLang="en-US" sz="2400" b="1" i="1" dirty="0"/>
              <a:t>pointer variables.</a:t>
            </a:r>
          </a:p>
          <a:p>
            <a:r>
              <a:rPr lang="en-US" altLang="en-US" sz="2400" dirty="0"/>
              <a:t>When we store the address of a variable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/>
              <a:t> in the pointer variable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400" dirty="0"/>
              <a:t>, we say that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400" dirty="0"/>
              <a:t> “points to”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/>
              <a:t>.</a:t>
            </a:r>
          </a:p>
          <a:p>
            <a:r>
              <a:rPr lang="en-US" altLang="en-US" sz="2400" dirty="0"/>
              <a:t>A graphical representation:</a:t>
            </a:r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870A45-BB66-4E36-869B-0C882FA096BF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800"/>
          </a:p>
        </p:txBody>
      </p:sp>
      <p:pic>
        <p:nvPicPr>
          <p:cNvPr id="4403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181600"/>
            <a:ext cx="28035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440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905000"/>
            <a:ext cx="2217738" cy="381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Declaring Pointer Variables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When a pointer variable is declared, its name must be preceded by an asterisk: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int *p;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>
                <a:solidFill>
                  <a:schemeClr val="accent2"/>
                </a:solidFill>
              </a:rPr>
              <a:t> is a pointer variable capable of pointing to </a:t>
            </a:r>
            <a:r>
              <a:rPr lang="en-US" altLang="en-US" b="1" i="1">
                <a:solidFill>
                  <a:schemeClr val="accent2"/>
                </a:solidFill>
              </a:rPr>
              <a:t>integers</a:t>
            </a:r>
            <a:r>
              <a:rPr lang="en-US" altLang="en-US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F02188-E773-4507-915B-660D7329CB43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Declaring Pointer Variables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/>
              <a:t>Pointer variables can appear in declarations along with other variables: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int i, j, *p, *q;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600"/>
              <a:t>To avoid confusion, use separate lines for pointer variables: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int i, j;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int *p;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int *q;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2E48F8-5F5A-4C24-B2B8-4454862B9574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Declaring Pointer Variables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600" dirty="0"/>
              <a:t>C requires that every pointer variable point only to objects of a particular type (the </a:t>
            </a:r>
            <a:r>
              <a:rPr lang="en-US" altLang="en-US" sz="2600" b="1" i="1" dirty="0"/>
              <a:t>referenced type</a:t>
            </a:r>
            <a:r>
              <a:rPr lang="en-US" altLang="en-US" sz="2600" dirty="0"/>
              <a:t>):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*p;     /* points only to integers  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*q;  /* points only to doubles   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char *r;    /* points only to characters */</a:t>
            </a:r>
          </a:p>
          <a:p>
            <a:endParaRPr lang="en-US" altLang="en-US" sz="2600"/>
          </a:p>
          <a:p>
            <a:r>
              <a:rPr lang="en-US" altLang="en-US" sz="2600"/>
              <a:t>There are no restrictions on what the referenced type may be.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Display Pointer Values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To print the value of a pointer, or address of a variable, call </a:t>
            </a:r>
            <a:r>
              <a:rPr lang="en-US" altLang="en-US" dirty="0" err="1"/>
              <a:t>printf</a:t>
            </a:r>
            <a:r>
              <a:rPr lang="en-US" altLang="en-US" dirty="0"/>
              <a:t> function with %p conversion specification:</a:t>
            </a:r>
          </a:p>
          <a:p>
            <a:pPr marL="0" indent="0">
              <a:buFontTx/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FontTx/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pPr marL="0" indent="0">
              <a:buFontTx/>
              <a:buNone/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(“%p”, p); </a:t>
            </a:r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5743F7-7BDD-4B47-9BDC-55E53FBE3374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Address Operator &amp;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Declaring a pointer variable sets aside space for a pointer but doesn’t make it point to an object: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	int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*p;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points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nowhere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particular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endParaRPr lang="en-US" altLang="en-US">
              <a:solidFill>
                <a:schemeClr val="accent2"/>
              </a:solidFill>
            </a:endParaRPr>
          </a:p>
          <a:p>
            <a:r>
              <a:rPr lang="en-US" altLang="en-US">
                <a:solidFill>
                  <a:schemeClr val="accent2"/>
                </a:solidFill>
              </a:rPr>
              <a:t>It’s crucial to initialize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>
                <a:solidFill>
                  <a:schemeClr val="accent2"/>
                </a:solidFill>
              </a:rPr>
              <a:t> before we use it.</a:t>
            </a: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A67AE2-F7E8-43BB-81A8-5F300A4D23EB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Address and Indirection Operators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 provides a pair of operators designed specifically for use with pointers.</a:t>
            </a:r>
          </a:p>
          <a:p>
            <a:pPr lvl="1"/>
            <a:r>
              <a:rPr lang="en-US" altLang="en-US" dirty="0"/>
              <a:t>To find the address of a variable, we use the </a:t>
            </a:r>
            <a:r>
              <a:rPr lang="en-US" altLang="en-US" dirty="0">
                <a:solidFill>
                  <a:srgbClr val="B82F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en-US" dirty="0">
                <a:solidFill>
                  <a:srgbClr val="B82F25"/>
                </a:solidFill>
              </a:rPr>
              <a:t> (address) operator.</a:t>
            </a:r>
          </a:p>
          <a:p>
            <a:pPr lvl="1"/>
            <a:r>
              <a:rPr lang="en-US" altLang="en-US" dirty="0"/>
              <a:t>To gain access to the object that a pointer points to, we use the </a:t>
            </a:r>
            <a:r>
              <a:rPr lang="en-US" altLang="en-US" dirty="0">
                <a:solidFill>
                  <a:srgbClr val="B82F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dirty="0">
                <a:solidFill>
                  <a:srgbClr val="B82F25"/>
                </a:solidFill>
              </a:rPr>
              <a:t> (</a:t>
            </a:r>
            <a:r>
              <a:rPr lang="en-US" altLang="en-US" b="1" i="1" dirty="0">
                <a:solidFill>
                  <a:srgbClr val="B82F25"/>
                </a:solidFill>
              </a:rPr>
              <a:t>indirection</a:t>
            </a:r>
            <a:r>
              <a:rPr lang="en-US" altLang="en-US" dirty="0">
                <a:solidFill>
                  <a:srgbClr val="B82F25"/>
                </a:solidFill>
              </a:rPr>
              <a:t>) operator</a:t>
            </a:r>
            <a:r>
              <a:rPr lang="en-US" altLang="en-US" dirty="0"/>
              <a:t>.</a:t>
            </a:r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6A61CF-142F-4196-B908-A4AC8DAA4C93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Address Operator &amp;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One way to initialize a pointer variable is to assign it the address of a variable: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int i;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int *p;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i = 5;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p = &amp;i;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/>
              <a:t>Assigning the address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/>
              <a:t> to the variable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/>
              <a:t> makes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/>
              <a:t> point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/>
              <a:t>.</a:t>
            </a:r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67BF7F-379F-433A-83CF-0C329347B22A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472303-E591-482D-AD34-D76514DBB4C4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800"/>
          </a:p>
        </p:txBody>
      </p:sp>
      <p:pic>
        <p:nvPicPr>
          <p:cNvPr id="53251" name="Picture 2" descr="http://s.hswstatic.com/gif/c-pointer6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228600"/>
            <a:ext cx="6400800" cy="6240463"/>
          </a:xfr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What is fun1(2, 3)?</a:t>
            </a:r>
            <a:endParaRPr lang="en-US" dirty="0"/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fun1(int x, int y)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if(x == 0)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return y;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fun1(x - 1,  x + y);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A) 5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B) 6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C) 3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D) None of the above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AD71184-9D15-4301-848C-E07C8C518452}" type="slidenum">
              <a:rPr lang="en-US" altLang="en-US" smtClean="0"/>
              <a:pPr>
                <a:defRPr/>
              </a:pPr>
              <a:t>4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426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Indirection Operator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gain access to the object that a pointer points to, we use the </a:t>
            </a:r>
            <a:r>
              <a:rPr lang="en-US" altLang="en-US" dirty="0">
                <a:solidFill>
                  <a:srgbClr val="B82F2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 dirty="0">
                <a:solidFill>
                  <a:srgbClr val="B82F25"/>
                </a:solidFill>
              </a:rPr>
              <a:t> (</a:t>
            </a:r>
            <a:r>
              <a:rPr lang="en-US" altLang="en-US" b="1" i="1" dirty="0">
                <a:solidFill>
                  <a:srgbClr val="B82F25"/>
                </a:solidFill>
              </a:rPr>
              <a:t>indirection</a:t>
            </a:r>
            <a:r>
              <a:rPr lang="en-US" altLang="en-US" dirty="0">
                <a:solidFill>
                  <a:srgbClr val="B82F25"/>
                </a:solidFill>
              </a:rPr>
              <a:t>) operator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r>
              <a:rPr lang="en-US" altLang="en-US" dirty="0"/>
              <a:t>If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dirty="0"/>
              <a:t> points to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/>
              <a:t>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  <a:r>
              <a:rPr lang="en-US" altLang="en-US" dirty="0"/>
              <a:t> is an </a:t>
            </a:r>
            <a:r>
              <a:rPr lang="en-US" altLang="en-US" b="1" i="1" dirty="0"/>
              <a:t>alias</a:t>
            </a:r>
            <a:r>
              <a:rPr lang="en-US" altLang="en-US" dirty="0"/>
              <a:t> for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  <a:r>
              <a:rPr lang="en-US" altLang="en-US" dirty="0"/>
              <a:t> has the same value as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cs typeface="Courier New" panose="02070309020205020404" pitchFamily="49" charset="0"/>
              </a:rPr>
              <a:t>.</a:t>
            </a:r>
            <a:endParaRPr lang="en-US" altLang="en-US" dirty="0"/>
          </a:p>
          <a:p>
            <a:pPr lvl="1"/>
            <a:r>
              <a:rPr lang="en-US" altLang="en-US" dirty="0"/>
              <a:t>Changing the value of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  <a:r>
              <a:rPr lang="en-US" altLang="en-US" dirty="0"/>
              <a:t> changes the value of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/>
              <a:t>.</a:t>
            </a:r>
          </a:p>
          <a:p>
            <a:pPr lvl="1"/>
            <a:endParaRPr lang="en-US" altLang="en-US" dirty="0"/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21B52A-5E1D-4439-A64A-2A2770F6063F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altLang="en-US"/>
              <a:t>The Indirection Operator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int i;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int *p;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p = &amp;i;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endParaRPr lang="en-US" altLang="en-US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endParaRPr lang="en-US" altLang="en-US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i = 1;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endParaRPr lang="en-US" altLang="en-US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endParaRPr lang="en-US" altLang="en-US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printf("%d\n", i);    /* prints 1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printf("%d\n", *p);   /* prints 1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*p = 2;</a:t>
            </a: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endParaRPr lang="en-US" altLang="en-US" sz="22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800"/>
              </a:spcBef>
              <a:buFontTx/>
              <a:buNone/>
            </a:pPr>
            <a:endParaRPr lang="en-US" altLang="en-US" sz="22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printf("%d\n", i);    /* prints 2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printf("%d\n", *p);   /* prints 2 */</a:t>
            </a:r>
            <a:endParaRPr lang="en-US" altLang="en-US" sz="22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34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64CFE4-96C9-4DE7-8842-26C84D3F49B2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800"/>
          </a:p>
        </p:txBody>
      </p:sp>
      <p:pic>
        <p:nvPicPr>
          <p:cNvPr id="5734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743200"/>
            <a:ext cx="28289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76400"/>
            <a:ext cx="284797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5735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0" y="4648200"/>
            <a:ext cx="2828925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3429000" cy="685800"/>
          </a:xfrm>
        </p:spPr>
        <p:txBody>
          <a:bodyPr/>
          <a:lstStyle/>
          <a:p>
            <a:r>
              <a:rPr lang="en-US" altLang="en-US" dirty="0"/>
              <a:t>Exercise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/>
              <a:t> is </a:t>
            </a:r>
            <a:r>
              <a:rPr lang="en-US" altLang="en-US" dirty="0" err="1"/>
              <a:t>int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dirty="0"/>
              <a:t> are pointers to </a:t>
            </a:r>
            <a:r>
              <a:rPr lang="en-US" altLang="en-US" dirty="0" err="1"/>
              <a:t>int</a:t>
            </a:r>
            <a:r>
              <a:rPr lang="en-US" altLang="en-US" dirty="0"/>
              <a:t>, 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Which assignment is  illegal?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A) p = &amp;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B) p = *&amp;q;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C) p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042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B21342-8637-4866-BC74-B241DF3037FC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685800"/>
          </a:xfrm>
        </p:spPr>
        <p:txBody>
          <a:bodyPr/>
          <a:lstStyle/>
          <a:p>
            <a:r>
              <a:rPr lang="en-US" altLang="en-US" dirty="0"/>
              <a:t>Programming Exercise, Part 1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800600"/>
          </a:xfrm>
        </p:spPr>
        <p:txBody>
          <a:bodyPr/>
          <a:lstStyle/>
          <a:p>
            <a:r>
              <a:rPr lang="en-US" altLang="en-US" dirty="0"/>
              <a:t>Write a program that declare pointer variables p and q to integer type.</a:t>
            </a:r>
          </a:p>
          <a:p>
            <a:pPr lvl="1"/>
            <a:r>
              <a:rPr lang="en-US" altLang="en-US" dirty="0"/>
              <a:t>Declares an integer variable </a:t>
            </a:r>
            <a:r>
              <a:rPr lang="en-US" altLang="en-US" dirty="0" err="1"/>
              <a:t>i</a:t>
            </a:r>
            <a:r>
              <a:rPr lang="en-US" altLang="en-US" dirty="0"/>
              <a:t>, initialize to 4.</a:t>
            </a:r>
          </a:p>
          <a:p>
            <a:pPr lvl="1"/>
            <a:r>
              <a:rPr lang="en-US" altLang="en-US" dirty="0"/>
              <a:t>Declares an integer variable j, initialize to 6.</a:t>
            </a:r>
          </a:p>
          <a:p>
            <a:pPr lvl="1"/>
            <a:r>
              <a:rPr lang="en-US" altLang="en-US" dirty="0"/>
              <a:t>Assign p by the address of i, and q by the address of j</a:t>
            </a:r>
          </a:p>
          <a:p>
            <a:pPr lvl="1"/>
            <a:r>
              <a:rPr lang="en-US" altLang="en-US" dirty="0"/>
              <a:t>Display the values of </a:t>
            </a:r>
            <a:r>
              <a:rPr lang="en-US" altLang="en-US" dirty="0" err="1"/>
              <a:t>i</a:t>
            </a:r>
            <a:r>
              <a:rPr lang="en-US" altLang="en-US" dirty="0"/>
              <a:t> and *p.</a:t>
            </a:r>
          </a:p>
          <a:p>
            <a:pPr lvl="1"/>
            <a:r>
              <a:rPr lang="en-US" altLang="en-US" dirty="0"/>
              <a:t>Display the values of &amp;</a:t>
            </a:r>
            <a:r>
              <a:rPr lang="en-US" altLang="en-US" dirty="0" err="1"/>
              <a:t>i</a:t>
            </a:r>
            <a:r>
              <a:rPr lang="en-US" altLang="en-US" dirty="0"/>
              <a:t> and p, use %p as the conversion specification.</a:t>
            </a:r>
          </a:p>
          <a:p>
            <a:pPr lvl="1"/>
            <a:r>
              <a:rPr lang="en-US" altLang="en-US" dirty="0"/>
              <a:t>Change the value of </a:t>
            </a:r>
            <a:r>
              <a:rPr lang="en-US" altLang="en-US" dirty="0" err="1"/>
              <a:t>i</a:t>
            </a:r>
            <a:r>
              <a:rPr lang="en-US" altLang="en-US" dirty="0"/>
              <a:t> to  32 by using *p</a:t>
            </a:r>
          </a:p>
          <a:p>
            <a:pPr lvl="1"/>
            <a:r>
              <a:rPr lang="en-US" altLang="en-US" dirty="0"/>
              <a:t>Display the values of </a:t>
            </a:r>
            <a:r>
              <a:rPr lang="en-US" altLang="en-US" dirty="0" err="1"/>
              <a:t>i</a:t>
            </a:r>
            <a:r>
              <a:rPr lang="en-US" altLang="en-US" dirty="0"/>
              <a:t> and p.</a:t>
            </a:r>
          </a:p>
          <a:p>
            <a:pPr lvl="1"/>
            <a:r>
              <a:rPr lang="en-US" altLang="en-US" dirty="0"/>
              <a:t>Assign p with q, display the value of </a:t>
            </a:r>
            <a:r>
              <a:rPr lang="en-US" altLang="en-US" dirty="0" err="1"/>
              <a:t>i</a:t>
            </a:r>
            <a:r>
              <a:rPr lang="en-US" altLang="en-US" dirty="0"/>
              <a:t>, j, *p, *q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685800"/>
          </a:xfrm>
        </p:spPr>
        <p:txBody>
          <a:bodyPr/>
          <a:lstStyle/>
          <a:p>
            <a:r>
              <a:rPr lang="en-US" altLang="en-US" dirty="0"/>
              <a:t>Programming Exercise, Part 2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800600"/>
          </a:xfrm>
        </p:spPr>
        <p:txBody>
          <a:bodyPr/>
          <a:lstStyle/>
          <a:p>
            <a:r>
              <a:rPr lang="en-US" altLang="en-US" dirty="0"/>
              <a:t>Add statements to the program that declares an int array a with 4 elements 5, 8, 2, 9. </a:t>
            </a:r>
          </a:p>
          <a:p>
            <a:endParaRPr lang="en-US" altLang="en-US" dirty="0"/>
          </a:p>
          <a:p>
            <a:r>
              <a:rPr lang="en-US" altLang="en-US" dirty="0"/>
              <a:t>Display the memory address of each element using &amp; and %p. </a:t>
            </a:r>
          </a:p>
        </p:txBody>
      </p:sp>
    </p:spTree>
    <p:extLst>
      <p:ext uri="{BB962C8B-B14F-4D97-AF65-F5344CB8AC3E}">
        <p14:creationId xmlns:p14="http://schemas.microsoft.com/office/powerpoint/2010/main" val="284026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en-US"/>
              <a:t>Organizing a C Program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Organizing a C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Major elements of a C program: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Preprocessing directives such as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#include</a:t>
            </a:r>
            <a:r>
              <a:rPr lang="en-US" dirty="0">
                <a:ea typeface="+mn-ea"/>
                <a:cs typeface="+mn-cs"/>
              </a:rPr>
              <a:t> and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#define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Declarations of external variables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Function prototypes (declarations) 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Function definitions 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6AF10A-40E9-4AFA-9A0B-31A158F6BBFA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Organizing a C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There are several ways to organize a program so that these rules are obeyed.</a:t>
            </a:r>
          </a:p>
          <a:p>
            <a:pPr>
              <a:defRPr/>
            </a:pPr>
            <a:r>
              <a:rPr lang="en-US" dirty="0"/>
              <a:t>One possible ordering:</a:t>
            </a:r>
          </a:p>
          <a:p>
            <a:pPr lvl="1"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#include</a:t>
            </a:r>
            <a:r>
              <a:rPr lang="en-US" dirty="0">
                <a:ea typeface="+mn-ea"/>
                <a:cs typeface="+mn-cs"/>
              </a:rPr>
              <a:t> directives</a:t>
            </a:r>
          </a:p>
          <a:p>
            <a:pPr lvl="1">
              <a:defRPr/>
            </a:pP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#define</a:t>
            </a:r>
            <a:r>
              <a:rPr lang="en-US" dirty="0">
                <a:ea typeface="+mn-ea"/>
                <a:cs typeface="+mn-cs"/>
              </a:rPr>
              <a:t> directives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Declarations of external variables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Prototypes for functions other than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main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Definition of </a:t>
            </a:r>
            <a:r>
              <a:rPr lang="en-US" dirty="0">
                <a:latin typeface="Courier New" pitchFamily="49" charset="0"/>
                <a:ea typeface="+mn-ea"/>
                <a:cs typeface="Courier New" pitchFamily="49" charset="0"/>
              </a:rPr>
              <a:t>main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Definitions of other functions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968371-7D0B-4618-B8C2-81BAC7B31E06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Organizing a C Program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It’s a good idea to have a boxed comment preceding each function definition.</a:t>
            </a:r>
          </a:p>
          <a:p>
            <a:r>
              <a:rPr lang="en-US" altLang="en-US"/>
              <a:t>Information to include in the comment:</a:t>
            </a:r>
          </a:p>
          <a:p>
            <a:pPr lvl="1"/>
            <a:r>
              <a:rPr lang="en-US" altLang="en-US"/>
              <a:t>Name of the function</a:t>
            </a:r>
          </a:p>
          <a:p>
            <a:pPr lvl="1"/>
            <a:r>
              <a:rPr lang="en-US" altLang="en-US"/>
              <a:t>Purpose of the function</a:t>
            </a:r>
          </a:p>
          <a:p>
            <a:pPr lvl="1"/>
            <a:r>
              <a:rPr lang="en-US" altLang="en-US"/>
              <a:t>Meaning of each parameter</a:t>
            </a:r>
          </a:p>
          <a:p>
            <a:pPr lvl="1"/>
            <a:r>
              <a:rPr lang="en-US" altLang="en-US"/>
              <a:t>Description of return value (if any)</a:t>
            </a:r>
          </a:p>
          <a:p>
            <a:pPr lvl="1"/>
            <a:r>
              <a:rPr lang="en-US" altLang="en-US"/>
              <a:t>Description of side effects (such as modifying external variables)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4847D8-3BFF-4B91-A1D0-279EB61542E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990600" y="3276600"/>
            <a:ext cx="7772400" cy="685800"/>
          </a:xfrm>
        </p:spPr>
        <p:txBody>
          <a:bodyPr/>
          <a:lstStyle/>
          <a:p>
            <a:r>
              <a:rPr lang="en-US" altLang="en-US"/>
              <a:t>Local Variables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EE987-2CB6-47E4-9D31-EBADA8A120D5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24252</TotalTime>
  <Words>2554</Words>
  <Application>Microsoft Office PowerPoint</Application>
  <PresentationFormat>On-screen Show (4:3)</PresentationFormat>
  <Paragraphs>398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Courier New</vt:lpstr>
      <vt:lpstr>Times New Roman</vt:lpstr>
      <vt:lpstr>tm2</vt:lpstr>
      <vt:lpstr>Today’s Topics (Chapter 10 and 11)</vt:lpstr>
      <vt:lpstr>Trace a recursive function</vt:lpstr>
      <vt:lpstr>Fibonacci numbers</vt:lpstr>
      <vt:lpstr>Exercise</vt:lpstr>
      <vt:lpstr>Organizing a C Program</vt:lpstr>
      <vt:lpstr>Organizing a C Program</vt:lpstr>
      <vt:lpstr>Organizing a C Program</vt:lpstr>
      <vt:lpstr>Organizing a C Program</vt:lpstr>
      <vt:lpstr>Local Variables</vt:lpstr>
      <vt:lpstr>Local variables</vt:lpstr>
      <vt:lpstr>sum_digits.c</vt:lpstr>
      <vt:lpstr>Parameters</vt:lpstr>
      <vt:lpstr>sum_digits.c</vt:lpstr>
      <vt:lpstr>External (Global) Variable</vt:lpstr>
      <vt:lpstr>External Variables</vt:lpstr>
      <vt:lpstr>External (Global) Variables</vt:lpstr>
      <vt:lpstr>storage.c</vt:lpstr>
      <vt:lpstr>A Global Variable</vt:lpstr>
      <vt:lpstr>Pros and Cons of External Variables</vt:lpstr>
      <vt:lpstr>Pros and Cons of External Variables</vt:lpstr>
      <vt:lpstr>Variable i should be local variables</vt:lpstr>
      <vt:lpstr>Block</vt:lpstr>
      <vt:lpstr>Blocks</vt:lpstr>
      <vt:lpstr>Scope</vt:lpstr>
      <vt:lpstr>PowerPoint Presentation</vt:lpstr>
      <vt:lpstr>Scope</vt:lpstr>
      <vt:lpstr>Exercise</vt:lpstr>
      <vt:lpstr>Pointers</vt:lpstr>
      <vt:lpstr>Pointer Variables</vt:lpstr>
      <vt:lpstr>Pointer Variables</vt:lpstr>
      <vt:lpstr>Pointer Variables</vt:lpstr>
      <vt:lpstr>Declaring Pointer Variables</vt:lpstr>
      <vt:lpstr>Declaring Pointer Variables</vt:lpstr>
      <vt:lpstr>Declaring Pointer Variables</vt:lpstr>
      <vt:lpstr>Display Pointer Values</vt:lpstr>
      <vt:lpstr>The Address Operator &amp;</vt:lpstr>
      <vt:lpstr>The Address and Indirection Operators</vt:lpstr>
      <vt:lpstr>The Address Operator &amp;</vt:lpstr>
      <vt:lpstr>PowerPoint Presentation</vt:lpstr>
      <vt:lpstr>The Indirection Operator</vt:lpstr>
      <vt:lpstr>The Indirection Operator</vt:lpstr>
      <vt:lpstr>Exercise</vt:lpstr>
      <vt:lpstr>Programming Exercise, Part 1</vt:lpstr>
      <vt:lpstr>Programming Exercise, Part 2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Jing Wang</dc:creator>
  <cp:lastModifiedBy>Jing Wang</cp:lastModifiedBy>
  <cp:revision>903</cp:revision>
  <cp:lastPrinted>1999-11-08T20:52:53Z</cp:lastPrinted>
  <dcterms:created xsi:type="dcterms:W3CDTF">1999-08-24T18:39:05Z</dcterms:created>
  <dcterms:modified xsi:type="dcterms:W3CDTF">2023-09-19T14:44:50Z</dcterms:modified>
</cp:coreProperties>
</file>