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7"/>
  </p:notesMasterIdLst>
  <p:sldIdLst>
    <p:sldId id="282" r:id="rId2"/>
    <p:sldId id="478" r:id="rId3"/>
    <p:sldId id="480" r:id="rId4"/>
    <p:sldId id="481" r:id="rId5"/>
    <p:sldId id="482" r:id="rId6"/>
    <p:sldId id="483" r:id="rId7"/>
    <p:sldId id="463" r:id="rId8"/>
    <p:sldId id="464" r:id="rId9"/>
    <p:sldId id="465" r:id="rId10"/>
    <p:sldId id="466" r:id="rId11"/>
    <p:sldId id="467" r:id="rId12"/>
    <p:sldId id="492" r:id="rId13"/>
    <p:sldId id="493" r:id="rId14"/>
    <p:sldId id="470" r:id="rId15"/>
    <p:sldId id="471" r:id="rId16"/>
    <p:sldId id="472" r:id="rId17"/>
    <p:sldId id="473" r:id="rId18"/>
    <p:sldId id="486" r:id="rId19"/>
    <p:sldId id="475" r:id="rId20"/>
    <p:sldId id="487" r:id="rId21"/>
    <p:sldId id="477" r:id="rId22"/>
    <p:sldId id="485" r:id="rId23"/>
    <p:sldId id="491" r:id="rId24"/>
    <p:sldId id="484" r:id="rId25"/>
    <p:sldId id="489" r:id="rId26"/>
  </p:sldIdLst>
  <p:sldSz cx="9144000" cy="6858000" type="screen4x3"/>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6A02E"/>
    <a:srgbClr val="B82F25"/>
    <a:srgbClr val="6DBFAB"/>
    <a:srgbClr val="FF7706"/>
    <a:srgbClr val="FFA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smtClean="0"/>
            </a:lvl1pPr>
          </a:lstStyle>
          <a:p>
            <a:pPr>
              <a:defRPr/>
            </a:pPr>
            <a:fld id="{60BD6F15-6A99-4342-918A-AAE5247F7B8F}" type="slidenum">
              <a:rPr lang="en-US" altLang="en-US"/>
              <a:pPr>
                <a:defRPr/>
              </a:pPr>
              <a:t>‹#›</a:t>
            </a:fld>
            <a:endParaRPr lang="en-US" altLang="en-US"/>
          </a:p>
        </p:txBody>
      </p:sp>
    </p:spTree>
    <p:extLst>
      <p:ext uri="{BB962C8B-B14F-4D97-AF65-F5344CB8AC3E}">
        <p14:creationId xmlns:p14="http://schemas.microsoft.com/office/powerpoint/2010/main" val="432403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p:cNvSpPr>
            <a:spLocks noGrp="1"/>
          </p:cNvSpPr>
          <p:nvPr>
            <p:ph type="sldNum" sz="quarter" idx="11"/>
          </p:nvPr>
        </p:nvSpPr>
        <p:spPr/>
        <p:txBody>
          <a:bodyPr/>
          <a:lstStyle>
            <a:lvl1pPr>
              <a:defRPr smtClean="0"/>
            </a:lvl1pPr>
          </a:lstStyle>
          <a:p>
            <a:pPr>
              <a:defRPr/>
            </a:pPr>
            <a:fld id="{C90669F7-7C7C-493A-8050-24196807F05A}"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97351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p:cNvSpPr>
            <a:spLocks noGrp="1"/>
          </p:cNvSpPr>
          <p:nvPr>
            <p:ph type="sldNum" sz="quarter" idx="11"/>
          </p:nvPr>
        </p:nvSpPr>
        <p:spPr/>
        <p:txBody>
          <a:bodyPr/>
          <a:lstStyle>
            <a:lvl1pPr>
              <a:defRPr smtClean="0"/>
            </a:lvl1pPr>
          </a:lstStyle>
          <a:p>
            <a:pPr>
              <a:defRPr/>
            </a:pPr>
            <a:fld id="{C89FAA79-338E-4D9E-9F57-971B1DE73DAB}"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18561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p:cNvSpPr>
            <a:spLocks noGrp="1"/>
          </p:cNvSpPr>
          <p:nvPr>
            <p:ph type="sldNum" sz="quarter" idx="11"/>
          </p:nvPr>
        </p:nvSpPr>
        <p:spPr/>
        <p:txBody>
          <a:bodyPr/>
          <a:lstStyle>
            <a:lvl1pPr>
              <a:defRPr smtClean="0"/>
            </a:lvl1pPr>
          </a:lstStyle>
          <a:p>
            <a:pPr>
              <a:defRPr/>
            </a:pPr>
            <a:fld id="{69482357-54DC-4D51-BAB6-F236A9FE4BC9}"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6325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p:cNvSpPr>
            <a:spLocks noGrp="1"/>
          </p:cNvSpPr>
          <p:nvPr>
            <p:ph type="sldNum" sz="quarter" idx="11"/>
          </p:nvPr>
        </p:nvSpPr>
        <p:spPr/>
        <p:txBody>
          <a:bodyPr/>
          <a:lstStyle>
            <a:lvl1pPr>
              <a:defRPr smtClean="0"/>
            </a:lvl1pPr>
          </a:lstStyle>
          <a:p>
            <a:pPr>
              <a:defRPr/>
            </a:pPr>
            <a:fld id="{61437B04-2FD3-4CD2-A312-AA1EE5272EFB}"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1233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4"/>
          <p:cNvSpPr>
            <a:spLocks noGrp="1"/>
          </p:cNvSpPr>
          <p:nvPr>
            <p:ph type="sldNum" sz="quarter" idx="11"/>
          </p:nvPr>
        </p:nvSpPr>
        <p:spPr/>
        <p:txBody>
          <a:bodyPr/>
          <a:lstStyle>
            <a:lvl1pPr>
              <a:defRPr smtClean="0"/>
            </a:lvl1pPr>
          </a:lstStyle>
          <a:p>
            <a:pPr>
              <a:defRPr/>
            </a:pPr>
            <a:fld id="{00DADD32-893E-4E4E-9875-FCCF68BB6C27}"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405101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p:cNvSpPr>
            <a:spLocks noGrp="1"/>
          </p:cNvSpPr>
          <p:nvPr>
            <p:ph type="sldNum" sz="quarter" idx="11"/>
          </p:nvPr>
        </p:nvSpPr>
        <p:spPr/>
        <p:txBody>
          <a:bodyPr/>
          <a:lstStyle>
            <a:lvl1pPr>
              <a:defRPr smtClean="0"/>
            </a:lvl1pPr>
          </a:lstStyle>
          <a:p>
            <a:pPr>
              <a:defRPr/>
            </a:pPr>
            <a:fld id="{7F0FC542-5B11-48CA-BA48-A8AE3511A3F1}"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6948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7"/>
          <p:cNvSpPr>
            <a:spLocks noGrp="1"/>
          </p:cNvSpPr>
          <p:nvPr>
            <p:ph type="sldNum" sz="quarter" idx="11"/>
          </p:nvPr>
        </p:nvSpPr>
        <p:spPr/>
        <p:txBody>
          <a:bodyPr/>
          <a:lstStyle>
            <a:lvl1pPr>
              <a:defRPr smtClean="0"/>
            </a:lvl1pPr>
          </a:lstStyle>
          <a:p>
            <a:pPr>
              <a:defRPr/>
            </a:pPr>
            <a:fld id="{A5274C41-B0C4-4100-9B00-3A8A93334EAA}"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31717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4" name="Slide Number Placeholder 3"/>
          <p:cNvSpPr>
            <a:spLocks noGrp="1"/>
          </p:cNvSpPr>
          <p:nvPr>
            <p:ph type="sldNum" sz="quarter" idx="11"/>
          </p:nvPr>
        </p:nvSpPr>
        <p:spPr/>
        <p:txBody>
          <a:bodyPr/>
          <a:lstStyle>
            <a:lvl1pPr>
              <a:defRPr smtClean="0"/>
            </a:lvl1pPr>
          </a:lstStyle>
          <a:p>
            <a:pPr>
              <a:defRPr/>
            </a:pPr>
            <a:fld id="{0CDC27CB-48DC-487D-B7C7-5952D7AA9415}"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408468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3" name="Slide Number Placeholder 2"/>
          <p:cNvSpPr>
            <a:spLocks noGrp="1"/>
          </p:cNvSpPr>
          <p:nvPr>
            <p:ph type="sldNum" sz="quarter" idx="11"/>
          </p:nvPr>
        </p:nvSpPr>
        <p:spPr/>
        <p:txBody>
          <a:bodyPr/>
          <a:lstStyle>
            <a:lvl1pPr>
              <a:defRPr smtClean="0"/>
            </a:lvl1pPr>
          </a:lstStyle>
          <a:p>
            <a:pPr>
              <a:defRPr/>
            </a:pPr>
            <a:fld id="{8F6C578A-850E-499F-A309-922E1486DCFE}"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8176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p:cNvSpPr>
            <a:spLocks noGrp="1"/>
          </p:cNvSpPr>
          <p:nvPr>
            <p:ph type="sldNum" sz="quarter" idx="11"/>
          </p:nvPr>
        </p:nvSpPr>
        <p:spPr/>
        <p:txBody>
          <a:bodyPr/>
          <a:lstStyle>
            <a:lvl1pPr>
              <a:defRPr smtClean="0"/>
            </a:lvl1pPr>
          </a:lstStyle>
          <a:p>
            <a:pPr>
              <a:defRPr/>
            </a:pPr>
            <a:fld id="{0532E67E-4BB7-45AA-AEC3-5F3E9C1D9529}"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25867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5"/>
          <p:cNvSpPr>
            <a:spLocks noGrp="1"/>
          </p:cNvSpPr>
          <p:nvPr>
            <p:ph type="sldNum" sz="quarter" idx="11"/>
          </p:nvPr>
        </p:nvSpPr>
        <p:spPr/>
        <p:txBody>
          <a:bodyPr/>
          <a:lstStyle>
            <a:lvl1pPr>
              <a:defRPr smtClean="0"/>
            </a:lvl1pPr>
          </a:lstStyle>
          <a:p>
            <a:pPr>
              <a:defRPr/>
            </a:pPr>
            <a:fld id="{4171C63F-70EE-4E3B-A4CD-A91B7DA069DD}"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90206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1" name="Rectangle 5"/>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a:defRPr/>
            </a:pPr>
            <a:r>
              <a:rPr lang="en-US"/>
              <a:t>Copyright © 2008 W. W. Norton &amp; Company.</a:t>
            </a:r>
          </a:p>
          <a:p>
            <a:pPr>
              <a:defRPr/>
            </a:pPr>
            <a:r>
              <a:rPr lang="en-US"/>
              <a:t>All rights reserved.</a:t>
            </a:r>
            <a:endParaRPr lang="en-US" sz="1400"/>
          </a:p>
        </p:txBody>
      </p:sp>
      <p:sp>
        <p:nvSpPr>
          <p:cNvPr id="14342" name="Rectangle 6"/>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smtClean="0">
                <a:latin typeface="Arial" panose="020B0604020202020204" pitchFamily="34" charset="0"/>
              </a:defRPr>
            </a:lvl1pPr>
          </a:lstStyle>
          <a:p>
            <a:pPr>
              <a:defRPr/>
            </a:pPr>
            <a:fld id="{B3305360-5D18-4220-AE37-45F661925985}" type="slidenum">
              <a:rPr lang="en-US" altLang="en-US"/>
              <a:pPr>
                <a:defRPr/>
              </a:pPr>
              <a:t>‹#›</a:t>
            </a:fld>
            <a:endParaRPr lang="en-US" altLang="en-US" sz="1800"/>
          </a:p>
        </p:txBody>
      </p:sp>
      <p:sp>
        <p:nvSpPr>
          <p:cNvPr id="1030" name="Rectangle 7"/>
          <p:cNvSpPr>
            <a:spLocks noChangeArrowheads="1"/>
          </p:cNvSpPr>
          <p:nvPr/>
        </p:nvSpPr>
        <p:spPr bwMode="auto">
          <a:xfrm>
            <a:off x="685800" y="2286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i="1">
                <a:solidFill>
                  <a:srgbClr val="C6A02E"/>
                </a:solidFill>
                <a:latin typeface="Arial" panose="020B0604020202020204" pitchFamily="34" charset="0"/>
              </a:rPr>
              <a:t>Chapter 12: Pointers and Arrays</a:t>
            </a:r>
            <a:endParaRPr lang="en-US" altLang="en-US" sz="1800">
              <a:solidFill>
                <a:srgbClr val="C6A02E"/>
              </a:solidFill>
            </a:endParaRPr>
          </a:p>
        </p:txBody>
      </p:sp>
      <p:pic>
        <p:nvPicPr>
          <p:cNvPr id="1031" name="Picture 8" descr="cprog2_spine.gif"/>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1FDF2C17-42E5-4194-855E-D5A728B669C1}" type="slidenum">
              <a:rPr lang="en-US" altLang="en-US" sz="1200">
                <a:latin typeface="Arial" panose="020B0604020202020204" pitchFamily="34" charset="0"/>
              </a:rPr>
              <a:pPr>
                <a:spcBef>
                  <a:spcPct val="0"/>
                </a:spcBef>
                <a:buFontTx/>
                <a:buNone/>
              </a:pPr>
              <a:t>1</a:t>
            </a:fld>
            <a:endParaRPr lang="en-US" altLang="en-US" sz="1800"/>
          </a:p>
        </p:txBody>
      </p:sp>
      <p:sp>
        <p:nvSpPr>
          <p:cNvPr id="14339" name="Rectangle 7"/>
          <p:cNvSpPr>
            <a:spLocks noGrp="1" noChangeArrowheads="1"/>
          </p:cNvSpPr>
          <p:nvPr>
            <p:ph type="title" idx="4294967295"/>
          </p:nvPr>
        </p:nvSpPr>
        <p:spPr/>
        <p:txBody>
          <a:bodyPr/>
          <a:lstStyle/>
          <a:p>
            <a:r>
              <a:rPr lang="en-US" altLang="en-US"/>
              <a:t>Today’s Topics</a:t>
            </a:r>
          </a:p>
        </p:txBody>
      </p:sp>
      <p:sp>
        <p:nvSpPr>
          <p:cNvPr id="14340" name="Rectangle 8"/>
          <p:cNvSpPr>
            <a:spLocks noGrp="1" noChangeArrowheads="1"/>
          </p:cNvSpPr>
          <p:nvPr>
            <p:ph type="body" idx="4294967295"/>
          </p:nvPr>
        </p:nvSpPr>
        <p:spPr/>
        <p:txBody>
          <a:bodyPr/>
          <a:lstStyle/>
          <a:p>
            <a:r>
              <a:rPr lang="en-US" altLang="en-US" dirty="0"/>
              <a:t>Combining the </a:t>
            </a:r>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Operators</a:t>
            </a:r>
          </a:p>
          <a:p>
            <a:r>
              <a:rPr lang="en-US" altLang="en-US" dirty="0"/>
              <a:t>Using Array Name as a Pointer</a:t>
            </a:r>
          </a:p>
          <a:p>
            <a:r>
              <a:rPr lang="en-US" altLang="en-US" dirty="0"/>
              <a:t>Array Arguments – Pointer</a:t>
            </a:r>
          </a:p>
          <a:p>
            <a:r>
              <a:rPr lang="en-US" altLang="en-US" dirty="0"/>
              <a:t>Segmentation fault</a:t>
            </a:r>
          </a:p>
          <a:p>
            <a:endParaRPr lang="en-US" altLang="en-US" dirty="0"/>
          </a:p>
          <a:p>
            <a:r>
              <a:rPr lang="en-US" altLang="en-US" dirty="0"/>
              <a:t>Previously:</a:t>
            </a:r>
          </a:p>
          <a:p>
            <a:pPr lvl="1"/>
            <a:r>
              <a:rPr lang="en-US" altLang="en-US" dirty="0"/>
              <a:t>Pointers and Arrays: Pointer Arithmetic </a:t>
            </a:r>
          </a:p>
          <a:p>
            <a:pPr lvl="1"/>
            <a:r>
              <a:rPr lang="en-US" altLang="en-US" dirty="0"/>
              <a:t>Using Pointers for Array Processing </a:t>
            </a:r>
          </a:p>
          <a:p>
            <a:endParaRPr lang="en-US" altLang="en-US" dirty="0"/>
          </a:p>
          <a:p>
            <a:pPr>
              <a:buFontTx/>
              <a:buNone/>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Using an Array Name as a Pointer</a:t>
            </a:r>
          </a:p>
        </p:txBody>
      </p:sp>
      <p:sp>
        <p:nvSpPr>
          <p:cNvPr id="47107" name="Content Placeholder 2"/>
          <p:cNvSpPr>
            <a:spLocks noGrp="1"/>
          </p:cNvSpPr>
          <p:nvPr>
            <p:ph idx="1"/>
          </p:nvPr>
        </p:nvSpPr>
        <p:spPr/>
        <p:txBody>
          <a:bodyPr/>
          <a:lstStyle/>
          <a:p>
            <a:r>
              <a:rPr lang="en-US" altLang="en-US" dirty="0"/>
              <a:t>It’s easier to write loops that step through an array using array name as a pointer.</a:t>
            </a:r>
          </a:p>
          <a:p>
            <a:r>
              <a:rPr lang="en-US" altLang="en-US" dirty="0"/>
              <a:t>Original loop:</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for (p = &amp;a[0]; p &lt; &amp;a[N]; p++)</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sum += *p;</a:t>
            </a:r>
          </a:p>
          <a:p>
            <a:endParaRPr lang="en-US" altLang="en-US" dirty="0"/>
          </a:p>
          <a:p>
            <a:r>
              <a:rPr lang="en-US" altLang="en-US" dirty="0"/>
              <a:t>Simplified version:</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for (p = a; p &lt; a + N; p++)</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sum += *p;</a:t>
            </a:r>
          </a:p>
        </p:txBody>
      </p:sp>
      <p:sp>
        <p:nvSpPr>
          <p:cNvPr id="471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025DB0EB-2682-4296-A6BC-DA9B9292D443}" type="slidenum">
              <a:rPr lang="en-US" altLang="en-US" sz="1200">
                <a:latin typeface="Arial" panose="020B0604020202020204" pitchFamily="34" charset="0"/>
              </a:rPr>
              <a:pPr>
                <a:spcBef>
                  <a:spcPct val="0"/>
                </a:spcBef>
                <a:buFontTx/>
                <a:buNone/>
              </a:pPr>
              <a:t>10</a:t>
            </a:fld>
            <a:endParaRPr lang="en-US" altLang="en-US" sz="1800"/>
          </a:p>
        </p:txBody>
      </p:sp>
    </p:spTree>
    <p:extLst>
      <p:ext uri="{BB962C8B-B14F-4D97-AF65-F5344CB8AC3E}">
        <p14:creationId xmlns:p14="http://schemas.microsoft.com/office/powerpoint/2010/main" val="217370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t>Using an Array Name as a Pointer</a:t>
            </a:r>
          </a:p>
        </p:txBody>
      </p:sp>
      <p:sp>
        <p:nvSpPr>
          <p:cNvPr id="48131" name="Content Placeholder 2"/>
          <p:cNvSpPr>
            <a:spLocks noGrp="1"/>
          </p:cNvSpPr>
          <p:nvPr>
            <p:ph idx="1"/>
          </p:nvPr>
        </p:nvSpPr>
        <p:spPr/>
        <p:txBody>
          <a:bodyPr/>
          <a:lstStyle/>
          <a:p>
            <a:r>
              <a:rPr lang="en-US" altLang="en-US" dirty="0">
                <a:solidFill>
                  <a:srgbClr val="000099"/>
                </a:solidFill>
              </a:rPr>
              <a:t>Although an array name can be used as a pointer, it’s not possible to assign it a new value.</a:t>
            </a:r>
          </a:p>
          <a:p>
            <a:r>
              <a:rPr lang="en-US" altLang="en-US" dirty="0"/>
              <a:t>Attempting to make it point elsewhere is an error:</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while (*a != 0)</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           /*** WRONG ***/</a:t>
            </a:r>
          </a:p>
          <a:p>
            <a:r>
              <a:rPr lang="en-US" altLang="en-US" dirty="0"/>
              <a:t>We can always copy </a:t>
            </a:r>
            <a:r>
              <a:rPr lang="en-US" altLang="en-US" dirty="0">
                <a:latin typeface="Courier New" panose="02070309020205020404" pitchFamily="49" charset="0"/>
                <a:cs typeface="Courier New" panose="02070309020205020404" pitchFamily="49" charset="0"/>
              </a:rPr>
              <a:t>a</a:t>
            </a:r>
            <a:r>
              <a:rPr lang="en-US" altLang="en-US" dirty="0"/>
              <a:t> into a pointer variable, then change the pointer variable:</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p = a;</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while (*p != 0)</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p++;</a:t>
            </a:r>
          </a:p>
        </p:txBody>
      </p:sp>
      <p:sp>
        <p:nvSpPr>
          <p:cNvPr id="481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1318C3AA-C903-4C2D-9021-C9B30B572FDE}" type="slidenum">
              <a:rPr lang="en-US" altLang="en-US" sz="1200">
                <a:latin typeface="Arial" panose="020B0604020202020204" pitchFamily="34" charset="0"/>
              </a:rPr>
              <a:pPr>
                <a:spcBef>
                  <a:spcPct val="0"/>
                </a:spcBef>
                <a:buFontTx/>
                <a:buNone/>
              </a:pPr>
              <a:t>11</a:t>
            </a:fld>
            <a:endParaRPr lang="en-US" altLang="en-US" sz="1800"/>
          </a:p>
        </p:txBody>
      </p:sp>
    </p:spTree>
    <p:extLst>
      <p:ext uri="{BB962C8B-B14F-4D97-AF65-F5344CB8AC3E}">
        <p14:creationId xmlns:p14="http://schemas.microsoft.com/office/powerpoint/2010/main" val="90900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1E3E-0987-450D-B27A-FAC8E2C4299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B5ADC89-9E89-4423-92C8-8D7958E22E0C}"/>
              </a:ext>
            </a:extLst>
          </p:cNvPr>
          <p:cNvSpPr>
            <a:spLocks noGrp="1"/>
          </p:cNvSpPr>
          <p:nvPr>
            <p:ph idx="1"/>
          </p:nvPr>
        </p:nvSpPr>
        <p:spPr/>
        <p:txBody>
          <a:bodyPr/>
          <a:lstStyle/>
          <a:p>
            <a:pPr>
              <a:lnSpc>
                <a:spcPct val="70000"/>
              </a:lnSpc>
              <a:spcBef>
                <a:spcPts val="400"/>
              </a:spcBef>
              <a:buFontTx/>
              <a:buNone/>
            </a:pPr>
            <a:r>
              <a:rPr lang="en-US" altLang="en-US" dirty="0"/>
              <a:t>Which one of the statements will print the elements of an array in reverse order?</a:t>
            </a:r>
          </a:p>
          <a:p>
            <a:pPr>
              <a:lnSpc>
                <a:spcPct val="70000"/>
              </a:lnSpc>
              <a:spcBef>
                <a:spcPts val="400"/>
              </a:spcBef>
              <a:buFontTx/>
              <a:buNone/>
            </a:pPr>
            <a:endParaRPr lang="en-US" altLang="en-US" sz="2800" dirty="0">
              <a:latin typeface="Courier New" panose="02070309020205020404" pitchFamily="49" charset="0"/>
              <a:cs typeface="Courier New" panose="02070309020205020404" pitchFamily="49" charset="0"/>
            </a:endParaRP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A) for (p = a + N - 1; p &gt;= a; p--)</a:t>
            </a: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("%d ", *p);</a:t>
            </a:r>
          </a:p>
          <a:p>
            <a:pPr>
              <a:lnSpc>
                <a:spcPct val="70000"/>
              </a:lnSpc>
              <a:spcBef>
                <a:spcPts val="400"/>
              </a:spcBef>
              <a:buFontTx/>
              <a:buNone/>
            </a:pPr>
            <a:endParaRPr lang="en-US" altLang="en-US" sz="2000" dirty="0">
              <a:latin typeface="Courier New" panose="02070309020205020404" pitchFamily="49" charset="0"/>
              <a:cs typeface="Courier New" panose="02070309020205020404" pitchFamily="49" charset="0"/>
            </a:endParaRP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B) for (p = a + N; p &gt;= a; p--)</a:t>
            </a: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("%d ", *p);</a:t>
            </a:r>
          </a:p>
          <a:p>
            <a:pPr>
              <a:lnSpc>
                <a:spcPct val="70000"/>
              </a:lnSpc>
              <a:spcBef>
                <a:spcPts val="400"/>
              </a:spcBef>
              <a:buFontTx/>
              <a:buNone/>
            </a:pPr>
            <a:endParaRPr lang="en-US" altLang="en-US" sz="2000" dirty="0">
              <a:latin typeface="Courier New" panose="02070309020205020404" pitchFamily="49" charset="0"/>
              <a:cs typeface="Courier New" panose="02070309020205020404" pitchFamily="49" charset="0"/>
            </a:endParaRP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C) for (p = a + N -1; p &gt; a; p--)</a:t>
            </a: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("%d ", *p);</a:t>
            </a:r>
          </a:p>
          <a:p>
            <a:pPr>
              <a:lnSpc>
                <a:spcPct val="70000"/>
              </a:lnSpc>
              <a:spcBef>
                <a:spcPts val="400"/>
              </a:spcBef>
              <a:buFontTx/>
              <a:buNone/>
            </a:pPr>
            <a:endParaRPr lang="en-US" altLang="en-US" sz="2000" dirty="0">
              <a:latin typeface="Courier New" panose="02070309020205020404" pitchFamily="49" charset="0"/>
              <a:cs typeface="Courier New" panose="02070309020205020404" pitchFamily="49" charset="0"/>
            </a:endParaRP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D) for (p = a + N; p &gt; a; p--)</a:t>
            </a:r>
          </a:p>
          <a:p>
            <a:pPr>
              <a:lnSpc>
                <a:spcPct val="70000"/>
              </a:lnSpc>
              <a:spcBef>
                <a:spcPts val="400"/>
              </a:spcBef>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printf</a:t>
            </a:r>
            <a:r>
              <a:rPr lang="en-US" altLang="en-US" sz="2000">
                <a:latin typeface="Courier New" panose="02070309020205020404" pitchFamily="49" charset="0"/>
                <a:cs typeface="Courier New" panose="02070309020205020404" pitchFamily="49" charset="0"/>
              </a:rPr>
              <a:t>("%d ", </a:t>
            </a:r>
            <a:r>
              <a:rPr lang="en-US" altLang="en-US" sz="2000" dirty="0">
                <a:latin typeface="Courier New" panose="02070309020205020404" pitchFamily="49" charset="0"/>
                <a:cs typeface="Courier New" panose="02070309020205020404" pitchFamily="49" charset="0"/>
              </a:rPr>
              <a:t>*p);</a:t>
            </a:r>
          </a:p>
          <a:p>
            <a:pPr>
              <a:lnSpc>
                <a:spcPct val="70000"/>
              </a:lnSpc>
              <a:spcBef>
                <a:spcPts val="400"/>
              </a:spcBef>
              <a:buFontTx/>
              <a:buNone/>
            </a:pPr>
            <a:endParaRPr lang="en-US" altLang="en-US" sz="2800" dirty="0">
              <a:latin typeface="Courier New" panose="02070309020205020404" pitchFamily="49" charset="0"/>
              <a:cs typeface="Courier New" panose="02070309020205020404" pitchFamily="49" charset="0"/>
            </a:endParaRPr>
          </a:p>
          <a:p>
            <a:endParaRPr lang="en-US" dirty="0"/>
          </a:p>
        </p:txBody>
      </p:sp>
      <p:sp>
        <p:nvSpPr>
          <p:cNvPr id="5" name="Slide Number Placeholder 4">
            <a:extLst>
              <a:ext uri="{FF2B5EF4-FFF2-40B4-BE49-F238E27FC236}">
                <a16:creationId xmlns:a16="http://schemas.microsoft.com/office/drawing/2014/main" id="{D105F9B8-E7AD-4F21-8EC8-090ACD990CD1}"/>
              </a:ext>
            </a:extLst>
          </p:cNvPr>
          <p:cNvSpPr>
            <a:spLocks noGrp="1"/>
          </p:cNvSpPr>
          <p:nvPr>
            <p:ph type="sldNum" sz="quarter" idx="11"/>
          </p:nvPr>
        </p:nvSpPr>
        <p:spPr/>
        <p:txBody>
          <a:bodyPr/>
          <a:lstStyle/>
          <a:p>
            <a:pPr>
              <a:defRPr/>
            </a:pPr>
            <a:fld id="{61437B04-2FD3-4CD2-A312-AA1EE5272EFB}" type="slidenum">
              <a:rPr lang="en-US" altLang="en-US" smtClean="0"/>
              <a:pPr>
                <a:defRPr/>
              </a:pPr>
              <a:t>12</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62965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85800"/>
          </a:xfrm>
        </p:spPr>
        <p:txBody>
          <a:bodyPr/>
          <a:lstStyle/>
          <a:p>
            <a:r>
              <a:rPr lang="en-US" dirty="0"/>
              <a:t>Example Program: </a:t>
            </a:r>
            <a:r>
              <a:rPr lang="en-US" dirty="0" err="1"/>
              <a:t>max_min</a:t>
            </a:r>
            <a:endParaRPr lang="en-US" dirty="0"/>
          </a:p>
        </p:txBody>
      </p:sp>
      <p:sp>
        <p:nvSpPr>
          <p:cNvPr id="3" name="Content Placeholder 2"/>
          <p:cNvSpPr>
            <a:spLocks noGrp="1"/>
          </p:cNvSpPr>
          <p:nvPr>
            <p:ph idx="1"/>
          </p:nvPr>
        </p:nvSpPr>
        <p:spPr>
          <a:xfrm>
            <a:off x="685800" y="1524000"/>
            <a:ext cx="7772400" cy="4800600"/>
          </a:xfrm>
        </p:spPr>
        <p:txBody>
          <a:bodyPr/>
          <a:lstStyle/>
          <a:p>
            <a:r>
              <a:rPr lang="en-US" altLang="en-US" dirty="0"/>
              <a:t>Modify the </a:t>
            </a:r>
            <a:r>
              <a:rPr lang="en-US" altLang="en-US" dirty="0" err="1"/>
              <a:t>max_min</a:t>
            </a:r>
            <a:r>
              <a:rPr lang="en-US" altLang="en-US" dirty="0"/>
              <a:t> program so it uses array name as a pointer</a:t>
            </a:r>
          </a:p>
          <a:p>
            <a:endParaRPr lang="en-US" dirty="0"/>
          </a:p>
        </p:txBody>
      </p:sp>
      <p:sp>
        <p:nvSpPr>
          <p:cNvPr id="5" name="Slide Number Placeholder 4"/>
          <p:cNvSpPr>
            <a:spLocks noGrp="1"/>
          </p:cNvSpPr>
          <p:nvPr>
            <p:ph type="sldNum" sz="quarter" idx="11"/>
          </p:nvPr>
        </p:nvSpPr>
        <p:spPr>
          <a:xfrm>
            <a:off x="4191000" y="6400800"/>
            <a:ext cx="685800" cy="304800"/>
          </a:xfrm>
        </p:spPr>
        <p:txBody>
          <a:bodyPr/>
          <a:lstStyle/>
          <a:p>
            <a:fld id="{61437B04-2FD3-4CD2-A312-AA1EE5272EFB}" type="slidenum">
              <a:rPr lang="en-US" altLang="en-US" smtClean="0"/>
              <a:pPr/>
              <a:t>13</a:t>
            </a:fld>
            <a:endParaRPr lang="en-US" altLang="en-US"/>
          </a:p>
        </p:txBody>
      </p:sp>
    </p:spTree>
    <p:extLst>
      <p:ext uri="{BB962C8B-B14F-4D97-AF65-F5344CB8AC3E}">
        <p14:creationId xmlns:p14="http://schemas.microsoft.com/office/powerpoint/2010/main" val="333809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71800"/>
            <a:ext cx="7772400" cy="685800"/>
          </a:xfrm>
        </p:spPr>
        <p:txBody>
          <a:bodyPr/>
          <a:lstStyle/>
          <a:p>
            <a:r>
              <a:rPr lang="en-US" dirty="0"/>
              <a:t>Array Argument as Pointer</a:t>
            </a:r>
          </a:p>
        </p:txBody>
      </p:sp>
      <p:sp>
        <p:nvSpPr>
          <p:cNvPr id="5" name="Slide Number Placeholder 4"/>
          <p:cNvSpPr>
            <a:spLocks noGrp="1"/>
          </p:cNvSpPr>
          <p:nvPr>
            <p:ph type="sldNum" sz="quarter" idx="11"/>
          </p:nvPr>
        </p:nvSpPr>
        <p:spPr/>
        <p:txBody>
          <a:bodyPr/>
          <a:lstStyle/>
          <a:p>
            <a:pPr>
              <a:defRPr/>
            </a:pPr>
            <a:fld id="{61437B04-2FD3-4CD2-A312-AA1EE5272EFB}" type="slidenum">
              <a:rPr lang="en-US" altLang="en-US" smtClean="0"/>
              <a:pPr>
                <a:defRPr/>
              </a:pPr>
              <a:t>14</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85601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33400" y="304800"/>
            <a:ext cx="7772400" cy="685800"/>
          </a:xfrm>
        </p:spPr>
        <p:txBody>
          <a:bodyPr/>
          <a:lstStyle/>
          <a:p>
            <a:r>
              <a:rPr lang="en-US" altLang="en-US"/>
              <a:t>Array Arguments - Pointer</a:t>
            </a:r>
          </a:p>
        </p:txBody>
      </p:sp>
      <p:sp>
        <p:nvSpPr>
          <p:cNvPr id="51203" name="Content Placeholder 2"/>
          <p:cNvSpPr>
            <a:spLocks noGrp="1"/>
          </p:cNvSpPr>
          <p:nvPr>
            <p:ph idx="1"/>
          </p:nvPr>
        </p:nvSpPr>
        <p:spPr>
          <a:xfrm>
            <a:off x="685800" y="1219200"/>
            <a:ext cx="7772400" cy="5105400"/>
          </a:xfrm>
        </p:spPr>
        <p:txBody>
          <a:bodyPr/>
          <a:lstStyle/>
          <a:p>
            <a:r>
              <a:rPr lang="en-US" altLang="en-US" dirty="0">
                <a:solidFill>
                  <a:srgbClr val="000099"/>
                </a:solidFill>
              </a:rPr>
              <a:t>When passed to a function, an array name is treated as a pointer</a:t>
            </a:r>
            <a:r>
              <a:rPr lang="en-US" altLang="en-US" dirty="0"/>
              <a:t>.</a:t>
            </a:r>
          </a:p>
          <a:p>
            <a:r>
              <a:rPr lang="en-US" altLang="en-US" dirty="0"/>
              <a:t>For example, the following function modifies an array by storing zero into each of its elements:</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void </a:t>
            </a:r>
            <a:r>
              <a:rPr lang="en-US" altLang="en-US" sz="2400" dirty="0" err="1">
                <a:latin typeface="Courier New" panose="02070309020205020404" pitchFamily="49" charset="0"/>
                <a:cs typeface="Courier New" panose="02070309020205020404" pitchFamily="49" charset="0"/>
              </a:rPr>
              <a:t>store_zeros</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n)</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*p;</a:t>
            </a:r>
          </a:p>
          <a:p>
            <a:pPr>
              <a:lnSpc>
                <a:spcPct val="80000"/>
              </a:lnSpc>
              <a:spcBef>
                <a:spcPct val="0"/>
              </a:spcBef>
              <a:buFontTx/>
              <a:buNone/>
            </a:pPr>
            <a:r>
              <a:rPr lang="en-US" altLang="en-US" sz="2400" dirty="0">
                <a:latin typeface="Courier New" panose="02070309020205020404" pitchFamily="49" charset="0"/>
                <a:cs typeface="Courier New" panose="02070309020205020404" pitchFamily="49" charset="0"/>
              </a:rPr>
              <a:t>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for (p = a; p &lt; a+ n; p++)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*p= 0;</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t>
            </a:r>
          </a:p>
        </p:txBody>
      </p:sp>
      <p:sp>
        <p:nvSpPr>
          <p:cNvPr id="5120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A4B48B20-18AC-40DE-A0FB-7214EE3E3784}" type="slidenum">
              <a:rPr lang="en-US" altLang="en-US" sz="1200">
                <a:latin typeface="Arial" panose="020B0604020202020204" pitchFamily="34" charset="0"/>
              </a:rPr>
              <a:pPr>
                <a:spcBef>
                  <a:spcPct val="0"/>
                </a:spcBef>
                <a:buFontTx/>
                <a:buNone/>
              </a:pPr>
              <a:t>15</a:t>
            </a:fld>
            <a:endParaRPr lang="en-US" altLang="en-US" sz="1800"/>
          </a:p>
        </p:txBody>
      </p:sp>
    </p:spTree>
    <p:extLst>
      <p:ext uri="{BB962C8B-B14F-4D97-AF65-F5344CB8AC3E}">
        <p14:creationId xmlns:p14="http://schemas.microsoft.com/office/powerpoint/2010/main" val="4248036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altLang="en-US"/>
              <a:t>Array Arguments - Pointer</a:t>
            </a:r>
          </a:p>
        </p:txBody>
      </p:sp>
      <p:sp>
        <p:nvSpPr>
          <p:cNvPr id="52227" name="Rectangle 3"/>
          <p:cNvSpPr>
            <a:spLocks noGrp="1" noChangeArrowheads="1"/>
          </p:cNvSpPr>
          <p:nvPr>
            <p:ph type="body" idx="4294967295"/>
          </p:nvPr>
        </p:nvSpPr>
        <p:spPr/>
        <p:txBody>
          <a:bodyPr/>
          <a:lstStyle/>
          <a:p>
            <a:r>
              <a:rPr lang="en-US" altLang="en-US"/>
              <a:t>A call of </a:t>
            </a:r>
            <a:r>
              <a:rPr lang="en-US" altLang="en-US">
                <a:latin typeface="Courier New" panose="02070309020205020404" pitchFamily="49" charset="0"/>
                <a:cs typeface="Courier New" panose="02070309020205020404" pitchFamily="49" charset="0"/>
              </a:rPr>
              <a:t> store_zeros</a:t>
            </a:r>
            <a:endParaRPr lang="en-US" altLang="en-US"/>
          </a:p>
          <a:p>
            <a:pPr>
              <a:buFontTx/>
              <a:buNone/>
            </a:pPr>
            <a:r>
              <a:rPr lang="en-US" altLang="en-US">
                <a:latin typeface="Courier New" panose="02070309020205020404" pitchFamily="49" charset="0"/>
                <a:cs typeface="Courier New" panose="02070309020205020404" pitchFamily="49" charset="0"/>
              </a:rPr>
              <a:t>	store_zeros(b, N);</a:t>
            </a:r>
          </a:p>
          <a:p>
            <a:pPr>
              <a:buFontTx/>
              <a:buNone/>
            </a:pPr>
            <a:endParaRPr lang="en-US" altLang="en-US">
              <a:latin typeface="Courier New" panose="02070309020205020404" pitchFamily="49" charset="0"/>
              <a:cs typeface="Courier New" panose="02070309020205020404" pitchFamily="49" charset="0"/>
            </a:endParaRPr>
          </a:p>
          <a:p>
            <a:pPr>
              <a:buFontTx/>
              <a:buNone/>
            </a:pPr>
            <a:r>
              <a:rPr lang="en-US" altLang="en-US"/>
              <a:t>	This call causes a pointer to the first element of </a:t>
            </a:r>
            <a:r>
              <a:rPr lang="en-US" altLang="en-US">
                <a:latin typeface="Courier New" panose="02070309020205020404" pitchFamily="49" charset="0"/>
                <a:cs typeface="Courier New" panose="02070309020205020404" pitchFamily="49" charset="0"/>
              </a:rPr>
              <a:t>b</a:t>
            </a:r>
            <a:r>
              <a:rPr lang="en-US" altLang="en-US"/>
              <a:t> to be assigned to </a:t>
            </a:r>
            <a:r>
              <a:rPr lang="en-US" altLang="en-US">
                <a:latin typeface="Courier New" panose="02070309020205020404" pitchFamily="49" charset="0"/>
                <a:cs typeface="Courier New" panose="02070309020205020404" pitchFamily="49" charset="0"/>
              </a:rPr>
              <a:t>a</a:t>
            </a:r>
            <a:r>
              <a:rPr lang="en-US" altLang="en-US"/>
              <a:t>; the array itself isn’t copied.</a:t>
            </a:r>
          </a:p>
          <a:p>
            <a:endParaRPr lang="en-US" altLang="en-US"/>
          </a:p>
        </p:txBody>
      </p:sp>
    </p:spTree>
    <p:extLst>
      <p:ext uri="{BB962C8B-B14F-4D97-AF65-F5344CB8AC3E}">
        <p14:creationId xmlns:p14="http://schemas.microsoft.com/office/powerpoint/2010/main" val="85690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altLang="en-US"/>
              <a:t>Array Arguments - Pointer</a:t>
            </a:r>
          </a:p>
        </p:txBody>
      </p:sp>
      <p:sp>
        <p:nvSpPr>
          <p:cNvPr id="53251" name="Rectangle 3"/>
          <p:cNvSpPr>
            <a:spLocks noGrp="1" noChangeArrowheads="1"/>
          </p:cNvSpPr>
          <p:nvPr>
            <p:ph type="body" idx="4294967295"/>
          </p:nvPr>
        </p:nvSpPr>
        <p:spPr/>
        <p:txBody>
          <a:bodyPr/>
          <a:lstStyle/>
          <a:p>
            <a:r>
              <a:rPr lang="en-US" altLang="en-US" dirty="0"/>
              <a:t>An array parameter can be declared as a pointer if desired.</a:t>
            </a:r>
          </a:p>
          <a:p>
            <a:endParaRPr lang="en-US" altLang="en-US" dirty="0"/>
          </a:p>
          <a:p>
            <a:r>
              <a:rPr lang="en-US" altLang="en-US" dirty="0" err="1">
                <a:latin typeface="Courier New" panose="02070309020205020404" pitchFamily="49" charset="0"/>
                <a:cs typeface="Courier New" panose="02070309020205020404" pitchFamily="49" charset="0"/>
              </a:rPr>
              <a:t>store_zeros</a:t>
            </a:r>
            <a:r>
              <a:rPr lang="en-US" altLang="en-US" dirty="0"/>
              <a:t> could be defined as follows:</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void </a:t>
            </a:r>
            <a:r>
              <a:rPr lang="en-US" altLang="en-US" sz="2400" dirty="0" err="1">
                <a:latin typeface="Courier New" panose="02070309020205020404" pitchFamily="49" charset="0"/>
                <a:cs typeface="Courier New" panose="02070309020205020404" pitchFamily="49" charset="0"/>
              </a:rPr>
              <a:t>store_zeros</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n)</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*p;</a:t>
            </a:r>
          </a:p>
          <a:p>
            <a:pPr>
              <a:lnSpc>
                <a:spcPct val="80000"/>
              </a:lnSpc>
              <a:spcBef>
                <a:spcPct val="0"/>
              </a:spcBef>
              <a:buFontTx/>
              <a:buNone/>
            </a:pPr>
            <a:r>
              <a:rPr lang="en-US" altLang="en-US" sz="2400" dirty="0">
                <a:latin typeface="Courier New" panose="02070309020205020404" pitchFamily="49" charset="0"/>
                <a:cs typeface="Courier New" panose="02070309020205020404" pitchFamily="49" charset="0"/>
              </a:rPr>
              <a:t>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for (p = a; p &lt; a+ n; p++)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*p= 0;</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t>
            </a:r>
          </a:p>
          <a:p>
            <a:endParaRPr lang="en-US" altLang="en-US" dirty="0"/>
          </a:p>
        </p:txBody>
      </p:sp>
    </p:spTree>
    <p:extLst>
      <p:ext uri="{BB962C8B-B14F-4D97-AF65-F5344CB8AC3E}">
        <p14:creationId xmlns:p14="http://schemas.microsoft.com/office/powerpoint/2010/main" val="312661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Argument as Pointer</a:t>
            </a:r>
          </a:p>
        </p:txBody>
      </p:sp>
      <p:sp>
        <p:nvSpPr>
          <p:cNvPr id="3" name="Content Placeholder 2"/>
          <p:cNvSpPr>
            <a:spLocks noGrp="1"/>
          </p:cNvSpPr>
          <p:nvPr>
            <p:ph idx="1"/>
          </p:nvPr>
        </p:nvSpPr>
        <p:spPr/>
        <p:txBody>
          <a:bodyPr/>
          <a:lstStyle/>
          <a:p>
            <a:endParaRPr lang="en-US" altLang="en-US" dirty="0"/>
          </a:p>
          <a:p>
            <a:r>
              <a:rPr lang="en-US" altLang="en-US" dirty="0"/>
              <a:t>Declaring </a:t>
            </a:r>
            <a:r>
              <a:rPr lang="en-US" altLang="en-US" dirty="0">
                <a:latin typeface="Courier New" panose="02070309020205020404" pitchFamily="49" charset="0"/>
                <a:cs typeface="Courier New" panose="02070309020205020404" pitchFamily="49" charset="0"/>
              </a:rPr>
              <a:t>a</a:t>
            </a:r>
            <a:r>
              <a:rPr lang="en-US" altLang="en-US" dirty="0"/>
              <a:t> to be a pointer is equivalent to declaring it to be an array; the compiler treats the two declarations as though they were identical.</a:t>
            </a:r>
          </a:p>
          <a:p>
            <a:endParaRPr lang="en-US" altLang="en-US" dirty="0"/>
          </a:p>
          <a:p>
            <a:pPr marL="0" indent="0">
              <a:buNone/>
            </a:pPr>
            <a:r>
              <a:rPr lang="en-US" altLang="en-US" dirty="0">
                <a:latin typeface="Courier New" panose="02070309020205020404" pitchFamily="49" charset="0"/>
                <a:cs typeface="Courier New" panose="02070309020205020404" pitchFamily="49" charset="0"/>
              </a:rPr>
              <a:t>  void </a:t>
            </a:r>
            <a:r>
              <a:rPr lang="en-US" altLang="en-US" dirty="0" err="1">
                <a:latin typeface="Courier New" panose="02070309020205020404" pitchFamily="49" charset="0"/>
                <a:cs typeface="Courier New" panose="02070309020205020404" pitchFamily="49" charset="0"/>
              </a:rPr>
              <a:t>store_zeros</a:t>
            </a:r>
            <a:r>
              <a:rPr lang="en-US" altLang="en-US" dirty="0">
                <a:latin typeface="Courier New" panose="02070309020205020404" pitchFamily="49" charset="0"/>
                <a:cs typeface="Courier New" panose="02070309020205020404" pitchFamily="49" charset="0"/>
              </a:rPr>
              <a:t>(</a:t>
            </a:r>
            <a:r>
              <a:rPr lang="en-US" altLang="en-US" dirty="0" err="1">
                <a:solidFill>
                  <a:srgbClr val="FF0000"/>
                </a:solidFill>
                <a:latin typeface="Courier New" panose="02070309020205020404" pitchFamily="49" charset="0"/>
                <a:cs typeface="Courier New" panose="02070309020205020404" pitchFamily="49" charset="0"/>
              </a:rPr>
              <a:t>int</a:t>
            </a:r>
            <a:r>
              <a:rPr lang="en-US" altLang="en-US" dirty="0">
                <a:solidFill>
                  <a:srgbClr val="FF0000"/>
                </a:solidFill>
                <a:latin typeface="Courier New" panose="02070309020205020404" pitchFamily="49" charset="0"/>
                <a:cs typeface="Courier New" panose="02070309020205020404" pitchFamily="49" charset="0"/>
              </a:rPr>
              <a:t> a[]</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n);</a:t>
            </a:r>
          </a:p>
          <a:p>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void </a:t>
            </a:r>
            <a:r>
              <a:rPr lang="en-US" altLang="en-US" dirty="0" err="1">
                <a:latin typeface="Courier New" panose="02070309020205020404" pitchFamily="49" charset="0"/>
                <a:cs typeface="Courier New" panose="02070309020205020404" pitchFamily="49" charset="0"/>
              </a:rPr>
              <a:t>store_zeros</a:t>
            </a:r>
            <a:r>
              <a:rPr lang="en-US" altLang="en-US" dirty="0">
                <a:latin typeface="Courier New" panose="02070309020205020404" pitchFamily="49" charset="0"/>
                <a:cs typeface="Courier New" panose="02070309020205020404" pitchFamily="49" charset="0"/>
              </a:rPr>
              <a:t>(</a:t>
            </a:r>
            <a:r>
              <a:rPr lang="en-US" altLang="en-US" dirty="0" err="1">
                <a:solidFill>
                  <a:srgbClr val="FF0000"/>
                </a:solidFill>
                <a:latin typeface="Courier New" panose="02070309020205020404" pitchFamily="49" charset="0"/>
                <a:cs typeface="Courier New" panose="02070309020205020404" pitchFamily="49" charset="0"/>
              </a:rPr>
              <a:t>int</a:t>
            </a:r>
            <a:r>
              <a:rPr lang="en-US" altLang="en-US" dirty="0">
                <a:solidFill>
                  <a:srgbClr val="FF0000"/>
                </a:solidFill>
                <a:latin typeface="Courier New" panose="02070309020205020404" pitchFamily="49" charset="0"/>
                <a:cs typeface="Courier New" panose="02070309020205020404" pitchFamily="49" charset="0"/>
              </a:rPr>
              <a:t> *a</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n);</a:t>
            </a:r>
          </a:p>
          <a:p>
            <a:endParaRPr lang="en-US" altLang="en-US" dirty="0"/>
          </a:p>
          <a:p>
            <a:endParaRPr lang="en-US" dirty="0"/>
          </a:p>
        </p:txBody>
      </p:sp>
      <p:sp>
        <p:nvSpPr>
          <p:cNvPr id="5" name="Slide Number Placeholder 4"/>
          <p:cNvSpPr>
            <a:spLocks noGrp="1"/>
          </p:cNvSpPr>
          <p:nvPr>
            <p:ph type="sldNum" sz="quarter" idx="11"/>
          </p:nvPr>
        </p:nvSpPr>
        <p:spPr/>
        <p:txBody>
          <a:bodyPr/>
          <a:lstStyle/>
          <a:p>
            <a:pPr>
              <a:defRPr/>
            </a:pPr>
            <a:fld id="{61437B04-2FD3-4CD2-A312-AA1EE5272EFB}" type="slidenum">
              <a:rPr lang="en-US" altLang="en-US" smtClean="0"/>
              <a:pPr>
                <a:defRPr/>
              </a:pPr>
              <a:t>18</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4425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altLang="en-US" sz="2800"/>
              <a:t>Is it better style to declare an array parameter as *a or a[]?</a:t>
            </a:r>
          </a:p>
        </p:txBody>
      </p:sp>
      <p:sp>
        <p:nvSpPr>
          <p:cNvPr id="55299" name="Rectangle 3"/>
          <p:cNvSpPr>
            <a:spLocks noGrp="1" noChangeArrowheads="1"/>
          </p:cNvSpPr>
          <p:nvPr>
            <p:ph type="body" idx="4294967295"/>
          </p:nvPr>
        </p:nvSpPr>
        <p:spPr>
          <a:xfrm>
            <a:off x="685800" y="1752600"/>
            <a:ext cx="7772400" cy="4572000"/>
          </a:xfrm>
        </p:spPr>
        <p:txBody>
          <a:bodyPr/>
          <a:lstStyle/>
          <a:p>
            <a:r>
              <a:rPr lang="en-US" altLang="en-US" dirty="0"/>
              <a:t>In practice, </a:t>
            </a:r>
            <a:r>
              <a:rPr lang="en-US" altLang="en-US" dirty="0">
                <a:latin typeface="Courier New" panose="02070309020205020404" pitchFamily="49" charset="0"/>
              </a:rPr>
              <a:t>*a</a:t>
            </a:r>
            <a:r>
              <a:rPr lang="en-US" altLang="en-US" dirty="0"/>
              <a:t> is more common than </a:t>
            </a:r>
            <a:r>
              <a:rPr lang="en-US" altLang="en-US" dirty="0">
                <a:latin typeface="Courier New" panose="02070309020205020404" pitchFamily="49" charset="0"/>
              </a:rPr>
              <a:t>a[]</a:t>
            </a:r>
            <a:r>
              <a:rPr lang="en-US" altLang="en-US" dirty="0"/>
              <a:t>, so you’d better get used to it.</a:t>
            </a:r>
          </a:p>
          <a:p>
            <a:pPr marL="0" indent="0">
              <a:buNone/>
            </a:pPr>
            <a:endParaRPr lang="en-US" altLang="en-US" dirty="0"/>
          </a:p>
          <a:p>
            <a:pPr lvl="1"/>
            <a:r>
              <a:rPr lang="en-US" altLang="en-US" dirty="0">
                <a:latin typeface="Courier New" panose="02070309020205020404" pitchFamily="49" charset="0"/>
              </a:rPr>
              <a:t>*a </a:t>
            </a:r>
            <a:r>
              <a:rPr lang="en-US" altLang="en-US" dirty="0"/>
              <a:t>is more accurate than </a:t>
            </a:r>
            <a:r>
              <a:rPr lang="en-US" altLang="en-US" dirty="0">
                <a:latin typeface="Courier New" panose="02070309020205020404" pitchFamily="49" charset="0"/>
              </a:rPr>
              <a:t>a[]</a:t>
            </a:r>
            <a:r>
              <a:rPr lang="en-US" altLang="en-US" dirty="0"/>
              <a:t> because only a pointer is passed, not a copy of the array.</a:t>
            </a:r>
          </a:p>
          <a:p>
            <a:pPr lvl="1"/>
            <a:r>
              <a:rPr lang="en-US" altLang="en-US" dirty="0">
                <a:latin typeface="Courier New" panose="02070309020205020404" pitchFamily="49" charset="0"/>
              </a:rPr>
              <a:t>*a </a:t>
            </a:r>
            <a:r>
              <a:rPr lang="en-US" altLang="en-US" dirty="0"/>
              <a:t>can be ambiguous since it can refer to an array of objects or a pointer to a single object.</a:t>
            </a:r>
          </a:p>
          <a:p>
            <a:pPr lvl="1"/>
            <a:endParaRPr lang="en-US" altLang="en-US" dirty="0"/>
          </a:p>
          <a:p>
            <a:endParaRPr lang="en-US" altLang="en-US" dirty="0">
              <a:latin typeface="Courier New" panose="02070309020205020404" pitchFamily="49" charset="0"/>
            </a:endParaRPr>
          </a:p>
        </p:txBody>
      </p:sp>
    </p:spTree>
    <p:extLst>
      <p:ext uri="{BB962C8B-B14F-4D97-AF65-F5344CB8AC3E}">
        <p14:creationId xmlns:p14="http://schemas.microsoft.com/office/powerpoint/2010/main" val="154604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ctrTitle" idx="4294967295"/>
          </p:nvPr>
        </p:nvSpPr>
        <p:spPr>
          <a:xfrm>
            <a:off x="685800" y="2130425"/>
            <a:ext cx="7772400" cy="1470025"/>
          </a:xfrm>
        </p:spPr>
        <p:txBody>
          <a:bodyPr/>
          <a:lstStyle/>
          <a:p>
            <a:r>
              <a:rPr lang="en-US" altLang="en-US" dirty="0"/>
              <a:t>Combining the </a:t>
            </a:r>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Operators</a:t>
            </a:r>
          </a:p>
        </p:txBody>
      </p:sp>
      <p:sp>
        <p:nvSpPr>
          <p:cNvPr id="36867" name="Rectangle 5"/>
          <p:cNvSpPr>
            <a:spLocks noGrp="1" noChangeArrowheads="1"/>
          </p:cNvSpPr>
          <p:nvPr>
            <p:ph type="subTitle" idx="4294967295"/>
          </p:nvPr>
        </p:nvSpPr>
        <p:spPr>
          <a:xfrm>
            <a:off x="1371600" y="3886200"/>
            <a:ext cx="6400800" cy="1752600"/>
          </a:xfrm>
        </p:spPr>
        <p:txBody>
          <a:bodyPr/>
          <a:lstStyle/>
          <a:p>
            <a:pPr marL="0" indent="0" algn="ctr">
              <a:buFontTx/>
              <a:buNone/>
            </a:pPr>
            <a:endParaRPr lang="en-US" altLang="en-US"/>
          </a:p>
        </p:txBody>
      </p:sp>
    </p:spTree>
    <p:extLst>
      <p:ext uri="{BB962C8B-B14F-4D97-AF65-F5344CB8AC3E}">
        <p14:creationId xmlns:p14="http://schemas.microsoft.com/office/powerpoint/2010/main" val="206767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85800"/>
          </a:xfrm>
        </p:spPr>
        <p:txBody>
          <a:bodyPr/>
          <a:lstStyle/>
          <a:p>
            <a:r>
              <a:rPr lang="en-US" dirty="0"/>
              <a:t>Example Program: </a:t>
            </a:r>
            <a:r>
              <a:rPr lang="en-US" dirty="0" err="1"/>
              <a:t>max_min</a:t>
            </a:r>
            <a:endParaRPr lang="en-US" dirty="0"/>
          </a:p>
        </p:txBody>
      </p:sp>
      <p:sp>
        <p:nvSpPr>
          <p:cNvPr id="3" name="Content Placeholder 2"/>
          <p:cNvSpPr>
            <a:spLocks noGrp="1"/>
          </p:cNvSpPr>
          <p:nvPr>
            <p:ph idx="1"/>
          </p:nvPr>
        </p:nvSpPr>
        <p:spPr>
          <a:xfrm>
            <a:off x="685800" y="1524000"/>
            <a:ext cx="7772400" cy="4800600"/>
          </a:xfrm>
        </p:spPr>
        <p:txBody>
          <a:bodyPr/>
          <a:lstStyle/>
          <a:p>
            <a:r>
              <a:rPr lang="en-US" altLang="en-US" dirty="0"/>
              <a:t>Modify the </a:t>
            </a:r>
            <a:r>
              <a:rPr lang="en-US" altLang="en-US" dirty="0" err="1"/>
              <a:t>max_min</a:t>
            </a:r>
            <a:r>
              <a:rPr lang="en-US" altLang="en-US" dirty="0"/>
              <a:t> program so it declares array argument as a pointer</a:t>
            </a:r>
          </a:p>
          <a:p>
            <a:endParaRPr lang="en-US" dirty="0"/>
          </a:p>
        </p:txBody>
      </p:sp>
      <p:sp>
        <p:nvSpPr>
          <p:cNvPr id="5" name="Slide Number Placeholder 4"/>
          <p:cNvSpPr>
            <a:spLocks noGrp="1"/>
          </p:cNvSpPr>
          <p:nvPr>
            <p:ph type="sldNum" sz="quarter" idx="11"/>
          </p:nvPr>
        </p:nvSpPr>
        <p:spPr>
          <a:xfrm>
            <a:off x="4191000" y="6400800"/>
            <a:ext cx="685800" cy="304800"/>
          </a:xfrm>
        </p:spPr>
        <p:txBody>
          <a:bodyPr/>
          <a:lstStyle/>
          <a:p>
            <a:fld id="{61437B04-2FD3-4CD2-A312-AA1EE5272EFB}" type="slidenum">
              <a:rPr lang="en-US" altLang="en-US" smtClean="0"/>
              <a:pPr/>
              <a:t>20</a:t>
            </a:fld>
            <a:endParaRPr lang="en-US" altLang="en-US"/>
          </a:p>
        </p:txBody>
      </p:sp>
    </p:spTree>
    <p:extLst>
      <p:ext uri="{BB962C8B-B14F-4D97-AF65-F5344CB8AC3E}">
        <p14:creationId xmlns:p14="http://schemas.microsoft.com/office/powerpoint/2010/main" val="319405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 Fault</a:t>
            </a:r>
          </a:p>
        </p:txBody>
      </p:sp>
      <p:sp>
        <p:nvSpPr>
          <p:cNvPr id="3" name="Content Placeholder 2"/>
          <p:cNvSpPr>
            <a:spLocks noGrp="1"/>
          </p:cNvSpPr>
          <p:nvPr>
            <p:ph idx="1"/>
          </p:nvPr>
        </p:nvSpPr>
        <p:spPr/>
        <p:txBody>
          <a:bodyPr/>
          <a:lstStyle/>
          <a:p>
            <a:r>
              <a:rPr lang="en-US" dirty="0"/>
              <a:t>In computing, a </a:t>
            </a:r>
            <a:r>
              <a:rPr lang="en-US" b="1" dirty="0"/>
              <a:t>segmentation fault</a:t>
            </a:r>
            <a:r>
              <a:rPr lang="en-US" dirty="0"/>
              <a:t> means your program has attempted to access an area of memory that it is not allowed to access. In other words, it attempted to stomp on memory ground that is beyond the limits that the operating system (e.g., Unix) has allocated for your program.</a:t>
            </a:r>
          </a:p>
          <a:p>
            <a:r>
              <a:rPr lang="en-US" dirty="0"/>
              <a:t>Your program is only allowed to touch memory that belongs to it (allocated to the variables). Any access outside that area will cause a segmentation fault.</a:t>
            </a:r>
          </a:p>
          <a:p>
            <a:endParaRPr lang="en-US" dirty="0"/>
          </a:p>
        </p:txBody>
      </p:sp>
      <p:sp>
        <p:nvSpPr>
          <p:cNvPr id="5" name="Slide Number Placeholder 4"/>
          <p:cNvSpPr>
            <a:spLocks noGrp="1"/>
          </p:cNvSpPr>
          <p:nvPr>
            <p:ph type="sldNum" sz="quarter" idx="11"/>
          </p:nvPr>
        </p:nvSpPr>
        <p:spPr/>
        <p:txBody>
          <a:bodyPr/>
          <a:lstStyle/>
          <a:p>
            <a:pPr>
              <a:defRPr/>
            </a:pPr>
            <a:fld id="{61437B04-2FD3-4CD2-A312-AA1EE5272EFB}" type="slidenum">
              <a:rPr lang="en-US" altLang="en-US" smtClean="0"/>
              <a:pPr>
                <a:defRPr/>
              </a:pPr>
              <a:t>21</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21083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Causes of Segmentation Fault</a:t>
            </a:r>
          </a:p>
        </p:txBody>
      </p:sp>
      <p:sp>
        <p:nvSpPr>
          <p:cNvPr id="3" name="Content Placeholder 2"/>
          <p:cNvSpPr>
            <a:spLocks noGrp="1"/>
          </p:cNvSpPr>
          <p:nvPr>
            <p:ph idx="1"/>
          </p:nvPr>
        </p:nvSpPr>
        <p:spPr/>
        <p:txBody>
          <a:bodyPr/>
          <a:lstStyle/>
          <a:p>
            <a:r>
              <a:rPr lang="en-US" dirty="0"/>
              <a:t>Forgetting to use "&amp;" on the arguments to </a:t>
            </a:r>
            <a:r>
              <a:rPr lang="en-US" dirty="0" err="1"/>
              <a:t>scanf</a:t>
            </a:r>
            <a:endParaRPr lang="en-US" dirty="0"/>
          </a:p>
          <a:p>
            <a:r>
              <a:rPr lang="en-US" dirty="0"/>
              <a:t>Forgetting to use "&amp;" on the arguments to function as pointers</a:t>
            </a:r>
          </a:p>
          <a:p>
            <a:r>
              <a:rPr lang="en-US" dirty="0"/>
              <a:t>Incorrect use of the "&amp;" (address of) and "*" (indirection) operators</a:t>
            </a:r>
          </a:p>
          <a:p>
            <a:r>
              <a:rPr lang="en-US" dirty="0"/>
              <a:t>Failure to initialize a pointer before accessing it</a:t>
            </a:r>
          </a:p>
        </p:txBody>
      </p:sp>
      <p:sp>
        <p:nvSpPr>
          <p:cNvPr id="5" name="Slide Number Placeholder 4"/>
          <p:cNvSpPr>
            <a:spLocks noGrp="1"/>
          </p:cNvSpPr>
          <p:nvPr>
            <p:ph type="sldNum" sz="quarter" idx="11"/>
          </p:nvPr>
        </p:nvSpPr>
        <p:spPr/>
        <p:txBody>
          <a:bodyPr/>
          <a:lstStyle/>
          <a:p>
            <a:pPr>
              <a:defRPr/>
            </a:pPr>
            <a:fld id="{61437B04-2FD3-4CD2-A312-AA1EE5272EFB}" type="slidenum">
              <a:rPr lang="en-US" altLang="en-US" smtClean="0"/>
              <a:pPr>
                <a:defRPr/>
              </a:pPr>
              <a:t>22</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514224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Exercises</a:t>
            </a:r>
          </a:p>
        </p:txBody>
      </p:sp>
      <p:sp>
        <p:nvSpPr>
          <p:cNvPr id="3" name="Content Placeholder 2"/>
          <p:cNvSpPr>
            <a:spLocks noGrp="1"/>
          </p:cNvSpPr>
          <p:nvPr>
            <p:ph idx="1"/>
          </p:nvPr>
        </p:nvSpPr>
        <p:spPr/>
        <p:txBody>
          <a:bodyPr/>
          <a:lstStyle/>
          <a:p>
            <a:r>
              <a:rPr lang="en-US" dirty="0"/>
              <a:t>Identify the causes of the segmentation fault for each of the programs: segmentation_fault_example1-4.c</a:t>
            </a:r>
          </a:p>
          <a:p>
            <a:endParaRPr lang="en-US" dirty="0"/>
          </a:p>
          <a:p>
            <a:r>
              <a:rPr lang="en-US" dirty="0"/>
              <a:t>Canvas&gt;Files&gt;Week 7&gt;In-class </a:t>
            </a:r>
            <a:r>
              <a:rPr lang="en-US"/>
              <a:t>Programming Exercises</a:t>
            </a:r>
            <a:endParaRPr lang="en-US" dirty="0"/>
          </a:p>
          <a:p>
            <a:endParaRPr lang="en-US" dirty="0"/>
          </a:p>
        </p:txBody>
      </p:sp>
      <p:sp>
        <p:nvSpPr>
          <p:cNvPr id="5" name="Slide Number Placeholder 4"/>
          <p:cNvSpPr>
            <a:spLocks noGrp="1"/>
          </p:cNvSpPr>
          <p:nvPr>
            <p:ph type="sldNum" sz="quarter" idx="11"/>
          </p:nvPr>
        </p:nvSpPr>
        <p:spPr/>
        <p:txBody>
          <a:bodyPr/>
          <a:lstStyle/>
          <a:p>
            <a:pPr>
              <a:defRPr/>
            </a:pPr>
            <a:fld id="{61437B04-2FD3-4CD2-A312-AA1EE5272EFB}" type="slidenum">
              <a:rPr lang="en-US" altLang="en-US" smtClean="0"/>
              <a:pPr>
                <a:defRPr/>
              </a:pPr>
              <a:t>23</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4138943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Exercise</a:t>
            </a:r>
          </a:p>
        </p:txBody>
      </p:sp>
      <p:sp>
        <p:nvSpPr>
          <p:cNvPr id="3" name="Content Placeholder 2"/>
          <p:cNvSpPr>
            <a:spLocks noGrp="1"/>
          </p:cNvSpPr>
          <p:nvPr>
            <p:ph idx="1"/>
          </p:nvPr>
        </p:nvSpPr>
        <p:spPr/>
        <p:txBody>
          <a:bodyPr/>
          <a:lstStyle/>
          <a:p>
            <a:r>
              <a:rPr lang="en-US" dirty="0"/>
              <a:t>Write a function that checks if there are duplicates in an array, it returns 1 if duplicates exist, returns 0 if duplicates do not exist. </a:t>
            </a:r>
            <a:r>
              <a:rPr lang="en-US" dirty="0">
                <a:solidFill>
                  <a:schemeClr val="accent2"/>
                </a:solidFill>
              </a:rPr>
              <a:t>Use pointers, pointer arithmetic, and array name as pointer for function argument. In other words, eliminate the loop index variables and all use of the [] operator in the functions. </a:t>
            </a:r>
          </a:p>
          <a:p>
            <a:pPr marL="0" indent="0">
              <a:buNone/>
            </a:pPr>
            <a:endParaRPr lang="en-US" dirty="0"/>
          </a:p>
          <a:p>
            <a:pPr marL="0" indent="0">
              <a:buNone/>
            </a:pPr>
            <a:r>
              <a:rPr lang="en-US" dirty="0"/>
              <a:t>  function prototype:</a:t>
            </a:r>
          </a:p>
          <a:p>
            <a:pPr marL="0" indent="0">
              <a:buNone/>
            </a:pPr>
            <a:r>
              <a:rPr lang="en-US" dirty="0"/>
              <a:t>   </a:t>
            </a:r>
            <a:r>
              <a:rPr lang="en-US" sz="2000" dirty="0" err="1">
                <a:latin typeface="Courier New" panose="02070309020205020404" pitchFamily="49" charset="0"/>
                <a:cs typeface="Courier New" panose="02070309020205020404" pitchFamily="49" charset="0"/>
              </a:rPr>
              <a:t>int</a:t>
            </a:r>
            <a:r>
              <a:rPr lang="en-US" sz="2000">
                <a:latin typeface="Courier New" panose="02070309020205020404" pitchFamily="49" charset="0"/>
                <a:cs typeface="Courier New" panose="02070309020205020404" pitchFamily="49" charset="0"/>
              </a:rPr>
              <a:t> duplicates(</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n);</a:t>
            </a:r>
            <a:endParaRPr lang="en-US" sz="2000" dirty="0"/>
          </a:p>
        </p:txBody>
      </p:sp>
      <p:sp>
        <p:nvSpPr>
          <p:cNvPr id="5" name="Slide Number Placeholder 4"/>
          <p:cNvSpPr>
            <a:spLocks noGrp="1"/>
          </p:cNvSpPr>
          <p:nvPr>
            <p:ph type="sldNum" sz="quarter" idx="11"/>
          </p:nvPr>
        </p:nvSpPr>
        <p:spPr/>
        <p:txBody>
          <a:bodyPr/>
          <a:lstStyle/>
          <a:p>
            <a:pPr>
              <a:defRPr/>
            </a:pPr>
            <a:fld id="{61437B04-2FD3-4CD2-A312-AA1EE5272EFB}" type="slidenum">
              <a:rPr lang="en-US" altLang="en-US" smtClean="0"/>
              <a:pPr>
                <a:defRPr/>
              </a:pPr>
              <a:t>24</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293678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85800"/>
          </a:xfrm>
        </p:spPr>
        <p:txBody>
          <a:bodyPr/>
          <a:lstStyle/>
          <a:p>
            <a:r>
              <a:rPr lang="en-US" dirty="0"/>
              <a:t>Test your function with main:</a:t>
            </a:r>
          </a:p>
        </p:txBody>
      </p:sp>
      <p:sp>
        <p:nvSpPr>
          <p:cNvPr id="3" name="Content Placeholder 2"/>
          <p:cNvSpPr>
            <a:spLocks noGrp="1"/>
          </p:cNvSpPr>
          <p:nvPr>
            <p:ph idx="1"/>
          </p:nvPr>
        </p:nvSpPr>
        <p:spPr>
          <a:xfrm>
            <a:off x="685800" y="838200"/>
            <a:ext cx="7772400" cy="5486400"/>
          </a:xfrm>
        </p:spPr>
        <p:txBody>
          <a:body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the size of the array: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%d array elements: ", n);</a:t>
            </a:r>
          </a:p>
          <a:p>
            <a:pPr marL="0" indent="0">
              <a:buNone/>
            </a:pPr>
            <a:r>
              <a:rPr lang="en-US" sz="1600" dirty="0">
                <a:latin typeface="Courier New" panose="02070309020205020404" pitchFamily="49" charset="0"/>
                <a:cs typeface="Courier New" panose="02070309020205020404" pitchFamily="49" charset="0"/>
              </a:rPr>
              <a:t>        for(</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=0;i&lt;</a:t>
            </a:r>
            <a:r>
              <a:rPr lang="en-US" sz="1600" dirty="0" err="1">
                <a:latin typeface="Courier New" panose="02070309020205020404" pitchFamily="49" charset="0"/>
                <a:cs typeface="Courier New" panose="02070309020205020404" pitchFamily="49" charset="0"/>
              </a:rPr>
              <a:t>n;i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result = duplicates(a, n);</a:t>
            </a:r>
          </a:p>
          <a:p>
            <a:pPr marL="0" indent="0">
              <a:buNone/>
            </a:pPr>
            <a:r>
              <a:rPr lang="en-US" sz="1600" dirty="0">
                <a:latin typeface="Courier New" panose="02070309020205020404" pitchFamily="49" charset="0"/>
                <a:cs typeface="Courier New" panose="02070309020205020404" pitchFamily="49" charset="0"/>
              </a:rPr>
              <a:t>        if(result)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("there are duplicates in the array\n");</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 duplicates\n");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1"/>
          </p:nvPr>
        </p:nvSpPr>
        <p:spPr/>
        <p:txBody>
          <a:bodyPr/>
          <a:lstStyle/>
          <a:p>
            <a:pPr>
              <a:defRPr/>
            </a:pPr>
            <a:fld id="{61437B04-2FD3-4CD2-A312-AA1EE5272EFB}" type="slidenum">
              <a:rPr lang="en-US" altLang="en-US" smtClean="0"/>
              <a:pPr>
                <a:defRPr/>
              </a:pPr>
              <a:t>25</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628527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Combining the </a:t>
            </a:r>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Operators</a:t>
            </a:r>
          </a:p>
        </p:txBody>
      </p:sp>
      <p:sp>
        <p:nvSpPr>
          <p:cNvPr id="38915" name="Content Placeholder 2"/>
          <p:cNvSpPr>
            <a:spLocks noGrp="1"/>
          </p:cNvSpPr>
          <p:nvPr>
            <p:ph idx="1"/>
          </p:nvPr>
        </p:nvSpPr>
        <p:spPr/>
        <p:txBody>
          <a:bodyPr/>
          <a:lstStyle/>
          <a:p>
            <a:r>
              <a:rPr lang="en-US" altLang="en-US"/>
              <a:t>C programmers often combine the </a:t>
            </a:r>
            <a:r>
              <a:rPr lang="en-US" altLang="en-US">
                <a:latin typeface="Courier New" panose="02070309020205020404" pitchFamily="49" charset="0"/>
                <a:cs typeface="Courier New" panose="02070309020205020404" pitchFamily="49" charset="0"/>
              </a:rPr>
              <a:t>*</a:t>
            </a:r>
            <a:r>
              <a:rPr lang="en-US" altLang="en-US"/>
              <a:t> (indirection) and </a:t>
            </a:r>
            <a:r>
              <a:rPr lang="en-US" altLang="en-US">
                <a:latin typeface="Courier New" panose="02070309020205020404" pitchFamily="49" charset="0"/>
                <a:cs typeface="Courier New" panose="02070309020205020404" pitchFamily="49" charset="0"/>
              </a:rPr>
              <a:t>++</a:t>
            </a:r>
            <a:r>
              <a:rPr lang="en-US" altLang="en-US"/>
              <a:t> operators.</a:t>
            </a:r>
          </a:p>
          <a:p>
            <a:r>
              <a:rPr lang="en-US" altLang="en-US"/>
              <a:t>A statement that modifies an array element and then advances to the next element:</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a[i++] = j;</a:t>
            </a:r>
          </a:p>
        </p:txBody>
      </p:sp>
      <p:sp>
        <p:nvSpPr>
          <p:cNvPr id="389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3A2BE1F2-729A-411B-99DB-8626262FEB07}" type="slidenum">
              <a:rPr lang="en-US" altLang="en-US" sz="1200">
                <a:latin typeface="Arial" panose="020B0604020202020204" pitchFamily="34" charset="0"/>
              </a:rPr>
              <a:pPr>
                <a:spcBef>
                  <a:spcPct val="0"/>
                </a:spcBef>
                <a:buFontTx/>
                <a:buNone/>
              </a:pPr>
              <a:t>3</a:t>
            </a:fld>
            <a:endParaRPr lang="en-US" altLang="en-US" sz="1800"/>
          </a:p>
        </p:txBody>
      </p:sp>
    </p:spTree>
    <p:extLst>
      <p:ext uri="{BB962C8B-B14F-4D97-AF65-F5344CB8AC3E}">
        <p14:creationId xmlns:p14="http://schemas.microsoft.com/office/powerpoint/2010/main" val="139458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altLang="en-US" dirty="0"/>
              <a:t>Combining the </a:t>
            </a:r>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Operators</a:t>
            </a:r>
          </a:p>
        </p:txBody>
      </p:sp>
      <p:sp>
        <p:nvSpPr>
          <p:cNvPr id="39939" name="Rectangle 3"/>
          <p:cNvSpPr>
            <a:spLocks noGrp="1" noChangeArrowheads="1"/>
          </p:cNvSpPr>
          <p:nvPr>
            <p:ph type="body" idx="4294967295"/>
          </p:nvPr>
        </p:nvSpPr>
        <p:spPr/>
        <p:txBody>
          <a:bodyPr/>
          <a:lstStyle/>
          <a:p>
            <a:r>
              <a:rPr lang="en-US" altLang="en-US" dirty="0"/>
              <a:t>The corresponding pointer version of </a:t>
            </a:r>
            <a:r>
              <a:rPr lang="en-US" altLang="en-US" sz="2400" dirty="0">
                <a:latin typeface="Courier New" panose="02070309020205020404" pitchFamily="49" charset="0"/>
                <a:cs typeface="Courier New" panose="02070309020205020404" pitchFamily="49" charset="0"/>
              </a:rPr>
              <a:t>a[</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 = j; </a:t>
            </a:r>
            <a:r>
              <a:rPr lang="en-US" altLang="en-US" dirty="0">
                <a:cs typeface="Courier New" panose="02070309020205020404" pitchFamily="49" charset="0"/>
              </a:rPr>
              <a:t>assuming</a:t>
            </a:r>
            <a:r>
              <a:rPr lang="en-US" altLang="en-US" dirty="0">
                <a:latin typeface="Courier New" panose="02070309020205020404" pitchFamily="49" charset="0"/>
                <a:cs typeface="Courier New" panose="02070309020205020404" pitchFamily="49" charset="0"/>
              </a:rPr>
              <a:t> p </a:t>
            </a:r>
            <a:r>
              <a:rPr lang="en-US" altLang="en-US" dirty="0">
                <a:cs typeface="Courier New" panose="02070309020205020404" pitchFamily="49" charset="0"/>
              </a:rPr>
              <a:t>is a pointer</a:t>
            </a:r>
            <a:r>
              <a:rPr lang="en-US" altLang="en-US" dirty="0">
                <a:latin typeface="Courier New" panose="02070309020205020404" pitchFamily="49" charset="0"/>
                <a:cs typeface="Courier New" panose="02070309020205020404" pitchFamily="49" charset="0"/>
              </a:rPr>
              <a:t>.</a:t>
            </a:r>
          </a:p>
          <a:p>
            <a:pPr>
              <a:buFontTx/>
              <a:buNone/>
            </a:pPr>
            <a:endParaRPr lang="en-US" altLang="en-US" dirty="0">
              <a:latin typeface="Courier New" panose="02070309020205020404" pitchFamily="49" charset="0"/>
              <a:cs typeface="Courier New" panose="02070309020205020404" pitchFamily="49" charset="0"/>
            </a:endParaRPr>
          </a:p>
          <a:p>
            <a:pPr>
              <a:buFontTx/>
              <a:buNone/>
            </a:pPr>
            <a:r>
              <a:rPr lang="en-US" altLang="en-US" sz="2400" dirty="0">
                <a:latin typeface="Courier New" panose="02070309020205020404" pitchFamily="49" charset="0"/>
                <a:cs typeface="Courier New" panose="02070309020205020404" pitchFamily="49" charset="0"/>
              </a:rPr>
              <a:t>  p = &amp;a[</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endParaRPr lang="en-US" altLang="en-US" dirty="0"/>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*p++ = j;</a:t>
            </a:r>
          </a:p>
          <a:p>
            <a:pPr>
              <a:lnSpc>
                <a:spcPct val="80000"/>
              </a:lnSpc>
              <a:spcBef>
                <a:spcPts val="1200"/>
              </a:spcBef>
              <a:buFontTx/>
              <a:buNone/>
            </a:pPr>
            <a:endParaRPr lang="en-US" altLang="en-US" sz="2400" dirty="0">
              <a:latin typeface="Courier New" panose="02070309020205020404" pitchFamily="49" charset="0"/>
              <a:cs typeface="Courier New" panose="02070309020205020404" pitchFamily="49" charset="0"/>
            </a:endParaRPr>
          </a:p>
          <a:p>
            <a:r>
              <a:rPr lang="en-US" altLang="en-US" dirty="0"/>
              <a:t>Because the </a:t>
            </a:r>
            <a:r>
              <a:rPr lang="en-US" altLang="en-US" dirty="0">
                <a:solidFill>
                  <a:schemeClr val="accent2"/>
                </a:solidFill>
              </a:rPr>
              <a:t>postfix version of </a:t>
            </a:r>
            <a:r>
              <a:rPr lang="en-US" altLang="en-US" dirty="0">
                <a:solidFill>
                  <a:schemeClr val="accent2"/>
                </a:solidFill>
                <a:latin typeface="Courier New" panose="02070309020205020404" pitchFamily="49" charset="0"/>
                <a:cs typeface="Courier New" panose="02070309020205020404" pitchFamily="49" charset="0"/>
              </a:rPr>
              <a:t>++</a:t>
            </a:r>
            <a:r>
              <a:rPr lang="en-US" altLang="en-US" dirty="0">
                <a:solidFill>
                  <a:schemeClr val="accent2"/>
                </a:solidFill>
              </a:rPr>
              <a:t> takes precedence over </a:t>
            </a:r>
            <a:r>
              <a:rPr lang="en-US" altLang="en-US" dirty="0">
                <a:solidFill>
                  <a:schemeClr val="accent2"/>
                </a:solidFill>
                <a:latin typeface="Courier New" panose="02070309020205020404" pitchFamily="49" charset="0"/>
                <a:cs typeface="Courier New" panose="02070309020205020404" pitchFamily="49" charset="0"/>
              </a:rPr>
              <a:t>*</a:t>
            </a:r>
            <a:r>
              <a:rPr lang="en-US" altLang="en-US" dirty="0"/>
              <a:t>, the compiler sees this as</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*(p++) = j;</a:t>
            </a:r>
          </a:p>
          <a:p>
            <a:pPr marL="0" indent="0">
              <a:buNone/>
            </a:pPr>
            <a:r>
              <a:rPr lang="en-US" altLang="en-US" dirty="0"/>
              <a:t>    instead of   </a:t>
            </a:r>
            <a:r>
              <a:rPr lang="en-US" altLang="en-US" dirty="0">
                <a:latin typeface="Courier New" panose="02070309020205020404" pitchFamily="49" charset="0"/>
                <a:cs typeface="Courier New" panose="02070309020205020404" pitchFamily="49" charset="0"/>
              </a:rPr>
              <a:t>(*p)++ = j;</a:t>
            </a:r>
          </a:p>
          <a:p>
            <a:pPr marL="0" indent="0">
              <a:buNone/>
            </a:pPr>
            <a:endParaRPr lang="en-US" altLang="en-US" dirty="0"/>
          </a:p>
        </p:txBody>
      </p:sp>
    </p:spTree>
    <p:extLst>
      <p:ext uri="{BB962C8B-B14F-4D97-AF65-F5344CB8AC3E}">
        <p14:creationId xmlns:p14="http://schemas.microsoft.com/office/powerpoint/2010/main" val="375748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Combining the </a:t>
            </a:r>
            <a:r>
              <a:rPr lang="en-US" altLang="en-US" b="1">
                <a:latin typeface="Courier New" panose="02070309020205020404" pitchFamily="49" charset="0"/>
                <a:cs typeface="Courier New" panose="02070309020205020404" pitchFamily="49" charset="0"/>
              </a:rPr>
              <a:t>*</a:t>
            </a:r>
            <a:r>
              <a:rPr lang="en-US" altLang="en-US"/>
              <a:t> and </a:t>
            </a:r>
            <a:r>
              <a:rPr lang="en-US" altLang="en-US" b="1">
                <a:latin typeface="Courier New" panose="02070309020205020404" pitchFamily="49" charset="0"/>
                <a:cs typeface="Courier New" panose="02070309020205020404" pitchFamily="49" charset="0"/>
              </a:rPr>
              <a:t>++</a:t>
            </a:r>
            <a:r>
              <a:rPr lang="en-US" altLang="en-US"/>
              <a:t> Operators</a:t>
            </a:r>
          </a:p>
        </p:txBody>
      </p:sp>
      <p:sp>
        <p:nvSpPr>
          <p:cNvPr id="40963" name="Content Placeholder 2"/>
          <p:cNvSpPr>
            <a:spLocks noGrp="1"/>
          </p:cNvSpPr>
          <p:nvPr>
            <p:ph idx="1"/>
          </p:nvPr>
        </p:nvSpPr>
        <p:spPr/>
        <p:txBody>
          <a:bodyPr/>
          <a:lstStyle/>
          <a:p>
            <a:pPr>
              <a:spcBef>
                <a:spcPts val="600"/>
              </a:spcBef>
              <a:buFontTx/>
              <a:buNone/>
              <a:tabLst>
                <a:tab pos="1371600" algn="ctr"/>
                <a:tab pos="2559050" algn="l"/>
                <a:tab pos="5029200" algn="ctr"/>
              </a:tabLst>
            </a:pPr>
            <a:r>
              <a:rPr lang="en-US" altLang="en-US" sz="2200"/>
              <a:t>		</a:t>
            </a:r>
            <a:r>
              <a:rPr lang="en-US" altLang="en-US" sz="2200" i="1"/>
              <a:t>Expression</a:t>
            </a:r>
            <a:r>
              <a:rPr lang="en-US" altLang="en-US" sz="2200"/>
              <a:t>		</a:t>
            </a:r>
            <a:r>
              <a:rPr lang="en-US" altLang="en-US" sz="2200" i="1"/>
              <a:t>Meaning</a:t>
            </a:r>
          </a:p>
          <a:p>
            <a:pPr>
              <a:spcBef>
                <a:spcPts val="600"/>
              </a:spcBef>
              <a:buFontTx/>
              <a:buNone/>
              <a:tabLst>
                <a:tab pos="1371600" algn="ctr"/>
                <a:tab pos="2559050" algn="l"/>
                <a:tab pos="5029200" algn="ctr"/>
              </a:tabLst>
            </a:pPr>
            <a:r>
              <a:rPr lang="en-US" altLang="en-US" sz="2200">
                <a:latin typeface="Courier New" panose="02070309020205020404" pitchFamily="49" charset="0"/>
                <a:cs typeface="Courier New" panose="02070309020205020404" pitchFamily="49" charset="0"/>
              </a:rPr>
              <a:t>	*p++</a:t>
            </a:r>
            <a:r>
              <a:rPr lang="en-US" altLang="en-US" sz="2200"/>
              <a:t> or </a:t>
            </a:r>
            <a:r>
              <a:rPr lang="en-US" altLang="en-US" sz="2200">
                <a:latin typeface="Courier New" panose="02070309020205020404" pitchFamily="49" charset="0"/>
                <a:cs typeface="Courier New" panose="02070309020205020404" pitchFamily="49" charset="0"/>
              </a:rPr>
              <a:t>*(p++)</a:t>
            </a:r>
            <a:r>
              <a:rPr lang="en-US" altLang="en-US" sz="2200"/>
              <a:t>	</a:t>
            </a:r>
            <a:r>
              <a:rPr lang="en-US" altLang="en-US" sz="2200">
                <a:solidFill>
                  <a:srgbClr val="000099"/>
                </a:solidFill>
              </a:rPr>
              <a:t>Value of expression is </a:t>
            </a:r>
            <a:r>
              <a:rPr lang="en-US" altLang="en-US" sz="2200">
                <a:solidFill>
                  <a:srgbClr val="000099"/>
                </a:solidFill>
                <a:latin typeface="Courier New" panose="02070309020205020404" pitchFamily="49" charset="0"/>
                <a:cs typeface="Courier New" panose="02070309020205020404" pitchFamily="49" charset="0"/>
              </a:rPr>
              <a:t>*p</a:t>
            </a:r>
            <a:r>
              <a:rPr lang="en-US" altLang="en-US" sz="2200">
                <a:solidFill>
                  <a:srgbClr val="000099"/>
                </a:solidFill>
              </a:rPr>
              <a:t> before increment;</a:t>
            </a:r>
          </a:p>
          <a:p>
            <a:pPr>
              <a:spcBef>
                <a:spcPct val="0"/>
              </a:spcBef>
              <a:buFontTx/>
              <a:buNone/>
              <a:tabLst>
                <a:tab pos="1371600" algn="ctr"/>
                <a:tab pos="2559050" algn="l"/>
                <a:tab pos="5029200" algn="ctr"/>
              </a:tabLst>
            </a:pPr>
            <a:r>
              <a:rPr lang="en-US" altLang="en-US" sz="2200">
                <a:solidFill>
                  <a:srgbClr val="000099"/>
                </a:solidFill>
              </a:rPr>
              <a:t>			increment </a:t>
            </a:r>
            <a:r>
              <a:rPr lang="en-US" altLang="en-US" sz="2200">
                <a:solidFill>
                  <a:srgbClr val="000099"/>
                </a:solidFill>
                <a:latin typeface="Courier New" panose="02070309020205020404" pitchFamily="49" charset="0"/>
                <a:cs typeface="Courier New" panose="02070309020205020404" pitchFamily="49" charset="0"/>
              </a:rPr>
              <a:t>p</a:t>
            </a:r>
            <a:r>
              <a:rPr lang="en-US" altLang="en-US" sz="2200">
                <a:solidFill>
                  <a:srgbClr val="000099"/>
                </a:solidFill>
              </a:rPr>
              <a:t> later</a:t>
            </a:r>
          </a:p>
          <a:p>
            <a:pPr>
              <a:spcBef>
                <a:spcPts val="600"/>
              </a:spcBef>
              <a:buFontTx/>
              <a:buNone/>
              <a:tabLst>
                <a:tab pos="1371600" algn="ctr"/>
                <a:tab pos="2559050" algn="l"/>
                <a:tab pos="5029200" algn="ctr"/>
              </a:tabLst>
            </a:pPr>
            <a:r>
              <a:rPr lang="en-US" altLang="en-US" sz="2200">
                <a:latin typeface="Courier New" panose="02070309020205020404" pitchFamily="49" charset="0"/>
                <a:cs typeface="Courier New" panose="02070309020205020404" pitchFamily="49" charset="0"/>
              </a:rPr>
              <a:t>	</a:t>
            </a:r>
          </a:p>
          <a:p>
            <a:pPr>
              <a:spcBef>
                <a:spcPts val="600"/>
              </a:spcBef>
              <a:buFontTx/>
              <a:buNone/>
              <a:tabLst>
                <a:tab pos="1371600" algn="ctr"/>
                <a:tab pos="2559050" algn="l"/>
                <a:tab pos="5029200" algn="ctr"/>
              </a:tabLst>
            </a:pPr>
            <a:r>
              <a:rPr lang="en-US" altLang="en-US" sz="2200">
                <a:latin typeface="Courier New" panose="02070309020205020404" pitchFamily="49" charset="0"/>
                <a:cs typeface="Courier New" panose="02070309020205020404" pitchFamily="49" charset="0"/>
              </a:rPr>
              <a:t>	*++p</a:t>
            </a:r>
            <a:r>
              <a:rPr lang="en-US" altLang="en-US" sz="2200"/>
              <a:t> or </a:t>
            </a:r>
            <a:r>
              <a:rPr lang="en-US" altLang="en-US" sz="2200">
                <a:latin typeface="Courier New" panose="02070309020205020404" pitchFamily="49" charset="0"/>
                <a:cs typeface="Courier New" panose="02070309020205020404" pitchFamily="49" charset="0"/>
              </a:rPr>
              <a:t>*(++p)</a:t>
            </a:r>
            <a:r>
              <a:rPr lang="en-US" altLang="en-US" sz="2200"/>
              <a:t>	</a:t>
            </a:r>
            <a:r>
              <a:rPr lang="en-US" altLang="en-US" sz="2200">
                <a:solidFill>
                  <a:srgbClr val="000099"/>
                </a:solidFill>
              </a:rPr>
              <a:t>Increment </a:t>
            </a:r>
            <a:r>
              <a:rPr lang="en-US" altLang="en-US" sz="2200">
                <a:solidFill>
                  <a:srgbClr val="000099"/>
                </a:solidFill>
                <a:latin typeface="Courier New" panose="02070309020205020404" pitchFamily="49" charset="0"/>
                <a:cs typeface="Courier New" panose="02070309020205020404" pitchFamily="49" charset="0"/>
              </a:rPr>
              <a:t>p</a:t>
            </a:r>
            <a:r>
              <a:rPr lang="en-US" altLang="en-US" sz="2200">
                <a:solidFill>
                  <a:srgbClr val="000099"/>
                </a:solidFill>
              </a:rPr>
              <a:t> first;</a:t>
            </a:r>
          </a:p>
          <a:p>
            <a:pPr>
              <a:spcBef>
                <a:spcPct val="0"/>
              </a:spcBef>
              <a:buFontTx/>
              <a:buNone/>
              <a:tabLst>
                <a:tab pos="1371600" algn="ctr"/>
                <a:tab pos="2559050" algn="l"/>
                <a:tab pos="5029200" algn="ctr"/>
              </a:tabLst>
            </a:pPr>
            <a:r>
              <a:rPr lang="en-US" altLang="en-US" sz="2200">
                <a:solidFill>
                  <a:srgbClr val="000099"/>
                </a:solidFill>
              </a:rPr>
              <a:t>			value of expression is </a:t>
            </a:r>
            <a:r>
              <a:rPr lang="en-US" altLang="en-US" sz="2200">
                <a:solidFill>
                  <a:srgbClr val="000099"/>
                </a:solidFill>
                <a:latin typeface="Courier New" panose="02070309020205020404" pitchFamily="49" charset="0"/>
                <a:cs typeface="Courier New" panose="02070309020205020404" pitchFamily="49" charset="0"/>
              </a:rPr>
              <a:t>*p</a:t>
            </a:r>
            <a:r>
              <a:rPr lang="en-US" altLang="en-US" sz="2200">
                <a:solidFill>
                  <a:srgbClr val="000099"/>
                </a:solidFill>
              </a:rPr>
              <a:t> after increment</a:t>
            </a:r>
          </a:p>
        </p:txBody>
      </p:sp>
      <p:sp>
        <p:nvSpPr>
          <p:cNvPr id="409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C2684517-6056-4312-B7D6-9164AA172995}" type="slidenum">
              <a:rPr lang="en-US" altLang="en-US" sz="1200">
                <a:latin typeface="Arial" panose="020B0604020202020204" pitchFamily="34" charset="0"/>
              </a:rPr>
              <a:pPr>
                <a:spcBef>
                  <a:spcPct val="0"/>
                </a:spcBef>
                <a:buFontTx/>
                <a:buNone/>
              </a:pPr>
              <a:t>5</a:t>
            </a:fld>
            <a:endParaRPr lang="en-US" altLang="en-US" sz="1800"/>
          </a:p>
        </p:txBody>
      </p:sp>
    </p:spTree>
    <p:extLst>
      <p:ext uri="{BB962C8B-B14F-4D97-AF65-F5344CB8AC3E}">
        <p14:creationId xmlns:p14="http://schemas.microsoft.com/office/powerpoint/2010/main" val="403055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Combining the </a:t>
            </a:r>
            <a:r>
              <a:rPr lang="en-US" altLang="en-US" b="1">
                <a:latin typeface="Courier New" panose="02070309020205020404" pitchFamily="49" charset="0"/>
                <a:cs typeface="Courier New" panose="02070309020205020404" pitchFamily="49" charset="0"/>
              </a:rPr>
              <a:t>*</a:t>
            </a:r>
            <a:r>
              <a:rPr lang="en-US" altLang="en-US"/>
              <a:t> and </a:t>
            </a:r>
            <a:r>
              <a:rPr lang="en-US" altLang="en-US" b="1">
                <a:latin typeface="Courier New" panose="02070309020205020404" pitchFamily="49" charset="0"/>
                <a:cs typeface="Courier New" panose="02070309020205020404" pitchFamily="49" charset="0"/>
              </a:rPr>
              <a:t>++</a:t>
            </a:r>
            <a:r>
              <a:rPr lang="en-US" altLang="en-US"/>
              <a:t> Operators</a:t>
            </a:r>
          </a:p>
        </p:txBody>
      </p:sp>
      <p:sp>
        <p:nvSpPr>
          <p:cNvPr id="41987" name="Content Placeholder 2"/>
          <p:cNvSpPr>
            <a:spLocks noGrp="1"/>
          </p:cNvSpPr>
          <p:nvPr>
            <p:ph idx="1"/>
          </p:nvPr>
        </p:nvSpPr>
        <p:spPr/>
        <p:txBody>
          <a:bodyPr/>
          <a:lstStyle/>
          <a:p>
            <a:r>
              <a:rPr lang="en-US" altLang="en-US" dirty="0"/>
              <a:t>The most common combination of </a:t>
            </a:r>
            <a:r>
              <a:rPr lang="en-US" altLang="en-US" dirty="0">
                <a:latin typeface="Courier New" panose="02070309020205020404" pitchFamily="49" charset="0"/>
                <a:cs typeface="Courier New" panose="02070309020205020404" pitchFamily="49" charset="0"/>
              </a:rPr>
              <a:t>*</a:t>
            </a:r>
            <a:r>
              <a:rPr lang="en-US" altLang="en-US" dirty="0"/>
              <a:t> and </a:t>
            </a:r>
            <a:r>
              <a:rPr lang="en-US" altLang="en-US" dirty="0">
                <a:latin typeface="Courier New" panose="02070309020205020404" pitchFamily="49" charset="0"/>
                <a:cs typeface="Courier New" panose="02070309020205020404" pitchFamily="49" charset="0"/>
              </a:rPr>
              <a:t>++</a:t>
            </a:r>
            <a:r>
              <a:rPr lang="en-US" altLang="en-US" dirty="0"/>
              <a:t> is </a:t>
            </a:r>
            <a:r>
              <a:rPr lang="en-US" altLang="en-US" dirty="0">
                <a:latin typeface="Courier New" panose="02070309020205020404" pitchFamily="49" charset="0"/>
                <a:cs typeface="Courier New" panose="02070309020205020404" pitchFamily="49" charset="0"/>
              </a:rPr>
              <a:t>*p++</a:t>
            </a:r>
            <a:r>
              <a:rPr lang="en-US" altLang="en-US" dirty="0"/>
              <a:t>, which is handy in loops.</a:t>
            </a:r>
          </a:p>
          <a:p>
            <a:r>
              <a:rPr lang="en-US" altLang="en-US" dirty="0"/>
              <a:t>to sum the elements of the array </a:t>
            </a:r>
            <a:r>
              <a:rPr lang="en-US" altLang="en-US" dirty="0">
                <a:latin typeface="Courier New" panose="02070309020205020404" pitchFamily="49" charset="0"/>
                <a:cs typeface="Courier New" panose="02070309020205020404" pitchFamily="49" charset="0"/>
              </a:rPr>
              <a:t>a </a:t>
            </a:r>
            <a:r>
              <a:rPr lang="en-US" altLang="en-US" sz="2400" dirty="0">
                <a:latin typeface="Courier New" panose="02070309020205020404" pitchFamily="49" charset="0"/>
                <a:cs typeface="Courier New" panose="02070309020205020404" pitchFamily="49" charset="0"/>
              </a:rPr>
              <a:t>	</a:t>
            </a:r>
          </a:p>
          <a:p>
            <a:pPr marL="0" indent="0">
              <a:buNone/>
            </a:pPr>
            <a:r>
              <a:rPr lang="en-US" altLang="en-US" sz="2400" dirty="0">
                <a:latin typeface="Courier New" panose="02070309020205020404" pitchFamily="49" charset="0"/>
                <a:cs typeface="Courier New" panose="02070309020205020404" pitchFamily="49" charset="0"/>
              </a:rPr>
              <a:t>  for (p = &amp;a[0]; p &lt; &amp;a[N]; p++)</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sum += *p;</a:t>
            </a:r>
          </a:p>
          <a:p>
            <a:pPr>
              <a:buFontTx/>
              <a:buNone/>
            </a:pPr>
            <a:r>
              <a:rPr lang="en-US" altLang="en-US" dirty="0"/>
              <a:t>	is equivalent to</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p = &amp;a[0];</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while (p &lt; &amp;a[N])</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sum += *p++;</a:t>
            </a:r>
          </a:p>
        </p:txBody>
      </p:sp>
      <p:sp>
        <p:nvSpPr>
          <p:cNvPr id="419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FF943FF3-6834-4794-9461-BB3909EA3280}" type="slidenum">
              <a:rPr lang="en-US" altLang="en-US" sz="1200">
                <a:latin typeface="Arial" panose="020B0604020202020204" pitchFamily="34" charset="0"/>
              </a:rPr>
              <a:pPr>
                <a:spcBef>
                  <a:spcPct val="0"/>
                </a:spcBef>
                <a:buFontTx/>
                <a:buNone/>
              </a:pPr>
              <a:t>6</a:t>
            </a:fld>
            <a:endParaRPr lang="en-US" altLang="en-US" sz="1800"/>
          </a:p>
        </p:txBody>
      </p:sp>
    </p:spTree>
    <p:extLst>
      <p:ext uri="{BB962C8B-B14F-4D97-AF65-F5344CB8AC3E}">
        <p14:creationId xmlns:p14="http://schemas.microsoft.com/office/powerpoint/2010/main" val="176293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ctrTitle" idx="4294967295"/>
          </p:nvPr>
        </p:nvSpPr>
        <p:spPr>
          <a:xfrm>
            <a:off x="685800" y="2130425"/>
            <a:ext cx="7772400" cy="1470025"/>
          </a:xfrm>
        </p:spPr>
        <p:txBody>
          <a:bodyPr/>
          <a:lstStyle/>
          <a:p>
            <a:r>
              <a:rPr lang="en-US" altLang="en-US"/>
              <a:t>Using Array Name as a Pointer</a:t>
            </a:r>
          </a:p>
        </p:txBody>
      </p:sp>
      <p:sp>
        <p:nvSpPr>
          <p:cNvPr id="44035" name="Rectangle 5"/>
          <p:cNvSpPr>
            <a:spLocks noGrp="1" noChangeArrowheads="1"/>
          </p:cNvSpPr>
          <p:nvPr>
            <p:ph type="subTitle" idx="4294967295"/>
          </p:nvPr>
        </p:nvSpPr>
        <p:spPr>
          <a:xfrm>
            <a:off x="1371600" y="3886200"/>
            <a:ext cx="6400800" cy="1752600"/>
          </a:xfrm>
        </p:spPr>
        <p:txBody>
          <a:bodyPr/>
          <a:lstStyle/>
          <a:p>
            <a:pPr marL="0" indent="0" algn="ctr">
              <a:buFontTx/>
              <a:buNone/>
            </a:pPr>
            <a:endParaRPr lang="en-US" altLang="en-US"/>
          </a:p>
        </p:txBody>
      </p:sp>
    </p:spTree>
    <p:extLst>
      <p:ext uri="{BB962C8B-B14F-4D97-AF65-F5344CB8AC3E}">
        <p14:creationId xmlns:p14="http://schemas.microsoft.com/office/powerpoint/2010/main" val="367533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Using an Array Name as a Pointer</a:t>
            </a:r>
          </a:p>
        </p:txBody>
      </p:sp>
      <p:sp>
        <p:nvSpPr>
          <p:cNvPr id="45059" name="Content Placeholder 2"/>
          <p:cNvSpPr>
            <a:spLocks noGrp="1"/>
          </p:cNvSpPr>
          <p:nvPr>
            <p:ph idx="1"/>
          </p:nvPr>
        </p:nvSpPr>
        <p:spPr/>
        <p:txBody>
          <a:bodyPr/>
          <a:lstStyle/>
          <a:p>
            <a:r>
              <a:rPr lang="en-US" altLang="en-US"/>
              <a:t>Another key relationship between pointers and array:</a:t>
            </a:r>
          </a:p>
          <a:p>
            <a:endParaRPr lang="en-US" altLang="en-US"/>
          </a:p>
          <a:p>
            <a:pPr>
              <a:buFontTx/>
              <a:buNone/>
            </a:pPr>
            <a:r>
              <a:rPr lang="en-US" altLang="en-US"/>
              <a:t>	</a:t>
            </a:r>
            <a:r>
              <a:rPr lang="en-US" altLang="en-US" i="1">
                <a:solidFill>
                  <a:srgbClr val="000099"/>
                </a:solidFill>
              </a:rPr>
              <a:t>The name of an array can be used as a pointer to the first element in the array.</a:t>
            </a:r>
          </a:p>
          <a:p>
            <a:pPr>
              <a:buFontTx/>
              <a:buNone/>
            </a:pPr>
            <a:endParaRPr lang="en-US" altLang="en-US" i="1">
              <a:solidFill>
                <a:srgbClr val="000099"/>
              </a:solidFill>
            </a:endParaRPr>
          </a:p>
          <a:p>
            <a:r>
              <a:rPr lang="en-US" altLang="en-US"/>
              <a:t>This relationship simplifies pointer arithmetic and makes both arrays and pointers more versatile.</a:t>
            </a:r>
          </a:p>
        </p:txBody>
      </p:sp>
      <p:sp>
        <p:nvSpPr>
          <p:cNvPr id="4506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39D4BDCB-ECDD-4A17-A5D0-F01537D0BD4A}" type="slidenum">
              <a:rPr lang="en-US" altLang="en-US" sz="1200">
                <a:latin typeface="Arial" panose="020B0604020202020204" pitchFamily="34" charset="0"/>
              </a:rPr>
              <a:pPr>
                <a:spcBef>
                  <a:spcPct val="0"/>
                </a:spcBef>
                <a:buFontTx/>
                <a:buNone/>
              </a:pPr>
              <a:t>8</a:t>
            </a:fld>
            <a:endParaRPr lang="en-US" altLang="en-US" sz="1800"/>
          </a:p>
        </p:txBody>
      </p:sp>
    </p:spTree>
    <p:extLst>
      <p:ext uri="{BB962C8B-B14F-4D97-AF65-F5344CB8AC3E}">
        <p14:creationId xmlns:p14="http://schemas.microsoft.com/office/powerpoint/2010/main" val="245848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Using an Array Name as a Pointer</a:t>
            </a:r>
          </a:p>
        </p:txBody>
      </p:sp>
      <p:sp>
        <p:nvSpPr>
          <p:cNvPr id="46083" name="Content Placeholder 2"/>
          <p:cNvSpPr>
            <a:spLocks noGrp="1"/>
          </p:cNvSpPr>
          <p:nvPr>
            <p:ph idx="1"/>
          </p:nvPr>
        </p:nvSpPr>
        <p:spPr/>
        <p:txBody>
          <a:bodyPr/>
          <a:lstStyle/>
          <a:p>
            <a:r>
              <a:rPr lang="en-US" altLang="en-US" dirty="0"/>
              <a:t>Suppose that </a:t>
            </a:r>
            <a:r>
              <a:rPr lang="en-US" altLang="en-US" dirty="0">
                <a:latin typeface="Courier New" panose="02070309020205020404" pitchFamily="49" charset="0"/>
                <a:cs typeface="Courier New" panose="02070309020205020404" pitchFamily="49" charset="0"/>
              </a:rPr>
              <a:t>a</a:t>
            </a:r>
            <a:r>
              <a:rPr lang="en-US" altLang="en-US" dirty="0"/>
              <a:t> is declared as follows:</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a[10];</a:t>
            </a:r>
          </a:p>
          <a:p>
            <a:endParaRPr lang="en-US" altLang="en-US" dirty="0"/>
          </a:p>
          <a:p>
            <a:r>
              <a:rPr lang="en-US" altLang="en-US" dirty="0"/>
              <a:t>In general, </a:t>
            </a:r>
            <a:r>
              <a:rPr lang="en-US" altLang="en-US" dirty="0">
                <a:latin typeface="Courier New" panose="02070309020205020404" pitchFamily="49" charset="0"/>
                <a:cs typeface="Courier New" panose="02070309020205020404" pitchFamily="49" charset="0"/>
              </a:rPr>
              <a:t>a</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err="1">
                <a:latin typeface="Courier New" panose="02070309020205020404" pitchFamily="49" charset="0"/>
                <a:cs typeface="Courier New" panose="02070309020205020404" pitchFamily="49" charset="0"/>
              </a:rPr>
              <a:t>i</a:t>
            </a:r>
            <a:r>
              <a:rPr lang="en-US" altLang="en-US" dirty="0"/>
              <a:t> is the same as </a:t>
            </a:r>
            <a:r>
              <a:rPr lang="en-US" altLang="en-US" dirty="0">
                <a:latin typeface="Courier New" panose="02070309020205020404" pitchFamily="49" charset="0"/>
                <a:cs typeface="Courier New" panose="02070309020205020404" pitchFamily="49" charset="0"/>
              </a:rPr>
              <a:t>&amp;a[</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a:t>
            </a:r>
            <a:r>
              <a:rPr lang="en-US" altLang="en-US" dirty="0"/>
              <a:t>.</a:t>
            </a:r>
          </a:p>
          <a:p>
            <a:pPr lvl="1"/>
            <a:r>
              <a:rPr lang="en-US" altLang="en-US" dirty="0"/>
              <a:t>Both represent a pointer to element </a:t>
            </a:r>
            <a:r>
              <a:rPr lang="en-US" altLang="en-US" dirty="0" err="1">
                <a:latin typeface="Courier New" panose="02070309020205020404" pitchFamily="49" charset="0"/>
                <a:cs typeface="Courier New" panose="02070309020205020404" pitchFamily="49" charset="0"/>
              </a:rPr>
              <a:t>i</a:t>
            </a:r>
            <a:r>
              <a:rPr lang="en-US" altLang="en-US" dirty="0"/>
              <a:t> of </a:t>
            </a:r>
            <a:r>
              <a:rPr lang="en-US" altLang="en-US" dirty="0">
                <a:latin typeface="Courier New" panose="02070309020205020404" pitchFamily="49" charset="0"/>
                <a:cs typeface="Courier New" panose="02070309020205020404" pitchFamily="49" charset="0"/>
              </a:rPr>
              <a:t>a</a:t>
            </a:r>
            <a:r>
              <a:rPr lang="en-US" altLang="en-US" dirty="0"/>
              <a:t>.</a:t>
            </a:r>
          </a:p>
          <a:p>
            <a:endParaRPr lang="en-US" altLang="en-US" dirty="0"/>
          </a:p>
          <a:p>
            <a:r>
              <a:rPr lang="en-US" altLang="en-US" dirty="0"/>
              <a:t>Examples of using </a:t>
            </a:r>
            <a:r>
              <a:rPr lang="en-US" altLang="en-US" dirty="0">
                <a:latin typeface="Courier New" panose="02070309020205020404" pitchFamily="49" charset="0"/>
                <a:cs typeface="Courier New" panose="02070309020205020404" pitchFamily="49" charset="0"/>
              </a:rPr>
              <a:t>a</a:t>
            </a:r>
            <a:r>
              <a:rPr lang="en-US" altLang="en-US" dirty="0"/>
              <a:t> as a pointer:</a:t>
            </a:r>
          </a:p>
          <a:p>
            <a:pPr>
              <a:lnSpc>
                <a:spcPct val="80000"/>
              </a:lnSpc>
              <a:spcBef>
                <a:spcPts val="1200"/>
              </a:spcBef>
              <a:buFontTx/>
              <a:buNone/>
            </a:pPr>
            <a:r>
              <a:rPr lang="en-US" altLang="en-US" sz="2400" dirty="0">
                <a:latin typeface="Courier New" panose="02070309020205020404" pitchFamily="49" charset="0"/>
                <a:cs typeface="Courier New" panose="02070309020205020404" pitchFamily="49" charset="0"/>
              </a:rPr>
              <a:t>	*a = 7;   /* stores 7 in a[0]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t>
            </a:r>
          </a:p>
          <a:p>
            <a:pPr>
              <a:lnSpc>
                <a:spcPct val="80000"/>
              </a:lnSpc>
              <a:spcBef>
                <a:spcPts val="600"/>
              </a:spcBef>
              <a:buFontTx/>
              <a:buNone/>
            </a:pPr>
            <a:r>
              <a:rPr lang="en-US" altLang="en-US" sz="2400" dirty="0">
                <a:latin typeface="Courier New" panose="02070309020205020404" pitchFamily="49" charset="0"/>
                <a:cs typeface="Courier New" panose="02070309020205020404" pitchFamily="49" charset="0"/>
              </a:rPr>
              <a:t>  *(a+1) = 12;   /* stores 12 in a[1] */</a:t>
            </a:r>
          </a:p>
          <a:p>
            <a:pPr>
              <a:lnSpc>
                <a:spcPct val="80000"/>
              </a:lnSpc>
              <a:spcBef>
                <a:spcPts val="600"/>
              </a:spcBef>
              <a:buFontTx/>
              <a:buNone/>
            </a:pPr>
            <a:endParaRPr lang="en-US" altLang="en-US" sz="2400" dirty="0">
              <a:latin typeface="Courier New" panose="02070309020205020404" pitchFamily="49" charset="0"/>
              <a:cs typeface="Courier New" panose="02070309020205020404" pitchFamily="49" charset="0"/>
            </a:endParaRPr>
          </a:p>
        </p:txBody>
      </p:sp>
      <p:sp>
        <p:nvSpPr>
          <p:cNvPr id="4608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DC3979C9-495D-4224-BF0B-3648E2C83746}" type="slidenum">
              <a:rPr lang="en-US" altLang="en-US" sz="1200">
                <a:latin typeface="Arial" panose="020B0604020202020204" pitchFamily="34" charset="0"/>
              </a:rPr>
              <a:pPr>
                <a:spcBef>
                  <a:spcPct val="0"/>
                </a:spcBef>
                <a:buFontTx/>
                <a:buNone/>
              </a:pPr>
              <a:t>9</a:t>
            </a:fld>
            <a:endParaRPr lang="en-US" altLang="en-US" sz="1800"/>
          </a:p>
        </p:txBody>
      </p:sp>
    </p:spTree>
    <p:extLst>
      <p:ext uri="{BB962C8B-B14F-4D97-AF65-F5344CB8AC3E}">
        <p14:creationId xmlns:p14="http://schemas.microsoft.com/office/powerpoint/2010/main" val="3912280980"/>
      </p:ext>
    </p:extLst>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29691</TotalTime>
  <Words>1489</Words>
  <Application>Microsoft Office PowerPoint</Application>
  <PresentationFormat>On-screen Show (4:3)</PresentationFormat>
  <Paragraphs>189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Courier New</vt:lpstr>
      <vt:lpstr>Times New Roman</vt:lpstr>
      <vt:lpstr>tm2</vt:lpstr>
      <vt:lpstr>Today’s Topics</vt:lpstr>
      <vt:lpstr>Combining the * and ++ Operators</vt:lpstr>
      <vt:lpstr>Combining the * and ++ Operators</vt:lpstr>
      <vt:lpstr>Combining the * and ++ Operators</vt:lpstr>
      <vt:lpstr>Combining the * and ++ Operators</vt:lpstr>
      <vt:lpstr>Combining the * and ++ Operators</vt:lpstr>
      <vt:lpstr>Using Array Name as a Pointer</vt:lpstr>
      <vt:lpstr>Using an Array Name as a Pointer</vt:lpstr>
      <vt:lpstr>Using an Array Name as a Pointer</vt:lpstr>
      <vt:lpstr>Using an Array Name as a Pointer</vt:lpstr>
      <vt:lpstr>Using an Array Name as a Pointer</vt:lpstr>
      <vt:lpstr>Exercise</vt:lpstr>
      <vt:lpstr>Example Program: max_min</vt:lpstr>
      <vt:lpstr>Array Argument as Pointer</vt:lpstr>
      <vt:lpstr>Array Arguments - Pointer</vt:lpstr>
      <vt:lpstr>Array Arguments - Pointer</vt:lpstr>
      <vt:lpstr>Array Arguments - Pointer</vt:lpstr>
      <vt:lpstr>Array Argument as Pointer</vt:lpstr>
      <vt:lpstr>Is it better style to declare an array parameter as *a or a[]?</vt:lpstr>
      <vt:lpstr>Example Program: max_min</vt:lpstr>
      <vt:lpstr>Segmentation Fault</vt:lpstr>
      <vt:lpstr>Common Causes of Segmentation Fault</vt:lpstr>
      <vt:lpstr>Debugging Exercises</vt:lpstr>
      <vt:lpstr>Programming Exercise</vt:lpstr>
      <vt:lpstr>Test your function with main:</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Jing Wang</dc:creator>
  <cp:lastModifiedBy>Jing</cp:lastModifiedBy>
  <cp:revision>930</cp:revision>
  <cp:lastPrinted>1999-11-08T20:52:53Z</cp:lastPrinted>
  <dcterms:created xsi:type="dcterms:W3CDTF">1999-08-24T18:39:05Z</dcterms:created>
  <dcterms:modified xsi:type="dcterms:W3CDTF">2021-10-06T13:09:59Z</dcterms:modified>
</cp:coreProperties>
</file>