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18"/>
  </p:notesMasterIdLst>
  <p:sldIdLst>
    <p:sldId id="353" r:id="rId2"/>
    <p:sldId id="351" r:id="rId3"/>
    <p:sldId id="360" r:id="rId4"/>
    <p:sldId id="352" r:id="rId5"/>
    <p:sldId id="356" r:id="rId6"/>
    <p:sldId id="344" r:id="rId7"/>
    <p:sldId id="268" r:id="rId8"/>
    <p:sldId id="348" r:id="rId9"/>
    <p:sldId id="349" r:id="rId10"/>
    <p:sldId id="354" r:id="rId11"/>
    <p:sldId id="359" r:id="rId12"/>
    <p:sldId id="358" r:id="rId13"/>
    <p:sldId id="347" r:id="rId14"/>
    <p:sldId id="362" r:id="rId15"/>
    <p:sldId id="361" r:id="rId16"/>
    <p:sldId id="357" r:id="rId17"/>
  </p:sldIdLst>
  <p:sldSz cx="9144000" cy="6858000" type="screen4x3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FF0000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2" autoAdjust="0"/>
    <p:restoredTop sz="89605" autoAdjust="0"/>
  </p:normalViewPr>
  <p:slideViewPr>
    <p:cSldViewPr>
      <p:cViewPr>
        <p:scale>
          <a:sx n="100" d="100"/>
          <a:sy n="100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40" d="100"/>
          <a:sy n="40" d="100"/>
        </p:scale>
        <p:origin x="-1488" y="-9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9513" y="696913"/>
            <a:ext cx="464026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3286C025-9074-441E-8B7D-2BB39EBDBDA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30766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286C025-9074-441E-8B7D-2BB39EBDBDA7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6096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2970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A30A50-3646-4981-8252-4E235CD5DE3F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326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762000"/>
            <a:ext cx="1943100" cy="5562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762000"/>
            <a:ext cx="5676900" cy="5562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2AD4CA-1885-4BC5-9DF5-43D67B69BCDE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35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E691A-D9E2-4869-9040-F05DFD01AB85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15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6C946-1BF0-469C-8A15-D7C76E233A7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00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A31748-0446-4668-AB7B-7F943E9ECFB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173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1CEFA-0BC2-469D-9B64-A1B572E39A20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113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41AA56-A40F-4AA3-B918-8BB3C12ED3F3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2204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9BDAC-A319-40C9-8EFF-BE13E7E5EA77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05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0F0A7B-5F6C-4252-9719-A474937EBFFB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512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C2F3DB-9D2B-4D9D-B1F0-5E5CE35C5BC2}" type="slidenum">
              <a:rPr lang="en-US" altLang="en-US"/>
              <a:pPr>
                <a:defRPr/>
              </a:pPr>
              <a:t>‹#›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44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762000"/>
            <a:ext cx="77724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524000"/>
            <a:ext cx="77724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334000" y="6362700"/>
            <a:ext cx="3124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C6A02E"/>
                </a:solidFill>
                <a:latin typeface="+mj-lt"/>
              </a:defRPr>
            </a:lvl1pPr>
          </a:lstStyle>
          <a:p>
            <a:pPr>
              <a:defRPr/>
            </a:pPr>
            <a:r>
              <a:rPr lang="en-US"/>
              <a:t>Copyright © 2008 W. W. Norton &amp; Company.</a:t>
            </a:r>
          </a:p>
          <a:p>
            <a:pPr>
              <a:defRPr/>
            </a:pPr>
            <a:r>
              <a:rPr lang="en-US"/>
              <a:t>All rights reserved.</a:t>
            </a:r>
            <a:endParaRPr lang="en-US" sz="1400"/>
          </a:p>
        </p:txBody>
      </p:sp>
      <p:sp>
        <p:nvSpPr>
          <p:cNvPr id="143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91000" y="6400800"/>
            <a:ext cx="6858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C17FF86-C966-4F51-B968-7551084C2324}" type="slidenum">
              <a:rPr lang="en-US" altLang="en-US"/>
              <a:pPr>
                <a:defRPr/>
              </a:pPr>
              <a:t>‹#›</a:t>
            </a:fld>
            <a:endParaRPr lang="en-US" altLang="en-US" sz="1800"/>
          </a:p>
        </p:txBody>
      </p:sp>
      <p:sp>
        <p:nvSpPr>
          <p:cNvPr id="1030" name="Rectangle 7"/>
          <p:cNvSpPr>
            <a:spLocks noChangeArrowheads="1"/>
          </p:cNvSpPr>
          <p:nvPr/>
        </p:nvSpPr>
        <p:spPr bwMode="auto">
          <a:xfrm>
            <a:off x="685800" y="228600"/>
            <a:ext cx="3276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defRPr/>
            </a:pPr>
            <a:r>
              <a:rPr lang="en-US" altLang="en-US" sz="1800" i="1">
                <a:solidFill>
                  <a:srgbClr val="C6A02E"/>
                </a:solidFill>
                <a:latin typeface="Arial" panose="020B0604020202020204" pitchFamily="34" charset="0"/>
              </a:rPr>
              <a:t>Chapter 2: C Fundamentals</a:t>
            </a:r>
            <a:endParaRPr lang="en-US" altLang="en-US" sz="1800">
              <a:solidFill>
                <a:srgbClr val="C6A02E"/>
              </a:solidFill>
            </a:endParaRPr>
          </a:p>
        </p:txBody>
      </p:sp>
      <p:pic>
        <p:nvPicPr>
          <p:cNvPr id="1031" name="Picture 8" descr="cprog2_spine.gif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350000"/>
            <a:ext cx="2667000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84AD5-9545-8AD8-C831-357EFF76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C++?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797A46-9E04-D6E4-5678-FE09083D2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C, C++, Java, and C# are related </a:t>
            </a:r>
          </a:p>
          <a:p>
            <a:pPr lvl="1"/>
            <a:r>
              <a:rPr lang="en-US" dirty="0"/>
              <a:t>If you know one of these languages, it’s easy to learn the others.</a:t>
            </a:r>
          </a:p>
          <a:p>
            <a:r>
              <a:rPr lang="en-US" dirty="0"/>
              <a:t>C++ evolved from C</a:t>
            </a:r>
          </a:p>
          <a:p>
            <a:pPr lvl="1"/>
            <a:r>
              <a:rPr lang="en-US" dirty="0"/>
              <a:t>C++  is a superset of C: The features of C are supported by C++</a:t>
            </a:r>
          </a:p>
          <a:p>
            <a:pPr lvl="1"/>
            <a:r>
              <a:rPr lang="en-US" dirty="0"/>
              <a:t>C++ added classes and object-oriented programming</a:t>
            </a:r>
          </a:p>
          <a:p>
            <a:pPr lvl="1"/>
            <a:endParaRPr lang="en-US" dirty="0"/>
          </a:p>
          <a:p>
            <a:r>
              <a:rPr lang="en-US" dirty="0"/>
              <a:t>Java was modeled after C++</a:t>
            </a:r>
          </a:p>
        </p:txBody>
      </p:sp>
    </p:spTree>
    <p:extLst>
      <p:ext uri="{BB962C8B-B14F-4D97-AF65-F5344CB8AC3E}">
        <p14:creationId xmlns:p14="http://schemas.microsoft.com/office/powerpoint/2010/main" val="253503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String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8850"/>
            <a:ext cx="3764466" cy="29146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997537" cy="3600986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msg2 = 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 Programs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if(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 &lt; msg2)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msg2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446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String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8850"/>
            <a:ext cx="3764466" cy="29146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14400" y="1905000"/>
            <a:ext cx="7997537" cy="323165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msg; </a:t>
            </a:r>
          </a:p>
          <a:p>
            <a:endParaRPr lang="en-US" sz="12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“Enter a string”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&gt;&gt;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	</a:t>
            </a:r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7206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A9CBD-B640-7195-B011-7C7FD7E70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Strings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8890-BC20-CC30-D36E-FD19D28259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string::</a:t>
            </a:r>
            <a:r>
              <a:rPr lang="en-US" b="1" i="0" dirty="0" err="1">
                <a:solidFill>
                  <a:srgbClr val="000000"/>
                </a:solidFill>
                <a:effectLst/>
              </a:rPr>
              <a:t>size_type</a:t>
            </a:r>
            <a:r>
              <a:rPr lang="en-US" b="0" i="0" dirty="0">
                <a:solidFill>
                  <a:srgbClr val="000000"/>
                </a:solidFill>
                <a:effectLst/>
              </a:rPr>
              <a:t>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</a:rPr>
              <a:t>It is recommended that you always use this data type, provided by the </a:t>
            </a:r>
            <a:r>
              <a:rPr lang="en-US" b="1" i="0" dirty="0">
                <a:solidFill>
                  <a:srgbClr val="000000"/>
                </a:solidFill>
                <a:effectLst/>
              </a:rPr>
              <a:t>string</a:t>
            </a:r>
            <a:r>
              <a:rPr lang="en-US" b="0" i="0" dirty="0">
                <a:solidFill>
                  <a:srgbClr val="000000"/>
                </a:solidFill>
                <a:effectLst/>
              </a:rPr>
              <a:t> class. All string facilities use this data type to represent positions and lengths when dealing with strings.</a:t>
            </a:r>
          </a:p>
          <a:p>
            <a:endParaRPr lang="en-US" b="0" i="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 (string::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size_type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= 0; 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&lt; 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str.length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 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str[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 = 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toupper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(str[</a:t>
            </a:r>
            <a:r>
              <a:rPr lang="en-US" sz="2000" b="1" i="0" dirty="0" err="1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008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D2CE-0CF9-DF26-30EA-4D2246C555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12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681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string library functions</a:t>
            </a:r>
          </a:p>
        </p:txBody>
      </p:sp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F431D2B1-103C-E8D8-5A29-52D3D81119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7339653"/>
              </p:ext>
            </p:extLst>
          </p:nvPr>
        </p:nvGraphicFramePr>
        <p:xfrm>
          <a:off x="838200" y="2209800"/>
          <a:ext cx="7848600" cy="2895600"/>
        </p:xfrm>
        <a:graphic>
          <a:graphicData uri="http://schemas.openxmlformats.org/drawingml/2006/table">
            <a:tbl>
              <a:tblPr/>
              <a:tblGrid>
                <a:gridCol w="2590800">
                  <a:extLst>
                    <a:ext uri="{9D8B030D-6E8A-4147-A177-3AD203B41FA5}">
                      <a16:colId xmlns:a16="http://schemas.microsoft.com/office/drawing/2014/main" val="101493609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51939765"/>
                    </a:ext>
                  </a:extLst>
                </a:gridCol>
              </a:tblGrid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 Library Functions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C++ string operators/methods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2374865"/>
                  </a:ext>
                </a:extLst>
              </a:tr>
              <a:tr h="4572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strcpy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 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(the assignment operator)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8107511"/>
                  </a:ext>
                </a:extLst>
              </a:tr>
              <a:tr h="473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strcat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+= 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kumimoji="0" lang="en-US" altLang="en-US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assign+concat</a:t>
                      </a:r>
                      <a:r>
                        <a:rPr kumimoji="0" lang="en-US" alt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operator) for string or 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8763427"/>
                  </a:ext>
                </a:extLst>
              </a:tr>
              <a:tr h="488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strcmp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= =, !=, &lt;, &gt;, &lt;=, &gt;=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53277710"/>
                  </a:ext>
                </a:extLst>
              </a:tr>
              <a:tr h="4651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strlen</a:t>
                      </a:r>
                      <a:endParaRPr kumimoji="0" lang="en-US" alt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.size( ) or .length( ) 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methods</a:t>
                      </a: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FF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3914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114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360-79CA-EB24-5E56-3695A66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7331-ECB8-A855-CB33-915FBD6D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a character with another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F02C6-9A8F-4765-BAFD-653D46DFF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14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69504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95360-79CA-EB24-5E56-3695A6674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Program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77331-ECB8-A855-CB33-915FBD6D7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Reverse a string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F02C6-9A8F-4765-BAFD-653D46DFF4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15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745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2EBA2-9B92-C369-2438-FF484A9BB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Exercise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9C991-BA48-60D3-69D1-A4AB53F8C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C++ program that extracts the extension of a file name. Assume input are all lowercase letters.</a:t>
            </a:r>
          </a:p>
          <a:p>
            <a:endParaRPr lang="en-US" dirty="0"/>
          </a:p>
          <a:p>
            <a:r>
              <a:rPr lang="en-US" dirty="0"/>
              <a:t>For example, if input is “project5.cpp”, the output will be </a:t>
            </a:r>
            <a:r>
              <a:rPr lang="en-US" dirty="0" err="1"/>
              <a:t>cpp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C3719-7A69-49B6-1F23-9C9E95E2FD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9E691A-D9E2-4869-9040-F05DFD01AB85}" type="slidenum">
              <a:rPr lang="en-US" altLang="en-US" smtClean="0"/>
              <a:pPr>
                <a:defRPr/>
              </a:pPr>
              <a:t>16</a:t>
            </a:fld>
            <a:endParaRPr lang="en-US" altLang="en-US" sz="18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43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5482"/>
            <a:ext cx="7772400" cy="685800"/>
          </a:xfrm>
        </p:spPr>
        <p:txBody>
          <a:bodyPr/>
          <a:lstStyle/>
          <a:p>
            <a:r>
              <a:rPr lang="en-US" dirty="0"/>
              <a:t>Hello World! in C++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8931" y="2048845"/>
            <a:ext cx="4263737" cy="21236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World!“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3CEB29F4-98F4-5032-BF43-2FC1A0B08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0600" y="1324842"/>
            <a:ext cx="4031674" cy="519545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/>
              <a:t>Loads a </a:t>
            </a:r>
            <a:r>
              <a:rPr lang="en-US" sz="1800" i="1" dirty="0"/>
              <a:t>header</a:t>
            </a:r>
            <a:r>
              <a:rPr lang="en-US" sz="1800" dirty="0"/>
              <a:t> file containing function and class definitions. </a:t>
            </a:r>
            <a:r>
              <a:rPr lang="en-US" sz="1800" dirty="0">
                <a:latin typeface="+mn-lt"/>
              </a:rPr>
              <a:t>C++ language headers aren’t referred to with the .h suffix. </a:t>
            </a:r>
            <a:endParaRPr lang="en-US" sz="18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5E2F5BC-A387-31E6-EB14-EB1B6AE853E0}"/>
              </a:ext>
            </a:extLst>
          </p:cNvPr>
          <p:cNvCxnSpPr>
            <a:cxnSpLocks/>
          </p:cNvCxnSpPr>
          <p:nvPr/>
        </p:nvCxnSpPr>
        <p:spPr bwMode="auto">
          <a:xfrm flipH="1">
            <a:off x="2862072" y="1457110"/>
            <a:ext cx="1885760" cy="725631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C9981333-DB37-30E0-EA49-087F88D09AE5}"/>
              </a:ext>
            </a:extLst>
          </p:cNvPr>
          <p:cNvSpPr txBox="1">
            <a:spLocks/>
          </p:cNvSpPr>
          <p:nvPr/>
        </p:nvSpPr>
        <p:spPr bwMode="auto">
          <a:xfrm>
            <a:off x="5134500" y="2876341"/>
            <a:ext cx="40316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Loads a </a:t>
            </a:r>
            <a:r>
              <a:rPr lang="en-US" sz="1800" i="1" kern="0" dirty="0"/>
              <a:t>namespace</a:t>
            </a:r>
            <a:r>
              <a:rPr lang="en-US" sz="1800" kern="0" dirty="0"/>
              <a:t> called </a:t>
            </a:r>
            <a:r>
              <a:rPr lang="en-US" sz="1800" i="1" kern="0" dirty="0"/>
              <a:t>std</a:t>
            </a:r>
            <a:r>
              <a:rPr lang="en-US" sz="1800" kern="0" dirty="0"/>
              <a:t>. Namespaces are used to save typing of code for programmer convenience.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C98DBD-B375-CB61-CE46-035373918900}"/>
              </a:ext>
            </a:extLst>
          </p:cNvPr>
          <p:cNvCxnSpPr>
            <a:cxnSpLocks/>
            <a:stCxn id="12" idx="1"/>
          </p:cNvCxnSpPr>
          <p:nvPr/>
        </p:nvCxnSpPr>
        <p:spPr bwMode="auto">
          <a:xfrm flipH="1" flipV="1">
            <a:off x="3200400" y="2682270"/>
            <a:ext cx="1934100" cy="51315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FE5DCB8-4AEB-8BBD-C7F0-0966EAC163C1}"/>
              </a:ext>
            </a:extLst>
          </p:cNvPr>
          <p:cNvSpPr txBox="1"/>
          <p:nvPr/>
        </p:nvSpPr>
        <p:spPr>
          <a:xfrm>
            <a:off x="2590800" y="5149576"/>
            <a:ext cx="6477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dirty="0">
                <a:effectLst/>
                <a:latin typeface="+mn-lt"/>
              </a:rPr>
              <a:t>In C++, a namespace is a collection of related names or identifiers (functions, class, variables) which helps to separate these identifiers from similar identifiers in other namespaces or the global namespace. The identifiers of the C++ standard library are defined in a namespace called std</a:t>
            </a:r>
            <a:endParaRPr lang="en-US" sz="1800" dirty="0"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55FD3B-732A-74EC-8E94-6B072343E71A}"/>
              </a:ext>
            </a:extLst>
          </p:cNvPr>
          <p:cNvSpPr txBox="1"/>
          <p:nvPr/>
        </p:nvSpPr>
        <p:spPr>
          <a:xfrm>
            <a:off x="685800" y="1341228"/>
            <a:ext cx="2191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hello_world.cpp</a:t>
            </a:r>
          </a:p>
        </p:txBody>
      </p:sp>
    </p:spTree>
    <p:extLst>
      <p:ext uri="{BB962C8B-B14F-4D97-AF65-F5344CB8AC3E}">
        <p14:creationId xmlns:p14="http://schemas.microsoft.com/office/powerpoint/2010/main" val="1123897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55482"/>
            <a:ext cx="7772400" cy="685800"/>
          </a:xfrm>
        </p:spPr>
        <p:txBody>
          <a:bodyPr/>
          <a:lstStyle/>
          <a:p>
            <a:r>
              <a:rPr lang="en-US" dirty="0"/>
              <a:t>Hello World! in C++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38200" y="1447800"/>
            <a:ext cx="4263737" cy="21236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World!“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4">
            <a:extLst>
              <a:ext uri="{FF2B5EF4-FFF2-40B4-BE49-F238E27FC236}">
                <a16:creationId xmlns:a16="http://schemas.microsoft.com/office/drawing/2014/main" id="{9EBA37CF-86D9-C332-8E7C-E45A55344822}"/>
              </a:ext>
            </a:extLst>
          </p:cNvPr>
          <p:cNvSpPr txBox="1">
            <a:spLocks/>
          </p:cNvSpPr>
          <p:nvPr/>
        </p:nvSpPr>
        <p:spPr bwMode="auto">
          <a:xfrm>
            <a:off x="2970068" y="3909960"/>
            <a:ext cx="5096595" cy="150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sz="1800" i="1" kern="0" dirty="0" err="1"/>
              <a:t>cout</a:t>
            </a:r>
            <a:r>
              <a:rPr lang="en-US" sz="1800" i="1" kern="0" dirty="0"/>
              <a:t> </a:t>
            </a:r>
            <a:r>
              <a:rPr lang="en-US" sz="1800" kern="0" dirty="0"/>
              <a:t>is the </a:t>
            </a:r>
            <a:r>
              <a:rPr lang="en-US" sz="1800" i="1" kern="0" dirty="0"/>
              <a:t>object</a:t>
            </a:r>
            <a:r>
              <a:rPr lang="en-US" sz="1800" kern="0" dirty="0"/>
              <a:t> that writes to the </a:t>
            </a:r>
            <a:r>
              <a:rPr lang="en-US" sz="1800" kern="0" dirty="0" err="1"/>
              <a:t>stdout</a:t>
            </a:r>
            <a:r>
              <a:rPr lang="en-US" sz="1800" kern="0" dirty="0"/>
              <a:t> device, i.e. the console window.   </a:t>
            </a:r>
          </a:p>
          <a:p>
            <a:r>
              <a:rPr lang="en-US" sz="1800" kern="0" dirty="0"/>
              <a:t>It is part of the C++ standard library.  </a:t>
            </a:r>
          </a:p>
          <a:p>
            <a:r>
              <a:rPr lang="en-US" sz="1800" kern="0" dirty="0"/>
              <a:t>Without the “using namespace std;” line this would have been called as </a:t>
            </a:r>
            <a:r>
              <a:rPr lang="en-US" sz="1800" i="1" kern="0" dirty="0"/>
              <a:t>std::</a:t>
            </a:r>
            <a:r>
              <a:rPr lang="en-US" sz="1800" i="1" kern="0" dirty="0" err="1"/>
              <a:t>cout</a:t>
            </a:r>
            <a:r>
              <a:rPr lang="en-US" sz="1800" kern="0" dirty="0"/>
              <a:t>. It is defined in the </a:t>
            </a:r>
            <a:r>
              <a:rPr lang="en-US" sz="1800" i="1" kern="0" dirty="0"/>
              <a:t>iostream</a:t>
            </a:r>
            <a:r>
              <a:rPr lang="en-US" sz="1800" kern="0" dirty="0"/>
              <a:t> header file.</a:t>
            </a:r>
          </a:p>
          <a:p>
            <a:r>
              <a:rPr lang="en-US" sz="1800" kern="0" dirty="0"/>
              <a:t>&lt;&lt; is the C++ </a:t>
            </a:r>
            <a:r>
              <a:rPr lang="en-US" sz="1800" i="1" kern="0" dirty="0"/>
              <a:t>insertion operator</a:t>
            </a:r>
            <a:r>
              <a:rPr lang="en-US" sz="1800" kern="0" dirty="0"/>
              <a:t>.  It is used to pass characters from  the right to the object on the left.  </a:t>
            </a:r>
            <a:r>
              <a:rPr lang="en-US" sz="1800" i="1" kern="0" dirty="0" err="1"/>
              <a:t>endl</a:t>
            </a:r>
            <a:r>
              <a:rPr lang="en-US" sz="1800" kern="0" dirty="0"/>
              <a:t> is the C++ newline character.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6B81B7-3EB9-A68B-B44B-ADB52497150E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1600200" y="2743200"/>
            <a:ext cx="1184564" cy="180403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90F0ABE-B7D2-03F9-C82A-EFB556CE7AFF}"/>
              </a:ext>
            </a:extLst>
          </p:cNvPr>
          <p:cNvSpPr txBox="1"/>
          <p:nvPr/>
        </p:nvSpPr>
        <p:spPr>
          <a:xfrm>
            <a:off x="5623003" y="1596717"/>
            <a:ext cx="2835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+mn-lt"/>
              </a:rPr>
              <a:t>&lt;iostream&gt; provides definitions for I/O functions, including the </a:t>
            </a:r>
            <a:r>
              <a:rPr lang="en-US" sz="1800" i="1" dirty="0" err="1">
                <a:latin typeface="+mn-lt"/>
              </a:rPr>
              <a:t>cout</a:t>
            </a:r>
            <a:r>
              <a:rPr lang="en-US" sz="1800" dirty="0">
                <a:latin typeface="+mn-lt"/>
              </a:rPr>
              <a:t> function.</a:t>
            </a:r>
          </a:p>
        </p:txBody>
      </p:sp>
    </p:spTree>
    <p:extLst>
      <p:ext uri="{BB962C8B-B14F-4D97-AF65-F5344CB8AC3E}">
        <p14:creationId xmlns:p14="http://schemas.microsoft.com/office/powerpoint/2010/main" val="2417518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Header Files and Compile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25" y="2228850"/>
            <a:ext cx="3993575" cy="3663176"/>
          </a:xfrm>
        </p:spPr>
        <p:txBody>
          <a:bodyPr/>
          <a:lstStyle/>
          <a:p>
            <a:endParaRPr lang="en-US" sz="1500" dirty="0"/>
          </a:p>
          <a:p>
            <a:r>
              <a:rPr lang="en-US" sz="1500" dirty="0"/>
              <a:t>Save as hello_world.cpp</a:t>
            </a:r>
          </a:p>
          <a:p>
            <a:r>
              <a:rPr lang="en-US" sz="1500" dirty="0"/>
              <a:t>Compile on student cluster:</a:t>
            </a:r>
          </a:p>
          <a:p>
            <a:pPr marL="0" indent="0">
              <a:buNone/>
            </a:pPr>
            <a:r>
              <a:rPr lang="en-US" sz="1500" dirty="0"/>
              <a:t>  </a:t>
            </a:r>
          </a:p>
          <a:p>
            <a:pPr marL="0" indent="0">
              <a:buNone/>
            </a:pPr>
            <a:r>
              <a:rPr lang="en-US" sz="1500" dirty="0"/>
              <a:t>       g++ -Wall hello_world.cpp</a:t>
            </a:r>
          </a:p>
          <a:p>
            <a:pPr marL="0" indent="0">
              <a:buNone/>
            </a:pPr>
            <a:endParaRPr lang="en-US" sz="1500" dirty="0"/>
          </a:p>
          <a:p>
            <a:r>
              <a:rPr lang="en-US" sz="1500" dirty="0"/>
              <a:t>Run on student cluster:</a:t>
            </a:r>
          </a:p>
          <a:p>
            <a:pPr marL="0" indent="0">
              <a:buNone/>
            </a:pPr>
            <a:r>
              <a:rPr lang="en-US" sz="1500" dirty="0"/>
              <a:t>  </a:t>
            </a:r>
          </a:p>
          <a:p>
            <a:pPr marL="0" indent="0">
              <a:buNone/>
            </a:pPr>
            <a:r>
              <a:rPr lang="en-US" sz="1500" dirty="0"/>
              <a:t>       ./</a:t>
            </a:r>
            <a:r>
              <a:rPr lang="en-US" sz="1500" dirty="0" err="1"/>
              <a:t>a.out</a:t>
            </a:r>
            <a:endParaRPr lang="en-US" sz="1500" dirty="0"/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C6F90-F737-1186-E2D3-1A5707891F2A}"/>
              </a:ext>
            </a:extLst>
          </p:cNvPr>
          <p:cNvSpPr txBox="1"/>
          <p:nvPr/>
        </p:nvSpPr>
        <p:spPr>
          <a:xfrm>
            <a:off x="4267200" y="1808988"/>
            <a:ext cx="4263737" cy="212365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 World!“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FBC3E03-B12C-6EB8-A687-666C04B853C4}"/>
              </a:ext>
            </a:extLst>
          </p:cNvPr>
          <p:cNvSpPr txBox="1">
            <a:spLocks/>
          </p:cNvSpPr>
          <p:nvPr/>
        </p:nvSpPr>
        <p:spPr bwMode="auto">
          <a:xfrm>
            <a:off x="4648200" y="4419600"/>
            <a:ext cx="4031674" cy="638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32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  <a:cs typeface="Osak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2675B4"/>
              </a:buClr>
              <a:buFont typeface="Wingdings" pitchFamily="-64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sz="1800" kern="0" dirty="0"/>
              <a:t>g++ is the compiler for </a:t>
            </a:r>
            <a:r>
              <a:rPr lang="en-US" sz="1800" kern="0" dirty="0" err="1"/>
              <a:t>c++</a:t>
            </a:r>
            <a:r>
              <a:rPr lang="en-US" sz="1800" kern="0" dirty="0"/>
              <a:t> programs. </a:t>
            </a:r>
          </a:p>
          <a:p>
            <a:pPr marL="0" indent="0">
              <a:buNone/>
            </a:pPr>
            <a:r>
              <a:rPr lang="en-US" sz="1800" kern="0" dirty="0" err="1"/>
              <a:t>gcc</a:t>
            </a:r>
            <a:r>
              <a:rPr lang="en-US" sz="1800" kern="0" dirty="0"/>
              <a:t> is the compiler for c programs.</a:t>
            </a:r>
          </a:p>
        </p:txBody>
      </p:sp>
    </p:spTree>
    <p:extLst>
      <p:ext uri="{BB962C8B-B14F-4D97-AF65-F5344CB8AC3E}">
        <p14:creationId xmlns:p14="http://schemas.microsoft.com/office/powerpoint/2010/main" val="4155781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input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831" y="1597412"/>
            <a:ext cx="3993575" cy="3663176"/>
          </a:xfrm>
        </p:spPr>
        <p:txBody>
          <a:bodyPr/>
          <a:lstStyle/>
          <a:p>
            <a:endParaRPr lang="en-US" sz="1500" dirty="0"/>
          </a:p>
          <a:p>
            <a:pPr>
              <a:spcBef>
                <a:spcPct val="0"/>
              </a:spcBef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cin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is a predefined variable that reads data from the keyboard with the extraction operator 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&gt;&gt;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).  </a:t>
            </a:r>
          </a:p>
          <a:p>
            <a:pPr>
              <a:spcBef>
                <a:spcPct val="0"/>
              </a:spcBef>
            </a:pPr>
            <a:endParaRPr lang="en-US" altLang="en-US" sz="1600" dirty="0">
              <a:solidFill>
                <a:srgbClr val="000000"/>
              </a:solidFill>
            </a:endParaRPr>
          </a:p>
          <a:p>
            <a:pPr>
              <a:spcBef>
                <a:spcPct val="0"/>
              </a:spcBef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&gt;&gt; depends on white space to separate incoming data values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>
              <a:spcBef>
                <a:spcPct val="0"/>
              </a:spcBef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>
              <a:spcBef>
                <a:spcPct val="0"/>
              </a:spcBef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In the example, the user can input an integer, which is stored in the variable </a:t>
            </a:r>
            <a:r>
              <a:rPr lang="en-US" altLang="en-US" sz="1600" dirty="0">
                <a:solidFill>
                  <a:srgbClr val="DC143C"/>
                </a:solidFill>
              </a:rPr>
              <a:t>number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5C6F90-F737-1186-E2D3-1A5707891F2A}"/>
              </a:ext>
            </a:extLst>
          </p:cNvPr>
          <p:cNvSpPr txBox="1"/>
          <p:nvPr/>
        </p:nvSpPr>
        <p:spPr>
          <a:xfrm>
            <a:off x="4572000" y="1676400"/>
            <a:ext cx="426373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 </a:t>
            </a:r>
          </a:p>
          <a:p>
            <a:r>
              <a:rPr lang="en-US" sz="1200" b="1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int number;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“Enter an integer“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&gt;&gt;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8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number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b="1" dirty="0">
              <a:solidFill>
                <a:srgbClr val="0000FF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CF8A3BE-7CBB-1B03-7446-832887E15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2998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8800"/>
            <a:ext cx="3764466" cy="2914650"/>
          </a:xfrm>
        </p:spPr>
        <p:txBody>
          <a:bodyPr/>
          <a:lstStyle/>
          <a:p>
            <a:r>
              <a:rPr lang="en-US" sz="2000" i="1" dirty="0"/>
              <a:t>string</a:t>
            </a:r>
            <a:r>
              <a:rPr lang="en-US" sz="2000" dirty="0"/>
              <a:t> is not a basic type (more on those later), it is a class.</a:t>
            </a:r>
          </a:p>
          <a:p>
            <a:r>
              <a:rPr lang="en-US" sz="20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2000" dirty="0"/>
              <a:t>creates an </a:t>
            </a:r>
            <a:r>
              <a:rPr lang="en-US" sz="2000" i="1" dirty="0"/>
              <a:t>instance</a:t>
            </a:r>
            <a:r>
              <a:rPr lang="en-US" sz="2000" dirty="0"/>
              <a:t> of a string called “hello”.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hello </a:t>
            </a:r>
            <a:r>
              <a:rPr lang="en-US" sz="2000" dirty="0"/>
              <a:t>is an object.</a:t>
            </a:r>
          </a:p>
          <a:p>
            <a:r>
              <a:rPr lang="en-US" sz="2000" dirty="0"/>
              <a:t>A class defines some data and a set of functions (methods) that operate on that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48600" y="1997839"/>
            <a:ext cx="4263737" cy="2862322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9390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81200"/>
            <a:ext cx="3993575" cy="3663176"/>
          </a:xfrm>
        </p:spPr>
        <p:txBody>
          <a:bodyPr/>
          <a:lstStyle/>
          <a:p>
            <a:r>
              <a:rPr lang="en-US" sz="2000" dirty="0"/>
              <a:t>strings can be concatenated with a + operator.</a:t>
            </a:r>
          </a:p>
          <a:p>
            <a:pPr lvl="1"/>
            <a:r>
              <a:rPr lang="en-US" sz="1800" dirty="0"/>
              <a:t>Equivalent to </a:t>
            </a:r>
            <a:r>
              <a:rPr lang="en-US" sz="1800" i="1" dirty="0" err="1"/>
              <a:t>strcat</a:t>
            </a:r>
            <a:r>
              <a:rPr lang="en-US" sz="1800" i="1" dirty="0"/>
              <a:t>()</a:t>
            </a:r>
            <a:r>
              <a:rPr lang="en-US" sz="1800" dirty="0"/>
              <a:t> as in C</a:t>
            </a:r>
          </a:p>
          <a:p>
            <a:endParaRPr lang="en-US" sz="2000" dirty="0"/>
          </a:p>
          <a:p>
            <a:r>
              <a:rPr lang="en-US" sz="2000" dirty="0"/>
              <a:t>strings can be concatenated with characters.</a:t>
            </a:r>
          </a:p>
          <a:p>
            <a:pPr marL="0" indent="0">
              <a:buNone/>
            </a:pPr>
            <a:r>
              <a:rPr lang="en-US" sz="2000" dirty="0"/>
              <a:t> </a:t>
            </a:r>
          </a:p>
          <a:p>
            <a:r>
              <a:rPr lang="en-US" sz="2000" dirty="0"/>
              <a:t>You can access a string character by brackets as in C</a:t>
            </a:r>
          </a:p>
          <a:p>
            <a:pPr lvl="2"/>
            <a:r>
              <a:rPr lang="en-US" sz="1800" dirty="0"/>
              <a:t>msg[0] </a:t>
            </a:r>
            <a:r>
              <a:rPr lang="en-US" sz="1800" dirty="0">
                <a:sym typeface="Wingdings" panose="05000000000000000000" pitchFamily="2" charset="2"/>
              </a:rPr>
              <a:t>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53101" y="2195396"/>
            <a:ext cx="4263737" cy="304698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"world!"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msg </a:t>
            </a:r>
            <a:r>
              <a:rPr lang="en-US" sz="120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 msg + ‘!’;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msg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576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 C++ class: </a:t>
            </a:r>
            <a:r>
              <a:rPr lang="en-US" i="1" dirty="0"/>
              <a:t>string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8850"/>
            <a:ext cx="3764466" cy="291465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48200" y="2057400"/>
            <a:ext cx="4263737" cy="341632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"Hello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"world!</a:t>
            </a:r>
            <a:r>
              <a:rPr lang="en-US" sz="1200" b="1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hello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world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'h'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&lt;&lt;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msg.size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endParaRPr lang="en-US" sz="1200" b="1" dirty="0">
              <a:solidFill>
                <a:srgbClr val="FF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solidFill>
                  <a:srgbClr val="FF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A50E356-F7D3-73E5-49AE-CCAC8045CE34}"/>
              </a:ext>
            </a:extLst>
          </p:cNvPr>
          <p:cNvSpPr txBox="1">
            <a:spLocks/>
          </p:cNvSpPr>
          <p:nvPr/>
        </p:nvSpPr>
        <p:spPr bwMode="auto">
          <a:xfrm>
            <a:off x="349825" y="2228850"/>
            <a:ext cx="3993575" cy="3663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085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4287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17716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endParaRPr lang="en-US" sz="2000" kern="0" dirty="0"/>
          </a:p>
          <a:p>
            <a:r>
              <a:rPr lang="en-US" sz="2000" kern="0" dirty="0"/>
              <a:t>The number of characters in a string can be determined by the size() or length() method</a:t>
            </a:r>
          </a:p>
          <a:p>
            <a:pPr lvl="1"/>
            <a:r>
              <a:rPr lang="en-US" sz="1800" kern="0" dirty="0"/>
              <a:t>Equivalent to </a:t>
            </a:r>
            <a:r>
              <a:rPr lang="en-US" sz="1800" i="1" kern="0" dirty="0" err="1"/>
              <a:t>strlen</a:t>
            </a:r>
            <a:r>
              <a:rPr lang="en-US" sz="1800" i="1" kern="0" dirty="0"/>
              <a:t>()</a:t>
            </a:r>
            <a:r>
              <a:rPr lang="en-US" sz="1800" kern="0" dirty="0"/>
              <a:t> function as in C</a:t>
            </a:r>
          </a:p>
          <a:p>
            <a:endParaRPr lang="en-US" sz="2000" kern="0" dirty="0"/>
          </a:p>
        </p:txBody>
      </p:sp>
    </p:spTree>
    <p:extLst>
      <p:ext uri="{BB962C8B-B14F-4D97-AF65-F5344CB8AC3E}">
        <p14:creationId xmlns:p14="http://schemas.microsoft.com/office/powerpoint/2010/main" val="3177198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AFE82B2-6D28-8C2C-EDF2-424F4BFB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Arial" panose="020B0604020202020204" pitchFamily="34" charset="0"/>
              </a:defRPr>
            </a:lvl9pPr>
          </a:lstStyle>
          <a:p>
            <a:fld id="{C939D65B-C57A-42BB-BBB0-963192F3C402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970C1DD3-4754-6A1D-D01A-8371ECDF04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Comparison Operators for C++ </a:t>
            </a:r>
            <a:r>
              <a:rPr lang="en-US" altLang="en-US" dirty="0">
                <a:solidFill>
                  <a:srgbClr val="C00000"/>
                </a:solidFill>
              </a:rPr>
              <a:t>strings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058C0770-5634-64EB-20C9-9F346C6C9E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In C++, we can compare two strings x and y using the following operators: ==, !=, &lt;, &lt;=, &gt;, &gt;=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comparison is alphabetical, same as </a:t>
            </a:r>
            <a:r>
              <a:rPr lang="en-US" altLang="en-US" sz="2400" dirty="0" err="1"/>
              <a:t>strcmp</a:t>
            </a:r>
            <a:r>
              <a:rPr lang="en-US" altLang="en-US" sz="2400" dirty="0"/>
              <a:t> function in C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outcome of each comparison is: </a:t>
            </a:r>
            <a:r>
              <a:rPr lang="en-US" altLang="en-US" sz="2400" b="1" dirty="0">
                <a:solidFill>
                  <a:schemeClr val="accent2"/>
                </a:solidFill>
              </a:rPr>
              <a:t>true</a:t>
            </a:r>
            <a:r>
              <a:rPr lang="en-US" altLang="en-US" sz="2400" dirty="0"/>
              <a:t> or </a:t>
            </a:r>
            <a:r>
              <a:rPr lang="en-US" altLang="en-US" sz="2400" b="1" dirty="0">
                <a:solidFill>
                  <a:schemeClr val="accent2"/>
                </a:solidFill>
              </a:rPr>
              <a:t>false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The comparison works as long as at least x or y is a </a:t>
            </a:r>
            <a:r>
              <a:rPr lang="en-US" altLang="en-US" sz="2400" b="1" dirty="0">
                <a:solidFill>
                  <a:schemeClr val="accent2"/>
                </a:solidFill>
              </a:rPr>
              <a:t>string</a:t>
            </a:r>
            <a:r>
              <a:rPr lang="en-US" altLang="en-US" sz="2400" dirty="0"/>
              <a:t> object. The other string can be a </a:t>
            </a:r>
            <a:r>
              <a:rPr lang="en-US" altLang="en-US" sz="2400" b="1" dirty="0">
                <a:solidFill>
                  <a:schemeClr val="accent2"/>
                </a:solidFill>
              </a:rPr>
              <a:t>string</a:t>
            </a:r>
            <a:r>
              <a:rPr lang="en-US" altLang="en-US" sz="2400" dirty="0"/>
              <a:t> object, a C-style string variable, or a double-quoted string.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\\Serabi\editing\JHorstTM\tm2.ppt</Template>
  <TotalTime>38218</TotalTime>
  <Words>1269</Words>
  <Application>Microsoft Office PowerPoint</Application>
  <PresentationFormat>On-screen Show (4:3)</PresentationFormat>
  <Paragraphs>223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Courier New</vt:lpstr>
      <vt:lpstr>Times New Roman</vt:lpstr>
      <vt:lpstr>Wingdings</vt:lpstr>
      <vt:lpstr>tm2</vt:lpstr>
      <vt:lpstr>What is C++?</vt:lpstr>
      <vt:lpstr>Hello World! in C++</vt:lpstr>
      <vt:lpstr>Hello World! in C++</vt:lpstr>
      <vt:lpstr>Header Files and Compile</vt:lpstr>
      <vt:lpstr>Read input</vt:lpstr>
      <vt:lpstr>A first C++ class: string</vt:lpstr>
      <vt:lpstr>A first C++ class: string</vt:lpstr>
      <vt:lpstr>A first C++ class: string</vt:lpstr>
      <vt:lpstr>Comparison Operators for C++ strings</vt:lpstr>
      <vt:lpstr>String comparison</vt:lpstr>
      <vt:lpstr>String input</vt:lpstr>
      <vt:lpstr>Process Strings in C++</vt:lpstr>
      <vt:lpstr>C++ string library functions</vt:lpstr>
      <vt:lpstr>Example Program #1</vt:lpstr>
      <vt:lpstr>Example Program #2</vt:lpstr>
      <vt:lpstr>Programming Exercise 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Jing Wang</dc:creator>
  <cp:lastModifiedBy>Jing Wang</cp:lastModifiedBy>
  <cp:revision>1350</cp:revision>
  <cp:lastPrinted>1999-11-08T20:52:53Z</cp:lastPrinted>
  <dcterms:created xsi:type="dcterms:W3CDTF">1999-08-24T18:39:05Z</dcterms:created>
  <dcterms:modified xsi:type="dcterms:W3CDTF">2023-10-10T22:08:44Z</dcterms:modified>
</cp:coreProperties>
</file>