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7"/>
  </p:notesMasterIdLst>
  <p:sldIdLst>
    <p:sldId id="464" r:id="rId2"/>
    <p:sldId id="348" r:id="rId3"/>
    <p:sldId id="463" r:id="rId4"/>
    <p:sldId id="349" r:id="rId5"/>
    <p:sldId id="354" r:id="rId6"/>
    <p:sldId id="505" r:id="rId7"/>
    <p:sldId id="723" r:id="rId8"/>
    <p:sldId id="506" r:id="rId9"/>
    <p:sldId id="356" r:id="rId10"/>
    <p:sldId id="359" r:id="rId11"/>
    <p:sldId id="465" r:id="rId12"/>
    <p:sldId id="456" r:id="rId13"/>
    <p:sldId id="361" r:id="rId14"/>
    <p:sldId id="363" r:id="rId15"/>
    <p:sldId id="364" r:id="rId16"/>
    <p:sldId id="365" r:id="rId17"/>
    <p:sldId id="366" r:id="rId18"/>
    <p:sldId id="514" r:id="rId19"/>
    <p:sldId id="507" r:id="rId20"/>
    <p:sldId id="485" r:id="rId21"/>
    <p:sldId id="486" r:id="rId22"/>
    <p:sldId id="511" r:id="rId23"/>
    <p:sldId id="513" r:id="rId24"/>
    <p:sldId id="467" r:id="rId25"/>
    <p:sldId id="371" r:id="rId26"/>
    <p:sldId id="375" r:id="rId27"/>
    <p:sldId id="508" r:id="rId28"/>
    <p:sldId id="481" r:id="rId29"/>
    <p:sldId id="482" r:id="rId30"/>
    <p:sldId id="376" r:id="rId31"/>
    <p:sldId id="381" r:id="rId32"/>
    <p:sldId id="382" r:id="rId33"/>
    <p:sldId id="510" r:id="rId34"/>
    <p:sldId id="476" r:id="rId35"/>
    <p:sldId id="509" r:id="rId36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88F03A5C-0762-42F9-BD7C-3DCE2B41B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595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5DE82-BE00-45B5-80E7-69B4A34B43E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2DF127-90F2-4169-B9C5-CBE202480DA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9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B555C-8D9B-4F99-B143-1F20C43D1AD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FDA8B9-47D5-4095-BF41-BB8B427DD48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2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1C92AF-E93D-4A7B-AA5D-BC192F7A08C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4B91D4-CDCB-4F16-B718-DC051954270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6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697C2-021A-406D-B5D4-9428FB37938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E7F0E7-351C-4EC7-9E64-2AB862DDC73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647263-853F-4DC2-8C56-2D8BDD3653E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0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6DE0E0-3933-49FA-9D09-3D4F3D47BA5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2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40F2C7-7074-4333-A7D6-8DEDD59BBF5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8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03965E-AEE6-4CC5-9B44-853FEAFE8BB5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13: Strings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Topics: Strings – Chapter 13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Today:</a:t>
            </a:r>
          </a:p>
          <a:p>
            <a:pPr lvl="1"/>
            <a:r>
              <a:rPr lang="en-US" altLang="en-US" dirty="0"/>
              <a:t>String literals</a:t>
            </a:r>
          </a:p>
          <a:p>
            <a:pPr lvl="1"/>
            <a:r>
              <a:rPr lang="en-US" altLang="en-US" dirty="0"/>
              <a:t>String variables</a:t>
            </a:r>
          </a:p>
          <a:p>
            <a:endParaRPr lang="en-US" altLang="en-US" dirty="0"/>
          </a:p>
          <a:p>
            <a:r>
              <a:rPr lang="en-US" altLang="en-US" dirty="0"/>
              <a:t>Next class:</a:t>
            </a:r>
          </a:p>
          <a:p>
            <a:pPr lvl="1"/>
            <a:r>
              <a:rPr lang="en-US" altLang="en-US" dirty="0"/>
              <a:t>String library functions</a:t>
            </a:r>
          </a:p>
          <a:p>
            <a:pPr lvl="1"/>
            <a:r>
              <a:rPr lang="en-US" altLang="en-US" dirty="0"/>
              <a:t>Array of strings</a:t>
            </a:r>
          </a:p>
          <a:p>
            <a:pPr lvl="1"/>
            <a:r>
              <a:rPr lang="en-US" altLang="en-US" dirty="0"/>
              <a:t>Command-line arguments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String Literals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string literal (constant) should not be modified.</a:t>
            </a:r>
          </a:p>
          <a:p>
            <a:endParaRPr lang="en-US" altLang="en-US"/>
          </a:p>
          <a:p>
            <a:r>
              <a:rPr lang="en-US" altLang="en-US"/>
              <a:t>Attempting to modify a string literal causes undefined behavior: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char *p = "abc";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*p = 'd';   /*** WRONG ***/</a:t>
            </a:r>
          </a:p>
          <a:p>
            <a:endParaRPr lang="en-US" altLang="en-US"/>
          </a:p>
          <a:p>
            <a:r>
              <a:rPr lang="en-US" altLang="en-US"/>
              <a:t>A program that tries to change a string literal may crash or behave erratically.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70F060-7EE3-41FC-BE24-2BD6EDFAEF8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String Variables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String Variables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</p:spPr>
        <p:txBody>
          <a:bodyPr/>
          <a:lstStyle/>
          <a:p>
            <a:r>
              <a:rPr lang="en-US" altLang="en-US"/>
              <a:t>Any one-dimensional array of characters can be used to store a string.</a:t>
            </a:r>
          </a:p>
          <a:p>
            <a:r>
              <a:rPr lang="en-US" altLang="en-US"/>
              <a:t>A string variable can be initialized at the same time it’s declared: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char date1[8] = "June 14";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/>
              <a:t>The compiler will automatically add a null character so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date1</a:t>
            </a:r>
            <a:r>
              <a:rPr lang="en-US" altLang="en-US"/>
              <a:t> can be used as a string: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en-US"/>
              <a:t> </a:t>
            </a:r>
          </a:p>
          <a:p>
            <a:endParaRPr lang="en-US" altLang="en-US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"June</a:t>
            </a:r>
            <a:r>
              <a:rPr lang="en-US" altLang="en-US">
                <a:solidFill>
                  <a:srgbClr val="000099"/>
                </a:solidFill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14"</a:t>
            </a:r>
            <a:r>
              <a:rPr lang="en-US" altLang="en-US">
                <a:solidFill>
                  <a:srgbClr val="000099"/>
                </a:solidFill>
              </a:rPr>
              <a:t> is not a string literal in this context.</a:t>
            </a:r>
          </a:p>
          <a:p>
            <a:r>
              <a:rPr lang="en-US" altLang="en-US">
                <a:solidFill>
                  <a:srgbClr val="000099"/>
                </a:solidFill>
              </a:rPr>
              <a:t>Instead, C views it as an abbreviation for an array initializer.</a:t>
            </a:r>
            <a:endParaRPr lang="en-US" altLang="en-US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AB641-201F-40A9-9359-6D919F0C0F5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50419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Variables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a string variable needs to hold 80 characters, it must be declared to have length 81: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STR_LEN 80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str[STR_LEN+1];</a:t>
            </a:r>
            <a:endParaRPr lang="en-US" altLang="en-US" sz="2400">
              <a:solidFill>
                <a:srgbClr val="000099"/>
              </a:solidFill>
            </a:endParaRPr>
          </a:p>
          <a:p>
            <a:r>
              <a:rPr lang="en-US" altLang="en-US"/>
              <a:t>Adding 1 to the desired length allows room for the null character at the end of the string.</a:t>
            </a:r>
          </a:p>
          <a:p>
            <a:r>
              <a:rPr lang="en-US" altLang="en-US"/>
              <a:t>Defining a macro that represents 80 and then adding 1 separately is a common practice.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47A471-8143-48A4-ACCC-7C9C5FF6ED1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Initializing a String Variable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initializer is too short to fill the string variable, the compiler adds extra null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date2[9] = "June 14";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F30A2-C35B-460B-AF42-B6DD44AD06A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24300"/>
            <a:ext cx="55514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Initializing a String Variable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initializer for a string variable can’t be longer than the variable, but it can be the same length (</a:t>
            </a:r>
            <a:r>
              <a:rPr lang="en-US" altLang="en-US" dirty="0">
                <a:solidFill>
                  <a:srgbClr val="000099"/>
                </a:solidFill>
              </a:rPr>
              <a:t>bad practice</a:t>
            </a:r>
            <a:r>
              <a:rPr lang="en-US" altLang="en-US" dirty="0"/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date3[7] = "June 14";</a:t>
            </a:r>
            <a:endParaRPr lang="en-US" altLang="en-US" dirty="0"/>
          </a:p>
          <a:p>
            <a:r>
              <a:rPr lang="en-US" altLang="en-US" dirty="0"/>
              <a:t>There’s no room for the null character 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Failing to leave room for the null character may cause unpredictable results when the program is executed.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73AD6-6E2E-4E7F-96C1-E0F2A3782A7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038600"/>
            <a:ext cx="45259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Initializing a String Variable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declaration of a string variable may omit its length, in which case the compiler computes 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char date4[] = "June 14";</a:t>
            </a:r>
          </a:p>
          <a:p>
            <a:r>
              <a:rPr lang="en-US" altLang="en-US"/>
              <a:t>The compiler sets aside eight characters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date4</a:t>
            </a:r>
            <a:r>
              <a:rPr lang="en-US" altLang="en-US"/>
              <a:t>, enough to store the characters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"June  14"</a:t>
            </a:r>
            <a:r>
              <a:rPr lang="en-US" altLang="en-US"/>
              <a:t> plus a null character.</a:t>
            </a:r>
          </a:p>
          <a:p>
            <a:r>
              <a:rPr lang="en-US" altLang="en-US">
                <a:solidFill>
                  <a:srgbClr val="000099"/>
                </a:solidFill>
              </a:rPr>
              <a:t>Omitting the length of a string variable is especially useful if the initializer is long, since computing the length by hand is error-prone.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A53A34-697D-4029-AA70-305300E5EA0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/>
              <a:t>Character Arrays versus Character Pointers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declaration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date[] = "June 14";</a:t>
            </a:r>
          </a:p>
          <a:p>
            <a:pPr>
              <a:buFontTx/>
              <a:buNone/>
            </a:pPr>
            <a:r>
              <a:rPr lang="en-US" altLang="en-US" dirty="0"/>
              <a:t>	declares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dirty="0"/>
              <a:t> to be an </a:t>
            </a:r>
            <a:r>
              <a:rPr lang="en-US" altLang="en-US" i="1" dirty="0"/>
              <a:t>array,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similar-looking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*date = "June 14";</a:t>
            </a:r>
          </a:p>
          <a:p>
            <a:pPr>
              <a:buFontTx/>
              <a:buNone/>
            </a:pPr>
            <a:r>
              <a:rPr lang="en-US" altLang="en-US" dirty="0"/>
              <a:t>	declares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dirty="0"/>
              <a:t> to be a </a:t>
            </a:r>
            <a:r>
              <a:rPr lang="en-US" altLang="en-US" i="1" dirty="0"/>
              <a:t>pointer.</a:t>
            </a:r>
          </a:p>
          <a:p>
            <a:r>
              <a:rPr lang="en-US" altLang="en-US" dirty="0"/>
              <a:t>In the array version, the characters stored 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dirty="0"/>
              <a:t> can be modified. In the pointer version,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dirty="0"/>
              <a:t> points to a </a:t>
            </a:r>
            <a:r>
              <a:rPr lang="en-US" altLang="en-US" dirty="0">
                <a:solidFill>
                  <a:srgbClr val="000099"/>
                </a:solidFill>
              </a:rPr>
              <a:t>string literal </a:t>
            </a:r>
            <a:r>
              <a:rPr lang="en-US" altLang="en-US" dirty="0"/>
              <a:t>that shouldn’t be modified.</a:t>
            </a:r>
          </a:p>
          <a:p>
            <a:endParaRPr lang="en-US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21C6D-D1DC-4A4E-9299-5B41ECD4448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36D3B-0F85-4181-8003-F8698472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B95-F7A7-4839-A016-BF493A5E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lvl="0"/>
            <a:r>
              <a:rPr lang="en-US" dirty="0"/>
              <a:t>Which of the following statements is NOT legal?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914400" lvl="1" indent="-457200"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"cd";</a:t>
            </a:r>
          </a:p>
          <a:p>
            <a:pPr marL="914400" lvl="1" indent="-457200"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"ab";</a:t>
            </a:r>
          </a:p>
          <a:p>
            <a:pPr marL="914400" lvl="1" indent="-457200"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89;</a:t>
            </a:r>
          </a:p>
          <a:p>
            <a:pPr marL="914400" lvl="1" indent="-457200">
              <a:buAutoNum type="alphaU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'x';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B49C4-912F-4FE6-84EA-F53756D35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22FDA8B9-47D5-4095-BF41-BB8B427DD48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35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Accessing the Characters in a String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types of strings:</a:t>
            </a:r>
          </a:p>
          <a:p>
            <a:pPr lvl="1"/>
            <a:r>
              <a:rPr lang="en-US" altLang="en-US" dirty="0"/>
              <a:t>String </a:t>
            </a:r>
            <a:r>
              <a:rPr lang="en-US" altLang="en-US" i="1" dirty="0"/>
              <a:t>constants</a:t>
            </a:r>
            <a:r>
              <a:rPr lang="en-US" altLang="en-US" dirty="0"/>
              <a:t> (or </a:t>
            </a:r>
            <a:r>
              <a:rPr lang="en-US" altLang="en-US" i="1" dirty="0"/>
              <a:t>literals,</a:t>
            </a:r>
            <a:r>
              <a:rPr lang="en-US" altLang="en-US" dirty="0"/>
              <a:t> as they’re called in the C standard) </a:t>
            </a:r>
          </a:p>
          <a:p>
            <a:pPr lvl="1"/>
            <a:r>
              <a:rPr lang="en-US" altLang="en-US" dirty="0"/>
              <a:t>String </a:t>
            </a:r>
            <a:r>
              <a:rPr lang="en-US" altLang="en-US" i="1" dirty="0"/>
              <a:t>variables</a:t>
            </a:r>
            <a:endParaRPr lang="en-US" altLang="en-US" dirty="0"/>
          </a:p>
          <a:p>
            <a:r>
              <a:rPr lang="en-US" altLang="en-US" dirty="0"/>
              <a:t>Strings are not a type in C .</a:t>
            </a:r>
          </a:p>
          <a:p>
            <a:r>
              <a:rPr lang="en-US" altLang="en-US" dirty="0"/>
              <a:t>Strings are arrays of characters in which a special character—the null character—marks the end.</a:t>
            </a:r>
          </a:p>
          <a:p>
            <a:endParaRPr lang="en-US" altLang="en-US" dirty="0"/>
          </a:p>
          <a:p>
            <a:r>
              <a:rPr lang="en-US" altLang="en-US" dirty="0"/>
              <a:t>The C library provides a collection of functions for working with strings.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801145-5FF9-4E76-A70D-7E012F09FE9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Accessing the Characters in a String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Since strings are stored as arrays, we can use subscripting to access the characters in a string.</a:t>
            </a:r>
          </a:p>
          <a:p>
            <a:r>
              <a:rPr lang="en-US" altLang="en-US" dirty="0"/>
              <a:t>A function that determines if there is a space in a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find_space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(char s[])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for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!= '\0';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return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379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54C1016-C45D-482D-9909-04AD4A81E350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Accessing the Characters in a String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A version that uses pointer arithmetic instead of array subscripting 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find_space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char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for (p = s; *p != '\0';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(*p == ' 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return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dirty="0"/>
          </a:p>
        </p:txBody>
      </p:sp>
      <p:sp>
        <p:nvSpPr>
          <p:cNvPr id="3482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8CE793-5F3A-467D-9044-08D9F6DD79C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/>
              <a:t>The function definition below determines the number of characters of a string. Which one of the following is correct in place of the missing statement?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count_character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(char *s){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char *p;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int count = 0;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//missing statement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	  return count;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UcParenR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(p = s; p != '\0'; p++) count++;</a:t>
            </a:r>
          </a:p>
          <a:p>
            <a:pPr marL="514350" indent="-514350">
              <a:buFontTx/>
              <a:buAutoNum type="alphaUcParenR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(p = s; p !=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p++) count++;</a:t>
            </a:r>
          </a:p>
          <a:p>
            <a:pPr marL="514350" indent="-514350">
              <a:buFontTx/>
              <a:buAutoNum type="alphaUcParenR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(p = s; *p != '\0'; p++) count++;</a:t>
            </a:r>
          </a:p>
          <a:p>
            <a:pPr marL="514350" indent="-514350">
              <a:buFontTx/>
              <a:buAutoNum type="alphaUcParenR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(p = s; *p !=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p++) count++;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533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9E14-F1A8-4E58-9E3A-EA10E844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DDAB-D009-4FBF-ACFB-19EBD266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concatenates a string to another string.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6FBE-5C38-4383-B9A9-C67816427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FDA8B9-47D5-4095-BF41-BB8B427DD486}" type="slidenum">
              <a:rPr lang="en-US" altLang="en-US" smtClean="0"/>
              <a:pPr>
                <a:defRPr/>
              </a:pPr>
              <a:t>23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4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Reading and Writing Strings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Strings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altLang="en-US" dirty="0"/>
              <a:t> conversion specification allows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 to write a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= "Are we having fun yet?";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   The output will be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Are we having fun yet?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 writes the characters in a string one by one until it encounters a null character.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09822C-CCBD-4FE6-9A87-CABB9286D4B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Strings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altLang="en-US"/>
              <a:t> conversion specification allows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to read a string into a character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char str[20];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scanf("%s", str);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is treated as a pointer, so there’s no need to put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/>
              <a:t> operator in front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.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D7D8EE-D793-4EA0-972C-F33D0D15CA2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Reading Strings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When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is called, it skips white space, then reads characters and stores them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until it encounters </a:t>
            </a:r>
            <a:r>
              <a:rPr lang="en-US" altLang="en-US">
                <a:solidFill>
                  <a:srgbClr val="000099"/>
                </a:solidFill>
              </a:rPr>
              <a:t>a white-space character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always stores a null character at the end of the string.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As they read characters into an array,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has no way to detect when it’s full.</a:t>
            </a:r>
          </a:p>
          <a:p>
            <a:r>
              <a:rPr lang="en-US" altLang="en-US"/>
              <a:t>Consequently, it may store characters past the end of the array, causing undefined behavior.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can be made safer by using the conversion specification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i="1"/>
              <a:t>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/>
              <a:t> instead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altLang="en-US"/>
              <a:t>.</a:t>
            </a:r>
          </a:p>
          <a:p>
            <a:r>
              <a:rPr lang="en-US" altLang="en-US" i="1"/>
              <a:t>n</a:t>
            </a:r>
            <a:r>
              <a:rPr lang="en-US" altLang="en-US"/>
              <a:t> is an integer indicating the maximum number of characters to be stored.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scanf("%20s", str);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Reading Strings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Consider the following program fragment: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sentence[SENT_LEN+1];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//SENT_LEN is 20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sentence:\n");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("%s", sentence);</a:t>
            </a:r>
          </a:p>
          <a:p>
            <a:r>
              <a:rPr lang="en-US" altLang="en-US" dirty="0"/>
              <a:t>Suppose that after the prompt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Enter a sentence:</a:t>
            </a:r>
          </a:p>
          <a:p>
            <a:pPr>
              <a:buFontTx/>
              <a:buNone/>
            </a:pPr>
            <a:r>
              <a:rPr lang="en-US" altLang="en-US" dirty="0"/>
              <a:t>	the user enters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question.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/>
              <a:t> will store the string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"To"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r>
              <a:rPr lang="en-US" altLang="en-US" dirty="0"/>
              <a:t>.</a:t>
            </a:r>
          </a:p>
        </p:txBody>
      </p:sp>
      <p:sp>
        <p:nvSpPr>
          <p:cNvPr id="4403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DAB93A1-EC4F-4F5D-9390-3944483A41D9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85800" y="4953000"/>
            <a:ext cx="606287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-3313" y="43916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</a:rPr>
              <a:t>A white space before 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String Constants (Literals)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Strings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/>
              <a:t> won’t usually read a full line of input.</a:t>
            </a:r>
          </a:p>
          <a:p>
            <a:r>
              <a:rPr lang="en-US" altLang="en-US" dirty="0"/>
              <a:t>A new-line character will cause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/>
              <a:t> to stop reading, but </a:t>
            </a:r>
            <a:r>
              <a:rPr lang="en-US" altLang="en-US" dirty="0">
                <a:solidFill>
                  <a:srgbClr val="000099"/>
                </a:solidFill>
              </a:rPr>
              <a:t>so will a space or tab character</a:t>
            </a:r>
            <a:r>
              <a:rPr lang="en-US" altLang="en-US" dirty="0"/>
              <a:t>.</a:t>
            </a:r>
          </a:p>
          <a:p>
            <a:endParaRPr lang="en-US" altLang="en-US"/>
          </a:p>
          <a:p>
            <a:r>
              <a:rPr lang="en-US" altLang="en-US"/>
              <a:t>To </a:t>
            </a:r>
            <a:r>
              <a:rPr lang="en-US" altLang="en-US" dirty="0"/>
              <a:t>read an entire line of input, we have the following options: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gets </a:t>
            </a:r>
            <a:r>
              <a:rPr lang="en-US" altLang="en-US" dirty="0">
                <a:cs typeface="Courier New" panose="02070309020205020404" pitchFamily="49" charset="0"/>
              </a:rPr>
              <a:t>function:</a:t>
            </a:r>
            <a:r>
              <a:rPr lang="en-US" altLang="en-US" b="1" i="1" dirty="0"/>
              <a:t> unsafe, no way to detect when the array is full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Write our own input functions</a:t>
            </a:r>
          </a:p>
          <a:p>
            <a:pPr lvl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FBC85F-48B7-49B4-A26A-64815413090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cs typeface="Courier New" panose="02070309020205020404" pitchFamily="49" charset="0"/>
              </a:rPr>
              <a:t>Write our own input functions</a:t>
            </a:r>
            <a:r>
              <a:rPr lang="en-US" altLang="en-US" sz="2800" dirty="0"/>
              <a:t>: Reading Strings Character by Character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Programmers often write their own input functions. </a:t>
            </a:r>
          </a:p>
          <a:p>
            <a:r>
              <a:rPr lang="en-US" altLang="en-US" sz="2600" dirty="0"/>
              <a:t>Suppose we need a function that (1) doesn’t skip white-space characters, (2) stops reading at the first new-line character (which isn’t stored in the string), and (3) discards extra characters if the input line contains more than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600" dirty="0"/>
              <a:t> characters.</a:t>
            </a:r>
          </a:p>
          <a:p>
            <a:r>
              <a:rPr lang="en-US" altLang="en-US" sz="2600" dirty="0"/>
              <a:t>A prototype for the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altLang="en-US" sz="2600" dirty="0"/>
              <a:t> will return the number of characters it stores in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600" dirty="0"/>
              <a:t>.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6301D-A486-4CB0-B93F-3514F62F1BB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dirty="0"/>
              <a:t>Reading Strings Character by Character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altLang="en-US" sz="2400" dirty="0"/>
              <a:t> consists primarily of a loop that calls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 sz="2400" dirty="0"/>
              <a:t> to read a character and then stores the character in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/>
              <a:t>, provided that there’s room left:</a:t>
            </a:r>
          </a:p>
          <a:p>
            <a:endParaRPr lang="en-US" altLang="en-US" sz="2400" dirty="0"/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while ((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!= '\n')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'\0';   /* terminates string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number of characters stored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/>
              <a:t> has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/>
              <a:t> type rather than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400" dirty="0"/>
              <a:t> type because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 sz="2400" dirty="0"/>
              <a:t> returns an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/>
              <a:t> value.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9FC760-5198-478C-B580-5BAB2E8136D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5129"/>
            <a:ext cx="7772400" cy="685800"/>
          </a:xfrm>
        </p:spPr>
        <p:txBody>
          <a:bodyPr/>
          <a:lstStyle/>
          <a:p>
            <a:r>
              <a:rPr lang="en-US" altLang="en-US" dirty="0" err="1"/>
              <a:t>read_line</a:t>
            </a:r>
            <a:r>
              <a:rPr lang="en-US" altLang="en-US" dirty="0"/>
              <a:t>, pointer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!= '\n')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{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'\0';   /* terminates string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number of characters stored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FDA8B9-47D5-4095-BF41-BB8B427DD486}" type="slidenum">
              <a:rPr lang="en-US" altLang="en-US" smtClean="0"/>
              <a:pPr>
                <a:defRPr/>
              </a:pPr>
              <a:t>33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5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Programming Exercise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Modify the </a:t>
            </a:r>
            <a:r>
              <a:rPr lang="en-US" altLang="en-US" dirty="0" err="1">
                <a:latin typeface="Courier New" panose="02070309020205020404" pitchFamily="49" charset="0"/>
              </a:rPr>
              <a:t>read_line</a:t>
            </a:r>
            <a:r>
              <a:rPr lang="en-US" altLang="en-US" dirty="0">
                <a:latin typeface="Courier New" panose="02070309020205020404" pitchFamily="49" charset="0"/>
              </a:rPr>
              <a:t> (</a:t>
            </a:r>
            <a:r>
              <a:rPr lang="en-US" altLang="en-US" dirty="0"/>
              <a:t>the pointer version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function:</a:t>
            </a:r>
          </a:p>
          <a:p>
            <a:r>
              <a:rPr lang="en-US" altLang="en-US" dirty="0"/>
              <a:t>Have it skip the white spaces before beginning to store input characters</a:t>
            </a:r>
          </a:p>
          <a:p>
            <a:endParaRPr lang="en-US" altLang="en-US" dirty="0"/>
          </a:p>
          <a:p>
            <a:r>
              <a:rPr lang="en-US" altLang="en-US" dirty="0"/>
              <a:t>Test your program with input: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Are we having fun yet?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/>
              <a:t>The output should be: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Are we having fun yet? 	</a:t>
            </a:r>
          </a:p>
          <a:p>
            <a:pPr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//without the white spaces before the beginning character</a:t>
            </a:r>
            <a:endParaRPr lang="en-US" altLang="en-US" dirty="0"/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main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#define STR_LEN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num_chars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char </a:t>
            </a:r>
            <a:r>
              <a:rPr lang="en-US" altLang="en-US" sz="2400" dirty="0" err="1">
                <a:latin typeface="Courier New" panose="02070309020205020404" pitchFamily="49" charset="0"/>
              </a:rPr>
              <a:t>sen</a:t>
            </a:r>
            <a:r>
              <a:rPr lang="en-US" altLang="en-US" sz="2400" dirty="0">
                <a:latin typeface="Courier New" panose="02070309020205020404" pitchFamily="49" charset="0"/>
              </a:rPr>
              <a:t>[STR_LEN+1];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(“Enter a sentence: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num_chars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read_line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sen</a:t>
            </a:r>
            <a:r>
              <a:rPr lang="en-US" altLang="en-US" sz="2400" dirty="0">
                <a:latin typeface="Courier New" panose="02070309020205020404" pitchFamily="49" charset="0"/>
              </a:rPr>
              <a:t>, STR_LEN);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(“You entered: %s, it has %d characters", </a:t>
            </a:r>
            <a:r>
              <a:rPr lang="en-US" altLang="en-US" sz="2400" dirty="0" err="1">
                <a:latin typeface="Courier New" panose="02070309020205020404" pitchFamily="49" charset="0"/>
              </a:rPr>
              <a:t>sen</a:t>
            </a:r>
            <a:r>
              <a:rPr lang="en-US" altLang="en-US" sz="2400" dirty="0">
                <a:latin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num_chars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 sz="2200" dirty="0"/>
              <a:t>A </a:t>
            </a:r>
            <a:r>
              <a:rPr lang="en-US" altLang="en-US" sz="2200" b="1" i="1" dirty="0"/>
              <a:t>string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literal</a:t>
            </a:r>
            <a:r>
              <a:rPr lang="en-US" altLang="en-US" sz="2200" dirty="0"/>
              <a:t> is a sequence of characters enclosed within double quotes: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"When you come to a fork in the road, take it."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200" dirty="0"/>
              <a:t>When a string literal is too long:</a:t>
            </a:r>
          </a:p>
          <a:p>
            <a:pPr lvl="1"/>
            <a:r>
              <a:rPr lang="en-US" altLang="en-US" sz="1800" dirty="0"/>
              <a:t>The backslash character (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800" dirty="0"/>
              <a:t>) can be used to continue a string literal from one line to the next: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("When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come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road,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--Yogi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Berra");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800" dirty="0"/>
              <a:t>When two or more string literals are adjacent, the compiler will join them into a single string.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("When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come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road,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lang="en-US" alt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"--Yogi Berra");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0D2FA-EA63-43D6-8F05-AB070DB85A38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String Literals Are Stored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a C compiler encounters a string literal of length </a:t>
            </a:r>
            <a:r>
              <a:rPr lang="en-US" altLang="en-US" i="1"/>
              <a:t>n</a:t>
            </a:r>
            <a:r>
              <a:rPr lang="en-US" altLang="en-US"/>
              <a:t> in a program, it sets aside </a:t>
            </a:r>
            <a:r>
              <a:rPr lang="en-US" altLang="en-US" i="1"/>
              <a:t>n</a:t>
            </a:r>
            <a:r>
              <a:rPr lang="en-US" altLang="en-US"/>
              <a:t> + 1 bytes of memory for the string.</a:t>
            </a:r>
          </a:p>
          <a:p>
            <a:r>
              <a:rPr lang="en-US" altLang="en-US"/>
              <a:t>For example, the string literal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altLang="en-US"/>
              <a:t> is stored as an array of </a:t>
            </a:r>
            <a:r>
              <a:rPr lang="en-US" altLang="en-US" i="1"/>
              <a:t>four</a:t>
            </a:r>
            <a:r>
              <a:rPr lang="en-US" altLang="en-US"/>
              <a:t> characters:</a:t>
            </a:r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  <a:p>
            <a:r>
              <a:rPr lang="en-US" altLang="en-US"/>
              <a:t>This memory will contain the characters in the string, plus one extra character—the </a:t>
            </a:r>
            <a:r>
              <a:rPr lang="en-US" altLang="en-US" b="1" i="1"/>
              <a:t>null</a:t>
            </a:r>
            <a:r>
              <a:rPr lang="en-US" altLang="en-US"/>
              <a:t> </a:t>
            </a:r>
            <a:r>
              <a:rPr lang="en-US" altLang="en-US" b="1" i="1"/>
              <a:t>character</a:t>
            </a:r>
            <a:r>
              <a:rPr lang="en-US" altLang="en-US"/>
              <a:t>—to mark the end of the string.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E83C2-361D-49D6-A81C-42673916AF7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2400"/>
            <a:ext cx="230663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null</a:t>
            </a:r>
            <a:r>
              <a:rPr lang="en-US" altLang="en-US"/>
              <a:t> </a:t>
            </a:r>
            <a:r>
              <a:rPr lang="en-US" altLang="en-US" b="1" i="1"/>
              <a:t>character</a:t>
            </a: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null character is a character with value zero.</a:t>
            </a:r>
          </a:p>
          <a:p>
            <a:pPr lvl="1"/>
            <a:r>
              <a:rPr lang="en-US" altLang="en-US"/>
              <a:t> a byte whose bits are all zero.</a:t>
            </a:r>
          </a:p>
          <a:p>
            <a:pPr lvl="1"/>
            <a:endParaRPr lang="en-US" altLang="en-US"/>
          </a:p>
          <a:p>
            <a:r>
              <a:rPr lang="en-US" altLang="en-US" i="1"/>
              <a:t>The null character has special significance in C and its derivatives: it servers as a reserved character used to mark the end of strings.</a:t>
            </a:r>
          </a:p>
          <a:p>
            <a:endParaRPr lang="en-US" altLang="en-US"/>
          </a:p>
          <a:p>
            <a:r>
              <a:rPr lang="en-US" altLang="en-US"/>
              <a:t>It is represented as the </a:t>
            </a:r>
            <a:r>
              <a:rPr lang="en-US" altLang="en-US" b="1"/>
              <a:t>escape sequence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BC685-CDA7-449C-8D2F-1C2A226DE9E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  <p:pic>
        <p:nvPicPr>
          <p:cNvPr id="36867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2" y="152400"/>
            <a:ext cx="9397395" cy="6248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null character/string/pointer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The null character: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US" altLang="en-US" dirty="0"/>
          </a:p>
          <a:p>
            <a:r>
              <a:rPr lang="en-US" altLang="en-US" dirty="0"/>
              <a:t>The null string (empty string)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dirty="0"/>
              <a:t> is stored as a single null character: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NULL pointer (a macro definition in </a:t>
            </a:r>
            <a:r>
              <a:rPr lang="en-US" altLang="en-US" dirty="0" err="1"/>
              <a:t>stdio.h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 pointer that points to nothing. </a:t>
            </a:r>
          </a:p>
          <a:p>
            <a:pPr lvl="1"/>
            <a:r>
              <a:rPr lang="en-US" altLang="en-US" sz="2800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</a:rPr>
              <a:t> *p = NULL;</a:t>
            </a:r>
            <a:endParaRPr lang="en-US" altLang="en-US" dirty="0"/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66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String Literals Are Stored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Since a string literal is stored as an array, </a:t>
            </a:r>
            <a:r>
              <a:rPr lang="en-US" altLang="en-US">
                <a:solidFill>
                  <a:srgbClr val="000099"/>
                </a:solidFill>
              </a:rPr>
              <a:t>the compiler treats it as a pointer of type 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b="1">
                <a:solidFill>
                  <a:srgbClr val="000099"/>
                </a:solidFill>
              </a:rPr>
              <a:t> </a:t>
            </a:r>
            <a:r>
              <a:rPr lang="en-US" altLang="en-US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>
                <a:solidFill>
                  <a:srgbClr val="000099"/>
                </a:solidFill>
              </a:rPr>
              <a:t>.</a:t>
            </a:r>
          </a:p>
          <a:p>
            <a:endParaRPr lang="en-US" altLang="en-US"/>
          </a:p>
          <a:p>
            <a:r>
              <a:rPr lang="en-US" altLang="en-US"/>
              <a:t>We can use a string literal wherever C allows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char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 = "abc";</a:t>
            </a:r>
          </a:p>
          <a:p>
            <a:r>
              <a:rPr lang="en-US" altLang="en-US"/>
              <a:t>This assignment makes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point to the first character of the string.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5BD4EF-F454-4597-9EEF-0B39E299FDD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18468</TotalTime>
  <Words>2154</Words>
  <Application>Microsoft Office PowerPoint</Application>
  <PresentationFormat>On-screen Show (4:3)</PresentationFormat>
  <Paragraphs>280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Times New Roman</vt:lpstr>
      <vt:lpstr>tm2</vt:lpstr>
      <vt:lpstr>Topics: Strings – Chapter 13</vt:lpstr>
      <vt:lpstr>Introduction</vt:lpstr>
      <vt:lpstr>String Constants (Literals)</vt:lpstr>
      <vt:lpstr>String Literals</vt:lpstr>
      <vt:lpstr>How String Literals Are Stored</vt:lpstr>
      <vt:lpstr>the null character</vt:lpstr>
      <vt:lpstr>PowerPoint Presentation</vt:lpstr>
      <vt:lpstr>null character/string/pointer</vt:lpstr>
      <vt:lpstr>How String Literals Are Stored</vt:lpstr>
      <vt:lpstr>Operations on String Literals</vt:lpstr>
      <vt:lpstr>String Variables</vt:lpstr>
      <vt:lpstr>String Variables</vt:lpstr>
      <vt:lpstr>String Variables</vt:lpstr>
      <vt:lpstr>Initializing a String Variable</vt:lpstr>
      <vt:lpstr>Initializing a String Variable</vt:lpstr>
      <vt:lpstr>Initializing a String Variable</vt:lpstr>
      <vt:lpstr>Character Arrays versus Character Pointers</vt:lpstr>
      <vt:lpstr>Exercise</vt:lpstr>
      <vt:lpstr>Accessing the Characters in a String</vt:lpstr>
      <vt:lpstr>Accessing the Characters in a String</vt:lpstr>
      <vt:lpstr>Accessing the Characters in a String</vt:lpstr>
      <vt:lpstr>Exercise</vt:lpstr>
      <vt:lpstr>Example Program</vt:lpstr>
      <vt:lpstr>Reading and Writing Strings</vt:lpstr>
      <vt:lpstr>Writing Strings Using printf and puts</vt:lpstr>
      <vt:lpstr>Reading Strings Using scanf</vt:lpstr>
      <vt:lpstr>Reading Strings Using scanf</vt:lpstr>
      <vt:lpstr>scanf</vt:lpstr>
      <vt:lpstr>Reading Strings Using scanf</vt:lpstr>
      <vt:lpstr>Reading Strings</vt:lpstr>
      <vt:lpstr>Write our own input functions: Reading Strings Character by Character</vt:lpstr>
      <vt:lpstr>Reading Strings Character by Character</vt:lpstr>
      <vt:lpstr>read_line, pointer version</vt:lpstr>
      <vt:lpstr>Programming Exercise</vt:lpstr>
      <vt:lpstr>main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</cp:lastModifiedBy>
  <cp:revision>1176</cp:revision>
  <cp:lastPrinted>1999-11-08T20:52:53Z</cp:lastPrinted>
  <dcterms:created xsi:type="dcterms:W3CDTF">1999-08-24T18:39:05Z</dcterms:created>
  <dcterms:modified xsi:type="dcterms:W3CDTF">2022-02-28T14:24:39Z</dcterms:modified>
</cp:coreProperties>
</file>