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7"/>
  </p:notesMasterIdLst>
  <p:sldIdLst>
    <p:sldId id="464" r:id="rId2"/>
    <p:sldId id="348" r:id="rId3"/>
    <p:sldId id="468" r:id="rId4"/>
    <p:sldId id="388" r:id="rId5"/>
    <p:sldId id="528" r:id="rId6"/>
    <p:sldId id="389" r:id="rId7"/>
    <p:sldId id="390" r:id="rId8"/>
    <p:sldId id="529" r:id="rId9"/>
    <p:sldId id="405" r:id="rId10"/>
    <p:sldId id="404" r:id="rId11"/>
    <p:sldId id="530" r:id="rId12"/>
    <p:sldId id="515" r:id="rId13"/>
    <p:sldId id="516" r:id="rId14"/>
    <p:sldId id="392" r:id="rId15"/>
    <p:sldId id="398" r:id="rId16"/>
    <p:sldId id="531" r:id="rId17"/>
    <p:sldId id="532" r:id="rId18"/>
    <p:sldId id="488" r:id="rId19"/>
    <p:sldId id="374" r:id="rId20"/>
    <p:sldId id="376" r:id="rId21"/>
    <p:sldId id="489" r:id="rId22"/>
    <p:sldId id="490" r:id="rId23"/>
    <p:sldId id="491" r:id="rId24"/>
    <p:sldId id="492" r:id="rId25"/>
    <p:sldId id="493" r:id="rId26"/>
    <p:sldId id="526" r:id="rId27"/>
    <p:sldId id="524" r:id="rId28"/>
    <p:sldId id="522" r:id="rId29"/>
    <p:sldId id="495" r:id="rId30"/>
    <p:sldId id="496" r:id="rId31"/>
    <p:sldId id="497" r:id="rId32"/>
    <p:sldId id="498" r:id="rId33"/>
    <p:sldId id="525" r:id="rId34"/>
    <p:sldId id="527" r:id="rId35"/>
    <p:sldId id="503" r:id="rId36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61B8FB7D-3225-4B0F-B996-36D55E7FC2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173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041A97-C24D-4786-A9F8-88CA5B069421}" type="slidenum">
              <a:rPr lang="en-US" altLang="en-US"/>
              <a:pPr/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4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A047E3-7E14-40D2-952C-B6B416AFA817}" type="slidenum">
              <a:rPr lang="en-US" altLang="en-US"/>
              <a:pPr/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DDA24F-9E98-44EC-B2DA-D45A4FF051E2}" type="slidenum">
              <a:rPr lang="en-US" altLang="en-US"/>
              <a:pPr/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6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D2A026-BBC5-4C35-83AA-CB086A35E868}" type="slidenum">
              <a:rPr lang="en-US" altLang="en-US"/>
              <a:pPr/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3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29B8A4-26B4-4B07-8097-0243F1FEF65A}" type="slidenum">
              <a:rPr lang="en-US" altLang="en-US"/>
              <a:pPr/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B8B5AE-9F02-4285-BBD3-2C25C7B4F5DE}" type="slidenum">
              <a:rPr lang="en-US" altLang="en-US"/>
              <a:pPr/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1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003564-02C8-48EF-870F-949719BA4695}" type="slidenum">
              <a:rPr lang="en-US" altLang="en-US"/>
              <a:pPr/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4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B97444-F961-40E7-9D07-199BCE4CC471}" type="slidenum">
              <a:rPr lang="en-US" altLang="en-US"/>
              <a:pPr/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4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DE7F70-999C-46E2-A1CC-69E6DBFCB66A}" type="slidenum">
              <a:rPr lang="en-US" altLang="en-US"/>
              <a:pPr/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6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B115AF-13C3-40E7-AC2C-3A54838D470C}" type="slidenum">
              <a:rPr lang="en-US" altLang="en-US"/>
              <a:pPr/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6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C509FB-1478-4B52-BB06-FD5749B240E8}" type="slidenum">
              <a:rPr lang="en-US" altLang="en-US"/>
              <a:pPr/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fld id="{8BD2DFC9-48F9-47AB-A7AD-C26504355E14}" type="slidenum">
              <a:rPr lang="en-US" altLang="en-US"/>
              <a:pPr/>
              <a:t>‹#›</a:t>
            </a:fld>
            <a:endParaRPr lang="en-US" altLang="en-US" sz="1800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13: Strings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Topics: Strings – Chapter </a:t>
            </a:r>
            <a:r>
              <a:rPr lang="en-US" altLang="en-US" dirty="0"/>
              <a:t>13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Today:</a:t>
            </a:r>
          </a:p>
          <a:p>
            <a:pPr lvl="1"/>
            <a:r>
              <a:rPr lang="en-US" altLang="en-US" dirty="0"/>
              <a:t>String library functions</a:t>
            </a:r>
          </a:p>
          <a:p>
            <a:pPr lvl="1"/>
            <a:r>
              <a:rPr lang="en-US" altLang="en-US" dirty="0"/>
              <a:t>Array of Strings</a:t>
            </a:r>
          </a:p>
          <a:p>
            <a:pPr lvl="1"/>
            <a:r>
              <a:rPr lang="en-US" altLang="en-US" dirty="0"/>
              <a:t>Command-Line Arguments</a:t>
            </a:r>
          </a:p>
          <a:p>
            <a:endParaRPr lang="en-US" altLang="en-US" dirty="0"/>
          </a:p>
          <a:p>
            <a:r>
              <a:rPr lang="en-US" altLang="en-US" dirty="0"/>
              <a:t>Previously:</a:t>
            </a:r>
          </a:p>
          <a:p>
            <a:pPr lvl="1"/>
            <a:r>
              <a:rPr lang="en-US" altLang="en-US" dirty="0"/>
              <a:t>String literals</a:t>
            </a:r>
          </a:p>
          <a:p>
            <a:pPr lvl="1"/>
            <a:r>
              <a:rPr lang="en-US" altLang="en-US" dirty="0"/>
              <a:t>String variables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/>
              <a:t> (String Comparison) Function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dirty="0"/>
              <a:t> considers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dirty="0"/>
              <a:t> to be less than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dirty="0"/>
              <a:t> if either one of the following conditions is satisfied: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The first </a:t>
            </a:r>
            <a:r>
              <a:rPr lang="en-US" altLang="en-US" i="1" dirty="0" err="1"/>
              <a:t>i</a:t>
            </a:r>
            <a:r>
              <a:rPr lang="en-US" altLang="en-US" dirty="0"/>
              <a:t> characters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dirty="0"/>
              <a:t> match, but the (</a:t>
            </a:r>
            <a:r>
              <a:rPr lang="en-US" altLang="en-US" i="1" dirty="0"/>
              <a:t>i</a:t>
            </a:r>
            <a:r>
              <a:rPr lang="en-US" altLang="en-US" dirty="0"/>
              <a:t>+1)</a:t>
            </a:r>
            <a:r>
              <a:rPr lang="en-US" altLang="en-US" dirty="0" err="1"/>
              <a:t>st</a:t>
            </a:r>
            <a:r>
              <a:rPr lang="en-US" altLang="en-US" dirty="0"/>
              <a:t> character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dirty="0"/>
              <a:t> is less than the (</a:t>
            </a:r>
            <a:r>
              <a:rPr lang="en-US" altLang="en-US" i="1" dirty="0"/>
              <a:t>i</a:t>
            </a:r>
            <a:r>
              <a:rPr lang="en-US" altLang="en-US" dirty="0"/>
              <a:t>+1)</a:t>
            </a:r>
            <a:r>
              <a:rPr lang="en-US" altLang="en-US" dirty="0" err="1"/>
              <a:t>st</a:t>
            </a:r>
            <a:r>
              <a:rPr lang="en-US" altLang="en-US" dirty="0"/>
              <a:t> character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dirty="0"/>
              <a:t>. For example, </a:t>
            </a:r>
            <a:r>
              <a:rPr lang="en-US" altLang="en-US" dirty="0">
                <a:latin typeface="Courier New" panose="02070309020205020404" pitchFamily="49" charset="0"/>
              </a:rPr>
              <a:t>s1: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"back"</a:t>
            </a:r>
            <a:r>
              <a:rPr lang="en-US" altLang="en-US" sz="2000" dirty="0">
                <a:latin typeface="Courier New" panose="02070309020205020404" pitchFamily="49" charset="0"/>
              </a:rPr>
              <a:t>, s2: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All characters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dirty="0"/>
              <a:t> match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dirty="0"/>
              <a:t>, but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dirty="0"/>
              <a:t> is shorter than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dirty="0"/>
              <a:t>.  For example, </a:t>
            </a:r>
            <a:r>
              <a:rPr lang="en-US" altLang="en-US" dirty="0">
                <a:latin typeface="Courier New" panose="02070309020205020404" pitchFamily="49" charset="0"/>
              </a:rPr>
              <a:t>s1: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, s2: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369784-1FB2-4D4A-B963-A7B1C1CFCAE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20"/>
    </mc:Choice>
    <mc:Fallback xmlns="">
      <p:transition spd="slow" advTm="1191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3732-9D44-483E-9A04-F093BC11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8077200" cy="685800"/>
          </a:xfrm>
        </p:spPr>
        <p:txBody>
          <a:bodyPr/>
          <a:lstStyle/>
          <a:p>
            <a:r>
              <a:rPr lang="en-US" altLang="en-US" dirty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171C-1953-44E6-A4A1-6038B6CA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en-US" dirty="0"/>
              <a:t>Is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</a:rPr>
              <a:t>strcmp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he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hi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)&lt; 0 </a:t>
            </a:r>
            <a:r>
              <a:rPr lang="en-US" altLang="en-US" sz="2800" dirty="0"/>
              <a:t>or</a:t>
            </a:r>
            <a:r>
              <a:rPr lang="en-US" altLang="en-US" sz="2800" dirty="0">
                <a:latin typeface="Courier New" panose="02070309020205020404" pitchFamily="49" charset="0"/>
              </a:rPr>
              <a:t> &gt;0?</a:t>
            </a:r>
          </a:p>
          <a:p>
            <a:endParaRPr lang="en-US" altLang="en-US" dirty="0"/>
          </a:p>
          <a:p>
            <a:r>
              <a:rPr lang="en-US" altLang="en-US" dirty="0"/>
              <a:t>Is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</a:rPr>
              <a:t>strcmp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hello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Hi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)&lt; 0 </a:t>
            </a:r>
            <a:r>
              <a:rPr lang="en-US" altLang="en-US" sz="2800" dirty="0"/>
              <a:t>or</a:t>
            </a:r>
            <a:r>
              <a:rPr lang="en-US" altLang="en-US" sz="2800" dirty="0">
                <a:latin typeface="Courier New" panose="02070309020205020404" pitchFamily="49" charset="0"/>
              </a:rPr>
              <a:t> &gt;0?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Is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</a:rPr>
              <a:t>strcmp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he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hello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)&lt; 0 </a:t>
            </a:r>
            <a:r>
              <a:rPr lang="en-US" altLang="en-US" sz="2800" dirty="0"/>
              <a:t>or</a:t>
            </a:r>
            <a:r>
              <a:rPr lang="en-US" altLang="en-US" sz="2800" dirty="0">
                <a:latin typeface="Courier New" panose="02070309020205020404" pitchFamily="49" charset="0"/>
              </a:rPr>
              <a:t> &gt;0?</a:t>
            </a:r>
          </a:p>
          <a:p>
            <a:endParaRPr lang="en-US" altLang="en-US" sz="28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Is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</a:rPr>
              <a:t>strcmp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“8</a:t>
            </a:r>
            <a:r>
              <a:rPr lang="en-US" altLang="en-US" sz="2800" dirty="0">
                <a:latin typeface="Courier New" panose="02070309020205020404" pitchFamily="49" charset="0"/>
              </a:rPr>
              <a:t>h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hello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dirty="0">
                <a:latin typeface="Courier New" panose="02070309020205020404" pitchFamily="49" charset="0"/>
              </a:rPr>
              <a:t>)&lt; 0 </a:t>
            </a:r>
            <a:r>
              <a:rPr lang="en-US" altLang="en-US" sz="2800" dirty="0"/>
              <a:t>or</a:t>
            </a:r>
            <a:r>
              <a:rPr lang="en-US" altLang="en-US" sz="2800" dirty="0">
                <a:latin typeface="Courier New" panose="02070309020205020404" pitchFamily="49" charset="0"/>
              </a:rPr>
              <a:t> &gt;0?</a:t>
            </a:r>
          </a:p>
          <a:p>
            <a:endParaRPr lang="en-US" altLang="en-US" sz="2800" dirty="0">
              <a:latin typeface="Courier New" panose="02070309020205020404" pitchFamily="49" charset="0"/>
            </a:endParaRPr>
          </a:p>
          <a:p>
            <a:endParaRPr lang="en-US" altLang="en-US" sz="2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D1302-1E99-469B-B503-C3C424711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2A026-BBC5-4C35-83AA-CB086A35E868}" type="slidenum">
              <a:rPr lang="en-US" altLang="en-US" smtClean="0"/>
              <a:pPr/>
              <a:t>11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5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/>
              <a:t> (String Length) Function</a:t>
            </a:r>
          </a:p>
        </p:txBody>
      </p:sp>
      <p:sp>
        <p:nvSpPr>
          <p:cNvPr id="1966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Prototype for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 dirty="0"/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 *s);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/>
              <a:t> is a </a:t>
            </a:r>
            <a:r>
              <a:rPr lang="en-US" altLang="en-US" dirty="0">
                <a:cs typeface="Courier New" panose="02070309020205020404" pitchFamily="49" charset="0"/>
              </a:rPr>
              <a:t>type defined in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that represents one of C’s unsigned integer types.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74F1E3FB-4405-4151-B2CD-2DAC4CA42325}" type="slidenum">
              <a:rPr lang="en-US" altLang="en-US" sz="1200">
                <a:latin typeface="Arial" panose="020B0604020202020204" pitchFamily="34" charset="0"/>
              </a:rPr>
              <a:pPr algn="ctr"/>
              <a:t>12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557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/>
              <a:t> (String Length) Function</a:t>
            </a:r>
          </a:p>
        </p:txBody>
      </p:sp>
      <p:sp>
        <p:nvSpPr>
          <p:cNvPr id="1976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 dirty="0"/>
              <a:t> returns the length of a string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dirty="0"/>
              <a:t>, not including the null character.</a:t>
            </a:r>
          </a:p>
          <a:p>
            <a:endParaRPr lang="en-US" altLang="en-US" dirty="0"/>
          </a:p>
          <a:p>
            <a:r>
              <a:rPr lang="en-US" altLang="en-US" dirty="0"/>
              <a:t>Examples: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(""); 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516BDED6-420A-4036-9D85-BDE620A32A6A}" type="slidenum">
              <a:rPr lang="en-US" altLang="en-US" sz="1200">
                <a:latin typeface="Arial" panose="020B0604020202020204" pitchFamily="34" charset="0"/>
              </a:rPr>
              <a:pPr algn="ctr"/>
              <a:t>13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87010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dirty="0"/>
              <a:t> (String Copy) Function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Prototype for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dirty="0"/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*s1,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 *s2);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dirty="0"/>
              <a:t> copies the string pointed to by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dirty="0"/>
              <a:t> into the array pointed to by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dirty="0"/>
              <a:t>.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dirty="0"/>
              <a:t> (a pointer to the destination string).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(str2, "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/* str2 now contains "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*/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(str1, str2);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/* str1 now contains "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*/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11A36B-FFA2-4096-8B9C-7A2F68D72006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altLang="en-US"/>
              <a:t> (String Concatenation) Function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37500" cy="4800600"/>
          </a:xfrm>
        </p:spPr>
        <p:txBody>
          <a:bodyPr/>
          <a:lstStyle/>
          <a:p>
            <a:r>
              <a:rPr lang="en-US" altLang="en-US" sz="2400" dirty="0"/>
              <a:t>Prototype for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altLang="en-US" sz="2400" dirty="0"/>
              <a:t> function: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*s1,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 *s2);</a:t>
            </a:r>
          </a:p>
          <a:p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altLang="en-US" sz="2400" dirty="0"/>
              <a:t> appends the contents of the string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sz="2400" dirty="0"/>
              <a:t> to the end of the string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It returns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sz="2400" dirty="0"/>
              <a:t> (a pointer to the resulting string).</a:t>
            </a:r>
          </a:p>
          <a:p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6D4C00-8E7D-4E5E-BD89-5207832F8B0C}" type="slidenum">
              <a:rPr lang="en-US" altLang="en-US" sz="1200">
                <a:latin typeface="Arial" panose="020B0604020202020204" pitchFamily="34" charset="0"/>
              </a:rPr>
              <a:pPr/>
              <a:t>15</a:t>
            </a:fld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altLang="en-US"/>
              <a:t> (String Concatenation) Function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37500" cy="4800600"/>
          </a:xfrm>
        </p:spPr>
        <p:txBody>
          <a:bodyPr/>
          <a:lstStyle/>
          <a:p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altLang="en-US" dirty="0"/>
              <a:t> examples: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(str1, "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(str2, "def");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(str1, str2);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str1 now contains "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*/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6D4C00-8E7D-4E5E-BD89-5207832F8B0C}" type="slidenum">
              <a:rPr lang="en-US" altLang="en-US" sz="1200" smtClean="0">
                <a:latin typeface="Arial" panose="020B0604020202020204" pitchFamily="34" charset="0"/>
              </a:rPr>
              <a:pPr/>
              <a:t>16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60743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FFA7-5E6C-41CC-8AE6-392B83EC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EB91-DF12-4217-B306-D8913CD0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will be the value of string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s1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after the following statements have been executed?</a:t>
            </a:r>
          </a:p>
          <a:p>
            <a:pPr marL="2286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(s1, “String”);</a:t>
            </a:r>
            <a:endParaRPr lang="en-US" sz="1600" dirty="0">
              <a:effectLst/>
              <a:latin typeface="time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(s2, “Library”);</a:t>
            </a:r>
            <a:endParaRPr lang="en-US" sz="1600" dirty="0">
              <a:effectLst/>
              <a:latin typeface="time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(s1, s2) &lt; 0)</a:t>
            </a:r>
            <a:endParaRPr lang="en-US" sz="1600" dirty="0">
              <a:effectLst/>
              <a:latin typeface="time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(s1, s2);</a:t>
            </a:r>
            <a:endParaRPr lang="en-US" sz="1600" dirty="0">
              <a:effectLst/>
              <a:latin typeface="time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  <a:r>
              <a:rPr lang="en-US" sz="1600" dirty="0">
                <a:latin typeface="time new roman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 new roman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(s2, s1);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UcParenR"/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UcParenR"/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endParaRPr lang="en-US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UcParenR"/>
            </a:pPr>
            <a:r>
              <a:rPr lang="en-U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StringLibrary</a:t>
            </a:r>
            <a:endParaRPr lang="en-U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UcParenR"/>
            </a:pPr>
            <a:r>
              <a:rPr lang="en-U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LibraryString</a:t>
            </a:r>
            <a:endParaRPr lang="en-U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UcParenR"/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endParaRPr lang="en-US" sz="16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E3044-4B6A-49B9-B1A5-A69AB37074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2A026-BBC5-4C35-83AA-CB086A35E868}" type="slidenum">
              <a:rPr lang="en-US" altLang="en-US" smtClean="0"/>
              <a:pPr/>
              <a:t>17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6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Array of Strings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Multidimensional Arrays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The following declaration creates a two-dimensional array (a </a:t>
            </a:r>
            <a:r>
              <a:rPr lang="en-US" altLang="en-US" sz="2400" i="1"/>
              <a:t>matrix,</a:t>
            </a:r>
            <a:r>
              <a:rPr lang="en-US" altLang="en-US" sz="2400"/>
              <a:t> in mathematical terminology):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int m[5][9];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400"/>
              <a:t> has 5 rows and 9 columns. Both rows and columns are indexed from 0:</a:t>
            </a:r>
          </a:p>
          <a:p>
            <a:endParaRPr lang="en-US" altLang="en-US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AA5A2F-5057-4489-94CC-C22071017D5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  <p:pic>
        <p:nvPicPr>
          <p:cNvPr id="30725" name="Picture 5" descr="c8-2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4013200"/>
            <a:ext cx="38290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types of strings:</a:t>
            </a:r>
          </a:p>
          <a:p>
            <a:pPr lvl="1"/>
            <a:r>
              <a:rPr lang="en-US" altLang="en-US" dirty="0"/>
              <a:t>string </a:t>
            </a:r>
            <a:r>
              <a:rPr lang="en-US" altLang="en-US" i="1" dirty="0"/>
              <a:t>constants</a:t>
            </a:r>
            <a:r>
              <a:rPr lang="en-US" altLang="en-US" dirty="0"/>
              <a:t> (or </a:t>
            </a:r>
            <a:r>
              <a:rPr lang="en-US" altLang="en-US" i="1" dirty="0"/>
              <a:t>literals,</a:t>
            </a:r>
            <a:r>
              <a:rPr lang="en-US" altLang="en-US" dirty="0"/>
              <a:t> as they’re called in the C standard) </a:t>
            </a:r>
          </a:p>
          <a:p>
            <a:pPr lvl="1"/>
            <a:r>
              <a:rPr lang="en-US" altLang="en-US" dirty="0"/>
              <a:t>string </a:t>
            </a:r>
            <a:r>
              <a:rPr lang="en-US" altLang="en-US" i="1" dirty="0"/>
              <a:t>variables</a:t>
            </a:r>
            <a:endParaRPr lang="en-US" altLang="en-US" dirty="0"/>
          </a:p>
          <a:p>
            <a:r>
              <a:rPr lang="en-US" altLang="en-US" dirty="0"/>
              <a:t>Strings are not a type in C .</a:t>
            </a:r>
          </a:p>
          <a:p>
            <a:r>
              <a:rPr lang="en-US" altLang="en-US" dirty="0"/>
              <a:t>Strings are arrays of characters in which a special character—</a:t>
            </a:r>
            <a:r>
              <a:rPr lang="en-US" altLang="en-US" dirty="0">
                <a:solidFill>
                  <a:srgbClr val="FF0000"/>
                </a:solidFill>
              </a:rPr>
              <a:t>the null character</a:t>
            </a:r>
            <a:r>
              <a:rPr lang="en-US" altLang="en-US" dirty="0"/>
              <a:t>—marks the end.</a:t>
            </a:r>
          </a:p>
          <a:p>
            <a:endParaRPr lang="en-US" altLang="en-US" dirty="0"/>
          </a:p>
          <a:p>
            <a:r>
              <a:rPr lang="en-US" altLang="en-US" dirty="0"/>
              <a:t>The C library provides a collection of functions for working with strings.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C8C43D-3BF9-4C53-BFE9-7673B337EAA3}" type="slidenum">
              <a:rPr lang="en-US" altLang="en-US" sz="1200">
                <a:latin typeface="Arial" panose="020B0604020202020204" pitchFamily="34" charset="0"/>
              </a:rPr>
              <a:pPr/>
              <a:t>2</a:t>
            </a:fld>
            <a:endParaRPr lang="en-US" alt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Multidimensional Arrays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access the element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/>
              <a:t> in row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, column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/>
              <a:t>, we must write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The expression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/>
              <a:t> designates row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en-US" altLang="en-US" dirty="0"/>
              <a:t> then selects element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/>
              <a:t> in this row.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D67214-3C84-4474-AD4E-D0D66371B6D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Arrays of Strings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To create an array of strings with initial values, use a two-dimensional array of characters, with one string per row: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char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planets[][8]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{"Mercury",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"Venus",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"Earth",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"Mars",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"Jupiter",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"Saturn",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"Uranus",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"Neptune"};</a:t>
            </a:r>
          </a:p>
          <a:p>
            <a:endParaRPr lang="en-US" altLang="en-US" dirty="0"/>
          </a:p>
          <a:p>
            <a:r>
              <a:rPr lang="en-US" altLang="en-US" dirty="0"/>
              <a:t>The number of rows in the array can be omitted, but </a:t>
            </a:r>
            <a:r>
              <a:rPr lang="en-US" altLang="en-US" b="1" dirty="0">
                <a:solidFill>
                  <a:srgbClr val="000099"/>
                </a:solidFill>
              </a:rPr>
              <a:t>C requires that we specify the number of columns.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F57D1489-851B-4524-9B22-325349B8B73C}" type="slidenum">
              <a:rPr lang="en-US" altLang="en-US" sz="1200">
                <a:latin typeface="Arial" panose="020B0604020202020204" pitchFamily="34" charset="0"/>
              </a:rPr>
              <a:pPr algn="ctr"/>
              <a:t>21</a:t>
            </a:fld>
            <a:endParaRPr lang="en-US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Arrays of Strings</a:t>
            </a:r>
          </a:p>
        </p:txBody>
      </p:sp>
      <p:sp>
        <p:nvSpPr>
          <p:cNvPr id="1669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planets</a:t>
            </a:r>
            <a:r>
              <a:rPr lang="en-US" altLang="en-US" dirty="0"/>
              <a:t> array contains a fair bit of wasted space (extra null characters), but it can be </a:t>
            </a:r>
            <a:r>
              <a:rPr lang="en-US" altLang="en-US" dirty="0">
                <a:solidFill>
                  <a:srgbClr val="FF0000"/>
                </a:solidFill>
              </a:rPr>
              <a:t>modified</a:t>
            </a:r>
            <a:r>
              <a:rPr lang="en-US" altLang="en-US" dirty="0"/>
              <a:t>:</a:t>
            </a:r>
          </a:p>
          <a:p>
            <a:pPr marL="0" indent="0">
              <a:buNone/>
            </a:pPr>
            <a:r>
              <a:rPr lang="en-US" altLang="en-US" dirty="0"/>
              <a:t>   </a:t>
            </a:r>
          </a:p>
          <a:p>
            <a:pPr marL="0" indent="0">
              <a:buNone/>
            </a:pPr>
            <a:r>
              <a:rPr lang="en-US" altLang="en-US" sz="2000" dirty="0"/>
              <a:t>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planets[0][2] = ‘k’;</a:t>
            </a:r>
            <a:endParaRPr lang="en-US" altLang="en-US" sz="20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0077ECDE-4474-4BE3-A69B-257A8B9883BB}" type="slidenum">
              <a:rPr lang="en-US" altLang="en-US" sz="1200">
                <a:latin typeface="Arial" panose="020B0604020202020204" pitchFamily="34" charset="0"/>
              </a:rPr>
              <a:pPr algn="ctr"/>
              <a:t>22</a:t>
            </a:fld>
            <a:endParaRPr lang="en-US" altLang="en-US" sz="1800"/>
          </a:p>
        </p:txBody>
      </p:sp>
      <p:pic>
        <p:nvPicPr>
          <p:cNvPr id="16691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651" r="-1685" b="10651"/>
          <a:stretch/>
        </p:blipFill>
        <p:spPr bwMode="auto">
          <a:xfrm>
            <a:off x="5127594" y="2420938"/>
            <a:ext cx="3352800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Arrays of Strings</a:t>
            </a:r>
          </a:p>
        </p:txBody>
      </p:sp>
      <p:sp>
        <p:nvSpPr>
          <p:cNvPr id="1679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We can also create array in C by whose elements are string literals (read only):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char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*planets[]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{"Mercury",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"Venus",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"Earth",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"Mars",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"Jupiter",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"Saturn",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"Uranus",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"Neptune"};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7C5C3BCE-751D-4048-8511-AE5C666D7F5D}" type="slidenum">
              <a:rPr lang="en-US" altLang="en-US" sz="1200">
                <a:latin typeface="Arial" panose="020B0604020202020204" pitchFamily="34" charset="0"/>
              </a:rPr>
              <a:pPr algn="ctr"/>
              <a:t>23</a:t>
            </a:fld>
            <a:endParaRPr lang="en-US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Arrays of Strings</a:t>
            </a:r>
          </a:p>
        </p:txBody>
      </p:sp>
      <p:sp>
        <p:nvSpPr>
          <p:cNvPr id="1689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How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planets</a:t>
            </a:r>
            <a:r>
              <a:rPr lang="en-US" altLang="en-US" dirty="0"/>
              <a:t> is stored: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E45956D1-F579-4E9A-B644-774FED4EC954}" type="slidenum">
              <a:rPr lang="en-US" altLang="en-US" sz="1200">
                <a:latin typeface="Arial" panose="020B0604020202020204" pitchFamily="34" charset="0"/>
              </a:rPr>
              <a:pPr algn="ctr"/>
              <a:t>24</a:t>
            </a:fld>
            <a:endParaRPr lang="en-US" altLang="en-US" sz="1800"/>
          </a:p>
        </p:txBody>
      </p:sp>
      <p:pic>
        <p:nvPicPr>
          <p:cNvPr id="16896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4"/>
          <a:stretch/>
        </p:blipFill>
        <p:spPr bwMode="auto">
          <a:xfrm>
            <a:off x="2781300" y="2530475"/>
            <a:ext cx="3479800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Arrays of Strings</a:t>
            </a:r>
          </a:p>
        </p:txBody>
      </p:sp>
      <p:sp>
        <p:nvSpPr>
          <p:cNvPr id="1699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To access one of the planet names, all we need do is subscript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planets</a:t>
            </a:r>
            <a:r>
              <a:rPr lang="en-US" altLang="en-US" dirty="0"/>
              <a:t> array.</a:t>
            </a:r>
          </a:p>
          <a:p>
            <a:endParaRPr lang="en-US" altLang="en-US" dirty="0"/>
          </a:p>
          <a:p>
            <a:r>
              <a:rPr lang="en-US" altLang="en-US" dirty="0"/>
              <a:t>A loop that prints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planets</a:t>
            </a:r>
            <a:r>
              <a:rPr lang="en-US" altLang="en-US" dirty="0"/>
              <a:t> array:</a:t>
            </a:r>
          </a:p>
          <a:p>
            <a:pPr>
              <a:buFontTx/>
              <a:buNone/>
            </a:pP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&lt; 8;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	   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planets[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8A10E90D-A981-421D-8176-D941E9315154}" type="slidenum">
              <a:rPr lang="en-US" altLang="en-US" sz="1200">
                <a:latin typeface="Arial" panose="020B0604020202020204" pitchFamily="34" charset="0"/>
              </a:rPr>
              <a:pPr algn="ctr"/>
              <a:t>25</a:t>
            </a:fld>
            <a:endParaRPr lang="en-US" alt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5AF5-42E5-4BD2-9B99-706AA3F5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BFE9D-B706-4301-8A2A-2D7B2019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array of strings is defined as: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*planets[] = {"Mercury", "Venus", "Earth", 			"Mars", "Jupiter", "Saturn", 				"Uranus", "Neptune", "Pluto"};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What’s the value of planets[3]?</a:t>
            </a:r>
          </a:p>
          <a:p>
            <a:pPr marL="514350" indent="-514350">
              <a:buAutoNum type="alphaUcParenR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‘c’</a:t>
            </a:r>
            <a:endParaRPr lang="en-US" sz="2400" dirty="0"/>
          </a:p>
          <a:p>
            <a:pPr marL="514350" indent="-514350">
              <a:buFontTx/>
              <a:buAutoNum type="alphaUcParenR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"Mars"</a:t>
            </a:r>
            <a:endParaRPr lang="en-US" sz="2400" dirty="0"/>
          </a:p>
          <a:p>
            <a:pPr marL="514350" indent="-514350">
              <a:buFontTx/>
              <a:buAutoNum type="alphaUcParenR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"Earth"</a:t>
            </a:r>
            <a:endParaRPr lang="en-US" sz="2400" dirty="0"/>
          </a:p>
          <a:p>
            <a:pPr marL="514350" indent="-514350">
              <a:buFontTx/>
              <a:buAutoNum type="alphaUcParenR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"Uranus"</a:t>
            </a:r>
          </a:p>
          <a:p>
            <a:pPr marL="514350" indent="-514350">
              <a:buAutoNum type="alphaUcParenR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72814-DC94-4D90-9CC6-52BCCF4D1E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2A026-BBC5-4C35-83AA-CB086A35E868}" type="slidenum">
              <a:rPr lang="en-US" altLang="en-US" smtClean="0"/>
              <a:pPr/>
              <a:t>26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29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5AF5-42E5-4BD2-9B99-706AA3F5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BFE9D-B706-4301-8A2A-2D7B2019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sz="2400" dirty="0"/>
              <a:t>An array of strings is defined as: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*planets[] = {"Mercury", "Venus", "Earth", 			"Mars", "Jupiter", "Saturn", 				"Uranus", "Neptune", "Pluto"};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400" dirty="0"/>
              <a:t>What’s the value of planets[2][2]?</a:t>
            </a:r>
          </a:p>
          <a:p>
            <a:pPr marL="514350" indent="-514350">
              <a:buAutoNum type="alphaU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e’</a:t>
            </a:r>
            <a:endParaRPr lang="en-US" dirty="0"/>
          </a:p>
          <a:p>
            <a:pPr marL="514350" indent="-514350">
              <a:buFontTx/>
              <a:buAutoNum type="alphaU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u’</a:t>
            </a:r>
          </a:p>
          <a:p>
            <a:pPr marL="514350" indent="-514350">
              <a:buFontTx/>
              <a:buAutoNum type="alphaU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‘r’</a:t>
            </a:r>
            <a:endParaRPr lang="en-US" dirty="0"/>
          </a:p>
          <a:p>
            <a:pPr marL="514350" indent="-514350">
              <a:buFontTx/>
              <a:buAutoNum type="alphaU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72814-DC94-4D90-9CC6-52BCCF4D1E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A4D2A026-BBC5-4C35-83AA-CB086A35E868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820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61118A-7FEE-44CC-B345-B3EE0A77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95600"/>
            <a:ext cx="7772400" cy="685800"/>
          </a:xfrm>
        </p:spPr>
        <p:txBody>
          <a:bodyPr/>
          <a:lstStyle/>
          <a:p>
            <a:r>
              <a:rPr lang="en-US" dirty="0"/>
              <a:t>Command-Line Arguments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92232-5D9E-4292-AB7D-08898D6E3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2A026-BBC5-4C35-83AA-CB086A35E868}" type="slidenum">
              <a:rPr lang="en-US" altLang="en-US" smtClean="0"/>
              <a:pPr/>
              <a:t>28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Command-Line Arguments</a:t>
            </a:r>
          </a:p>
        </p:txBody>
      </p:sp>
      <p:sp>
        <p:nvSpPr>
          <p:cNvPr id="1720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When we run a program, we’ll often need to supply it with information.</a:t>
            </a:r>
          </a:p>
          <a:p>
            <a:r>
              <a:rPr lang="en-US" altLang="en-US" dirty="0"/>
              <a:t>This may include a file name or a switch that modifies the program’s behavior.</a:t>
            </a:r>
          </a:p>
          <a:p>
            <a:r>
              <a:rPr lang="en-US" altLang="en-US" dirty="0"/>
              <a:t>Examples of the UNIX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en-US" dirty="0"/>
              <a:t> command: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ls -l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remind.c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To obtain access to </a:t>
            </a:r>
            <a:r>
              <a:rPr lang="en-US" altLang="en-US" b="1" i="1" dirty="0"/>
              <a:t>command-line arguments</a:t>
            </a:r>
            <a:r>
              <a:rPr lang="en-US" altLang="en-US" b="1" dirty="0"/>
              <a:t>,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dirty="0"/>
              <a:t> must have two parameters: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…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9854094C-532A-4CCA-8E5A-FD3166088EDE}" type="slidenum">
              <a:rPr lang="en-US" altLang="en-US" sz="1200">
                <a:latin typeface="Arial" panose="020B0604020202020204" pitchFamily="34" charset="0"/>
              </a:rPr>
              <a:pPr algn="ctr"/>
              <a:t>29</a:t>
            </a:fld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Using the C String Library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Command-Line Arguments</a:t>
            </a:r>
          </a:p>
        </p:txBody>
      </p:sp>
      <p:sp>
        <p:nvSpPr>
          <p:cNvPr id="1730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dirty="0"/>
              <a:t> (“argument count”) is the number of command-line arguments.</a:t>
            </a:r>
          </a:p>
          <a:p>
            <a:pPr>
              <a:spcBef>
                <a:spcPts val="500"/>
              </a:spcBef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/>
              <a:t> (“argument vector”) is an array of pointers to the command-line arguments (stored as strings).</a:t>
            </a:r>
          </a:p>
          <a:p>
            <a:pPr>
              <a:spcBef>
                <a:spcPts val="500"/>
              </a:spcBef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en-US" dirty="0"/>
              <a:t> points to the name of the program, while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altLang="en-US" dirty="0"/>
              <a:t> through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[argc-1]</a:t>
            </a:r>
            <a:r>
              <a:rPr lang="en-US" altLang="en-US" dirty="0"/>
              <a:t> point to the remaining command-line arguments.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A0B81F22-78C1-4536-9969-99AC7373F2D2}" type="slidenum">
              <a:rPr lang="en-US" altLang="en-US" sz="1200">
                <a:latin typeface="Arial" panose="020B0604020202020204" pitchFamily="34" charset="0"/>
              </a:rPr>
              <a:pPr algn="ctr"/>
              <a:t>30</a:t>
            </a:fld>
            <a:endParaRPr lang="en-US" altLang="en-US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Command-Line Arguments</a:t>
            </a:r>
          </a:p>
        </p:txBody>
      </p:sp>
      <p:sp>
        <p:nvSpPr>
          <p:cNvPr id="17408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If the user enters the command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ls -l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remind.c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cs typeface="Courier New" panose="02070309020205020404" pitchFamily="49" charset="0"/>
              </a:rPr>
              <a:t>	then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dirty="0"/>
              <a:t> will be 3, 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en-US" dirty="0"/>
              <a:t> will be “ls”,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altLang="en-US" dirty="0"/>
              <a:t> will be “-l”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altLang="en-US" dirty="0"/>
              <a:t> will be “</a:t>
            </a:r>
            <a:r>
              <a:rPr lang="en-US" altLang="en-US" dirty="0" err="1"/>
              <a:t>remind.c</a:t>
            </a:r>
            <a:r>
              <a:rPr lang="en-US" altLang="en-US" dirty="0"/>
              <a:t>”.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A3DDC670-4800-484E-AAAF-D9492F535D67}" type="slidenum">
              <a:rPr lang="en-US" altLang="en-US" sz="1200">
                <a:latin typeface="Arial" panose="020B0604020202020204" pitchFamily="34" charset="0"/>
              </a:rPr>
              <a:pPr algn="ctr"/>
              <a:t>31</a:t>
            </a:fld>
            <a:endParaRPr lang="en-US" altLang="en-US" sz="1800"/>
          </a:p>
        </p:txBody>
      </p:sp>
      <p:pic>
        <p:nvPicPr>
          <p:cNvPr id="1740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91000"/>
            <a:ext cx="434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Command-Line Arguments</a:t>
            </a:r>
          </a:p>
        </p:txBody>
      </p:sp>
      <p:sp>
        <p:nvSpPr>
          <p:cNvPr id="17510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Typically, a program that expects command-line arguments will set up a loop that examines each argument in turn.</a:t>
            </a:r>
          </a:p>
          <a:p>
            <a:r>
              <a:rPr lang="en-US" altLang="en-US" dirty="0"/>
              <a:t>One way to write such a loop is to use an integer variable as an index into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/>
              <a:t>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678836B5-C463-40FC-8844-69A8F4B2A368}" type="slidenum">
              <a:rPr lang="en-US" altLang="en-US" sz="1200">
                <a:latin typeface="Arial" panose="020B0604020202020204" pitchFamily="34" charset="0"/>
              </a:rPr>
              <a:pPr algn="ctr"/>
              <a:t>32</a:t>
            </a:fld>
            <a:endParaRPr lang="en-US" altLang="en-US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3907-4A74-40C4-BFD5-7AB52C9C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5802-1C22-47D1-B505-E08B11100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the user enters the command line</a:t>
            </a:r>
          </a:p>
          <a:p>
            <a:pPr marL="0" indent="0"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800" dirty="0">
                <a:latin typeface="Courier New" panose="02070309020205020404" pitchFamily="49" charset="0"/>
              </a:rPr>
              <a:t>./</a:t>
            </a:r>
            <a:r>
              <a:rPr lang="en-US" altLang="en-US" sz="2800" dirty="0" err="1">
                <a:latin typeface="Courier New" panose="02070309020205020404" pitchFamily="49" charset="0"/>
              </a:rPr>
              <a:t>a.out</a:t>
            </a:r>
            <a:r>
              <a:rPr lang="en-US" altLang="en-US" sz="2800" dirty="0">
                <a:latin typeface="Courier New" panose="02070309020205020404" pitchFamily="49" charset="0"/>
              </a:rPr>
              <a:t> 8 24 52 81 23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What is </a:t>
            </a:r>
            <a:r>
              <a:rPr lang="en-US" dirty="0" err="1">
                <a:latin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</a:rPr>
              <a:t>[3]?</a:t>
            </a:r>
          </a:p>
          <a:p>
            <a:pPr marL="514350" indent="-514350">
              <a:buAutoNum type="alphaUcParenR"/>
            </a:pPr>
            <a:r>
              <a:rPr lang="en-US" dirty="0">
                <a:latin typeface="Courier New" panose="02070309020205020404" pitchFamily="49" charset="0"/>
              </a:rPr>
              <a:t>24</a:t>
            </a:r>
          </a:p>
          <a:p>
            <a:pPr marL="514350" indent="-514350">
              <a:buAutoNum type="alphaUcParenR"/>
            </a:pPr>
            <a:r>
              <a:rPr lang="en-US" dirty="0">
                <a:latin typeface="Courier New" panose="02070309020205020404" pitchFamily="49" charset="0"/>
              </a:rPr>
              <a:t>52</a:t>
            </a:r>
          </a:p>
          <a:p>
            <a:pPr marL="514350" indent="-514350">
              <a:buAutoNum type="alphaUcParenR"/>
            </a:pPr>
            <a:r>
              <a:rPr lang="en-US" dirty="0">
                <a:latin typeface="Courier New" panose="02070309020205020404" pitchFamily="49" charset="0"/>
              </a:rPr>
              <a:t>81</a:t>
            </a:r>
          </a:p>
          <a:p>
            <a:pPr marL="514350" indent="-514350">
              <a:buAutoNum type="alphaUcParenR"/>
            </a:pPr>
            <a:r>
              <a:rPr lang="en-US" dirty="0">
                <a:latin typeface="Courier New" panose="02070309020205020404" pitchFamily="49" charset="0"/>
              </a:rPr>
              <a:t>8 24 52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7F823-981A-4D65-8E44-102C1417E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2A026-BBC5-4C35-83AA-CB086A35E868}" type="slidenum">
              <a:rPr lang="en-US" altLang="en-US" smtClean="0"/>
              <a:pPr/>
              <a:t>33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8EBF-1035-4400-B42B-A147AA5D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A5B2-8817-4E87-9071-44BC64D4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if a command-line argument is one of the planets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D6258-93E6-4944-8049-9788D61B9F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2A026-BBC5-4C35-83AA-CB086A35E868}" type="slidenum">
              <a:rPr lang="en-US" altLang="en-US" smtClean="0"/>
              <a:pPr/>
              <a:t>34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04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Exercise: Command-Line Arguments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67394"/>
            <a:ext cx="7772400" cy="4800600"/>
          </a:xfrm>
        </p:spPr>
        <p:txBody>
          <a:bodyPr/>
          <a:lstStyle/>
          <a:p>
            <a:r>
              <a:rPr lang="en-US" altLang="en-US" sz="2400" dirty="0"/>
              <a:t>Write a program named </a:t>
            </a:r>
            <a:r>
              <a:rPr lang="en-US" altLang="en-US" sz="2400" dirty="0" err="1">
                <a:latin typeface="Courier New" panose="02070309020205020404" pitchFamily="49" charset="0"/>
              </a:rPr>
              <a:t>command_sort.c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that sorts its command-line arguments, which are assumed to be integers. Use the </a:t>
            </a:r>
            <a:r>
              <a:rPr lang="en-US" altLang="en-US" sz="2400" dirty="0" err="1"/>
              <a:t>selection_sort</a:t>
            </a:r>
            <a:r>
              <a:rPr lang="en-US" altLang="en-US" sz="2400" dirty="0"/>
              <a:t> function in </a:t>
            </a:r>
            <a:r>
              <a:rPr lang="en-US" altLang="en-US" sz="2400" dirty="0" err="1"/>
              <a:t>selection_sort.c</a:t>
            </a:r>
            <a:r>
              <a:rPr lang="en-US" altLang="en-US" sz="2400" dirty="0"/>
              <a:t> </a:t>
            </a:r>
          </a:p>
          <a:p>
            <a:endParaRPr lang="en-US" altLang="en-US" sz="2400" dirty="0"/>
          </a:p>
          <a:p>
            <a:r>
              <a:rPr lang="en-US" altLang="en-US" sz="2400" dirty="0"/>
              <a:t> Test the program by typing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./</a:t>
            </a:r>
            <a:r>
              <a:rPr lang="en-US" altLang="en-US" sz="2400" dirty="0" err="1">
                <a:latin typeface="Courier New" panose="02070309020205020404" pitchFamily="49" charset="0"/>
              </a:rPr>
              <a:t>a.out</a:t>
            </a:r>
            <a:r>
              <a:rPr lang="en-US" altLang="en-US" sz="2400" dirty="0">
                <a:latin typeface="Courier New" panose="02070309020205020404" pitchFamily="49" charset="0"/>
              </a:rPr>
              <a:t> 8 24 52 81 23</a:t>
            </a:r>
          </a:p>
          <a:p>
            <a:pPr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r>
              <a:rPr lang="en-US" altLang="en-US" sz="2400" dirty="0"/>
              <a:t>Use </a:t>
            </a:r>
            <a:r>
              <a:rPr lang="en-US" altLang="en-US" sz="2400" dirty="0" err="1">
                <a:latin typeface="Courier New" panose="02070309020205020404" pitchFamily="49" charset="0"/>
              </a:rPr>
              <a:t>atoi</a:t>
            </a:r>
            <a:r>
              <a:rPr lang="en-US" altLang="en-US" sz="2400" dirty="0"/>
              <a:t> function in </a:t>
            </a:r>
            <a:r>
              <a:rPr lang="en-US" altLang="en-US" sz="2400" dirty="0">
                <a:latin typeface="Courier New" panose="02070309020205020404" pitchFamily="49" charset="0"/>
              </a:rPr>
              <a:t>&lt;</a:t>
            </a:r>
            <a:r>
              <a:rPr lang="en-US" altLang="en-US" sz="2400" dirty="0" err="1">
                <a:latin typeface="Courier New" panose="02070309020205020404" pitchFamily="49" charset="0"/>
              </a:rPr>
              <a:t>stdlib.h</a:t>
            </a:r>
            <a:r>
              <a:rPr lang="en-US" altLang="en-US" sz="2400" dirty="0">
                <a:latin typeface="Courier New" panose="02070309020205020404" pitchFamily="49" charset="0"/>
              </a:rPr>
              <a:t>&gt;</a:t>
            </a:r>
            <a:r>
              <a:rPr lang="en-US" altLang="en-US" sz="2400" dirty="0"/>
              <a:t> to convert a string to integer form. For example, if a string variable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altLang="en-US" sz="2400" dirty="0"/>
              <a:t>contains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“8”. </a:t>
            </a:r>
            <a:r>
              <a:rPr lang="en-US" altLang="en-US" sz="2400" dirty="0"/>
              <a:t>Then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altLang="en-US" sz="2400" dirty="0"/>
              <a:t>returns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C String Library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Strings are treated as arrays in C, so they’re </a:t>
            </a:r>
            <a:r>
              <a:rPr lang="en-US" altLang="en-US" dirty="0">
                <a:solidFill>
                  <a:srgbClr val="000099"/>
                </a:solidFill>
              </a:rPr>
              <a:t>restricted</a:t>
            </a:r>
            <a:r>
              <a:rPr lang="en-US" altLang="en-US" dirty="0"/>
              <a:t> in the same ways as arrays.</a:t>
            </a:r>
          </a:p>
          <a:p>
            <a:r>
              <a:rPr lang="en-US" altLang="en-US" dirty="0"/>
              <a:t>In particular, they can’t be copied or compared using operators.</a:t>
            </a:r>
          </a:p>
          <a:p>
            <a:r>
              <a:rPr lang="en-US" altLang="en-US" dirty="0"/>
              <a:t>The C library provides a rich set of functions for performing operations on strings.</a:t>
            </a:r>
          </a:p>
          <a:p>
            <a:r>
              <a:rPr lang="en-US" altLang="en-US" dirty="0"/>
              <a:t>Programs that need string operations should contain the following line: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B8C805-62D3-4494-A6AA-F30540FC9A29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AEBB-191C-46DE-BEFB-2DEDC9A0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Library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3D2E-94AA-475E-8E4C-930CAC6C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strings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Length of a string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strings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Search and tokenize strings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4731B-DC24-4327-9AC6-31329335D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2A026-BBC5-4C35-83AA-CB086A35E868}" type="slidenum">
              <a:rPr lang="en-US" altLang="en-US" smtClean="0"/>
              <a:pPr/>
              <a:t>5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2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C String Library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Direct attempts to copy or compare strings will fail.</a:t>
            </a:r>
          </a:p>
          <a:p>
            <a:endParaRPr lang="en-US" altLang="en-US" sz="2600" dirty="0"/>
          </a:p>
          <a:p>
            <a:r>
              <a:rPr lang="en-US" altLang="en-US" sz="2600" dirty="0"/>
              <a:t>Copying a string into a character array using the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dirty="0"/>
              <a:t> operator is not possible: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char str1[10]= "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char str2[10]= "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str2 = str1;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600" dirty="0"/>
              <a:t>	Using an array name as the left operand of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dirty="0"/>
              <a:t> is illegal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F48C20-1514-4785-9744-223B7ED85CCF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C String Library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Attempting to compare strings using a relational or equality operator is legal but won’t produce the desired result: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(str1 == str2) …   /*** WRONG ***/</a:t>
            </a:r>
          </a:p>
          <a:p>
            <a:endParaRPr lang="en-US" altLang="en-US" dirty="0"/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US" altLang="en-US" dirty="0"/>
              <a:t> are compared as </a:t>
            </a:r>
            <a:r>
              <a:rPr lang="en-US" altLang="en-US" i="1" dirty="0"/>
              <a:t>pointers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Since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US" altLang="en-US" dirty="0"/>
              <a:t> have different addresses, the expression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US" altLang="en-US" dirty="0"/>
              <a:t> must have the value 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C8551A-6E04-416A-BB10-E64A4B21FAD8}" type="slidenum">
              <a:rPr lang="en-US" altLang="en-US" sz="1200">
                <a:latin typeface="Arial" panose="020B0604020202020204" pitchFamily="34" charset="0"/>
              </a:rPr>
              <a:pPr/>
              <a:t>7</a:t>
            </a:fld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/>
              <a:t> (String Comparison) Function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Prototype for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dirty="0"/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 *s1,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 *s2);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dirty="0"/>
              <a:t> compares the strings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 dirty="0"/>
              <a:t>, returning a value less than, equal to, or greater than 0.</a:t>
            </a:r>
          </a:p>
          <a:p>
            <a:endParaRPr lang="en-US" altLang="en-US" dirty="0"/>
          </a:p>
          <a:p>
            <a:r>
              <a:rPr lang="en-US" altLang="en-US" dirty="0"/>
              <a:t>To test whether </a:t>
            </a:r>
            <a:r>
              <a:rPr lang="en-US" altLang="en-US" dirty="0">
                <a:latin typeface="Courier New" panose="02070309020205020404" pitchFamily="49" charset="0"/>
              </a:rPr>
              <a:t>str1</a:t>
            </a:r>
            <a:r>
              <a:rPr lang="en-US" altLang="en-US" dirty="0"/>
              <a:t> and</a:t>
            </a:r>
            <a:r>
              <a:rPr lang="en-US" altLang="en-US" dirty="0">
                <a:latin typeface="Courier New" panose="02070309020205020404" pitchFamily="49" charset="0"/>
              </a:rPr>
              <a:t> str2 </a:t>
            </a:r>
            <a:r>
              <a:rPr lang="en-US" altLang="en-US" dirty="0"/>
              <a:t>contain the same characters: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sz="2400" b="1" dirty="0">
                <a:solidFill>
                  <a:srgbClr val="000099"/>
                </a:solidFill>
                <a:latin typeface="Courier New" panose="02070309020205020404" pitchFamily="49" charset="0"/>
              </a:rPr>
              <a:t>if(</a:t>
            </a:r>
            <a:r>
              <a:rPr lang="en-US" altLang="en-US" sz="2400" b="1" dirty="0" err="1">
                <a:solidFill>
                  <a:srgbClr val="000099"/>
                </a:solidFill>
                <a:latin typeface="Courier New" panose="02070309020205020404" pitchFamily="49" charset="0"/>
              </a:rPr>
              <a:t>strcmp</a:t>
            </a:r>
            <a:r>
              <a:rPr lang="en-US" altLang="en-US" sz="2400" b="1" dirty="0">
                <a:solidFill>
                  <a:srgbClr val="000099"/>
                </a:solidFill>
                <a:latin typeface="Courier New" panose="02070309020205020404" pitchFamily="49" charset="0"/>
              </a:rPr>
              <a:t>(str1, str2)==0) …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2D16FB-11CE-4B69-8DE1-58A7A079FC8A}" type="slidenum">
              <a:rPr lang="en-US" altLang="en-US" sz="1200">
                <a:latin typeface="Arial" panose="020B0604020202020204" pitchFamily="34" charset="0"/>
              </a:rPr>
              <a:pPr/>
              <a:t>8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53369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dirty="0"/>
              <a:t> (String Comparison) Function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 it compares two strings,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/>
              <a:t> looks at the numerical codes for the characters in the strings.</a:t>
            </a:r>
          </a:p>
          <a:p>
            <a:r>
              <a:rPr lang="en-US" altLang="en-US"/>
              <a:t>Some knowledge of the underlying character set is helpful to predict what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/>
              <a:t> will do.</a:t>
            </a:r>
          </a:p>
          <a:p>
            <a:r>
              <a:rPr lang="en-US" altLang="en-US"/>
              <a:t>Important properties of ASCII:</a:t>
            </a:r>
          </a:p>
          <a:p>
            <a:pPr lvl="1"/>
            <a:r>
              <a:rPr lang="en-US" altLang="en-US"/>
              <a:t>A–Z, a–z, and 0–9 have consecutive codes.</a:t>
            </a:r>
          </a:p>
          <a:p>
            <a:pPr lvl="1"/>
            <a:r>
              <a:rPr lang="en-US" altLang="en-US"/>
              <a:t>All upper-case letters are less than all lower-case letters.</a:t>
            </a:r>
          </a:p>
          <a:p>
            <a:pPr lvl="1"/>
            <a:r>
              <a:rPr lang="en-US" altLang="en-US"/>
              <a:t>Digits are less than letters.</a:t>
            </a:r>
          </a:p>
          <a:p>
            <a:pPr lvl="1"/>
            <a:r>
              <a:rPr lang="en-US" altLang="en-US"/>
              <a:t>Spaces are less than all printing characters.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A67993-D221-4C79-B94C-FCB909888BF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40"/>
    </mc:Choice>
    <mc:Fallback xmlns="">
      <p:transition spd="slow" advTm="57340"/>
    </mc:Fallback>
  </mc:AlternateContent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18520</TotalTime>
  <Words>1882</Words>
  <Application>Microsoft Office PowerPoint</Application>
  <PresentationFormat>On-screen Show (4:3)</PresentationFormat>
  <Paragraphs>269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time new roman</vt:lpstr>
      <vt:lpstr>Arial</vt:lpstr>
      <vt:lpstr>Courier New</vt:lpstr>
      <vt:lpstr>Times New Roman</vt:lpstr>
      <vt:lpstr>tm2</vt:lpstr>
      <vt:lpstr>Topics: Strings – Chapter 13</vt:lpstr>
      <vt:lpstr>Introduction</vt:lpstr>
      <vt:lpstr>Using the C String Library</vt:lpstr>
      <vt:lpstr>Using the C String Library</vt:lpstr>
      <vt:lpstr>String Library Functions</vt:lpstr>
      <vt:lpstr>Using the C String Library</vt:lpstr>
      <vt:lpstr>Using the C String Library</vt:lpstr>
      <vt:lpstr>The strcmp (String Comparison) Function</vt:lpstr>
      <vt:lpstr>The strcmp (String Comparison) Function</vt:lpstr>
      <vt:lpstr>The strcmp (String Comparison) Function</vt:lpstr>
      <vt:lpstr>Exercise</vt:lpstr>
      <vt:lpstr>The strlen (String Length) Function</vt:lpstr>
      <vt:lpstr>The strlen (String Length) Function</vt:lpstr>
      <vt:lpstr>The strcpy (String Copy) Function</vt:lpstr>
      <vt:lpstr>The strcat (String Concatenation) Function</vt:lpstr>
      <vt:lpstr>The strcat (String Concatenation) Function</vt:lpstr>
      <vt:lpstr>Exercise</vt:lpstr>
      <vt:lpstr>Array of Strings</vt:lpstr>
      <vt:lpstr>Multidimensional Arrays</vt:lpstr>
      <vt:lpstr>Multidimensional Arrays</vt:lpstr>
      <vt:lpstr>Arrays of Strings</vt:lpstr>
      <vt:lpstr>Arrays of Strings</vt:lpstr>
      <vt:lpstr>Arrays of Strings</vt:lpstr>
      <vt:lpstr>Arrays of Strings</vt:lpstr>
      <vt:lpstr>Arrays of Strings</vt:lpstr>
      <vt:lpstr>Exercise</vt:lpstr>
      <vt:lpstr>Exercise</vt:lpstr>
      <vt:lpstr>Command-Line Arguments</vt:lpstr>
      <vt:lpstr>Command-Line Arguments</vt:lpstr>
      <vt:lpstr>Command-Line Arguments</vt:lpstr>
      <vt:lpstr>Command-Line Arguments</vt:lpstr>
      <vt:lpstr>Command-Line Arguments</vt:lpstr>
      <vt:lpstr>Exercise</vt:lpstr>
      <vt:lpstr>Example Program</vt:lpstr>
      <vt:lpstr>Exercise: Command-Line Arguments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Jing Wang</dc:creator>
  <cp:lastModifiedBy>Jing</cp:lastModifiedBy>
  <cp:revision>1189</cp:revision>
  <cp:lastPrinted>1999-11-08T20:52:53Z</cp:lastPrinted>
  <dcterms:created xsi:type="dcterms:W3CDTF">1999-08-24T18:39:05Z</dcterms:created>
  <dcterms:modified xsi:type="dcterms:W3CDTF">2021-10-12T13:02:41Z</dcterms:modified>
</cp:coreProperties>
</file>