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9"/>
  </p:notesMasterIdLst>
  <p:sldIdLst>
    <p:sldId id="325" r:id="rId2"/>
    <p:sldId id="275" r:id="rId3"/>
    <p:sldId id="556" r:id="rId4"/>
    <p:sldId id="559" r:id="rId5"/>
    <p:sldId id="560" r:id="rId6"/>
    <p:sldId id="281" r:id="rId7"/>
    <p:sldId id="370" r:id="rId8"/>
    <p:sldId id="371" r:id="rId9"/>
    <p:sldId id="282" r:id="rId10"/>
    <p:sldId id="283" r:id="rId11"/>
    <p:sldId id="326" r:id="rId12"/>
    <p:sldId id="377" r:id="rId13"/>
    <p:sldId id="381" r:id="rId14"/>
    <p:sldId id="327" r:id="rId15"/>
    <p:sldId id="558" r:id="rId16"/>
    <p:sldId id="557" r:id="rId17"/>
    <p:sldId id="343" r:id="rId18"/>
    <p:sldId id="334" r:id="rId19"/>
    <p:sldId id="335" r:id="rId20"/>
    <p:sldId id="336" r:id="rId21"/>
    <p:sldId id="364" r:id="rId22"/>
    <p:sldId id="382" r:id="rId23"/>
    <p:sldId id="383" r:id="rId24"/>
    <p:sldId id="374" r:id="rId25"/>
    <p:sldId id="337" r:id="rId26"/>
    <p:sldId id="338" r:id="rId27"/>
    <p:sldId id="339" r:id="rId28"/>
    <p:sldId id="340" r:id="rId29"/>
    <p:sldId id="375" r:id="rId30"/>
    <p:sldId id="345" r:id="rId31"/>
    <p:sldId id="344" r:id="rId32"/>
    <p:sldId id="378" r:id="rId33"/>
    <p:sldId id="379" r:id="rId34"/>
    <p:sldId id="380" r:id="rId35"/>
    <p:sldId id="346" r:id="rId36"/>
    <p:sldId id="367" r:id="rId37"/>
    <p:sldId id="368" r:id="rId38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>
      <p:cViewPr>
        <p:scale>
          <a:sx n="66" d="100"/>
          <a:sy n="66" d="100"/>
        </p:scale>
        <p:origin x="1896" y="5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69D036-352A-430E-894A-3DD2769DE15C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239D91-1791-448E-8BB6-6EC8B99C8EB3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Polymorphism</a:t>
          </a:r>
        </a:p>
      </dgm:t>
    </dgm:pt>
    <dgm:pt modelId="{91107C34-D35D-41ED-9188-FB8D6AFEDA40}" type="parTrans" cxnId="{075C61B6-17A5-4EB4-8F20-A8E859120E35}">
      <dgm:prSet/>
      <dgm:spPr/>
      <dgm:t>
        <a:bodyPr/>
        <a:lstStyle/>
        <a:p>
          <a:endParaRPr lang="en-US"/>
        </a:p>
      </dgm:t>
    </dgm:pt>
    <dgm:pt modelId="{44566AD0-B94D-48CA-9E24-D929F462FA61}" type="sibTrans" cxnId="{075C61B6-17A5-4EB4-8F20-A8E859120E35}">
      <dgm:prSet/>
      <dgm:spPr/>
      <dgm:t>
        <a:bodyPr/>
        <a:lstStyle/>
        <a:p>
          <a:endParaRPr lang="en-US"/>
        </a:p>
      </dgm:t>
    </dgm:pt>
    <dgm:pt modelId="{743DC9D3-3D58-4E2E-9E53-9F0BEB80261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Compile time</a:t>
          </a:r>
        </a:p>
        <a:p>
          <a:r>
            <a:rPr lang="en-US" dirty="0">
              <a:solidFill>
                <a:schemeClr val="tx1"/>
              </a:solidFill>
            </a:rPr>
            <a:t>(static)</a:t>
          </a:r>
        </a:p>
      </dgm:t>
    </dgm:pt>
    <dgm:pt modelId="{2D16C7DE-0F66-4F77-B0E4-97BE7F6F9952}" type="parTrans" cxnId="{2182DEFA-7105-44DE-AADD-BAE084EA51E3}">
      <dgm:prSet/>
      <dgm:spPr/>
      <dgm:t>
        <a:bodyPr/>
        <a:lstStyle/>
        <a:p>
          <a:endParaRPr lang="en-US"/>
        </a:p>
      </dgm:t>
    </dgm:pt>
    <dgm:pt modelId="{694D99BB-905B-4159-8BDA-CFCC8658E3BA}" type="sibTrans" cxnId="{2182DEFA-7105-44DE-AADD-BAE084EA51E3}">
      <dgm:prSet/>
      <dgm:spPr/>
      <dgm:t>
        <a:bodyPr/>
        <a:lstStyle/>
        <a:p>
          <a:endParaRPr lang="en-US"/>
        </a:p>
      </dgm:t>
    </dgm:pt>
    <dgm:pt modelId="{E1D90F8C-BB5B-4879-9817-B9106F22505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Function overloading</a:t>
          </a:r>
        </a:p>
      </dgm:t>
    </dgm:pt>
    <dgm:pt modelId="{7D8EE9A8-7BA3-4C1A-AE17-E0DF013866CB}" type="parTrans" cxnId="{BA4CB097-50A0-4B54-88F3-91F2B591B3A3}">
      <dgm:prSet/>
      <dgm:spPr/>
      <dgm:t>
        <a:bodyPr/>
        <a:lstStyle/>
        <a:p>
          <a:endParaRPr lang="en-US"/>
        </a:p>
      </dgm:t>
    </dgm:pt>
    <dgm:pt modelId="{5E285061-817A-4D71-8F6D-650C18A48855}" type="sibTrans" cxnId="{BA4CB097-50A0-4B54-88F3-91F2B591B3A3}">
      <dgm:prSet/>
      <dgm:spPr/>
      <dgm:t>
        <a:bodyPr/>
        <a:lstStyle/>
        <a:p>
          <a:endParaRPr lang="en-US"/>
        </a:p>
      </dgm:t>
    </dgm:pt>
    <dgm:pt modelId="{EA632182-3A00-400F-973F-CFE860A6970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Operator overloading</a:t>
          </a:r>
        </a:p>
      </dgm:t>
    </dgm:pt>
    <dgm:pt modelId="{EC88F06B-56F2-474F-BADE-EB5F8DFBE388}" type="parTrans" cxnId="{52386D70-7DEB-4B58-A48D-F2DEA150C470}">
      <dgm:prSet/>
      <dgm:spPr/>
      <dgm:t>
        <a:bodyPr/>
        <a:lstStyle/>
        <a:p>
          <a:endParaRPr lang="en-US"/>
        </a:p>
      </dgm:t>
    </dgm:pt>
    <dgm:pt modelId="{5D2AB295-8610-483C-8F27-CAF514E8D2CD}" type="sibTrans" cxnId="{52386D70-7DEB-4B58-A48D-F2DEA150C470}">
      <dgm:prSet/>
      <dgm:spPr/>
      <dgm:t>
        <a:bodyPr/>
        <a:lstStyle/>
        <a:p>
          <a:endParaRPr lang="en-US"/>
        </a:p>
      </dgm:t>
    </dgm:pt>
    <dgm:pt modelId="{DDEDBF24-64CB-4770-8563-35545B82899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Run time</a:t>
          </a:r>
        </a:p>
        <a:p>
          <a:r>
            <a:rPr lang="en-US" dirty="0">
              <a:solidFill>
                <a:schemeClr val="tx1"/>
              </a:solidFill>
            </a:rPr>
            <a:t>(dynamic)</a:t>
          </a:r>
        </a:p>
      </dgm:t>
    </dgm:pt>
    <dgm:pt modelId="{84620AD8-0A47-4E3F-A87D-DE63456485ED}" type="parTrans" cxnId="{6860A187-940A-4C40-8FD9-4F12C6233B34}">
      <dgm:prSet/>
      <dgm:spPr/>
      <dgm:t>
        <a:bodyPr/>
        <a:lstStyle/>
        <a:p>
          <a:endParaRPr lang="en-US"/>
        </a:p>
      </dgm:t>
    </dgm:pt>
    <dgm:pt modelId="{E81D82EA-A4DF-4C5F-9081-503D78822B23}" type="sibTrans" cxnId="{6860A187-940A-4C40-8FD9-4F12C6233B34}">
      <dgm:prSet/>
      <dgm:spPr/>
      <dgm:t>
        <a:bodyPr/>
        <a:lstStyle/>
        <a:p>
          <a:endParaRPr lang="en-US"/>
        </a:p>
      </dgm:t>
    </dgm:pt>
    <dgm:pt modelId="{42BED697-7BC8-4896-8D58-93FC9E4B03F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 Function overriding </a:t>
          </a:r>
        </a:p>
      </dgm:t>
    </dgm:pt>
    <dgm:pt modelId="{00C26A6F-BC7F-4A0D-8423-640EFF449B37}" type="parTrans" cxnId="{287892D6-EE6B-4B56-B6E4-370ED4023558}">
      <dgm:prSet/>
      <dgm:spPr/>
      <dgm:t>
        <a:bodyPr/>
        <a:lstStyle/>
        <a:p>
          <a:endParaRPr lang="en-US"/>
        </a:p>
      </dgm:t>
    </dgm:pt>
    <dgm:pt modelId="{BB53711C-A98B-4AD3-8629-62E56ADCC767}" type="sibTrans" cxnId="{287892D6-EE6B-4B56-B6E4-370ED4023558}">
      <dgm:prSet/>
      <dgm:spPr/>
      <dgm:t>
        <a:bodyPr/>
        <a:lstStyle/>
        <a:p>
          <a:endParaRPr lang="en-US"/>
        </a:p>
      </dgm:t>
    </dgm:pt>
    <dgm:pt modelId="{1F3E9E06-C065-40FD-94A9-51486E6A532A}" type="pres">
      <dgm:prSet presAssocID="{FB69D036-352A-430E-894A-3DD2769DE15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2459A82-9E46-4E4C-92FB-51CAFF61A518}" type="pres">
      <dgm:prSet presAssocID="{FB69D036-352A-430E-894A-3DD2769DE15C}" presName="hierFlow" presStyleCnt="0"/>
      <dgm:spPr/>
    </dgm:pt>
    <dgm:pt modelId="{B7128AC8-BDEA-43B6-99EF-23BF9B04A9CA}" type="pres">
      <dgm:prSet presAssocID="{FB69D036-352A-430E-894A-3DD2769DE15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9DE49CA-AE15-4515-BB4F-73D3BA0A6B50}" type="pres">
      <dgm:prSet presAssocID="{E6239D91-1791-448E-8BB6-6EC8B99C8EB3}" presName="Name14" presStyleCnt="0"/>
      <dgm:spPr/>
    </dgm:pt>
    <dgm:pt modelId="{C2C25171-0FDB-49EF-8A32-E5EDAD2FF755}" type="pres">
      <dgm:prSet presAssocID="{E6239D91-1791-448E-8BB6-6EC8B99C8EB3}" presName="level1Shape" presStyleLbl="node0" presStyleIdx="0" presStyleCnt="1">
        <dgm:presLayoutVars>
          <dgm:chPref val="3"/>
        </dgm:presLayoutVars>
      </dgm:prSet>
      <dgm:spPr/>
    </dgm:pt>
    <dgm:pt modelId="{1512C21A-07D0-4A85-822F-F49997BB5123}" type="pres">
      <dgm:prSet presAssocID="{E6239D91-1791-448E-8BB6-6EC8B99C8EB3}" presName="hierChild2" presStyleCnt="0"/>
      <dgm:spPr/>
    </dgm:pt>
    <dgm:pt modelId="{9F3D62EA-7812-4EC1-988F-FE69785A9765}" type="pres">
      <dgm:prSet presAssocID="{2D16C7DE-0F66-4F77-B0E4-97BE7F6F9952}" presName="Name19" presStyleLbl="parChTrans1D2" presStyleIdx="0" presStyleCnt="2"/>
      <dgm:spPr/>
    </dgm:pt>
    <dgm:pt modelId="{044A2596-CD7E-46C9-AA82-DE2F64721A9D}" type="pres">
      <dgm:prSet presAssocID="{743DC9D3-3D58-4E2E-9E53-9F0BEB802615}" presName="Name21" presStyleCnt="0"/>
      <dgm:spPr/>
    </dgm:pt>
    <dgm:pt modelId="{9618994A-5F43-4E16-8B62-7830D98ABEF2}" type="pres">
      <dgm:prSet presAssocID="{743DC9D3-3D58-4E2E-9E53-9F0BEB802615}" presName="level2Shape" presStyleLbl="node2" presStyleIdx="0" presStyleCnt="2"/>
      <dgm:spPr/>
    </dgm:pt>
    <dgm:pt modelId="{C0CEAC92-04C9-4504-BD8F-0862233894F8}" type="pres">
      <dgm:prSet presAssocID="{743DC9D3-3D58-4E2E-9E53-9F0BEB802615}" presName="hierChild3" presStyleCnt="0"/>
      <dgm:spPr/>
    </dgm:pt>
    <dgm:pt modelId="{4803C818-A002-4113-9F2F-586ABAE23FFD}" type="pres">
      <dgm:prSet presAssocID="{7D8EE9A8-7BA3-4C1A-AE17-E0DF013866CB}" presName="Name19" presStyleLbl="parChTrans1D3" presStyleIdx="0" presStyleCnt="3"/>
      <dgm:spPr/>
    </dgm:pt>
    <dgm:pt modelId="{8E806455-CC9E-468D-9506-F7FB2E8F6314}" type="pres">
      <dgm:prSet presAssocID="{E1D90F8C-BB5B-4879-9817-B9106F22505D}" presName="Name21" presStyleCnt="0"/>
      <dgm:spPr/>
    </dgm:pt>
    <dgm:pt modelId="{972B4864-D0A2-48B3-847D-A9321BAD2736}" type="pres">
      <dgm:prSet presAssocID="{E1D90F8C-BB5B-4879-9817-B9106F22505D}" presName="level2Shape" presStyleLbl="node3" presStyleIdx="0" presStyleCnt="3"/>
      <dgm:spPr/>
    </dgm:pt>
    <dgm:pt modelId="{42084F86-A9AA-472F-A0C6-BC16434189AA}" type="pres">
      <dgm:prSet presAssocID="{E1D90F8C-BB5B-4879-9817-B9106F22505D}" presName="hierChild3" presStyleCnt="0"/>
      <dgm:spPr/>
    </dgm:pt>
    <dgm:pt modelId="{548DD31C-F810-4D4C-8444-D67F6C462F22}" type="pres">
      <dgm:prSet presAssocID="{EC88F06B-56F2-474F-BADE-EB5F8DFBE388}" presName="Name19" presStyleLbl="parChTrans1D3" presStyleIdx="1" presStyleCnt="3"/>
      <dgm:spPr/>
    </dgm:pt>
    <dgm:pt modelId="{CFAF5B8B-6BC3-4929-A4EB-9CF7F7F688F0}" type="pres">
      <dgm:prSet presAssocID="{EA632182-3A00-400F-973F-CFE860A6970E}" presName="Name21" presStyleCnt="0"/>
      <dgm:spPr/>
    </dgm:pt>
    <dgm:pt modelId="{6965708A-8044-40AA-AAEE-68A1718043D3}" type="pres">
      <dgm:prSet presAssocID="{EA632182-3A00-400F-973F-CFE860A6970E}" presName="level2Shape" presStyleLbl="node3" presStyleIdx="1" presStyleCnt="3"/>
      <dgm:spPr/>
    </dgm:pt>
    <dgm:pt modelId="{8B40C570-BF58-46E1-9DE8-578FDEBFA4E7}" type="pres">
      <dgm:prSet presAssocID="{EA632182-3A00-400F-973F-CFE860A6970E}" presName="hierChild3" presStyleCnt="0"/>
      <dgm:spPr/>
    </dgm:pt>
    <dgm:pt modelId="{D754316F-4657-4869-9C08-C8841D90B24F}" type="pres">
      <dgm:prSet presAssocID="{84620AD8-0A47-4E3F-A87D-DE63456485ED}" presName="Name19" presStyleLbl="parChTrans1D2" presStyleIdx="1" presStyleCnt="2"/>
      <dgm:spPr/>
    </dgm:pt>
    <dgm:pt modelId="{4412FE70-3AE3-4C25-9F35-470B90E8BE7E}" type="pres">
      <dgm:prSet presAssocID="{DDEDBF24-64CB-4770-8563-35545B82899A}" presName="Name21" presStyleCnt="0"/>
      <dgm:spPr/>
    </dgm:pt>
    <dgm:pt modelId="{3DD903BA-2F50-439D-AFAA-6C8B0165D163}" type="pres">
      <dgm:prSet presAssocID="{DDEDBF24-64CB-4770-8563-35545B82899A}" presName="level2Shape" presStyleLbl="node2" presStyleIdx="1" presStyleCnt="2"/>
      <dgm:spPr/>
    </dgm:pt>
    <dgm:pt modelId="{D38DF2AD-FEAB-40A1-945A-1CE78439CE3F}" type="pres">
      <dgm:prSet presAssocID="{DDEDBF24-64CB-4770-8563-35545B82899A}" presName="hierChild3" presStyleCnt="0"/>
      <dgm:spPr/>
    </dgm:pt>
    <dgm:pt modelId="{E177C67D-F775-4625-9772-FDB617EE4CD7}" type="pres">
      <dgm:prSet presAssocID="{00C26A6F-BC7F-4A0D-8423-640EFF449B37}" presName="Name19" presStyleLbl="parChTrans1D3" presStyleIdx="2" presStyleCnt="3"/>
      <dgm:spPr/>
    </dgm:pt>
    <dgm:pt modelId="{67A8650D-A0BD-4D32-B7A0-DB45AFC6035C}" type="pres">
      <dgm:prSet presAssocID="{42BED697-7BC8-4896-8D58-93FC9E4B03F0}" presName="Name21" presStyleCnt="0"/>
      <dgm:spPr/>
    </dgm:pt>
    <dgm:pt modelId="{6753AE8D-A7AB-479E-B575-5174878904A4}" type="pres">
      <dgm:prSet presAssocID="{42BED697-7BC8-4896-8D58-93FC9E4B03F0}" presName="level2Shape" presStyleLbl="node3" presStyleIdx="2" presStyleCnt="3"/>
      <dgm:spPr/>
    </dgm:pt>
    <dgm:pt modelId="{B7471E2A-D53B-4277-AAA8-1FA7997F4A03}" type="pres">
      <dgm:prSet presAssocID="{42BED697-7BC8-4896-8D58-93FC9E4B03F0}" presName="hierChild3" presStyleCnt="0"/>
      <dgm:spPr/>
    </dgm:pt>
    <dgm:pt modelId="{25A34261-DB75-461C-80B6-A78C5DCC1C9A}" type="pres">
      <dgm:prSet presAssocID="{FB69D036-352A-430E-894A-3DD2769DE15C}" presName="bgShapesFlow" presStyleCnt="0"/>
      <dgm:spPr/>
    </dgm:pt>
  </dgm:ptLst>
  <dgm:cxnLst>
    <dgm:cxn modelId="{F45AE814-4FBD-412D-8CC3-0628EB8C6591}" type="presOf" srcId="{E6239D91-1791-448E-8BB6-6EC8B99C8EB3}" destId="{C2C25171-0FDB-49EF-8A32-E5EDAD2FF755}" srcOrd="0" destOrd="0" presId="urn:microsoft.com/office/officeart/2005/8/layout/hierarchy6"/>
    <dgm:cxn modelId="{E388FF16-4973-498C-BD12-794591A5C3C6}" type="presOf" srcId="{E1D90F8C-BB5B-4879-9817-B9106F22505D}" destId="{972B4864-D0A2-48B3-847D-A9321BAD2736}" srcOrd="0" destOrd="0" presId="urn:microsoft.com/office/officeart/2005/8/layout/hierarchy6"/>
    <dgm:cxn modelId="{DC42F91C-BD62-4A1E-ABA0-9A9F34270E5B}" type="presOf" srcId="{FB69D036-352A-430E-894A-3DD2769DE15C}" destId="{1F3E9E06-C065-40FD-94A9-51486E6A532A}" srcOrd="0" destOrd="0" presId="urn:microsoft.com/office/officeart/2005/8/layout/hierarchy6"/>
    <dgm:cxn modelId="{B0A73A37-D966-4CD6-91DD-B3773CC83D35}" type="presOf" srcId="{42BED697-7BC8-4896-8D58-93FC9E4B03F0}" destId="{6753AE8D-A7AB-479E-B575-5174878904A4}" srcOrd="0" destOrd="0" presId="urn:microsoft.com/office/officeart/2005/8/layout/hierarchy6"/>
    <dgm:cxn modelId="{C6BD9F5D-0CA5-4A85-B9DD-53B92CB6A200}" type="presOf" srcId="{743DC9D3-3D58-4E2E-9E53-9F0BEB802615}" destId="{9618994A-5F43-4E16-8B62-7830D98ABEF2}" srcOrd="0" destOrd="0" presId="urn:microsoft.com/office/officeart/2005/8/layout/hierarchy6"/>
    <dgm:cxn modelId="{52386D70-7DEB-4B58-A48D-F2DEA150C470}" srcId="{743DC9D3-3D58-4E2E-9E53-9F0BEB802615}" destId="{EA632182-3A00-400F-973F-CFE860A6970E}" srcOrd="1" destOrd="0" parTransId="{EC88F06B-56F2-474F-BADE-EB5F8DFBE388}" sibTransId="{5D2AB295-8610-483C-8F27-CAF514E8D2CD}"/>
    <dgm:cxn modelId="{6860A187-940A-4C40-8FD9-4F12C6233B34}" srcId="{E6239D91-1791-448E-8BB6-6EC8B99C8EB3}" destId="{DDEDBF24-64CB-4770-8563-35545B82899A}" srcOrd="1" destOrd="0" parTransId="{84620AD8-0A47-4E3F-A87D-DE63456485ED}" sibTransId="{E81D82EA-A4DF-4C5F-9081-503D78822B23}"/>
    <dgm:cxn modelId="{BA4CB097-50A0-4B54-88F3-91F2B591B3A3}" srcId="{743DC9D3-3D58-4E2E-9E53-9F0BEB802615}" destId="{E1D90F8C-BB5B-4879-9817-B9106F22505D}" srcOrd="0" destOrd="0" parTransId="{7D8EE9A8-7BA3-4C1A-AE17-E0DF013866CB}" sibTransId="{5E285061-817A-4D71-8F6D-650C18A48855}"/>
    <dgm:cxn modelId="{ACE6BD98-24F5-4906-9936-2B84C53AC83F}" type="presOf" srcId="{DDEDBF24-64CB-4770-8563-35545B82899A}" destId="{3DD903BA-2F50-439D-AFAA-6C8B0165D163}" srcOrd="0" destOrd="0" presId="urn:microsoft.com/office/officeart/2005/8/layout/hierarchy6"/>
    <dgm:cxn modelId="{F1689EA3-7B47-4149-AE83-21648BD03B05}" type="presOf" srcId="{EC88F06B-56F2-474F-BADE-EB5F8DFBE388}" destId="{548DD31C-F810-4D4C-8444-D67F6C462F22}" srcOrd="0" destOrd="0" presId="urn:microsoft.com/office/officeart/2005/8/layout/hierarchy6"/>
    <dgm:cxn modelId="{B51BE8A8-C26E-4D66-BCD5-5B31FD3DAEA5}" type="presOf" srcId="{2D16C7DE-0F66-4F77-B0E4-97BE7F6F9952}" destId="{9F3D62EA-7812-4EC1-988F-FE69785A9765}" srcOrd="0" destOrd="0" presId="urn:microsoft.com/office/officeart/2005/8/layout/hierarchy6"/>
    <dgm:cxn modelId="{54E4F8B4-5B4B-4A7A-9E88-A2FF7AAAAEF0}" type="presOf" srcId="{EA632182-3A00-400F-973F-CFE860A6970E}" destId="{6965708A-8044-40AA-AAEE-68A1718043D3}" srcOrd="0" destOrd="0" presId="urn:microsoft.com/office/officeart/2005/8/layout/hierarchy6"/>
    <dgm:cxn modelId="{075C61B6-17A5-4EB4-8F20-A8E859120E35}" srcId="{FB69D036-352A-430E-894A-3DD2769DE15C}" destId="{E6239D91-1791-448E-8BB6-6EC8B99C8EB3}" srcOrd="0" destOrd="0" parTransId="{91107C34-D35D-41ED-9188-FB8D6AFEDA40}" sibTransId="{44566AD0-B94D-48CA-9E24-D929F462FA61}"/>
    <dgm:cxn modelId="{7C0AC1CA-12CA-4F00-BBCD-E527C6B51A04}" type="presOf" srcId="{7D8EE9A8-7BA3-4C1A-AE17-E0DF013866CB}" destId="{4803C818-A002-4113-9F2F-586ABAE23FFD}" srcOrd="0" destOrd="0" presId="urn:microsoft.com/office/officeart/2005/8/layout/hierarchy6"/>
    <dgm:cxn modelId="{287892D6-EE6B-4B56-B6E4-370ED4023558}" srcId="{DDEDBF24-64CB-4770-8563-35545B82899A}" destId="{42BED697-7BC8-4896-8D58-93FC9E4B03F0}" srcOrd="0" destOrd="0" parTransId="{00C26A6F-BC7F-4A0D-8423-640EFF449B37}" sibTransId="{BB53711C-A98B-4AD3-8629-62E56ADCC767}"/>
    <dgm:cxn modelId="{8310EFEB-EEE7-4A5A-AECF-0697A1D84926}" type="presOf" srcId="{00C26A6F-BC7F-4A0D-8423-640EFF449B37}" destId="{E177C67D-F775-4625-9772-FDB617EE4CD7}" srcOrd="0" destOrd="0" presId="urn:microsoft.com/office/officeart/2005/8/layout/hierarchy6"/>
    <dgm:cxn modelId="{CB9149F7-CA3E-4A04-8869-971450FF275F}" type="presOf" srcId="{84620AD8-0A47-4E3F-A87D-DE63456485ED}" destId="{D754316F-4657-4869-9C08-C8841D90B24F}" srcOrd="0" destOrd="0" presId="urn:microsoft.com/office/officeart/2005/8/layout/hierarchy6"/>
    <dgm:cxn modelId="{2182DEFA-7105-44DE-AADD-BAE084EA51E3}" srcId="{E6239D91-1791-448E-8BB6-6EC8B99C8EB3}" destId="{743DC9D3-3D58-4E2E-9E53-9F0BEB802615}" srcOrd="0" destOrd="0" parTransId="{2D16C7DE-0F66-4F77-B0E4-97BE7F6F9952}" sibTransId="{694D99BB-905B-4159-8BDA-CFCC8658E3BA}"/>
    <dgm:cxn modelId="{F581903C-994A-4D8A-ABC5-47F58023CF30}" type="presParOf" srcId="{1F3E9E06-C065-40FD-94A9-51486E6A532A}" destId="{32459A82-9E46-4E4C-92FB-51CAFF61A518}" srcOrd="0" destOrd="0" presId="urn:microsoft.com/office/officeart/2005/8/layout/hierarchy6"/>
    <dgm:cxn modelId="{E6D08700-1389-4C40-8021-E9FCBAFD62CF}" type="presParOf" srcId="{32459A82-9E46-4E4C-92FB-51CAFF61A518}" destId="{B7128AC8-BDEA-43B6-99EF-23BF9B04A9CA}" srcOrd="0" destOrd="0" presId="urn:microsoft.com/office/officeart/2005/8/layout/hierarchy6"/>
    <dgm:cxn modelId="{D4139F91-E89C-4836-A035-62B0D591F91F}" type="presParOf" srcId="{B7128AC8-BDEA-43B6-99EF-23BF9B04A9CA}" destId="{A9DE49CA-AE15-4515-BB4F-73D3BA0A6B50}" srcOrd="0" destOrd="0" presId="urn:microsoft.com/office/officeart/2005/8/layout/hierarchy6"/>
    <dgm:cxn modelId="{385AF760-6D1E-48EB-BC6D-E1ECF24AD599}" type="presParOf" srcId="{A9DE49CA-AE15-4515-BB4F-73D3BA0A6B50}" destId="{C2C25171-0FDB-49EF-8A32-E5EDAD2FF755}" srcOrd="0" destOrd="0" presId="urn:microsoft.com/office/officeart/2005/8/layout/hierarchy6"/>
    <dgm:cxn modelId="{84B9990E-0A70-4DDE-B362-31D0C14F57F6}" type="presParOf" srcId="{A9DE49CA-AE15-4515-BB4F-73D3BA0A6B50}" destId="{1512C21A-07D0-4A85-822F-F49997BB5123}" srcOrd="1" destOrd="0" presId="urn:microsoft.com/office/officeart/2005/8/layout/hierarchy6"/>
    <dgm:cxn modelId="{B1053E10-213D-412C-AAF6-54C055DB46E1}" type="presParOf" srcId="{1512C21A-07D0-4A85-822F-F49997BB5123}" destId="{9F3D62EA-7812-4EC1-988F-FE69785A9765}" srcOrd="0" destOrd="0" presId="urn:microsoft.com/office/officeart/2005/8/layout/hierarchy6"/>
    <dgm:cxn modelId="{8337850A-FA88-4AE5-8392-EC31155DECBB}" type="presParOf" srcId="{1512C21A-07D0-4A85-822F-F49997BB5123}" destId="{044A2596-CD7E-46C9-AA82-DE2F64721A9D}" srcOrd="1" destOrd="0" presId="urn:microsoft.com/office/officeart/2005/8/layout/hierarchy6"/>
    <dgm:cxn modelId="{39551BF3-58FB-475C-9127-FE4F3FBBC0AF}" type="presParOf" srcId="{044A2596-CD7E-46C9-AA82-DE2F64721A9D}" destId="{9618994A-5F43-4E16-8B62-7830D98ABEF2}" srcOrd="0" destOrd="0" presId="urn:microsoft.com/office/officeart/2005/8/layout/hierarchy6"/>
    <dgm:cxn modelId="{10EB50AD-7966-4012-8A8B-E0347E373D2D}" type="presParOf" srcId="{044A2596-CD7E-46C9-AA82-DE2F64721A9D}" destId="{C0CEAC92-04C9-4504-BD8F-0862233894F8}" srcOrd="1" destOrd="0" presId="urn:microsoft.com/office/officeart/2005/8/layout/hierarchy6"/>
    <dgm:cxn modelId="{C02229B4-7C2B-46F4-92C0-4CB1F33A0DFA}" type="presParOf" srcId="{C0CEAC92-04C9-4504-BD8F-0862233894F8}" destId="{4803C818-A002-4113-9F2F-586ABAE23FFD}" srcOrd="0" destOrd="0" presId="urn:microsoft.com/office/officeart/2005/8/layout/hierarchy6"/>
    <dgm:cxn modelId="{7C80B2E9-9042-471C-AE79-448AB40C7C6F}" type="presParOf" srcId="{C0CEAC92-04C9-4504-BD8F-0862233894F8}" destId="{8E806455-CC9E-468D-9506-F7FB2E8F6314}" srcOrd="1" destOrd="0" presId="urn:microsoft.com/office/officeart/2005/8/layout/hierarchy6"/>
    <dgm:cxn modelId="{E8248834-AE93-4BF0-93E2-BE04C4BF5B5E}" type="presParOf" srcId="{8E806455-CC9E-468D-9506-F7FB2E8F6314}" destId="{972B4864-D0A2-48B3-847D-A9321BAD2736}" srcOrd="0" destOrd="0" presId="urn:microsoft.com/office/officeart/2005/8/layout/hierarchy6"/>
    <dgm:cxn modelId="{F7786D2F-D0D4-4CF8-B4A0-0F9A4EEE1A70}" type="presParOf" srcId="{8E806455-CC9E-468D-9506-F7FB2E8F6314}" destId="{42084F86-A9AA-472F-A0C6-BC16434189AA}" srcOrd="1" destOrd="0" presId="urn:microsoft.com/office/officeart/2005/8/layout/hierarchy6"/>
    <dgm:cxn modelId="{B3498A26-74FB-4D8A-9ED6-460CC90FD4DC}" type="presParOf" srcId="{C0CEAC92-04C9-4504-BD8F-0862233894F8}" destId="{548DD31C-F810-4D4C-8444-D67F6C462F22}" srcOrd="2" destOrd="0" presId="urn:microsoft.com/office/officeart/2005/8/layout/hierarchy6"/>
    <dgm:cxn modelId="{6715EACE-1B57-4175-ACA9-21EDBAC63157}" type="presParOf" srcId="{C0CEAC92-04C9-4504-BD8F-0862233894F8}" destId="{CFAF5B8B-6BC3-4929-A4EB-9CF7F7F688F0}" srcOrd="3" destOrd="0" presId="urn:microsoft.com/office/officeart/2005/8/layout/hierarchy6"/>
    <dgm:cxn modelId="{75548733-8A45-4615-9AA5-DA15E212146A}" type="presParOf" srcId="{CFAF5B8B-6BC3-4929-A4EB-9CF7F7F688F0}" destId="{6965708A-8044-40AA-AAEE-68A1718043D3}" srcOrd="0" destOrd="0" presId="urn:microsoft.com/office/officeart/2005/8/layout/hierarchy6"/>
    <dgm:cxn modelId="{C56F9AB4-623F-46C3-BD28-D524934CAD32}" type="presParOf" srcId="{CFAF5B8B-6BC3-4929-A4EB-9CF7F7F688F0}" destId="{8B40C570-BF58-46E1-9DE8-578FDEBFA4E7}" srcOrd="1" destOrd="0" presId="urn:microsoft.com/office/officeart/2005/8/layout/hierarchy6"/>
    <dgm:cxn modelId="{4D24B2CB-610F-463D-AF61-92277725BAF6}" type="presParOf" srcId="{1512C21A-07D0-4A85-822F-F49997BB5123}" destId="{D754316F-4657-4869-9C08-C8841D90B24F}" srcOrd="2" destOrd="0" presId="urn:microsoft.com/office/officeart/2005/8/layout/hierarchy6"/>
    <dgm:cxn modelId="{7C1ED7C8-B255-4D12-8B06-564D4365C6D0}" type="presParOf" srcId="{1512C21A-07D0-4A85-822F-F49997BB5123}" destId="{4412FE70-3AE3-4C25-9F35-470B90E8BE7E}" srcOrd="3" destOrd="0" presId="urn:microsoft.com/office/officeart/2005/8/layout/hierarchy6"/>
    <dgm:cxn modelId="{01191566-1AF0-4C07-BB97-D42DA69CDB3D}" type="presParOf" srcId="{4412FE70-3AE3-4C25-9F35-470B90E8BE7E}" destId="{3DD903BA-2F50-439D-AFAA-6C8B0165D163}" srcOrd="0" destOrd="0" presId="urn:microsoft.com/office/officeart/2005/8/layout/hierarchy6"/>
    <dgm:cxn modelId="{03D3D60D-8BFA-4E56-8524-F5FD2BD1158D}" type="presParOf" srcId="{4412FE70-3AE3-4C25-9F35-470B90E8BE7E}" destId="{D38DF2AD-FEAB-40A1-945A-1CE78439CE3F}" srcOrd="1" destOrd="0" presId="urn:microsoft.com/office/officeart/2005/8/layout/hierarchy6"/>
    <dgm:cxn modelId="{E624ADBC-AFB5-4E0D-AD5F-FFDEEA7F40D9}" type="presParOf" srcId="{D38DF2AD-FEAB-40A1-945A-1CE78439CE3F}" destId="{E177C67D-F775-4625-9772-FDB617EE4CD7}" srcOrd="0" destOrd="0" presId="urn:microsoft.com/office/officeart/2005/8/layout/hierarchy6"/>
    <dgm:cxn modelId="{5F2706F8-B72E-4219-B22C-570B9390BD39}" type="presParOf" srcId="{D38DF2AD-FEAB-40A1-945A-1CE78439CE3F}" destId="{67A8650D-A0BD-4D32-B7A0-DB45AFC6035C}" srcOrd="1" destOrd="0" presId="urn:microsoft.com/office/officeart/2005/8/layout/hierarchy6"/>
    <dgm:cxn modelId="{EEB77CAA-832F-4603-A105-90C51F388ECE}" type="presParOf" srcId="{67A8650D-A0BD-4D32-B7A0-DB45AFC6035C}" destId="{6753AE8D-A7AB-479E-B575-5174878904A4}" srcOrd="0" destOrd="0" presId="urn:microsoft.com/office/officeart/2005/8/layout/hierarchy6"/>
    <dgm:cxn modelId="{F0C6A888-53B2-4625-A45C-A7E41E18703D}" type="presParOf" srcId="{67A8650D-A0BD-4D32-B7A0-DB45AFC6035C}" destId="{B7471E2A-D53B-4277-AAA8-1FA7997F4A03}" srcOrd="1" destOrd="0" presId="urn:microsoft.com/office/officeart/2005/8/layout/hierarchy6"/>
    <dgm:cxn modelId="{AF97CA8E-6E4C-4264-9ED5-85B0BB8E5CBE}" type="presParOf" srcId="{1F3E9E06-C065-40FD-94A9-51486E6A532A}" destId="{25A34261-DB75-461C-80B6-A78C5DCC1C9A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25171-0FDB-49EF-8A32-E5EDAD2FF755}">
      <dsp:nvSpPr>
        <dsp:cNvPr id="0" name=""/>
        <dsp:cNvSpPr/>
      </dsp:nvSpPr>
      <dsp:spPr>
        <a:xfrm>
          <a:off x="3554791" y="1532"/>
          <a:ext cx="1893763" cy="126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Polymorphism</a:t>
          </a:r>
        </a:p>
      </dsp:txBody>
      <dsp:txXfrm>
        <a:off x="3591769" y="38510"/>
        <a:ext cx="1819807" cy="1188552"/>
      </dsp:txXfrm>
    </dsp:sp>
    <dsp:sp modelId="{9F3D62EA-7812-4EC1-988F-FE69785A9765}">
      <dsp:nvSpPr>
        <dsp:cNvPr id="0" name=""/>
        <dsp:cNvSpPr/>
      </dsp:nvSpPr>
      <dsp:spPr>
        <a:xfrm>
          <a:off x="2655253" y="1264041"/>
          <a:ext cx="1846419" cy="505003"/>
        </a:xfrm>
        <a:custGeom>
          <a:avLst/>
          <a:gdLst/>
          <a:ahLst/>
          <a:cxnLst/>
          <a:rect l="0" t="0" r="0" b="0"/>
          <a:pathLst>
            <a:path>
              <a:moveTo>
                <a:pt x="1846419" y="0"/>
              </a:moveTo>
              <a:lnTo>
                <a:pt x="1846419" y="252501"/>
              </a:lnTo>
              <a:lnTo>
                <a:pt x="0" y="252501"/>
              </a:lnTo>
              <a:lnTo>
                <a:pt x="0" y="5050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18994A-5F43-4E16-8B62-7830D98ABEF2}">
      <dsp:nvSpPr>
        <dsp:cNvPr id="0" name=""/>
        <dsp:cNvSpPr/>
      </dsp:nvSpPr>
      <dsp:spPr>
        <a:xfrm>
          <a:off x="1708372" y="1769045"/>
          <a:ext cx="1893763" cy="126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Compile time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(static)</a:t>
          </a:r>
        </a:p>
      </dsp:txBody>
      <dsp:txXfrm>
        <a:off x="1745350" y="1806023"/>
        <a:ext cx="1819807" cy="1188552"/>
      </dsp:txXfrm>
    </dsp:sp>
    <dsp:sp modelId="{4803C818-A002-4113-9F2F-586ABAE23FFD}">
      <dsp:nvSpPr>
        <dsp:cNvPr id="0" name=""/>
        <dsp:cNvSpPr/>
      </dsp:nvSpPr>
      <dsp:spPr>
        <a:xfrm>
          <a:off x="1424307" y="3031554"/>
          <a:ext cx="1230946" cy="505003"/>
        </a:xfrm>
        <a:custGeom>
          <a:avLst/>
          <a:gdLst/>
          <a:ahLst/>
          <a:cxnLst/>
          <a:rect l="0" t="0" r="0" b="0"/>
          <a:pathLst>
            <a:path>
              <a:moveTo>
                <a:pt x="1230946" y="0"/>
              </a:moveTo>
              <a:lnTo>
                <a:pt x="1230946" y="252501"/>
              </a:lnTo>
              <a:lnTo>
                <a:pt x="0" y="252501"/>
              </a:lnTo>
              <a:lnTo>
                <a:pt x="0" y="505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B4864-D0A2-48B3-847D-A9321BAD2736}">
      <dsp:nvSpPr>
        <dsp:cNvPr id="0" name=""/>
        <dsp:cNvSpPr/>
      </dsp:nvSpPr>
      <dsp:spPr>
        <a:xfrm>
          <a:off x="477425" y="3536558"/>
          <a:ext cx="1893763" cy="126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Function overloading</a:t>
          </a:r>
        </a:p>
      </dsp:txBody>
      <dsp:txXfrm>
        <a:off x="514403" y="3573536"/>
        <a:ext cx="1819807" cy="1188552"/>
      </dsp:txXfrm>
    </dsp:sp>
    <dsp:sp modelId="{548DD31C-F810-4D4C-8444-D67F6C462F22}">
      <dsp:nvSpPr>
        <dsp:cNvPr id="0" name=""/>
        <dsp:cNvSpPr/>
      </dsp:nvSpPr>
      <dsp:spPr>
        <a:xfrm>
          <a:off x="2655253" y="3031554"/>
          <a:ext cx="1230946" cy="505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501"/>
              </a:lnTo>
              <a:lnTo>
                <a:pt x="1230946" y="252501"/>
              </a:lnTo>
              <a:lnTo>
                <a:pt x="1230946" y="505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65708A-8044-40AA-AAEE-68A1718043D3}">
      <dsp:nvSpPr>
        <dsp:cNvPr id="0" name=""/>
        <dsp:cNvSpPr/>
      </dsp:nvSpPr>
      <dsp:spPr>
        <a:xfrm>
          <a:off x="2939318" y="3536558"/>
          <a:ext cx="1893763" cy="126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Operator overloading</a:t>
          </a:r>
        </a:p>
      </dsp:txBody>
      <dsp:txXfrm>
        <a:off x="2976296" y="3573536"/>
        <a:ext cx="1819807" cy="1188552"/>
      </dsp:txXfrm>
    </dsp:sp>
    <dsp:sp modelId="{D754316F-4657-4869-9C08-C8841D90B24F}">
      <dsp:nvSpPr>
        <dsp:cNvPr id="0" name=""/>
        <dsp:cNvSpPr/>
      </dsp:nvSpPr>
      <dsp:spPr>
        <a:xfrm>
          <a:off x="4501673" y="1264041"/>
          <a:ext cx="1846419" cy="5050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501"/>
              </a:lnTo>
              <a:lnTo>
                <a:pt x="1846419" y="252501"/>
              </a:lnTo>
              <a:lnTo>
                <a:pt x="1846419" y="50500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D903BA-2F50-439D-AFAA-6C8B0165D163}">
      <dsp:nvSpPr>
        <dsp:cNvPr id="0" name=""/>
        <dsp:cNvSpPr/>
      </dsp:nvSpPr>
      <dsp:spPr>
        <a:xfrm>
          <a:off x="5401210" y="1769045"/>
          <a:ext cx="1893763" cy="126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Run time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(dynamic)</a:t>
          </a:r>
        </a:p>
      </dsp:txBody>
      <dsp:txXfrm>
        <a:off x="5438188" y="1806023"/>
        <a:ext cx="1819807" cy="1188552"/>
      </dsp:txXfrm>
    </dsp:sp>
    <dsp:sp modelId="{E177C67D-F775-4625-9772-FDB617EE4CD7}">
      <dsp:nvSpPr>
        <dsp:cNvPr id="0" name=""/>
        <dsp:cNvSpPr/>
      </dsp:nvSpPr>
      <dsp:spPr>
        <a:xfrm>
          <a:off x="6302372" y="3031554"/>
          <a:ext cx="91440" cy="5050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00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3AE8D-A7AB-479E-B575-5174878904A4}">
      <dsp:nvSpPr>
        <dsp:cNvPr id="0" name=""/>
        <dsp:cNvSpPr/>
      </dsp:nvSpPr>
      <dsp:spPr>
        <a:xfrm>
          <a:off x="5401210" y="3536558"/>
          <a:ext cx="1893763" cy="1262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 Function overriding </a:t>
          </a:r>
        </a:p>
      </dsp:txBody>
      <dsp:txXfrm>
        <a:off x="5438188" y="3573536"/>
        <a:ext cx="1819807" cy="11885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8812839-3EBC-4538-935F-3A0753697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5" name="Picture 8" descr="cprog2_spin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FF1FC-9F8C-41A2-A4B9-C5B20B95B86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33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917F13-E51A-42B8-B35E-94743876D939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465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CD894-2CF4-48B4-8997-F87A324699D5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862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03F45-70BC-4017-821E-18DE5E277896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1954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6" name="Picture 8" descr="cprog2_spin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32912-66E7-468B-8D2B-FE8B501B59F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475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8" name="Picture 8" descr="cprog2_spin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94496-15F5-4413-AEB3-6CEB1890486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62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4" name="Picture 8" descr="cprog2_spin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3AB48-9129-46F4-8541-F5A25A979E0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6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3" name="Picture 8" descr="cprog2_spin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78AD7-35A3-4C74-A671-FA3BFAF27B1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6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6" name="Picture 8" descr="cprog2_spin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3A590-73CD-4694-820D-979D43D8D5B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6" name="Picture 8" descr="cprog2_spin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B91A9-E4C0-441A-9AC3-6498891E1F0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32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5" name="Picture 8" descr="cprog2_spin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E6E87-07E2-411F-82B0-6B6084F6E96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89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5" name="Picture 8" descr="cprog2_spin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EC76E-AF22-49B9-8492-562FE361C22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3E9AE5-2378-41D0-BB20-2838F3CA9D6F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3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30" r:id="rId10"/>
    <p:sldLayoutId id="2147484231" r:id="rId11"/>
    <p:sldLayoutId id="214748423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Function pointers (Chapter 17.7) :</a:t>
            </a:r>
          </a:p>
          <a:p>
            <a:pPr lvl="1"/>
            <a:r>
              <a:rPr lang="en-US" altLang="en-US" dirty="0"/>
              <a:t>Functions that take a function pointer as a parameter.</a:t>
            </a:r>
          </a:p>
          <a:p>
            <a:pPr lvl="1"/>
            <a:r>
              <a:rPr lang="en-US" altLang="en-US" dirty="0"/>
              <a:t>Call functions that take a function pointer as a parameter.</a:t>
            </a:r>
          </a:p>
          <a:p>
            <a:pPr lvl="1"/>
            <a:r>
              <a:rPr lang="en-US" altLang="en-US" dirty="0"/>
              <a:t>Use the quicksort function in the Standard C Library.</a:t>
            </a:r>
          </a:p>
          <a:p>
            <a:endParaRPr lang="en-US" altLang="en-US" sz="900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756"/>
    </mc:Choice>
    <mc:Fallback xmlns="">
      <p:transition spd="slow" advTm="5275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Function Pointers as Arguments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 call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altLang="en-US"/>
              <a:t> that integrates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altLang="en-US"/>
              <a:t> (sine) function from 0 to </a:t>
            </a:r>
            <a:r>
              <a:rPr lang="en-US" altLang="en-US">
                <a:latin typeface="Symbol" panose="05050102010706020507" pitchFamily="18" charset="2"/>
              </a:rPr>
              <a:t>p</a:t>
            </a:r>
            <a:r>
              <a:rPr lang="en-US" altLang="en-US"/>
              <a:t>/2: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result = integrate(sin, 0.0, PI / 2);</a:t>
            </a:r>
          </a:p>
          <a:p>
            <a:r>
              <a:rPr lang="en-US" altLang="en-US"/>
              <a:t>When a function name isn’t followed by parentheses, the C compiler produces a pointer to the function.</a:t>
            </a:r>
          </a:p>
        </p:txBody>
      </p:sp>
      <p:sp>
        <p:nvSpPr>
          <p:cNvPr id="2048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594B831-AA0E-4D6D-B5B5-C2D135E4C17C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319"/>
    </mc:Choice>
    <mc:Fallback xmlns="">
      <p:transition spd="slow" advTm="873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381000"/>
            <a:ext cx="77724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latin typeface="Courier New" panose="02070309020205020404" pitchFamily="49" charset="0"/>
              </a:rPr>
              <a:t>stdio.h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dirty="0" err="1">
                <a:latin typeface="Courier New" panose="02070309020205020404" pitchFamily="49" charset="0"/>
              </a:rPr>
              <a:t>math.h</a:t>
            </a:r>
            <a:r>
              <a:rPr lang="en-US" altLang="en-US" sz="16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#define PI 3.1415926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 integrate(double (*f)(double), double a, double b);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double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result =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integrate(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sin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, 0.0, PI/2);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("integrating sin function from 0.0 to PI/2, result is %.3lg\n", result);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result =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integrate(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exp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,  0.0, PI/2);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("integrating exp function from 0.0 to PI/2, result is %.3lg\n", result);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result = 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integrate(</a:t>
            </a:r>
            <a:r>
              <a:rPr lang="en-US" altLang="en-US" sz="16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sqrt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,  0.0, PI/2);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</a:t>
            </a:r>
            <a:r>
              <a:rPr lang="en-US" altLang="en-US" sz="1600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dirty="0">
                <a:latin typeface="Courier New" panose="02070309020205020404" pitchFamily="49" charset="0"/>
              </a:rPr>
              <a:t>("integrating sqrt function from 0.0 to PI/2, result is %.3lg\n", result);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321"/>
    </mc:Choice>
    <mc:Fallback xmlns="">
      <p:transition spd="slow" advTm="573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Pointers as Arguments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Within the body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altLang="en-US"/>
              <a:t>, we can call the function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/>
              <a:t> points to: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y = (*f)(x);</a:t>
            </a:r>
          </a:p>
          <a:p>
            <a:r>
              <a:rPr lang="en-US" altLang="en-US"/>
              <a:t>Writing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f(x)</a:t>
            </a:r>
            <a:r>
              <a:rPr lang="en-US" altLang="en-US"/>
              <a:t> instead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(*f)(x)</a:t>
            </a:r>
            <a:r>
              <a:rPr lang="en-US" altLang="en-US"/>
              <a:t> is allowed.</a:t>
            </a:r>
          </a:p>
          <a:p>
            <a:endParaRPr lang="en-US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32C988-DC57-4562-9086-94F167AD214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the integrate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2917F13-E51A-42B8-B35E-94743876D939}" type="slidenum">
              <a:rPr lang="en-US" altLang="en-US" smtClean="0"/>
              <a:pPr>
                <a:defRPr/>
              </a:pPr>
              <a:t>13</a:t>
            </a:fld>
            <a:endParaRPr lang="en-US" altLang="en-US" sz="180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integral of a function f from point a to point b is basically the area under the function from a to 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the area, we can sample the function at a small “</a:t>
            </a:r>
            <a:r>
              <a:rPr lang="en-US" dirty="0" err="1"/>
              <a:t>stepsize</a:t>
            </a:r>
            <a:r>
              <a:rPr lang="en-US" dirty="0"/>
              <a:t>” and calculate the area of the thin rectangle and then add up the areas. </a:t>
            </a:r>
          </a:p>
          <a:p>
            <a:endParaRPr lang="en-US" dirty="0"/>
          </a:p>
        </p:txBody>
      </p:sp>
      <p:pic>
        <p:nvPicPr>
          <p:cNvPr id="10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57537" y="2819400"/>
            <a:ext cx="3548063" cy="195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902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856"/>
    </mc:Choice>
    <mc:Fallback xmlns="">
      <p:transition spd="slow" advTm="4785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double integrate(double (*f)(double), double a, double b)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double </a:t>
            </a:r>
            <a:r>
              <a:rPr lang="en-US" altLang="en-US" sz="2400" dirty="0" err="1">
                <a:latin typeface="Courier New" panose="02070309020205020404" pitchFamily="49" charset="0"/>
              </a:rPr>
              <a:t>stepsize</a:t>
            </a:r>
            <a:r>
              <a:rPr lang="en-US" altLang="en-US" sz="2400" dirty="0">
                <a:latin typeface="Courier New" panose="02070309020205020404" pitchFamily="49" charset="0"/>
              </a:rPr>
              <a:t> = 0.01;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double integral = 0.0;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double x, area;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for(x = a + </a:t>
            </a:r>
            <a:r>
              <a:rPr lang="en-US" altLang="en-US" sz="2400" dirty="0" err="1">
                <a:latin typeface="Courier New" panose="02070309020205020404" pitchFamily="49" charset="0"/>
              </a:rPr>
              <a:t>stepsize</a:t>
            </a:r>
            <a:r>
              <a:rPr lang="en-US" altLang="en-US" sz="2400" dirty="0">
                <a:latin typeface="Courier New" panose="02070309020205020404" pitchFamily="49" charset="0"/>
              </a:rPr>
              <a:t>; x &lt;=b; x += </a:t>
            </a:r>
            <a:r>
              <a:rPr lang="en-US" altLang="en-US" sz="2400" dirty="0" err="1">
                <a:latin typeface="Courier New" panose="02070309020205020404" pitchFamily="49" charset="0"/>
              </a:rPr>
              <a:t>stepsize</a:t>
            </a:r>
            <a:r>
              <a:rPr lang="en-US" altLang="en-US" sz="2400" dirty="0"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   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area = f(x)*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stepsize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;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    integral += area;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	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return integral;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4572000" y="5715000"/>
            <a:ext cx="38179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600">
                <a:solidFill>
                  <a:schemeClr val="hlink"/>
                </a:solidFill>
              </a:rPr>
              <a:t>To compile a c program that include math.h:</a:t>
            </a:r>
            <a:br>
              <a:rPr lang="en-US" altLang="en-US" sz="1600">
                <a:solidFill>
                  <a:schemeClr val="hlink"/>
                </a:solidFill>
              </a:rPr>
            </a:br>
            <a:r>
              <a:rPr lang="en-US" altLang="en-US" sz="1600">
                <a:solidFill>
                  <a:schemeClr val="hlink"/>
                </a:solidFill>
              </a:rPr>
              <a:t>gcc –lm program_name.c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solidFill>
                <a:schemeClr val="hlin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73"/>
    </mc:Choice>
    <mc:Fallback xmlns="">
      <p:transition spd="slow" advTm="1037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044F7A7-96E5-4B76-9BEC-76AD476D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C3EB-2987-4726-BF6C-542C1FA43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Which of the following function prototypes that receive a function pointer as parameter is not correct?</a:t>
            </a:r>
          </a:p>
          <a:p>
            <a:pPr marL="0" lv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g(int (*f)(int), int n);</a:t>
            </a:r>
          </a:p>
          <a:p>
            <a:pPr marL="514350" indent="-514350"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g(char f());</a:t>
            </a:r>
          </a:p>
          <a:p>
            <a:pPr marL="514350" indent="-514350">
              <a:buFontTx/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g((*f)(int), int n);</a:t>
            </a:r>
          </a:p>
          <a:p>
            <a:pPr marL="514350" indent="-514350">
              <a:buAutoNum type="alphaL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g(double f(int, int));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B6157-ED3B-4F13-90F7-D44A917A61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17F13-E51A-42B8-B35E-94743876D939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7968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C13D61-B7AA-41B7-8756-D35D266D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 dirty="0"/>
              <a:t>Which of the following statements will calculate the integral of square root of 0 to 1, using the integrate function described in the previous slide?</a:t>
            </a:r>
          </a:p>
          <a:p>
            <a:endParaRPr lang="en-US" altLang="en-US" dirty="0"/>
          </a:p>
          <a:p>
            <a:pPr marL="514350" indent="-514350">
              <a:buFontTx/>
              <a:buAutoNum type="alphaUcParenR"/>
            </a:pPr>
            <a:r>
              <a:rPr lang="en-US" altLang="en-US" sz="2800" dirty="0">
                <a:latin typeface="Courier New" panose="02070309020205020404" pitchFamily="49" charset="0"/>
              </a:rPr>
              <a:t>result=integrate(0.0, 1);</a:t>
            </a:r>
          </a:p>
          <a:p>
            <a:pPr marL="514350" indent="-514350">
              <a:buFontTx/>
              <a:buAutoNum type="alphaUcParenR"/>
            </a:pPr>
            <a:r>
              <a:rPr lang="en-US" altLang="en-US" sz="2800" dirty="0">
                <a:latin typeface="Courier New" panose="02070309020205020404" pitchFamily="49" charset="0"/>
              </a:rPr>
              <a:t>result=integrate(sqrt(x), 0.0, 1);</a:t>
            </a:r>
          </a:p>
          <a:p>
            <a:pPr marL="514350" indent="-514350">
              <a:buFontTx/>
              <a:buAutoNum type="alphaUcParenR"/>
            </a:pPr>
            <a:r>
              <a:rPr lang="en-US" altLang="en-US" sz="2800" dirty="0">
                <a:latin typeface="Courier New" panose="02070309020205020404" pitchFamily="49" charset="0"/>
              </a:rPr>
              <a:t>result=integrate(sqrt,  0.0, 1);</a:t>
            </a:r>
          </a:p>
          <a:p>
            <a:pPr marL="514350" indent="-514350">
              <a:buFontTx/>
              <a:buAutoNum type="alphaUcParenR"/>
            </a:pPr>
            <a:r>
              <a:rPr lang="en-US" altLang="en-US" sz="2800" dirty="0">
                <a:latin typeface="Courier New" panose="02070309020205020404" pitchFamily="49" charset="0"/>
              </a:rPr>
              <a:t>result=integrate(sqrt(0.0, 1));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1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773"/>
    </mc:Choice>
    <mc:Fallback xmlns="">
      <p:transition spd="slow" advTm="10377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3200"/>
              <a:t>qsort function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2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9"/>
    </mc:Choice>
    <mc:Fallback xmlns="">
      <p:transition spd="slow" advTm="1904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Function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Some of the most useful functions in the C library require a function pointer as an argument.</a:t>
            </a:r>
          </a:p>
          <a:p>
            <a:r>
              <a:rPr lang="en-US" altLang="en-US"/>
              <a:t>One of these is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, which belongs to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&lt;stdlib.h&gt;</a:t>
            </a:r>
            <a:r>
              <a:rPr lang="en-US" altLang="en-US"/>
              <a:t> header.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is a general-purpose sorting function that’s capable of sorting any </a:t>
            </a:r>
            <a:r>
              <a:rPr lang="en-US" altLang="en-US" b="1">
                <a:solidFill>
                  <a:schemeClr val="accent2"/>
                </a:solidFill>
              </a:rPr>
              <a:t>array</a:t>
            </a:r>
            <a:r>
              <a:rPr lang="en-US" altLang="en-US"/>
              <a:t>.</a:t>
            </a:r>
          </a:p>
        </p:txBody>
      </p:sp>
      <p:sp>
        <p:nvSpPr>
          <p:cNvPr id="2560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974A702-F335-4747-A2DC-21D02D21F64B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29"/>
    </mc:Choice>
    <mc:Fallback xmlns="">
      <p:transition spd="slow" advTm="4642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Function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must be told how to determine which of two array elements is “smaller.”</a:t>
            </a:r>
          </a:p>
          <a:p>
            <a:r>
              <a:rPr lang="en-US" altLang="en-US"/>
              <a:t>This is done by passing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a pointer to a </a:t>
            </a:r>
            <a:r>
              <a:rPr lang="en-US" altLang="en-US" b="1" i="1"/>
              <a:t>comparison function.</a:t>
            </a:r>
          </a:p>
          <a:p>
            <a:r>
              <a:rPr lang="en-US" altLang="en-US"/>
              <a:t>When given </a:t>
            </a:r>
            <a:r>
              <a:rPr lang="en-US" altLang="en-US">
                <a:solidFill>
                  <a:schemeClr val="accent2"/>
                </a:solidFill>
              </a:rPr>
              <a:t>two pointers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>
                <a:solidFill>
                  <a:schemeClr val="accent2"/>
                </a:solidFill>
              </a:rPr>
              <a:t> and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>
                <a:solidFill>
                  <a:schemeClr val="accent2"/>
                </a:solidFill>
              </a:rPr>
              <a:t> to array elements</a:t>
            </a:r>
            <a:r>
              <a:rPr lang="en-US" altLang="en-US"/>
              <a:t>, the comparison function must return an integer that is:</a:t>
            </a:r>
          </a:p>
          <a:p>
            <a:pPr lvl="1"/>
            <a:r>
              <a:rPr lang="en-US" altLang="en-US" i="1"/>
              <a:t>Negative</a:t>
            </a:r>
            <a:r>
              <a:rPr lang="en-US" altLang="en-US"/>
              <a:t> 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/>
              <a:t> is “less than”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*q</a:t>
            </a:r>
          </a:p>
          <a:p>
            <a:pPr lvl="1"/>
            <a:r>
              <a:rPr lang="en-US" altLang="en-US" i="1"/>
              <a:t>Zero</a:t>
            </a:r>
            <a:r>
              <a:rPr lang="en-US" altLang="en-US"/>
              <a:t> 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/>
              <a:t> is “equal to”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*q</a:t>
            </a:r>
          </a:p>
          <a:p>
            <a:pPr lvl="1"/>
            <a:r>
              <a:rPr lang="en-US" altLang="en-US" i="1"/>
              <a:t>Positive</a:t>
            </a:r>
            <a:r>
              <a:rPr lang="en-US" altLang="en-US"/>
              <a:t> 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/>
              <a:t> is “greater than”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*q</a:t>
            </a:r>
            <a:endParaRPr lang="en-US" altLang="en-US"/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A347D69-B905-4570-BD2C-9DE818E8928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638"/>
    </mc:Choice>
    <mc:Fallback xmlns="">
      <p:transition spd="slow" advTm="1166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en-US" sz="3200"/>
              <a:t>Function Pointers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alt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Function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Prototype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void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qsort(void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*base,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nmemb,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size,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int (*compar)(const void *, const void *));</a:t>
            </a:r>
          </a:p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altLang="en-US"/>
              <a:t> must point to the first element in the array (or the first element in the portion to be sorted).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nmemb</a:t>
            </a:r>
            <a:r>
              <a:rPr lang="en-US" altLang="en-US"/>
              <a:t> is the number of elements to be sorted.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/>
              <a:t> is the size of each array element, measured in bytes.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compar</a:t>
            </a:r>
            <a:r>
              <a:rPr lang="en-US" altLang="en-US"/>
              <a:t> is a pointer to the comparison function.</a:t>
            </a:r>
          </a:p>
        </p:txBody>
      </p:sp>
      <p:sp>
        <p:nvSpPr>
          <p:cNvPr id="2765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6F72469-867A-498B-860E-D2AD737360A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076"/>
    </mc:Choice>
    <mc:Fallback xmlns="">
      <p:transition spd="slow" advTm="10607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qsort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we have a function that compares two integers, called </a:t>
            </a:r>
            <a:r>
              <a:rPr lang="en-US" altLang="en-US">
                <a:latin typeface="Courier New" panose="02070309020205020404" pitchFamily="49" charset="0"/>
              </a:rPr>
              <a:t>int_compare</a:t>
            </a:r>
          </a:p>
          <a:p>
            <a:endParaRPr lang="en-US" altLang="en-US"/>
          </a:p>
          <a:p>
            <a:r>
              <a:rPr lang="en-US" altLang="en-US"/>
              <a:t>To use </a:t>
            </a:r>
            <a:r>
              <a:rPr lang="en-US" altLang="en-US">
                <a:latin typeface="Courier New" panose="02070309020205020404" pitchFamily="49" charset="0"/>
              </a:rPr>
              <a:t>qsort</a:t>
            </a:r>
            <a:r>
              <a:rPr lang="en-US" altLang="en-US"/>
              <a:t> to sort the integer array </a:t>
            </a:r>
            <a:r>
              <a:rPr lang="en-US" altLang="en-US">
                <a:latin typeface="Courier New" panose="02070309020205020404" pitchFamily="49" charset="0"/>
              </a:rPr>
              <a:t>data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pPr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qsort (data, length, sizeof(int), int_compare);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23"/>
    </mc:Choice>
    <mc:Fallback xmlns="">
      <p:transition spd="slow" advTm="4212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 integers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int int_compare(const void* p, const void* q);</a:t>
            </a:r>
          </a:p>
          <a:p>
            <a:pPr>
              <a:lnSpc>
                <a:spcPct val="90000"/>
              </a:lnSpc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int n,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int *a;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printf("Enter the length of the array: 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scanf("%d", &amp;n);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latin typeface="Courier New" panose="02070309020205020404" pitchFamily="49" charset="0"/>
              </a:rPr>
              <a:t>a = malloc(n*sizeof(int));</a:t>
            </a:r>
          </a:p>
        </p:txBody>
      </p:sp>
    </p:spTree>
    <p:extLst>
      <p:ext uri="{BB962C8B-B14F-4D97-AF65-F5344CB8AC3E}">
        <p14:creationId xmlns:p14="http://schemas.microsoft.com/office/powerpoint/2010/main" val="15453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44"/>
    </mc:Choice>
    <mc:Fallback xmlns="">
      <p:transition spd="slow" advTm="2344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 		   </a:t>
            </a:r>
            <a:r>
              <a:rPr lang="en-US" altLang="en-US" sz="1600">
                <a:latin typeface="Courier New" panose="02070309020205020404" pitchFamily="49" charset="0"/>
              </a:rPr>
              <a:t>for(i = 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printf("Enter a number: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scanf("%d", &amp;a[i]);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</a:t>
            </a:r>
            <a:r>
              <a:rPr lang="en-US" altLang="en-US" sz="1600" b="1">
                <a:latin typeface="Courier New" panose="02070309020205020404" pitchFamily="49" charset="0"/>
              </a:rPr>
              <a:t>qsort(a, n, sizeof(int), int_compare);</a:t>
            </a:r>
          </a:p>
          <a:p>
            <a:pPr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printf("In sorted order:\n");</a:t>
            </a:r>
          </a:p>
          <a:p>
            <a:pPr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for(i = 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printf("%d\t", a[i]);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printf("\n");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int_compare(const void* p, const void* q){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//code to be filled 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</p:txBody>
      </p:sp>
    </p:spTree>
    <p:extLst>
      <p:ext uri="{BB962C8B-B14F-4D97-AF65-F5344CB8AC3E}">
        <p14:creationId xmlns:p14="http://schemas.microsoft.com/office/powerpoint/2010/main" val="268689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35"/>
    </mc:Choice>
    <mc:Fallback xmlns="">
      <p:transition spd="slow" advTm="4263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Const Pointers as Function Parameters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 compare function passed to </a:t>
            </a:r>
            <a:r>
              <a:rPr lang="en-US" altLang="en-US" dirty="0" err="1">
                <a:latin typeface="Courier New" panose="02070309020205020404" pitchFamily="49" charset="0"/>
              </a:rPr>
              <a:t>qsort</a:t>
            </a:r>
            <a:r>
              <a:rPr lang="en-US" altLang="en-US" dirty="0"/>
              <a:t> must be declared with two </a:t>
            </a:r>
            <a:r>
              <a:rPr lang="en-US" altLang="en-US" dirty="0">
                <a:latin typeface="Courier New" panose="02070309020205020404" pitchFamily="49" charset="0"/>
              </a:rPr>
              <a:t>const void*</a:t>
            </a:r>
            <a:r>
              <a:rPr lang="en-US" altLang="en-US" dirty="0"/>
              <a:t> parameters.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(*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)(const void *, const void *);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 err="1"/>
              <a:t>qsort</a:t>
            </a:r>
            <a:r>
              <a:rPr lang="en-US" altLang="en-US" dirty="0"/>
              <a:t> will call the function when it needs to compare array entries.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qsort</a:t>
            </a:r>
            <a:r>
              <a:rPr lang="en-US" altLang="en-US" dirty="0"/>
              <a:t> will pass the </a:t>
            </a:r>
            <a:r>
              <a:rPr lang="en-US" altLang="en-US" i="1" dirty="0"/>
              <a:t>addresses</a:t>
            </a:r>
            <a:r>
              <a:rPr lang="en-US" altLang="en-US" dirty="0"/>
              <a:t> of array elements to be compared.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Compare function must typecast the arguments as pointers to whatever type is in the array.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Must not use the pointers to modify anything.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Returns an int with the result of the comparison.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02"/>
    </mc:Choice>
    <mc:Fallback xmlns="">
      <p:transition spd="slow" advTm="586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Function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When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 dirty="0"/>
              <a:t> is called, it sorts the array into ascending order, calling the comparison function whenever it needs to compare array elements.</a:t>
            </a:r>
          </a:p>
          <a:p>
            <a:r>
              <a:rPr lang="en-US" altLang="en-US" dirty="0"/>
              <a:t>A call of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 dirty="0"/>
              <a:t> that sorts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en-US" dirty="0"/>
              <a:t> array: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(inventory,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num_parts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part),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compare_parts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compare_parts</a:t>
            </a:r>
            <a:r>
              <a:rPr lang="en-US" altLang="en-US" dirty="0"/>
              <a:t> is a function that compares 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en-US" altLang="en-US" dirty="0"/>
              <a:t> structures.</a:t>
            </a:r>
          </a:p>
        </p:txBody>
      </p:sp>
      <p:sp>
        <p:nvSpPr>
          <p:cNvPr id="3379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83A616E-DB0C-4E6B-ACC0-B086DC37BDD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00"/>
    </mc:Choice>
    <mc:Fallback xmlns="">
      <p:transition spd="slow" advTm="869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Function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Writing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compare_parts</a:t>
            </a:r>
            <a:r>
              <a:rPr lang="en-US" altLang="en-US"/>
              <a:t> function is tricky.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requires that its parameters have type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, but we can’t access the members of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en-US" altLang="en-US"/>
              <a:t> structure through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 pointer.</a:t>
            </a:r>
          </a:p>
          <a:p>
            <a:r>
              <a:rPr lang="en-US" altLang="en-US"/>
              <a:t>To solve the problem,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compare_parts</a:t>
            </a:r>
            <a:r>
              <a:rPr lang="en-US" altLang="en-US"/>
              <a:t> will assign its parameters,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/>
              <a:t>, to variables of type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part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.</a:t>
            </a:r>
          </a:p>
        </p:txBody>
      </p:sp>
      <p:sp>
        <p:nvSpPr>
          <p:cNvPr id="3482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49F8CD1-C6BC-4B3D-B50B-54586C2EE1C2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80"/>
    </mc:Choice>
    <mc:Fallback xmlns="">
      <p:transition spd="slow" advTm="5198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Function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 version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compare_parts</a:t>
            </a:r>
            <a:r>
              <a:rPr lang="en-US" altLang="en-US"/>
              <a:t> that can be used to sort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inventory</a:t>
            </a:r>
            <a:r>
              <a:rPr lang="en-US" altLang="en-US"/>
              <a:t> array into ascending order by </a:t>
            </a:r>
            <a:r>
              <a:rPr lang="en-US" altLang="en-US">
                <a:solidFill>
                  <a:schemeClr val="accent2"/>
                </a:solidFill>
              </a:rPr>
              <a:t>part number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 compare_parts(const void *p, const void *q)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const struct part *p1 = p;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const struct part *q1 = q;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if (p1-&gt;number &lt; q1-&gt;number)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return -1;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else if (p1-&gt;number == q1-&gt;number)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return 1;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584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F3D3F57-07B0-40C3-B8B1-569B7C9730FC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06"/>
    </mc:Choice>
    <mc:Fallback xmlns="">
      <p:transition spd="slow" advTm="7790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/>
              <a:t> Function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Most C programmers would write the function more concisely: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 compare_parts(const void *p, const void *q)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if (((struct part *) p)-&gt;number &lt;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  ((struct part *) q)-&gt;number)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return -1;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else if (((struct part *) p)-&gt;number ==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       ((struct part *) q)-&gt;number)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return 1;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686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486891E9-4960-4A2B-859D-CF657C2C2A2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45"/>
    </mc:Choice>
    <mc:Fallback xmlns="">
      <p:transition spd="slow" advTm="2934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The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 sz="2800"/>
              <a:t> Function: Sort an array of strings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sort an array of strings using </a:t>
            </a:r>
            <a:r>
              <a:rPr lang="en-US" altLang="en-US">
                <a:latin typeface="Courier New" panose="02070309020205020404" pitchFamily="49" charset="0"/>
              </a:rPr>
              <a:t>qsort</a:t>
            </a:r>
            <a:r>
              <a:rPr lang="en-US" altLang="en-US"/>
              <a:t>, can we pass </a:t>
            </a:r>
            <a:r>
              <a:rPr lang="en-US" altLang="en-US">
                <a:latin typeface="Courier New" panose="02070309020205020404" pitchFamily="49" charset="0"/>
              </a:rPr>
              <a:t>strcmp</a:t>
            </a:r>
            <a:r>
              <a:rPr lang="en-US" altLang="en-US"/>
              <a:t> itself to </a:t>
            </a:r>
            <a:r>
              <a:rPr lang="en-US" altLang="en-US">
                <a:latin typeface="Courier New" panose="02070309020205020404" pitchFamily="49" charset="0"/>
              </a:rPr>
              <a:t>qsort?</a:t>
            </a:r>
            <a:endParaRPr lang="en-US" altLang="en-US"/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char *words[MAX_WORDS];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…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	qsort(words, num_words, sizeof(char *), strcmp); /*Wrong*/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997"/>
    </mc:Choice>
    <mc:Fallback xmlns="">
      <p:transition spd="slow" advTm="73997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3100" y="304800"/>
            <a:ext cx="7772400" cy="685800"/>
          </a:xfrm>
        </p:spPr>
        <p:txBody>
          <a:bodyPr/>
          <a:lstStyle/>
          <a:p>
            <a:r>
              <a:rPr lang="en-US" altLang="en-US" dirty="0"/>
              <a:t>A Program’s Memory Layout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8619" y="2226966"/>
            <a:ext cx="2335823" cy="3242268"/>
            <a:chOff x="738554" y="1828800"/>
            <a:chExt cx="1776046" cy="2743200"/>
          </a:xfrm>
        </p:grpSpPr>
        <p:sp>
          <p:nvSpPr>
            <p:cNvPr id="3" name="Flowchart: Process 2"/>
            <p:cNvSpPr/>
            <p:nvPr/>
          </p:nvSpPr>
          <p:spPr bwMode="auto">
            <a:xfrm>
              <a:off x="738554" y="1828800"/>
              <a:ext cx="1776046" cy="685800"/>
            </a:xfrm>
            <a:prstGeom prst="flowChartProcess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Stack</a:t>
              </a: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738554" y="2514600"/>
              <a:ext cx="1776046" cy="685800"/>
            </a:xfrm>
            <a:prstGeom prst="flowChartProcess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Heap</a:t>
              </a: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738554" y="3200400"/>
              <a:ext cx="1776046" cy="685800"/>
            </a:xfrm>
            <a:prstGeom prst="flowChartProcess">
              <a:avLst/>
            </a:prstGeom>
            <a:solidFill>
              <a:srgbClr val="B82F2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Static Data</a:t>
              </a:r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738554" y="3886200"/>
              <a:ext cx="1776046" cy="685800"/>
            </a:xfrm>
            <a:prstGeom prst="flowChartProcess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Code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64991" y="397607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(external)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7979" y="3211983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Dynamically allocated 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82466" y="2505526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9584" y="4740167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Program instructions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8A8A04-7B7D-4DF2-93E9-D3D7F131C927}"/>
              </a:ext>
            </a:extLst>
          </p:cNvPr>
          <p:cNvSpPr txBox="1"/>
          <p:nvPr/>
        </p:nvSpPr>
        <p:spPr>
          <a:xfrm>
            <a:off x="1600200" y="1517230"/>
            <a:ext cx="2349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2D5975-E2FC-4C67-814C-2F1DD23B0E6B}"/>
              </a:ext>
            </a:extLst>
          </p:cNvPr>
          <p:cNvSpPr txBox="1"/>
          <p:nvPr/>
        </p:nvSpPr>
        <p:spPr>
          <a:xfrm>
            <a:off x="4990429" y="1552401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for</a:t>
            </a:r>
          </a:p>
        </p:txBody>
      </p:sp>
    </p:spTree>
    <p:extLst>
      <p:ext uri="{BB962C8B-B14F-4D97-AF65-F5344CB8AC3E}">
        <p14:creationId xmlns:p14="http://schemas.microsoft.com/office/powerpoint/2010/main" val="6506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99"/>
    </mc:Choice>
    <mc:Fallback xmlns="">
      <p:transition spd="slow" advTm="8389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The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altLang="en-US" sz="2800"/>
              <a:t> Function: Sort an array of strings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We can’t pass </a:t>
            </a:r>
            <a:r>
              <a:rPr lang="en-US" altLang="en-US">
                <a:latin typeface="Courier New" panose="02070309020205020404" pitchFamily="49" charset="0"/>
              </a:rPr>
              <a:t>strcmp</a:t>
            </a:r>
            <a:r>
              <a:rPr lang="en-US" altLang="en-US"/>
              <a:t> itself to </a:t>
            </a:r>
            <a:r>
              <a:rPr lang="en-US" altLang="en-US">
                <a:latin typeface="Courier New" panose="02070309020205020404" pitchFamily="49" charset="0"/>
              </a:rPr>
              <a:t>qsort</a:t>
            </a:r>
            <a:r>
              <a:rPr lang="en-US" altLang="en-US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qsort</a:t>
            </a:r>
            <a:r>
              <a:rPr lang="en-US" altLang="en-US"/>
              <a:t> requires a comparison function with two </a:t>
            </a:r>
            <a:r>
              <a:rPr lang="en-US" altLang="en-US">
                <a:latin typeface="Courier New" panose="02070309020205020404" pitchFamily="49" charset="0"/>
              </a:rPr>
              <a:t>const void *</a:t>
            </a:r>
            <a:r>
              <a:rPr lang="en-US" altLang="en-US"/>
              <a:t> parameters.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 (*compar)(const void *, const void *);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/>
              <a:t>Prototype for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i="1">
                <a:latin typeface="Courier New" panose="02070309020205020404" pitchFamily="49" charset="0"/>
                <a:cs typeface="Courier New" panose="02070309020205020404" pitchFamily="49" charset="0"/>
              </a:rPr>
              <a:t>int strcmp(const char *s1, const char *s2);</a:t>
            </a:r>
            <a:endParaRPr lang="en-US" altLang="en-US" i="1"/>
          </a:p>
          <a:p>
            <a:pPr lvl="1">
              <a:lnSpc>
                <a:spcPct val="90000"/>
              </a:lnSpc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/>
              <a:t>assumes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/>
              <a:t> are strings (</a:t>
            </a:r>
            <a:r>
              <a:rPr lang="en-US" altLang="en-US">
                <a:latin typeface="Courier New" panose="02070309020205020404" pitchFamily="49" charset="0"/>
              </a:rPr>
              <a:t>char *</a:t>
            </a:r>
            <a:r>
              <a:rPr lang="en-US" altLang="en-US"/>
              <a:t> pointers).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altLang="en-US"/>
              <a:t> compares the strings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s2</a:t>
            </a:r>
            <a:r>
              <a:rPr lang="en-US" altLang="en-US"/>
              <a:t>, returning a value less than, equal to, or greater than 0.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88"/>
    </mc:Choice>
    <mc:Fallback xmlns="">
      <p:transition spd="slow" advTm="53388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 an array of strings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Need to cast parameters of comparison function </a:t>
            </a:r>
            <a:r>
              <a:rPr lang="en-US" altLang="en-US" sz="2400">
                <a:latin typeface="Courier New" panose="02070309020205020404" pitchFamily="49" charset="0"/>
              </a:rPr>
              <a:t>(const void *)</a:t>
            </a:r>
            <a:r>
              <a:rPr lang="en-US" altLang="en-US" sz="2400"/>
              <a:t> to type </a:t>
            </a:r>
            <a:r>
              <a:rPr lang="en-US" altLang="en-US" sz="2400">
                <a:latin typeface="Courier New" panose="02070309020205020404" pitchFamily="49" charset="0"/>
              </a:rPr>
              <a:t>char** - </a:t>
            </a:r>
            <a:r>
              <a:rPr lang="en-US" altLang="en-US" sz="2400"/>
              <a:t>pointers to strings</a:t>
            </a:r>
          </a:p>
          <a:p>
            <a:r>
              <a:rPr lang="en-US" altLang="en-US" sz="2400"/>
              <a:t>Then use </a:t>
            </a:r>
            <a:r>
              <a:rPr lang="en-US" altLang="en-US" sz="2400">
                <a:latin typeface="Courier New" panose="02070309020205020404" pitchFamily="49" charset="0"/>
              </a:rPr>
              <a:t>* </a:t>
            </a:r>
            <a:r>
              <a:rPr lang="en-US" altLang="en-US" sz="2400"/>
              <a:t>(indirection)</a:t>
            </a:r>
            <a:r>
              <a:rPr lang="en-US" altLang="en-US" sz="2400">
                <a:latin typeface="Courier New" panose="02070309020205020404" pitchFamily="49" charset="0"/>
              </a:rPr>
              <a:t> </a:t>
            </a:r>
            <a:r>
              <a:rPr lang="en-US" altLang="en-US" sz="2400"/>
              <a:t>operater to access the strings.</a:t>
            </a:r>
          </a:p>
          <a:p>
            <a:r>
              <a:rPr lang="en-US" altLang="en-US" sz="2400"/>
              <a:t>Then use </a:t>
            </a:r>
            <a:r>
              <a:rPr lang="en-US" altLang="en-US" sz="2400">
                <a:latin typeface="Courier New" panose="02070309020205020404" pitchFamily="49" charset="0"/>
              </a:rPr>
              <a:t>strcmp</a:t>
            </a:r>
            <a:r>
              <a:rPr lang="en-US" altLang="en-US" sz="2400"/>
              <a:t> to compare strings in the comparison function for </a:t>
            </a:r>
            <a:r>
              <a:rPr lang="en-US" altLang="en-US" sz="2400">
                <a:latin typeface="Courier New" panose="02070309020205020404" pitchFamily="49" charset="0"/>
              </a:rPr>
              <a:t>qsort</a:t>
            </a:r>
            <a:r>
              <a:rPr lang="en-US" altLang="en-US" sz="2400"/>
              <a:t>:</a:t>
            </a: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int compare_strings(const void *p, const void *q)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return strcmp(*(char **)p, *(char **)q);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514"/>
    </mc:Choice>
    <mc:Fallback xmlns="">
      <p:transition spd="slow" advTm="166514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#1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Download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sum.c</a:t>
            </a:r>
            <a:r>
              <a:rPr lang="en-US" altLang="en-US" dirty="0"/>
              <a:t> on Canvas&gt;</a:t>
            </a:r>
            <a:r>
              <a:rPr lang="en-US" altLang="en-US"/>
              <a:t>Week 15&gt;In-class </a:t>
            </a:r>
            <a:r>
              <a:rPr lang="en-US" altLang="en-US" dirty="0"/>
              <a:t>Exercises and complete the following function.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call </a:t>
            </a:r>
            <a:r>
              <a:rPr lang="en-US" altLang="en-US" dirty="0">
                <a:latin typeface="Courier New" panose="02070309020205020404" pitchFamily="49" charset="0"/>
              </a:rPr>
              <a:t>sum(g, 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, j)</a:t>
            </a:r>
            <a:r>
              <a:rPr lang="en-US" altLang="en-US" dirty="0"/>
              <a:t> should return </a:t>
            </a:r>
            <a:r>
              <a:rPr lang="en-US" altLang="en-US" dirty="0">
                <a:latin typeface="Courier New" panose="02070309020205020404" pitchFamily="49" charset="0"/>
              </a:rPr>
              <a:t>g(</a:t>
            </a:r>
            <a:r>
              <a:rPr lang="en-US" altLang="en-US" dirty="0" err="1">
                <a:latin typeface="Courier New" panose="02070309020205020404" pitchFamily="49" charset="0"/>
              </a:rPr>
              <a:t>i</a:t>
            </a:r>
            <a:r>
              <a:rPr lang="en-US" altLang="en-US" dirty="0">
                <a:latin typeface="Courier New" panose="02070309020205020404" pitchFamily="49" charset="0"/>
              </a:rPr>
              <a:t>)+ …+g(j).</a:t>
            </a: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int sum (int (*f) (int), int start, int end);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The program reads in </a:t>
            </a:r>
            <a:r>
              <a:rPr lang="en-US" altLang="en-US" dirty="0">
                <a:latin typeface="Courier New" panose="02070309020205020404" pitchFamily="49" charset="0"/>
              </a:rPr>
              <a:t>start </a:t>
            </a:r>
            <a:r>
              <a:rPr lang="en-US" altLang="en-US" dirty="0"/>
              <a:t>and </a:t>
            </a:r>
            <a:r>
              <a:rPr lang="en-US" altLang="en-US" dirty="0">
                <a:latin typeface="Courier New" panose="02070309020205020404" pitchFamily="49" charset="0"/>
              </a:rPr>
              <a:t>end</a:t>
            </a:r>
            <a:r>
              <a:rPr lang="en-US" altLang="en-US" dirty="0"/>
              <a:t> (integers). In main function, add code so that the program displays the sum of factorials, the sum of squares, and the sum of cubes from </a:t>
            </a:r>
            <a:r>
              <a:rPr lang="en-US" altLang="en-US" dirty="0">
                <a:latin typeface="Courier New" panose="02070309020205020404" pitchFamily="49" charset="0"/>
              </a:rPr>
              <a:t>start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</a:rPr>
              <a:t>end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altLang="en-US"/>
              <a:t>sum.c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int sum (int (*f) (int), int start, int end);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int fact(int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int square(int n);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int cube(int n);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int start, end;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printf("Enter start value: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scanf("%d", &amp;start);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printf("Enter end value: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scanf("%d", &amp;end);</a:t>
            </a:r>
          </a:p>
          <a:p>
            <a:pPr>
              <a:lnSpc>
                <a:spcPct val="80000"/>
              </a:lnSpc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</a:t>
            </a: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//display the sum of factorials, the sum of squares,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chemeClr val="accent2"/>
                </a:solidFill>
                <a:latin typeface="Courier New" panose="02070309020205020404" pitchFamily="49" charset="0"/>
              </a:rPr>
              <a:t>        //and the sum of cubes from start to end</a:t>
            </a:r>
          </a:p>
          <a:p>
            <a:pPr>
              <a:lnSpc>
                <a:spcPct val="80000"/>
              </a:lnSpc>
            </a:pPr>
            <a:endParaRPr lang="en-US" altLang="en-US" sz="14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2"/>
                </a:solidFill>
                <a:latin typeface="Courier New" panose="02070309020205020404" pitchFamily="49" charset="0"/>
              </a:rPr>
              <a:t> sum (</a:t>
            </a:r>
            <a:r>
              <a:rPr lang="en-US" altLang="en-US" sz="1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2"/>
                </a:solidFill>
                <a:latin typeface="Courier New" panose="02070309020205020404" pitchFamily="49" charset="0"/>
              </a:rPr>
              <a:t> (*f) (</a:t>
            </a:r>
            <a:r>
              <a:rPr lang="en-US" altLang="en-US" sz="1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2"/>
                </a:solidFill>
                <a:latin typeface="Courier New" panose="02070309020205020404" pitchFamily="49" charset="0"/>
              </a:rPr>
              <a:t>), </a:t>
            </a:r>
            <a:r>
              <a:rPr lang="en-US" altLang="en-US" sz="1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2"/>
                </a:solidFill>
                <a:latin typeface="Courier New" panose="02070309020205020404" pitchFamily="49" charset="0"/>
              </a:rPr>
              <a:t> start, </a:t>
            </a:r>
            <a:r>
              <a:rPr lang="en-US" altLang="en-US" sz="1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400" dirty="0">
                <a:solidFill>
                  <a:schemeClr val="accent2"/>
                </a:solidFill>
                <a:latin typeface="Courier New" panose="02070309020205020404" pitchFamily="49" charset="0"/>
              </a:rPr>
              <a:t> end)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400" dirty="0">
                <a:solidFill>
                  <a:schemeClr val="accent2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14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defRPr/>
            </a:pPr>
            <a:endParaRPr lang="en-US" altLang="en-US" sz="14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en-US" sz="1400" dirty="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defRPr/>
            </a:pPr>
            <a:endParaRPr lang="en-US" altLang="en-US" sz="14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&lt;= 1) 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 * fact(n - 1);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n*n;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Tx/>
              <a:buNone/>
              <a:defRPr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cube(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n*n*n;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endParaRPr lang="en-US" altLang="en-US" sz="1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 #2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/>
              <a:t>Download </a:t>
            </a:r>
            <a:r>
              <a:rPr lang="en-US" altLang="en-US" sz="2400">
                <a:latin typeface="Courier New" panose="02070309020205020404" pitchFamily="49" charset="0"/>
              </a:rPr>
              <a:t>sort_ints.c </a:t>
            </a:r>
            <a:r>
              <a:rPr lang="en-US" altLang="en-US" sz="2400"/>
              <a:t>and complete the comparison function of integers for the  </a:t>
            </a:r>
            <a:r>
              <a:rPr lang="en-US" altLang="en-US" sz="2400">
                <a:latin typeface="Courier New" panose="02070309020205020404" pitchFamily="49" charset="0"/>
              </a:rPr>
              <a:t>qsort</a:t>
            </a:r>
            <a:r>
              <a:rPr lang="en-US" altLang="en-US" sz="2400"/>
              <a:t> function.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int_compare(const void* p, const void* q);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400"/>
              <a:t>In general, the comparison function for  the  </a:t>
            </a:r>
            <a:r>
              <a:rPr lang="en-US" altLang="en-US" sz="2400">
                <a:latin typeface="Courier New" panose="02070309020205020404" pitchFamily="49" charset="0"/>
              </a:rPr>
              <a:t>qsort</a:t>
            </a:r>
            <a:r>
              <a:rPr lang="en-US" altLang="en-US" sz="2400"/>
              <a:t> function must return an integer that is: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/>
              <a:t>Negative</a:t>
            </a:r>
            <a:r>
              <a:rPr lang="en-US" altLang="en-US" sz="2000"/>
              <a:t> if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 sz="2000"/>
              <a:t> is “less than”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*q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/>
              <a:t>Zero</a:t>
            </a:r>
            <a:r>
              <a:rPr lang="en-US" altLang="en-US" sz="2000"/>
              <a:t> if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 sz="2000"/>
              <a:t> is “equal to”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*q</a:t>
            </a:r>
          </a:p>
          <a:p>
            <a:pPr lvl="1">
              <a:lnSpc>
                <a:spcPct val="80000"/>
              </a:lnSpc>
            </a:pPr>
            <a:r>
              <a:rPr lang="en-US" altLang="en-US" sz="2000" i="1"/>
              <a:t>Positive</a:t>
            </a:r>
            <a:r>
              <a:rPr lang="en-US" altLang="en-US" sz="2000"/>
              <a:t> if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  <a:r>
              <a:rPr lang="en-US" altLang="en-US" sz="2000"/>
              <a:t> is “greater than”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*q</a:t>
            </a:r>
            <a:endParaRPr lang="en-US" altLang="en-US" sz="2000"/>
          </a:p>
          <a:p>
            <a:pPr>
              <a:lnSpc>
                <a:spcPct val="8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Exercise: Sorting integers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int_compare(const void* p, const void* q);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int n, i;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int *a;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printf("Enter the length of the array: 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scanf("%d", &amp;n);</a:t>
            </a:r>
          </a:p>
          <a:p>
            <a:pPr>
              <a:lnSpc>
                <a:spcPct val="90000"/>
              </a:lnSpc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</a:t>
            </a:r>
            <a:r>
              <a:rPr lang="en-US" altLang="en-US" sz="2000" b="1">
                <a:latin typeface="Courier New" panose="02070309020205020404" pitchFamily="49" charset="0"/>
              </a:rPr>
              <a:t>a = malloc(n*sizeof(int));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486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/>
              <a:t> 		   </a:t>
            </a:r>
            <a:r>
              <a:rPr lang="en-US" altLang="en-US" sz="1600">
                <a:latin typeface="Courier New" panose="02070309020205020404" pitchFamily="49" charset="0"/>
              </a:rPr>
              <a:t>for(i = 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printf("Enter a number: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scanf("%d", &amp;a[i]);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</a:t>
            </a:r>
            <a:r>
              <a:rPr lang="en-US" altLang="en-US" sz="1600" b="1">
                <a:latin typeface="Courier New" panose="02070309020205020404" pitchFamily="49" charset="0"/>
              </a:rPr>
              <a:t>qsort(a, n, sizeof(int), int_compare);</a:t>
            </a:r>
          </a:p>
          <a:p>
            <a:pPr>
              <a:lnSpc>
                <a:spcPct val="80000"/>
              </a:lnSpc>
            </a:pP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printf("In sorted order:\n");</a:t>
            </a:r>
          </a:p>
          <a:p>
            <a:pPr>
              <a:lnSpc>
                <a:spcPct val="80000"/>
              </a:lnSpc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for(i = 0; i &lt; n; i++)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        printf("%d\t", a[i]);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printf("\n");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int int_compare(const void* p, const void* q){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600">
                <a:latin typeface="Courier New" panose="02070309020205020404" pitchFamily="49" charset="0"/>
              </a:rPr>
              <a:t>//code to be filled in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</a:pPr>
            <a:endParaRPr lang="en-US" altLang="en-US"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Pointers to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C doesn’t require that pointers point only to </a:t>
            </a:r>
            <a:r>
              <a:rPr lang="en-US" altLang="en-US" i="1" dirty="0"/>
              <a:t>data;</a:t>
            </a:r>
            <a:r>
              <a:rPr lang="en-US" altLang="en-US" dirty="0"/>
              <a:t> it’s also possible to have pointers to </a:t>
            </a:r>
            <a:r>
              <a:rPr lang="en-US" altLang="en-US" i="1" dirty="0"/>
              <a:t>functions.</a:t>
            </a:r>
          </a:p>
          <a:p>
            <a:endParaRPr lang="en-US" altLang="en-US" dirty="0"/>
          </a:p>
          <a:p>
            <a:r>
              <a:rPr lang="en-US" altLang="en-US" dirty="0"/>
              <a:t>Functions occupy memory locations, so every function has a memory address.</a:t>
            </a:r>
          </a:p>
          <a:p>
            <a:endParaRPr lang="en-US" b="0" i="0" dirty="0">
              <a:effectLst/>
            </a:endParaRPr>
          </a:p>
          <a:p>
            <a:r>
              <a:rPr lang="en-US" b="0" i="0" dirty="0">
                <a:effectLst/>
              </a:rPr>
              <a:t>Function pointers are building blocks for the implementation of polymorphism in C++.</a:t>
            </a:r>
          </a:p>
          <a:p>
            <a:pPr lvl="1"/>
            <a:r>
              <a:rPr lang="en-US" altLang="en-US" dirty="0"/>
              <a:t>Virtual functions and function overriding in C++</a:t>
            </a:r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984E465-B74D-43BB-8F0F-B2AA6DE05A06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0649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50"/>
    </mc:Choice>
    <mc:Fallback xmlns="">
      <p:transition spd="slow" advTm="7135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Polymorphism in OOP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DFE9BD-5C55-C378-B8BF-8D10519E039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03681170"/>
              </p:ext>
            </p:extLst>
          </p:nvPr>
        </p:nvGraphicFramePr>
        <p:xfrm>
          <a:off x="304800" y="1479430"/>
          <a:ext cx="7772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984E465-B74D-43BB-8F0F-B2AA6DE05A06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9001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50"/>
    </mc:Choice>
    <mc:Fallback xmlns="">
      <p:transition spd="slow" advTm="713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Pointers to Functions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Functions occupy memory locations, so every function has a memory address.</a:t>
            </a:r>
          </a:p>
          <a:p>
            <a:endParaRPr lang="en-US" altLang="en-US" dirty="0"/>
          </a:p>
          <a:p>
            <a:r>
              <a:rPr lang="en-US" altLang="en-US" dirty="0"/>
              <a:t>We can use function pointers in much the same way we use pointers to data.</a:t>
            </a:r>
          </a:p>
          <a:p>
            <a:endParaRPr lang="en-US" altLang="en-US" dirty="0"/>
          </a:p>
          <a:p>
            <a:r>
              <a:rPr lang="en-US" altLang="en-US" dirty="0"/>
              <a:t>Passing a function pointer as an argument is fairly common.</a:t>
            </a:r>
          </a:p>
        </p:txBody>
      </p:sp>
      <p:sp>
        <p:nvSpPr>
          <p:cNvPr id="143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984E465-B74D-43BB-8F0F-B2AA6DE05A06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50"/>
    </mc:Choice>
    <mc:Fallback xmlns="">
      <p:transition spd="slow" advTm="7135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Function Pointers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passing a function pointer as an argument, function pointer must be </a:t>
            </a:r>
            <a:r>
              <a:rPr lang="en-US" altLang="en-US" i="1"/>
              <a:t>declared.</a:t>
            </a:r>
          </a:p>
          <a:p>
            <a:endParaRPr lang="en-US" altLang="en-US" sz="900" i="1"/>
          </a:p>
          <a:p>
            <a:r>
              <a:rPr lang="en-US" altLang="en-US"/>
              <a:t>Declaration tells the compiler</a:t>
            </a:r>
          </a:p>
          <a:p>
            <a:pPr lvl="1"/>
            <a:r>
              <a:rPr lang="en-US" altLang="en-US"/>
              <a:t>Return type</a:t>
            </a:r>
          </a:p>
          <a:p>
            <a:pPr lvl="1"/>
            <a:r>
              <a:rPr lang="en-US" altLang="en-US"/>
              <a:t>Number of parameters</a:t>
            </a:r>
          </a:p>
          <a:p>
            <a:pPr lvl="1"/>
            <a:r>
              <a:rPr lang="en-US" altLang="en-US"/>
              <a:t>Type of each parameter</a:t>
            </a:r>
          </a:p>
          <a:p>
            <a:pPr lvl="1"/>
            <a:endParaRPr lang="en-US" altLang="en-US"/>
          </a:p>
          <a:p>
            <a:r>
              <a:rPr lang="en-US" altLang="en-US"/>
              <a:t>Function calls using a function pointer must have the right number of arguments and right types.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17"/>
    </mc:Choice>
    <mc:Fallback xmlns="">
      <p:transition spd="slow" advTm="337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Declaring a Function Pointer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211388"/>
          </a:xfrm>
        </p:spPr>
        <p:txBody>
          <a:bodyPr/>
          <a:lstStyle/>
          <a:p>
            <a:r>
              <a:rPr lang="en-US" altLang="en-US" dirty="0"/>
              <a:t>The declaration specifies the return type and the types of the arguments.</a:t>
            </a:r>
          </a:p>
          <a:p>
            <a:endParaRPr lang="en-US" altLang="en-US" dirty="0"/>
          </a:p>
          <a:p>
            <a:pPr lvl="3">
              <a:buFontTx/>
              <a:buNone/>
            </a:pPr>
            <a:r>
              <a:rPr lang="en-US" altLang="en-US" sz="2400" dirty="0"/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</a:rPr>
              <a:t> (*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pFunction</a:t>
            </a:r>
            <a:r>
              <a:rPr lang="en-US" altLang="en-US" sz="2400" b="1" dirty="0">
                <a:latin typeface="Courier New" panose="02070309020205020404" pitchFamily="49" charset="0"/>
              </a:rPr>
              <a:t>) (double)</a:t>
            </a:r>
          </a:p>
        </p:txBody>
      </p:sp>
      <p:sp>
        <p:nvSpPr>
          <p:cNvPr id="373764" name="Line 4"/>
          <p:cNvSpPr>
            <a:spLocks noChangeShapeType="1"/>
          </p:cNvSpPr>
          <p:nvPr/>
        </p:nvSpPr>
        <p:spPr bwMode="auto">
          <a:xfrm flipV="1">
            <a:off x="1768475" y="3263900"/>
            <a:ext cx="450850" cy="7556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2016125" y="4773613"/>
            <a:ext cx="2657475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ahoma" panose="020B0604030504040204" pitchFamily="34" charset="0"/>
              </a:rPr>
              <a:t>The name of the function pointer variable will be </a:t>
            </a:r>
            <a:r>
              <a:rPr lang="en-US" altLang="en-US" sz="1800" dirty="0" err="1">
                <a:solidFill>
                  <a:schemeClr val="hlink"/>
                </a:solidFill>
                <a:latin typeface="Tahoma" panose="020B0604030504040204" pitchFamily="34" charset="0"/>
              </a:rPr>
              <a:t>pFunction</a:t>
            </a:r>
            <a:endParaRPr lang="en-US" altLang="en-US" sz="18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373766" name="Line 6"/>
          <p:cNvSpPr>
            <a:spLocks noChangeShapeType="1"/>
          </p:cNvSpPr>
          <p:nvPr/>
        </p:nvSpPr>
        <p:spPr bwMode="auto">
          <a:xfrm flipV="1">
            <a:off x="2871788" y="3279775"/>
            <a:ext cx="725487" cy="15986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5045075" y="3990975"/>
            <a:ext cx="214788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Will point to functions that have one parameter of type double</a:t>
            </a:r>
          </a:p>
        </p:txBody>
      </p:sp>
      <p:sp>
        <p:nvSpPr>
          <p:cNvPr id="373768" name="Line 8"/>
          <p:cNvSpPr>
            <a:spLocks noChangeShapeType="1"/>
          </p:cNvSpPr>
          <p:nvPr/>
        </p:nvSpPr>
        <p:spPr bwMode="auto">
          <a:xfrm flipH="1" flipV="1">
            <a:off x="5257800" y="3279775"/>
            <a:ext cx="619125" cy="696913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846138" y="3621088"/>
            <a:ext cx="2147887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ahoma" panose="020B0604030504040204" pitchFamily="34" charset="0"/>
              </a:rPr>
              <a:t>Will point to functions that return an </a:t>
            </a:r>
            <a:r>
              <a:rPr lang="en-US" altLang="en-US" sz="1800" dirty="0" err="1">
                <a:solidFill>
                  <a:schemeClr val="hlink"/>
                </a:solidFill>
                <a:latin typeface="Tahoma" panose="020B0604030504040204" pitchFamily="34" charset="0"/>
              </a:rPr>
              <a:t>int</a:t>
            </a:r>
            <a:endParaRPr lang="en-US" altLang="en-US" sz="18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20"/>
    </mc:Choice>
    <mc:Fallback xmlns="">
      <p:transition spd="slow" advTm="33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  <p:bldP spid="373767" grpId="0"/>
      <p:bldP spid="3737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Function Pointers as Arguments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 function named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altLang="en-US"/>
              <a:t> that integrates a mathematical function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/>
              <a:t> can be made as general as possible by passing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/>
              <a:t> as an argument.</a:t>
            </a:r>
          </a:p>
          <a:p>
            <a:r>
              <a:rPr lang="en-US" altLang="en-US"/>
              <a:t>Prototype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altLang="en-US"/>
              <a:t> 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double integrate(double (*f)(double),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               double a, double b);</a:t>
            </a:r>
          </a:p>
          <a:p>
            <a:pPr>
              <a:buFontTx/>
              <a:buNone/>
            </a:pPr>
            <a:r>
              <a:rPr lang="en-US" altLang="en-US"/>
              <a:t>	The parentheses around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*f</a:t>
            </a:r>
            <a:r>
              <a:rPr lang="en-US" altLang="en-US"/>
              <a:t> indicate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/>
              <a:t> is a pointer to a function.</a:t>
            </a:r>
          </a:p>
          <a:p>
            <a:r>
              <a:rPr lang="en-US" altLang="en-US"/>
              <a:t>An alternative prototype: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double integrate(double f(double),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               double a, double b);</a:t>
            </a:r>
          </a:p>
        </p:txBody>
      </p:sp>
      <p:sp>
        <p:nvSpPr>
          <p:cNvPr id="1946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6FA46BB-9093-4D9F-9526-3B842CFF383C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410"/>
    </mc:Choice>
    <mc:Fallback xmlns="">
      <p:transition spd="slow" advTm="8241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5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0.4|0.5|0.8|0.9"/>
</p:tagLst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16316</TotalTime>
  <Words>2626</Words>
  <Application>Microsoft Office PowerPoint</Application>
  <PresentationFormat>On-screen Show (4:3)</PresentationFormat>
  <Paragraphs>378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Courier New</vt:lpstr>
      <vt:lpstr>Symbol</vt:lpstr>
      <vt:lpstr>Tahoma</vt:lpstr>
      <vt:lpstr>Times New Roman</vt:lpstr>
      <vt:lpstr>tm2</vt:lpstr>
      <vt:lpstr>Topics</vt:lpstr>
      <vt:lpstr>Function Pointers</vt:lpstr>
      <vt:lpstr>A Program’s Memory Layout</vt:lpstr>
      <vt:lpstr>Pointers to Functions</vt:lpstr>
      <vt:lpstr>Polymorphism in OOP</vt:lpstr>
      <vt:lpstr>Pointers to Functions</vt:lpstr>
      <vt:lpstr>Function Pointers</vt:lpstr>
      <vt:lpstr>Declaring a Function Pointer</vt:lpstr>
      <vt:lpstr>Function Pointers as Arguments</vt:lpstr>
      <vt:lpstr>Function Pointers as Arguments</vt:lpstr>
      <vt:lpstr>PowerPoint Presentation</vt:lpstr>
      <vt:lpstr>Function Pointers as Arguments</vt:lpstr>
      <vt:lpstr>Implement the integrate function</vt:lpstr>
      <vt:lpstr>PowerPoint Presentation</vt:lpstr>
      <vt:lpstr>Exercise</vt:lpstr>
      <vt:lpstr>Exercise</vt:lpstr>
      <vt:lpstr>qsort function</vt:lpstr>
      <vt:lpstr>The qsort Function</vt:lpstr>
      <vt:lpstr>The qsort Function</vt:lpstr>
      <vt:lpstr>The qsort Function</vt:lpstr>
      <vt:lpstr>Using qsort</vt:lpstr>
      <vt:lpstr>Sorting integers</vt:lpstr>
      <vt:lpstr>PowerPoint Presentation</vt:lpstr>
      <vt:lpstr>Const Pointers as Function Parameters</vt:lpstr>
      <vt:lpstr>The qsort Function</vt:lpstr>
      <vt:lpstr>The qsort Function</vt:lpstr>
      <vt:lpstr>The qsort Function</vt:lpstr>
      <vt:lpstr>The qsort Function</vt:lpstr>
      <vt:lpstr>The qsort Function: Sort an array of strings</vt:lpstr>
      <vt:lpstr>The qsort Function: Sort an array of strings</vt:lpstr>
      <vt:lpstr>Sort an array of strings</vt:lpstr>
      <vt:lpstr>Exercise #1</vt:lpstr>
      <vt:lpstr>sum.c</vt:lpstr>
      <vt:lpstr>PowerPoint Presentation</vt:lpstr>
      <vt:lpstr>Exercise #2</vt:lpstr>
      <vt:lpstr>Exercise: Sorting integers</vt:lpstr>
      <vt:lpstr>PowerPoint Presentation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 Wang</cp:lastModifiedBy>
  <cp:revision>1230</cp:revision>
  <cp:lastPrinted>1999-11-08T20:52:53Z</cp:lastPrinted>
  <dcterms:created xsi:type="dcterms:W3CDTF">1999-08-24T18:39:05Z</dcterms:created>
  <dcterms:modified xsi:type="dcterms:W3CDTF">2023-11-11T23:09:09Z</dcterms:modified>
</cp:coreProperties>
</file>