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7" r:id="rId2"/>
    <p:sldId id="258" r:id="rId3"/>
    <p:sldId id="259" r:id="rId4"/>
    <p:sldId id="262" r:id="rId5"/>
    <p:sldId id="263" r:id="rId6"/>
    <p:sldId id="264" r:id="rId7"/>
    <p:sldId id="265" r:id="rId8"/>
    <p:sldId id="310" r:id="rId9"/>
    <p:sldId id="314" r:id="rId10"/>
    <p:sldId id="304" r:id="rId11"/>
    <p:sldId id="266" r:id="rId12"/>
    <p:sldId id="312" r:id="rId13"/>
    <p:sldId id="324" r:id="rId14"/>
    <p:sldId id="267" r:id="rId15"/>
    <p:sldId id="317" r:id="rId16"/>
    <p:sldId id="320" r:id="rId17"/>
    <p:sldId id="323" r:id="rId18"/>
    <p:sldId id="269" r:id="rId19"/>
    <p:sldId id="315" r:id="rId20"/>
    <p:sldId id="318" r:id="rId21"/>
    <p:sldId id="319" r:id="rId22"/>
    <p:sldId id="321" r:id="rId23"/>
    <p:sldId id="307" r:id="rId24"/>
    <p:sldId id="322"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61" autoAdjust="0"/>
  </p:normalViewPr>
  <p:slideViewPr>
    <p:cSldViewPr snapToGrid="0">
      <p:cViewPr varScale="1">
        <p:scale>
          <a:sx n="56" d="100"/>
          <a:sy n="56"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otaro Masaki" userId="5873e9a3-c23a-4262-98ec-ee6a79c9461d" providerId="ADAL" clId="{B95082C0-6FAD-4DD8-B7BF-7351284B1E7D}"/>
    <pc:docChg chg="modSld">
      <pc:chgData name="Ryotaro Masaki" userId="5873e9a3-c23a-4262-98ec-ee6a79c9461d" providerId="ADAL" clId="{B95082C0-6FAD-4DD8-B7BF-7351284B1E7D}" dt="2023-02-17T04:18:19.860" v="64" actId="20577"/>
      <pc:docMkLst>
        <pc:docMk/>
      </pc:docMkLst>
      <pc:sldChg chg="modNotesTx">
        <pc:chgData name="Ryotaro Masaki" userId="5873e9a3-c23a-4262-98ec-ee6a79c9461d" providerId="ADAL" clId="{B95082C0-6FAD-4DD8-B7BF-7351284B1E7D}" dt="2023-02-17T04:14:39.072" v="10" actId="20577"/>
        <pc:sldMkLst>
          <pc:docMk/>
          <pc:sldMk cId="3804877050" sldId="259"/>
        </pc:sldMkLst>
      </pc:sldChg>
      <pc:sldChg chg="modNotesTx">
        <pc:chgData name="Ryotaro Masaki" userId="5873e9a3-c23a-4262-98ec-ee6a79c9461d" providerId="ADAL" clId="{B95082C0-6FAD-4DD8-B7BF-7351284B1E7D}" dt="2023-02-17T04:16:12.548" v="37" actId="20577"/>
        <pc:sldMkLst>
          <pc:docMk/>
          <pc:sldMk cId="280500023" sldId="262"/>
        </pc:sldMkLst>
      </pc:sldChg>
      <pc:sldChg chg="modNotesTx">
        <pc:chgData name="Ryotaro Masaki" userId="5873e9a3-c23a-4262-98ec-ee6a79c9461d" providerId="ADAL" clId="{B95082C0-6FAD-4DD8-B7BF-7351284B1E7D}" dt="2023-02-17T04:17:41.032" v="48" actId="20577"/>
        <pc:sldMkLst>
          <pc:docMk/>
          <pc:sldMk cId="4039743255" sldId="310"/>
        </pc:sldMkLst>
      </pc:sldChg>
      <pc:sldChg chg="modSp mod">
        <pc:chgData name="Ryotaro Masaki" userId="5873e9a3-c23a-4262-98ec-ee6a79c9461d" providerId="ADAL" clId="{B95082C0-6FAD-4DD8-B7BF-7351284B1E7D}" dt="2023-02-17T04:18:19.860" v="64" actId="20577"/>
        <pc:sldMkLst>
          <pc:docMk/>
          <pc:sldMk cId="2133070029" sldId="314"/>
        </pc:sldMkLst>
        <pc:spChg chg="mod">
          <ac:chgData name="Ryotaro Masaki" userId="5873e9a3-c23a-4262-98ec-ee6a79c9461d" providerId="ADAL" clId="{B95082C0-6FAD-4DD8-B7BF-7351284B1E7D}" dt="2023-02-17T04:18:19.860" v="64" actId="20577"/>
          <ac:spMkLst>
            <pc:docMk/>
            <pc:sldMk cId="2133070029" sldId="314"/>
            <ac:spMk id="4" creationId="{C72847F5-93B1-0A88-DC6D-F736C92A110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E:\graduatepaper\&#30330;&#34920;\&#23455;&#39443;&#32080;&#26524;&#19968;&#3523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graduatepaper\&#30330;&#34920;\&#23455;&#39443;&#32080;&#26524;&#19968;&#3523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graduatepaper\&#30330;&#34920;\&#23455;&#39443;&#32080;&#26524;&#19968;&#3523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graduatepaper\&#30330;&#34920;\&#23455;&#39443;&#32080;&#26524;&#19968;&#3523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graduatepaper\&#30330;&#34920;\&#23455;&#39443;&#32080;&#26524;&#19968;&#35239;.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graduatepaper\&#30330;&#34920;\&#23455;&#39443;&#32080;&#26524;&#19968;&#35239;.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graduatepaper\&#30330;&#34920;\&#23455;&#39443;&#32080;&#26524;&#19968;&#35239;.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baseline="0" dirty="0">
                <a:solidFill>
                  <a:schemeClr val="tx1"/>
                </a:solidFill>
              </a:rPr>
              <a:t>正解率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Sheet1!$AB$1</c:f>
              <c:strCache>
                <c:ptCount val="1"/>
                <c:pt idx="0">
                  <c:v>正解率</c:v>
                </c:pt>
              </c:strCache>
            </c:strRef>
          </c:tx>
          <c:spPr>
            <a:solidFill>
              <a:schemeClr val="accent1"/>
            </a:solidFill>
            <a:ln>
              <a:noFill/>
            </a:ln>
            <a:effectLst/>
          </c:spPr>
          <c:invertIfNegative val="0"/>
          <c:dPt>
            <c:idx val="2"/>
            <c:invertIfNegative val="0"/>
            <c:bubble3D val="0"/>
            <c:spPr>
              <a:solidFill>
                <a:srgbClr val="FFC000"/>
              </a:solidFill>
              <a:ln>
                <a:noFill/>
              </a:ln>
              <a:effectLst/>
            </c:spPr>
            <c:extLst>
              <c:ext xmlns:c16="http://schemas.microsoft.com/office/drawing/2014/chart" uri="{C3380CC4-5D6E-409C-BE32-E72D297353CC}">
                <c16:uniqueId val="{00000001-3A2E-4735-92A5-E1CFC18C592F}"/>
              </c:ext>
            </c:extLst>
          </c:dPt>
          <c:dPt>
            <c:idx val="3"/>
            <c:invertIfNegative val="0"/>
            <c:bubble3D val="0"/>
            <c:spPr>
              <a:solidFill>
                <a:srgbClr val="FFC000"/>
              </a:solidFill>
              <a:ln>
                <a:noFill/>
              </a:ln>
              <a:effectLst/>
            </c:spPr>
            <c:extLst>
              <c:ext xmlns:c16="http://schemas.microsoft.com/office/drawing/2014/chart" uri="{C3380CC4-5D6E-409C-BE32-E72D297353CC}">
                <c16:uniqueId val="{00000003-3A2E-4735-92A5-E1CFC18C592F}"/>
              </c:ext>
            </c:extLst>
          </c:dPt>
          <c:dPt>
            <c:idx val="11"/>
            <c:invertIfNegative val="0"/>
            <c:bubble3D val="0"/>
            <c:spPr>
              <a:solidFill>
                <a:srgbClr val="FF0000"/>
              </a:solidFill>
              <a:ln>
                <a:noFill/>
              </a:ln>
              <a:effectLst/>
            </c:spPr>
            <c:extLst>
              <c:ext xmlns:c16="http://schemas.microsoft.com/office/drawing/2014/chart" uri="{C3380CC4-5D6E-409C-BE32-E72D297353CC}">
                <c16:uniqueId val="{00000005-3A2E-4735-92A5-E1CFC18C592F}"/>
              </c:ext>
            </c:extLst>
          </c:dPt>
          <c:dPt>
            <c:idx val="12"/>
            <c:invertIfNegative val="0"/>
            <c:bubble3D val="0"/>
            <c:spPr>
              <a:solidFill>
                <a:srgbClr val="FF0000"/>
              </a:solidFill>
              <a:ln>
                <a:noFill/>
              </a:ln>
              <a:effectLst/>
            </c:spPr>
            <c:extLst>
              <c:ext xmlns:c16="http://schemas.microsoft.com/office/drawing/2014/chart" uri="{C3380CC4-5D6E-409C-BE32-E72D297353CC}">
                <c16:uniqueId val="{00000007-3A2E-4735-92A5-E1CFC18C592F}"/>
              </c:ext>
            </c:extLst>
          </c:dPt>
          <c:cat>
            <c:strRef>
              <c:f>Sheet1!$AA$2:$AA$16</c:f>
              <c:strCache>
                <c:ptCount val="15"/>
                <c:pt idx="0">
                  <c:v>original</c:v>
                </c:pt>
                <c:pt idx="1">
                  <c:v>Baseline(2000)</c:v>
                </c:pt>
                <c:pt idx="2">
                  <c:v>HighPass(2000)</c:v>
                </c:pt>
                <c:pt idx="3">
                  <c:v>LowPass(2000)</c:v>
                </c:pt>
                <c:pt idx="4">
                  <c:v>HighLowChange(2000)</c:v>
                </c:pt>
                <c:pt idx="5">
                  <c:v>AmpPhaChange(2000)</c:v>
                </c:pt>
                <c:pt idx="6">
                  <c:v>HighLowChangemix(2000)</c:v>
                </c:pt>
                <c:pt idx="7">
                  <c:v>AmpPhaChangemix(2000)</c:v>
                </c:pt>
                <c:pt idx="8">
                  <c:v>Baseline(10000)</c:v>
                </c:pt>
                <c:pt idx="9">
                  <c:v>HighPass(10000)</c:v>
                </c:pt>
                <c:pt idx="10">
                  <c:v>LowPass(10000)</c:v>
                </c:pt>
                <c:pt idx="11">
                  <c:v>HighLowChange(10000)</c:v>
                </c:pt>
                <c:pt idx="12">
                  <c:v>AmpPhaChange(10000)</c:v>
                </c:pt>
                <c:pt idx="13">
                  <c:v>HighLowChangemix(10000)</c:v>
                </c:pt>
                <c:pt idx="14">
                  <c:v>AmpPhaChangemix(10000)</c:v>
                </c:pt>
              </c:strCache>
            </c:strRef>
          </c:cat>
          <c:val>
            <c:numRef>
              <c:f>Sheet1!$AB$2:$AB$16</c:f>
              <c:numCache>
                <c:formatCode>General</c:formatCode>
                <c:ptCount val="15"/>
                <c:pt idx="0">
                  <c:v>0.77</c:v>
                </c:pt>
                <c:pt idx="1">
                  <c:v>0.77</c:v>
                </c:pt>
                <c:pt idx="2">
                  <c:v>0.86</c:v>
                </c:pt>
                <c:pt idx="3">
                  <c:v>0.86</c:v>
                </c:pt>
                <c:pt idx="4">
                  <c:v>0.68</c:v>
                </c:pt>
                <c:pt idx="5">
                  <c:v>0.64</c:v>
                </c:pt>
                <c:pt idx="6">
                  <c:v>0.55000000000000004</c:v>
                </c:pt>
                <c:pt idx="7">
                  <c:v>0.86</c:v>
                </c:pt>
                <c:pt idx="8">
                  <c:v>0.68</c:v>
                </c:pt>
                <c:pt idx="9">
                  <c:v>0.73</c:v>
                </c:pt>
                <c:pt idx="10">
                  <c:v>0.82</c:v>
                </c:pt>
                <c:pt idx="11">
                  <c:v>0.91</c:v>
                </c:pt>
                <c:pt idx="12">
                  <c:v>0.91</c:v>
                </c:pt>
                <c:pt idx="13">
                  <c:v>0.82</c:v>
                </c:pt>
                <c:pt idx="14">
                  <c:v>0.82</c:v>
                </c:pt>
              </c:numCache>
            </c:numRef>
          </c:val>
          <c:extLst>
            <c:ext xmlns:c16="http://schemas.microsoft.com/office/drawing/2014/chart" uri="{C3380CC4-5D6E-409C-BE32-E72D297353CC}">
              <c16:uniqueId val="{00000008-3A2E-4735-92A5-E1CFC18C592F}"/>
            </c:ext>
          </c:extLst>
        </c:ser>
        <c:dLbls>
          <c:showLegendKey val="0"/>
          <c:showVal val="0"/>
          <c:showCatName val="0"/>
          <c:showSerName val="0"/>
          <c:showPercent val="0"/>
          <c:showBubbleSize val="0"/>
        </c:dLbls>
        <c:gapWidth val="219"/>
        <c:overlap val="-27"/>
        <c:axId val="524139896"/>
        <c:axId val="568001360"/>
      </c:barChart>
      <c:catAx>
        <c:axId val="524139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568001360"/>
        <c:crosses val="autoZero"/>
        <c:auto val="1"/>
        <c:lblAlgn val="ctr"/>
        <c:lblOffset val="100"/>
        <c:noMultiLvlLbl val="0"/>
      </c:catAx>
      <c:valAx>
        <c:axId val="56800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524139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b="1" dirty="0"/>
              <a:t>F1</a:t>
            </a:r>
            <a:r>
              <a:rPr lang="ja-JP" altLang="en-US" b="1" dirty="0"/>
              <a:t>値</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Sheet1!$AE$1</c:f>
              <c:strCache>
                <c:ptCount val="1"/>
                <c:pt idx="0">
                  <c:v>F1値</c:v>
                </c:pt>
              </c:strCache>
            </c:strRef>
          </c:tx>
          <c:spPr>
            <a:solidFill>
              <a:schemeClr val="accent1"/>
            </a:solidFill>
            <a:ln>
              <a:noFill/>
            </a:ln>
            <a:effectLst/>
          </c:spPr>
          <c:invertIfNegative val="0"/>
          <c:dPt>
            <c:idx val="2"/>
            <c:invertIfNegative val="0"/>
            <c:bubble3D val="0"/>
            <c:spPr>
              <a:solidFill>
                <a:srgbClr val="FFC000"/>
              </a:solidFill>
              <a:ln>
                <a:noFill/>
              </a:ln>
              <a:effectLst/>
            </c:spPr>
            <c:extLst>
              <c:ext xmlns:c16="http://schemas.microsoft.com/office/drawing/2014/chart" uri="{C3380CC4-5D6E-409C-BE32-E72D297353CC}">
                <c16:uniqueId val="{00000001-9A83-40C0-AF38-CB6C6607DB0B}"/>
              </c:ext>
            </c:extLst>
          </c:dPt>
          <c:dPt>
            <c:idx val="11"/>
            <c:invertIfNegative val="0"/>
            <c:bubble3D val="0"/>
            <c:spPr>
              <a:solidFill>
                <a:srgbClr val="FF0000"/>
              </a:solidFill>
              <a:ln>
                <a:noFill/>
              </a:ln>
              <a:effectLst/>
            </c:spPr>
            <c:extLst>
              <c:ext xmlns:c16="http://schemas.microsoft.com/office/drawing/2014/chart" uri="{C3380CC4-5D6E-409C-BE32-E72D297353CC}">
                <c16:uniqueId val="{00000003-9A83-40C0-AF38-CB6C6607DB0B}"/>
              </c:ext>
            </c:extLst>
          </c:dPt>
          <c:dPt>
            <c:idx val="12"/>
            <c:invertIfNegative val="0"/>
            <c:bubble3D val="0"/>
            <c:spPr>
              <a:solidFill>
                <a:srgbClr val="FF0000"/>
              </a:solidFill>
              <a:ln>
                <a:noFill/>
              </a:ln>
              <a:effectLst/>
            </c:spPr>
            <c:extLst>
              <c:ext xmlns:c16="http://schemas.microsoft.com/office/drawing/2014/chart" uri="{C3380CC4-5D6E-409C-BE32-E72D297353CC}">
                <c16:uniqueId val="{00000005-9A83-40C0-AF38-CB6C6607DB0B}"/>
              </c:ext>
            </c:extLst>
          </c:dPt>
          <c:cat>
            <c:strRef>
              <c:f>Sheet1!$AA$2:$AA$16</c:f>
              <c:strCache>
                <c:ptCount val="15"/>
                <c:pt idx="0">
                  <c:v>original</c:v>
                </c:pt>
                <c:pt idx="1">
                  <c:v>Baseline(2000)</c:v>
                </c:pt>
                <c:pt idx="2">
                  <c:v>HighPass(2000)</c:v>
                </c:pt>
                <c:pt idx="3">
                  <c:v>LowPass(2000)</c:v>
                </c:pt>
                <c:pt idx="4">
                  <c:v>HighLowChange(2000)</c:v>
                </c:pt>
                <c:pt idx="5">
                  <c:v>AmpPhaChange(2000)</c:v>
                </c:pt>
                <c:pt idx="6">
                  <c:v>HighLowChangemix(2000)</c:v>
                </c:pt>
                <c:pt idx="7">
                  <c:v>AmpPhaChangemix(2000)</c:v>
                </c:pt>
                <c:pt idx="8">
                  <c:v>Baseline(10000)</c:v>
                </c:pt>
                <c:pt idx="9">
                  <c:v>HighPass(10000)</c:v>
                </c:pt>
                <c:pt idx="10">
                  <c:v>LowPass(10000)</c:v>
                </c:pt>
                <c:pt idx="11">
                  <c:v>HighLowChange(10000)</c:v>
                </c:pt>
                <c:pt idx="12">
                  <c:v>AmpPhaChange(10000)</c:v>
                </c:pt>
                <c:pt idx="13">
                  <c:v>HighLowChangemix(10000)</c:v>
                </c:pt>
                <c:pt idx="14">
                  <c:v>AmpPhaChangemix(10000)</c:v>
                </c:pt>
              </c:strCache>
            </c:strRef>
          </c:cat>
          <c:val>
            <c:numRef>
              <c:f>Sheet1!$AE$2:$AE$16</c:f>
              <c:numCache>
                <c:formatCode>General</c:formatCode>
                <c:ptCount val="15"/>
                <c:pt idx="0">
                  <c:v>0.85</c:v>
                </c:pt>
                <c:pt idx="1">
                  <c:v>0.81</c:v>
                </c:pt>
                <c:pt idx="2">
                  <c:v>0.91</c:v>
                </c:pt>
                <c:pt idx="3">
                  <c:v>0.9</c:v>
                </c:pt>
                <c:pt idx="4">
                  <c:v>0.8</c:v>
                </c:pt>
                <c:pt idx="5">
                  <c:v>0.73</c:v>
                </c:pt>
                <c:pt idx="6">
                  <c:v>0.74</c:v>
                </c:pt>
                <c:pt idx="7">
                  <c:v>0.86</c:v>
                </c:pt>
                <c:pt idx="8">
                  <c:v>0.72</c:v>
                </c:pt>
                <c:pt idx="9">
                  <c:v>0.75</c:v>
                </c:pt>
                <c:pt idx="10">
                  <c:v>0.85</c:v>
                </c:pt>
                <c:pt idx="11">
                  <c:v>0.93</c:v>
                </c:pt>
                <c:pt idx="12">
                  <c:v>0.93</c:v>
                </c:pt>
                <c:pt idx="13">
                  <c:v>0.85</c:v>
                </c:pt>
                <c:pt idx="14">
                  <c:v>0.8</c:v>
                </c:pt>
              </c:numCache>
            </c:numRef>
          </c:val>
          <c:extLst>
            <c:ext xmlns:c16="http://schemas.microsoft.com/office/drawing/2014/chart" uri="{C3380CC4-5D6E-409C-BE32-E72D297353CC}">
              <c16:uniqueId val="{00000006-9A83-40C0-AF38-CB6C6607DB0B}"/>
            </c:ext>
          </c:extLst>
        </c:ser>
        <c:dLbls>
          <c:showLegendKey val="0"/>
          <c:showVal val="0"/>
          <c:showCatName val="0"/>
          <c:showSerName val="0"/>
          <c:showPercent val="0"/>
          <c:showBubbleSize val="0"/>
        </c:dLbls>
        <c:gapWidth val="219"/>
        <c:overlap val="-27"/>
        <c:axId val="717553680"/>
        <c:axId val="524138296"/>
      </c:barChart>
      <c:catAx>
        <c:axId val="71755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524138296"/>
        <c:crosses val="autoZero"/>
        <c:auto val="1"/>
        <c:lblAlgn val="ctr"/>
        <c:lblOffset val="100"/>
        <c:noMultiLvlLbl val="0"/>
      </c:catAx>
      <c:valAx>
        <c:axId val="524138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717553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baseline="0" dirty="0">
                <a:solidFill>
                  <a:schemeClr val="tx1"/>
                </a:solidFill>
              </a:rPr>
              <a:t>正解率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Sheet1!$AB$1</c:f>
              <c:strCache>
                <c:ptCount val="1"/>
                <c:pt idx="0">
                  <c:v>正解率</c:v>
                </c:pt>
              </c:strCache>
            </c:strRef>
          </c:tx>
          <c:spPr>
            <a:solidFill>
              <a:schemeClr val="accent1"/>
            </a:solidFill>
            <a:ln>
              <a:noFill/>
            </a:ln>
            <a:effectLst/>
          </c:spPr>
          <c:invertIfNegative val="0"/>
          <c:dPt>
            <c:idx val="2"/>
            <c:invertIfNegative val="0"/>
            <c:bubble3D val="0"/>
            <c:spPr>
              <a:solidFill>
                <a:srgbClr val="FFC000"/>
              </a:solidFill>
              <a:ln>
                <a:noFill/>
              </a:ln>
              <a:effectLst/>
            </c:spPr>
            <c:extLst>
              <c:ext xmlns:c16="http://schemas.microsoft.com/office/drawing/2014/chart" uri="{C3380CC4-5D6E-409C-BE32-E72D297353CC}">
                <c16:uniqueId val="{00000001-DB08-4825-AB3A-D32210F6DBD3}"/>
              </c:ext>
            </c:extLst>
          </c:dPt>
          <c:dPt>
            <c:idx val="3"/>
            <c:invertIfNegative val="0"/>
            <c:bubble3D val="0"/>
            <c:spPr>
              <a:solidFill>
                <a:srgbClr val="FFC000"/>
              </a:solidFill>
              <a:ln>
                <a:noFill/>
              </a:ln>
              <a:effectLst/>
            </c:spPr>
            <c:extLst>
              <c:ext xmlns:c16="http://schemas.microsoft.com/office/drawing/2014/chart" uri="{C3380CC4-5D6E-409C-BE32-E72D297353CC}">
                <c16:uniqueId val="{00000003-DB08-4825-AB3A-D32210F6DBD3}"/>
              </c:ext>
            </c:extLst>
          </c:dPt>
          <c:dPt>
            <c:idx val="11"/>
            <c:invertIfNegative val="0"/>
            <c:bubble3D val="0"/>
            <c:spPr>
              <a:solidFill>
                <a:srgbClr val="FF0000"/>
              </a:solidFill>
              <a:ln>
                <a:noFill/>
              </a:ln>
              <a:effectLst/>
            </c:spPr>
            <c:extLst>
              <c:ext xmlns:c16="http://schemas.microsoft.com/office/drawing/2014/chart" uri="{C3380CC4-5D6E-409C-BE32-E72D297353CC}">
                <c16:uniqueId val="{00000005-DB08-4825-AB3A-D32210F6DBD3}"/>
              </c:ext>
            </c:extLst>
          </c:dPt>
          <c:dPt>
            <c:idx val="12"/>
            <c:invertIfNegative val="0"/>
            <c:bubble3D val="0"/>
            <c:spPr>
              <a:solidFill>
                <a:srgbClr val="FF0000"/>
              </a:solidFill>
              <a:ln>
                <a:noFill/>
              </a:ln>
              <a:effectLst/>
            </c:spPr>
            <c:extLst>
              <c:ext xmlns:c16="http://schemas.microsoft.com/office/drawing/2014/chart" uri="{C3380CC4-5D6E-409C-BE32-E72D297353CC}">
                <c16:uniqueId val="{00000007-DB08-4825-AB3A-D32210F6DBD3}"/>
              </c:ext>
            </c:extLst>
          </c:dPt>
          <c:cat>
            <c:strRef>
              <c:f>Sheet1!$AA$2:$AA$16</c:f>
              <c:strCache>
                <c:ptCount val="15"/>
                <c:pt idx="0">
                  <c:v>original</c:v>
                </c:pt>
                <c:pt idx="1">
                  <c:v>Baseline(2000)</c:v>
                </c:pt>
                <c:pt idx="2">
                  <c:v>HighPass(2000)</c:v>
                </c:pt>
                <c:pt idx="3">
                  <c:v>LowPass(2000)</c:v>
                </c:pt>
                <c:pt idx="4">
                  <c:v>HighLowChange(2000)</c:v>
                </c:pt>
                <c:pt idx="5">
                  <c:v>AmpPhaChange(2000)</c:v>
                </c:pt>
                <c:pt idx="6">
                  <c:v>HighLowChangemix(2000)</c:v>
                </c:pt>
                <c:pt idx="7">
                  <c:v>AmpPhaChangemix(2000)</c:v>
                </c:pt>
                <c:pt idx="8">
                  <c:v>Baseline(10000)</c:v>
                </c:pt>
                <c:pt idx="9">
                  <c:v>HighPass(10000)</c:v>
                </c:pt>
                <c:pt idx="10">
                  <c:v>LowPass(10000)</c:v>
                </c:pt>
                <c:pt idx="11">
                  <c:v>HighLowChange(10000)</c:v>
                </c:pt>
                <c:pt idx="12">
                  <c:v>AmpPhaChange(10000)</c:v>
                </c:pt>
                <c:pt idx="13">
                  <c:v>HighLowChangemix(10000)</c:v>
                </c:pt>
                <c:pt idx="14">
                  <c:v>AmpPhaChangemix(10000)</c:v>
                </c:pt>
              </c:strCache>
            </c:strRef>
          </c:cat>
          <c:val>
            <c:numRef>
              <c:f>Sheet1!$AB$2:$AB$16</c:f>
              <c:numCache>
                <c:formatCode>General</c:formatCode>
                <c:ptCount val="15"/>
                <c:pt idx="0">
                  <c:v>0.77</c:v>
                </c:pt>
                <c:pt idx="1">
                  <c:v>0.77</c:v>
                </c:pt>
                <c:pt idx="2">
                  <c:v>0.86</c:v>
                </c:pt>
                <c:pt idx="3">
                  <c:v>0.86</c:v>
                </c:pt>
                <c:pt idx="4">
                  <c:v>0.68</c:v>
                </c:pt>
                <c:pt idx="5">
                  <c:v>0.64</c:v>
                </c:pt>
                <c:pt idx="6">
                  <c:v>0.55000000000000004</c:v>
                </c:pt>
                <c:pt idx="7">
                  <c:v>0.86</c:v>
                </c:pt>
                <c:pt idx="8">
                  <c:v>0.68</c:v>
                </c:pt>
                <c:pt idx="9">
                  <c:v>0.73</c:v>
                </c:pt>
                <c:pt idx="10">
                  <c:v>0.82</c:v>
                </c:pt>
                <c:pt idx="11">
                  <c:v>0.91</c:v>
                </c:pt>
                <c:pt idx="12">
                  <c:v>0.91</c:v>
                </c:pt>
                <c:pt idx="13">
                  <c:v>0.82</c:v>
                </c:pt>
                <c:pt idx="14">
                  <c:v>0.82</c:v>
                </c:pt>
              </c:numCache>
            </c:numRef>
          </c:val>
          <c:extLst>
            <c:ext xmlns:c16="http://schemas.microsoft.com/office/drawing/2014/chart" uri="{C3380CC4-5D6E-409C-BE32-E72D297353CC}">
              <c16:uniqueId val="{00000008-DB08-4825-AB3A-D32210F6DBD3}"/>
            </c:ext>
          </c:extLst>
        </c:ser>
        <c:dLbls>
          <c:showLegendKey val="0"/>
          <c:showVal val="0"/>
          <c:showCatName val="0"/>
          <c:showSerName val="0"/>
          <c:showPercent val="0"/>
          <c:showBubbleSize val="0"/>
        </c:dLbls>
        <c:gapWidth val="219"/>
        <c:overlap val="-27"/>
        <c:axId val="524139896"/>
        <c:axId val="568001360"/>
      </c:barChart>
      <c:catAx>
        <c:axId val="524139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568001360"/>
        <c:crosses val="autoZero"/>
        <c:auto val="1"/>
        <c:lblAlgn val="ctr"/>
        <c:lblOffset val="100"/>
        <c:noMultiLvlLbl val="0"/>
      </c:catAx>
      <c:valAx>
        <c:axId val="56800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524139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b="1" dirty="0"/>
              <a:t>F1</a:t>
            </a:r>
            <a:r>
              <a:rPr lang="ja-JP" altLang="en-US" b="1" dirty="0"/>
              <a:t>値</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Sheet1!$AE$1</c:f>
              <c:strCache>
                <c:ptCount val="1"/>
                <c:pt idx="0">
                  <c:v>F1値</c:v>
                </c:pt>
              </c:strCache>
            </c:strRef>
          </c:tx>
          <c:spPr>
            <a:solidFill>
              <a:schemeClr val="accent1"/>
            </a:solidFill>
            <a:ln>
              <a:noFill/>
            </a:ln>
            <a:effectLst/>
          </c:spPr>
          <c:invertIfNegative val="0"/>
          <c:dPt>
            <c:idx val="2"/>
            <c:invertIfNegative val="0"/>
            <c:bubble3D val="0"/>
            <c:spPr>
              <a:solidFill>
                <a:srgbClr val="FFC000"/>
              </a:solidFill>
              <a:ln>
                <a:noFill/>
              </a:ln>
              <a:effectLst/>
            </c:spPr>
            <c:extLst>
              <c:ext xmlns:c16="http://schemas.microsoft.com/office/drawing/2014/chart" uri="{C3380CC4-5D6E-409C-BE32-E72D297353CC}">
                <c16:uniqueId val="{00000001-7DE9-4274-A949-4B8B1BE233D3}"/>
              </c:ext>
            </c:extLst>
          </c:dPt>
          <c:dPt>
            <c:idx val="11"/>
            <c:invertIfNegative val="0"/>
            <c:bubble3D val="0"/>
            <c:spPr>
              <a:solidFill>
                <a:srgbClr val="FF0000"/>
              </a:solidFill>
              <a:ln>
                <a:noFill/>
              </a:ln>
              <a:effectLst/>
            </c:spPr>
            <c:extLst>
              <c:ext xmlns:c16="http://schemas.microsoft.com/office/drawing/2014/chart" uri="{C3380CC4-5D6E-409C-BE32-E72D297353CC}">
                <c16:uniqueId val="{00000003-7DE9-4274-A949-4B8B1BE233D3}"/>
              </c:ext>
            </c:extLst>
          </c:dPt>
          <c:dPt>
            <c:idx val="12"/>
            <c:invertIfNegative val="0"/>
            <c:bubble3D val="0"/>
            <c:spPr>
              <a:solidFill>
                <a:srgbClr val="FF0000"/>
              </a:solidFill>
              <a:ln>
                <a:noFill/>
              </a:ln>
              <a:effectLst/>
            </c:spPr>
            <c:extLst>
              <c:ext xmlns:c16="http://schemas.microsoft.com/office/drawing/2014/chart" uri="{C3380CC4-5D6E-409C-BE32-E72D297353CC}">
                <c16:uniqueId val="{00000005-7DE9-4274-A949-4B8B1BE233D3}"/>
              </c:ext>
            </c:extLst>
          </c:dPt>
          <c:cat>
            <c:strRef>
              <c:f>Sheet1!$AA$2:$AA$16</c:f>
              <c:strCache>
                <c:ptCount val="15"/>
                <c:pt idx="0">
                  <c:v>original</c:v>
                </c:pt>
                <c:pt idx="1">
                  <c:v>Baseline(2000)</c:v>
                </c:pt>
                <c:pt idx="2">
                  <c:v>HighPass(2000)</c:v>
                </c:pt>
                <c:pt idx="3">
                  <c:v>LowPass(2000)</c:v>
                </c:pt>
                <c:pt idx="4">
                  <c:v>HighLowChange(2000)</c:v>
                </c:pt>
                <c:pt idx="5">
                  <c:v>AmpPhaChange(2000)</c:v>
                </c:pt>
                <c:pt idx="6">
                  <c:v>HighLowChangemix(2000)</c:v>
                </c:pt>
                <c:pt idx="7">
                  <c:v>AmpPhaChangemix(2000)</c:v>
                </c:pt>
                <c:pt idx="8">
                  <c:v>Baseline(10000)</c:v>
                </c:pt>
                <c:pt idx="9">
                  <c:v>HighPass(10000)</c:v>
                </c:pt>
                <c:pt idx="10">
                  <c:v>LowPass(10000)</c:v>
                </c:pt>
                <c:pt idx="11">
                  <c:v>HighLowChange(10000)</c:v>
                </c:pt>
                <c:pt idx="12">
                  <c:v>AmpPhaChange(10000)</c:v>
                </c:pt>
                <c:pt idx="13">
                  <c:v>HighLowChangemix(10000)</c:v>
                </c:pt>
                <c:pt idx="14">
                  <c:v>AmpPhaChangemix(10000)</c:v>
                </c:pt>
              </c:strCache>
            </c:strRef>
          </c:cat>
          <c:val>
            <c:numRef>
              <c:f>Sheet1!$AE$2:$AE$16</c:f>
              <c:numCache>
                <c:formatCode>General</c:formatCode>
                <c:ptCount val="15"/>
                <c:pt idx="0">
                  <c:v>0.85</c:v>
                </c:pt>
                <c:pt idx="1">
                  <c:v>0.81</c:v>
                </c:pt>
                <c:pt idx="2">
                  <c:v>0.91</c:v>
                </c:pt>
                <c:pt idx="3">
                  <c:v>0.9</c:v>
                </c:pt>
                <c:pt idx="4">
                  <c:v>0.8</c:v>
                </c:pt>
                <c:pt idx="5">
                  <c:v>0.73</c:v>
                </c:pt>
                <c:pt idx="6">
                  <c:v>0.74</c:v>
                </c:pt>
                <c:pt idx="7">
                  <c:v>0.86</c:v>
                </c:pt>
                <c:pt idx="8">
                  <c:v>0.72</c:v>
                </c:pt>
                <c:pt idx="9">
                  <c:v>0.75</c:v>
                </c:pt>
                <c:pt idx="10">
                  <c:v>0.85</c:v>
                </c:pt>
                <c:pt idx="11">
                  <c:v>0.93</c:v>
                </c:pt>
                <c:pt idx="12">
                  <c:v>0.93</c:v>
                </c:pt>
                <c:pt idx="13">
                  <c:v>0.85</c:v>
                </c:pt>
                <c:pt idx="14">
                  <c:v>0.8</c:v>
                </c:pt>
              </c:numCache>
            </c:numRef>
          </c:val>
          <c:extLst>
            <c:ext xmlns:c16="http://schemas.microsoft.com/office/drawing/2014/chart" uri="{C3380CC4-5D6E-409C-BE32-E72D297353CC}">
              <c16:uniqueId val="{00000006-7DE9-4274-A949-4B8B1BE233D3}"/>
            </c:ext>
          </c:extLst>
        </c:ser>
        <c:dLbls>
          <c:showLegendKey val="0"/>
          <c:showVal val="0"/>
          <c:showCatName val="0"/>
          <c:showSerName val="0"/>
          <c:showPercent val="0"/>
          <c:showBubbleSize val="0"/>
        </c:dLbls>
        <c:gapWidth val="219"/>
        <c:overlap val="-27"/>
        <c:axId val="717553680"/>
        <c:axId val="524138296"/>
      </c:barChart>
      <c:catAx>
        <c:axId val="71755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524138296"/>
        <c:crosses val="autoZero"/>
        <c:auto val="1"/>
        <c:lblAlgn val="ctr"/>
        <c:lblOffset val="100"/>
        <c:noMultiLvlLbl val="0"/>
      </c:catAx>
      <c:valAx>
        <c:axId val="524138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717553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適合率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Sheet1!$AC$1</c:f>
              <c:strCache>
                <c:ptCount val="1"/>
                <c:pt idx="0">
                  <c:v>適合率</c:v>
                </c:pt>
              </c:strCache>
            </c:strRef>
          </c:tx>
          <c:spPr>
            <a:solidFill>
              <a:schemeClr val="accent1"/>
            </a:solidFill>
            <a:ln>
              <a:noFill/>
            </a:ln>
            <a:effectLst/>
          </c:spPr>
          <c:invertIfNegative val="0"/>
          <c:dPt>
            <c:idx val="9"/>
            <c:invertIfNegative val="0"/>
            <c:bubble3D val="0"/>
            <c:spPr>
              <a:solidFill>
                <a:srgbClr val="FF0000"/>
              </a:solidFill>
              <a:ln>
                <a:noFill/>
              </a:ln>
              <a:effectLst/>
            </c:spPr>
            <c:extLst>
              <c:ext xmlns:c16="http://schemas.microsoft.com/office/drawing/2014/chart" uri="{C3380CC4-5D6E-409C-BE32-E72D297353CC}">
                <c16:uniqueId val="{00000001-A24A-43C8-A39B-DC4396C8E39C}"/>
              </c:ext>
            </c:extLst>
          </c:dPt>
          <c:dPt>
            <c:idx val="10"/>
            <c:invertIfNegative val="0"/>
            <c:bubble3D val="0"/>
            <c:spPr>
              <a:solidFill>
                <a:srgbClr val="FF0000"/>
              </a:solidFill>
              <a:ln>
                <a:noFill/>
              </a:ln>
              <a:effectLst/>
            </c:spPr>
            <c:extLst>
              <c:ext xmlns:c16="http://schemas.microsoft.com/office/drawing/2014/chart" uri="{C3380CC4-5D6E-409C-BE32-E72D297353CC}">
                <c16:uniqueId val="{00000003-A24A-43C8-A39B-DC4396C8E39C}"/>
              </c:ext>
            </c:extLst>
          </c:dPt>
          <c:dPt>
            <c:idx val="11"/>
            <c:invertIfNegative val="0"/>
            <c:bubble3D val="0"/>
            <c:spPr>
              <a:solidFill>
                <a:srgbClr val="FFC000"/>
              </a:solidFill>
              <a:ln>
                <a:noFill/>
              </a:ln>
              <a:effectLst/>
            </c:spPr>
            <c:extLst>
              <c:ext xmlns:c16="http://schemas.microsoft.com/office/drawing/2014/chart" uri="{C3380CC4-5D6E-409C-BE32-E72D297353CC}">
                <c16:uniqueId val="{00000005-A24A-43C8-A39B-DC4396C8E39C}"/>
              </c:ext>
            </c:extLst>
          </c:dPt>
          <c:dPt>
            <c:idx val="12"/>
            <c:invertIfNegative val="0"/>
            <c:bubble3D val="0"/>
            <c:spPr>
              <a:solidFill>
                <a:srgbClr val="FFC000"/>
              </a:solidFill>
              <a:ln>
                <a:noFill/>
              </a:ln>
              <a:effectLst/>
            </c:spPr>
            <c:extLst>
              <c:ext xmlns:c16="http://schemas.microsoft.com/office/drawing/2014/chart" uri="{C3380CC4-5D6E-409C-BE32-E72D297353CC}">
                <c16:uniqueId val="{00000007-A24A-43C8-A39B-DC4396C8E39C}"/>
              </c:ext>
            </c:extLst>
          </c:dPt>
          <c:dPt>
            <c:idx val="13"/>
            <c:invertIfNegative val="0"/>
            <c:bubble3D val="0"/>
            <c:spPr>
              <a:solidFill>
                <a:srgbClr val="FF0000"/>
              </a:solidFill>
              <a:ln>
                <a:noFill/>
              </a:ln>
              <a:effectLst/>
            </c:spPr>
            <c:extLst>
              <c:ext xmlns:c16="http://schemas.microsoft.com/office/drawing/2014/chart" uri="{C3380CC4-5D6E-409C-BE32-E72D297353CC}">
                <c16:uniqueId val="{00000009-A24A-43C8-A39B-DC4396C8E39C}"/>
              </c:ext>
            </c:extLst>
          </c:dPt>
          <c:dPt>
            <c:idx val="14"/>
            <c:invertIfNegative val="0"/>
            <c:bubble3D val="0"/>
            <c:spPr>
              <a:solidFill>
                <a:srgbClr val="FF0000"/>
              </a:solidFill>
              <a:ln>
                <a:noFill/>
              </a:ln>
              <a:effectLst/>
            </c:spPr>
            <c:extLst>
              <c:ext xmlns:c16="http://schemas.microsoft.com/office/drawing/2014/chart" uri="{C3380CC4-5D6E-409C-BE32-E72D297353CC}">
                <c16:uniqueId val="{0000000B-A24A-43C8-A39B-DC4396C8E39C}"/>
              </c:ext>
            </c:extLst>
          </c:dPt>
          <c:cat>
            <c:strRef>
              <c:f>Sheet1!$AA$2:$AA$16</c:f>
              <c:strCache>
                <c:ptCount val="15"/>
                <c:pt idx="0">
                  <c:v>original</c:v>
                </c:pt>
                <c:pt idx="1">
                  <c:v>Baseline(2000)</c:v>
                </c:pt>
                <c:pt idx="2">
                  <c:v>HighPass(2000)</c:v>
                </c:pt>
                <c:pt idx="3">
                  <c:v>LowPass(2000)</c:v>
                </c:pt>
                <c:pt idx="4">
                  <c:v>HighLowChange(2000)</c:v>
                </c:pt>
                <c:pt idx="5">
                  <c:v>AmpPhaChange(2000)</c:v>
                </c:pt>
                <c:pt idx="6">
                  <c:v>HighLowChangemix(2000)</c:v>
                </c:pt>
                <c:pt idx="7">
                  <c:v>AmpPhaChangemix(2000)</c:v>
                </c:pt>
                <c:pt idx="8">
                  <c:v>Baseline(10000)</c:v>
                </c:pt>
                <c:pt idx="9">
                  <c:v>HighPass(10000)</c:v>
                </c:pt>
                <c:pt idx="10">
                  <c:v>LowPass(10000)</c:v>
                </c:pt>
                <c:pt idx="11">
                  <c:v>HighLowChange(10000)</c:v>
                </c:pt>
                <c:pt idx="12">
                  <c:v>AmpPhaChange(10000)</c:v>
                </c:pt>
                <c:pt idx="13">
                  <c:v>HighLowChangemix(10000)</c:v>
                </c:pt>
                <c:pt idx="14">
                  <c:v>AmpPhaChangemix(10000)</c:v>
                </c:pt>
              </c:strCache>
            </c:strRef>
          </c:cat>
          <c:val>
            <c:numRef>
              <c:f>Sheet1!$AC$2:$AC$16</c:f>
              <c:numCache>
                <c:formatCode>General</c:formatCode>
                <c:ptCount val="15"/>
                <c:pt idx="0">
                  <c:v>0.77</c:v>
                </c:pt>
                <c:pt idx="1">
                  <c:v>0.92</c:v>
                </c:pt>
                <c:pt idx="2">
                  <c:v>0.83</c:v>
                </c:pt>
                <c:pt idx="3">
                  <c:v>0.88</c:v>
                </c:pt>
                <c:pt idx="4">
                  <c:v>0.7</c:v>
                </c:pt>
                <c:pt idx="5">
                  <c:v>0.73</c:v>
                </c:pt>
                <c:pt idx="6">
                  <c:v>0.83</c:v>
                </c:pt>
                <c:pt idx="7">
                  <c:v>0.92</c:v>
                </c:pt>
                <c:pt idx="8">
                  <c:v>0.9</c:v>
                </c:pt>
                <c:pt idx="9">
                  <c:v>1</c:v>
                </c:pt>
                <c:pt idx="10">
                  <c:v>1</c:v>
                </c:pt>
                <c:pt idx="11">
                  <c:v>0.93</c:v>
                </c:pt>
                <c:pt idx="12">
                  <c:v>0.93</c:v>
                </c:pt>
                <c:pt idx="13">
                  <c:v>1</c:v>
                </c:pt>
                <c:pt idx="14">
                  <c:v>1</c:v>
                </c:pt>
              </c:numCache>
            </c:numRef>
          </c:val>
          <c:extLst>
            <c:ext xmlns:c16="http://schemas.microsoft.com/office/drawing/2014/chart" uri="{C3380CC4-5D6E-409C-BE32-E72D297353CC}">
              <c16:uniqueId val="{0000000C-A24A-43C8-A39B-DC4396C8E39C}"/>
            </c:ext>
          </c:extLst>
        </c:ser>
        <c:dLbls>
          <c:showLegendKey val="0"/>
          <c:showVal val="0"/>
          <c:showCatName val="0"/>
          <c:showSerName val="0"/>
          <c:showPercent val="0"/>
          <c:showBubbleSize val="0"/>
        </c:dLbls>
        <c:gapWidth val="219"/>
        <c:overlap val="-27"/>
        <c:axId val="564589264"/>
        <c:axId val="717569360"/>
      </c:barChart>
      <c:catAx>
        <c:axId val="56458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717569360"/>
        <c:crosses val="autoZero"/>
        <c:auto val="1"/>
        <c:lblAlgn val="ctr"/>
        <c:lblOffset val="100"/>
        <c:noMultiLvlLbl val="0"/>
      </c:catAx>
      <c:valAx>
        <c:axId val="717569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564589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再現率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Sheet1!$AD$1</c:f>
              <c:strCache>
                <c:ptCount val="1"/>
                <c:pt idx="0">
                  <c:v>再現率</c:v>
                </c:pt>
              </c:strCache>
            </c:strRef>
          </c:tx>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4A8E-4A41-A7AC-75F73FEDD576}"/>
              </c:ext>
            </c:extLst>
          </c:dPt>
          <c:dPt>
            <c:idx val="2"/>
            <c:invertIfNegative val="0"/>
            <c:bubble3D val="0"/>
            <c:spPr>
              <a:solidFill>
                <a:srgbClr val="FF0000"/>
              </a:solidFill>
              <a:ln>
                <a:noFill/>
              </a:ln>
              <a:effectLst/>
            </c:spPr>
            <c:extLst>
              <c:ext xmlns:c16="http://schemas.microsoft.com/office/drawing/2014/chart" uri="{C3380CC4-5D6E-409C-BE32-E72D297353CC}">
                <c16:uniqueId val="{00000003-4A8E-4A41-A7AC-75F73FEDD576}"/>
              </c:ext>
            </c:extLst>
          </c:dPt>
          <c:dPt>
            <c:idx val="3"/>
            <c:invertIfNegative val="0"/>
            <c:bubble3D val="0"/>
            <c:spPr>
              <a:solidFill>
                <a:srgbClr val="FFC000"/>
              </a:solidFill>
              <a:ln>
                <a:noFill/>
              </a:ln>
              <a:effectLst/>
            </c:spPr>
            <c:extLst>
              <c:ext xmlns:c16="http://schemas.microsoft.com/office/drawing/2014/chart" uri="{C3380CC4-5D6E-409C-BE32-E72D297353CC}">
                <c16:uniqueId val="{00000005-4A8E-4A41-A7AC-75F73FEDD576}"/>
              </c:ext>
            </c:extLst>
          </c:dPt>
          <c:dPt>
            <c:idx val="4"/>
            <c:invertIfNegative val="0"/>
            <c:bubble3D val="0"/>
            <c:spPr>
              <a:solidFill>
                <a:srgbClr val="FFC000"/>
              </a:solidFill>
              <a:ln>
                <a:noFill/>
              </a:ln>
              <a:effectLst/>
            </c:spPr>
            <c:extLst>
              <c:ext xmlns:c16="http://schemas.microsoft.com/office/drawing/2014/chart" uri="{C3380CC4-5D6E-409C-BE32-E72D297353CC}">
                <c16:uniqueId val="{00000007-4A8E-4A41-A7AC-75F73FEDD576}"/>
              </c:ext>
            </c:extLst>
          </c:dPt>
          <c:dPt>
            <c:idx val="11"/>
            <c:invertIfNegative val="0"/>
            <c:bubble3D val="0"/>
            <c:spPr>
              <a:solidFill>
                <a:srgbClr val="FFC000"/>
              </a:solidFill>
              <a:ln>
                <a:noFill/>
              </a:ln>
              <a:effectLst/>
            </c:spPr>
            <c:extLst>
              <c:ext xmlns:c16="http://schemas.microsoft.com/office/drawing/2014/chart" uri="{C3380CC4-5D6E-409C-BE32-E72D297353CC}">
                <c16:uniqueId val="{00000009-4A8E-4A41-A7AC-75F73FEDD576}"/>
              </c:ext>
            </c:extLst>
          </c:dPt>
          <c:dPt>
            <c:idx val="12"/>
            <c:invertIfNegative val="0"/>
            <c:bubble3D val="0"/>
            <c:spPr>
              <a:solidFill>
                <a:srgbClr val="FFC000"/>
              </a:solidFill>
              <a:ln>
                <a:noFill/>
              </a:ln>
              <a:effectLst/>
            </c:spPr>
            <c:extLst>
              <c:ext xmlns:c16="http://schemas.microsoft.com/office/drawing/2014/chart" uri="{C3380CC4-5D6E-409C-BE32-E72D297353CC}">
                <c16:uniqueId val="{0000000B-4A8E-4A41-A7AC-75F73FEDD576}"/>
              </c:ext>
            </c:extLst>
          </c:dPt>
          <c:cat>
            <c:strRef>
              <c:f>Sheet1!$AA$2:$AA$16</c:f>
              <c:strCache>
                <c:ptCount val="15"/>
                <c:pt idx="0">
                  <c:v>original</c:v>
                </c:pt>
                <c:pt idx="1">
                  <c:v>Baseline(2000)</c:v>
                </c:pt>
                <c:pt idx="2">
                  <c:v>HighPass(2000)</c:v>
                </c:pt>
                <c:pt idx="3">
                  <c:v>LowPass(2000)</c:v>
                </c:pt>
                <c:pt idx="4">
                  <c:v>HighLowChange(2000)</c:v>
                </c:pt>
                <c:pt idx="5">
                  <c:v>AmpPhaChange(2000)</c:v>
                </c:pt>
                <c:pt idx="6">
                  <c:v>HighLowChangemix(2000)</c:v>
                </c:pt>
                <c:pt idx="7">
                  <c:v>AmpPhaChangemix(2000)</c:v>
                </c:pt>
                <c:pt idx="8">
                  <c:v>Baseline(10000)</c:v>
                </c:pt>
                <c:pt idx="9">
                  <c:v>HighPass(10000)</c:v>
                </c:pt>
                <c:pt idx="10">
                  <c:v>LowPass(10000)</c:v>
                </c:pt>
                <c:pt idx="11">
                  <c:v>HighLowChange(10000)</c:v>
                </c:pt>
                <c:pt idx="12">
                  <c:v>AmpPhaChange(10000)</c:v>
                </c:pt>
                <c:pt idx="13">
                  <c:v>HighLowChangemix(10000)</c:v>
                </c:pt>
                <c:pt idx="14">
                  <c:v>AmpPhaChangemix(10000)</c:v>
                </c:pt>
              </c:strCache>
            </c:strRef>
          </c:cat>
          <c:val>
            <c:numRef>
              <c:f>Sheet1!$AD$2:$AD$16</c:f>
              <c:numCache>
                <c:formatCode>General</c:formatCode>
                <c:ptCount val="15"/>
                <c:pt idx="0">
                  <c:v>0.93</c:v>
                </c:pt>
                <c:pt idx="1">
                  <c:v>0.73</c:v>
                </c:pt>
                <c:pt idx="2">
                  <c:v>1</c:v>
                </c:pt>
                <c:pt idx="3">
                  <c:v>0.93</c:v>
                </c:pt>
                <c:pt idx="4">
                  <c:v>0.93</c:v>
                </c:pt>
                <c:pt idx="5">
                  <c:v>0.73</c:v>
                </c:pt>
                <c:pt idx="6">
                  <c:v>0.66</c:v>
                </c:pt>
                <c:pt idx="7">
                  <c:v>0.8</c:v>
                </c:pt>
                <c:pt idx="8">
                  <c:v>0.6</c:v>
                </c:pt>
                <c:pt idx="9">
                  <c:v>0.6</c:v>
                </c:pt>
                <c:pt idx="10">
                  <c:v>0.73</c:v>
                </c:pt>
                <c:pt idx="11">
                  <c:v>0.93</c:v>
                </c:pt>
                <c:pt idx="12">
                  <c:v>0.93</c:v>
                </c:pt>
                <c:pt idx="13">
                  <c:v>0.73</c:v>
                </c:pt>
                <c:pt idx="14">
                  <c:v>0.67</c:v>
                </c:pt>
              </c:numCache>
            </c:numRef>
          </c:val>
          <c:extLst>
            <c:ext xmlns:c16="http://schemas.microsoft.com/office/drawing/2014/chart" uri="{C3380CC4-5D6E-409C-BE32-E72D297353CC}">
              <c16:uniqueId val="{0000000C-4A8E-4A41-A7AC-75F73FEDD576}"/>
            </c:ext>
          </c:extLst>
        </c:ser>
        <c:dLbls>
          <c:showLegendKey val="0"/>
          <c:showVal val="0"/>
          <c:showCatName val="0"/>
          <c:showSerName val="0"/>
          <c:showPercent val="0"/>
          <c:showBubbleSize val="0"/>
        </c:dLbls>
        <c:gapWidth val="219"/>
        <c:overlap val="-27"/>
        <c:axId val="698211600"/>
        <c:axId val="698211280"/>
      </c:barChart>
      <c:catAx>
        <c:axId val="69821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98211280"/>
        <c:crosses val="autoZero"/>
        <c:auto val="1"/>
        <c:lblAlgn val="ctr"/>
        <c:lblOffset val="100"/>
        <c:noMultiLvlLbl val="0"/>
      </c:catAx>
      <c:valAx>
        <c:axId val="69821128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98211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b="1" dirty="0" err="1"/>
              <a:t>ROC_AUC_Score</a:t>
            </a:r>
            <a:endParaRPr lang="en-US" altLang="ja-JP"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Sheet1!$AF$1</c:f>
              <c:strCache>
                <c:ptCount val="1"/>
                <c:pt idx="0">
                  <c:v>Roc_Auc_Score</c:v>
                </c:pt>
              </c:strCache>
            </c:strRef>
          </c:tx>
          <c:spPr>
            <a:solidFill>
              <a:schemeClr val="accent1"/>
            </a:solidFill>
            <a:ln>
              <a:noFill/>
            </a:ln>
            <a:effectLst/>
          </c:spPr>
          <c:invertIfNegative val="0"/>
          <c:dPt>
            <c:idx val="10"/>
            <c:invertIfNegative val="0"/>
            <c:bubble3D val="0"/>
            <c:spPr>
              <a:solidFill>
                <a:srgbClr val="FFC000"/>
              </a:solidFill>
              <a:ln>
                <a:noFill/>
              </a:ln>
              <a:effectLst/>
            </c:spPr>
            <c:extLst>
              <c:ext xmlns:c16="http://schemas.microsoft.com/office/drawing/2014/chart" uri="{C3380CC4-5D6E-409C-BE32-E72D297353CC}">
                <c16:uniqueId val="{00000001-7A43-4E46-A8C3-0E8C7FB205CD}"/>
              </c:ext>
            </c:extLst>
          </c:dPt>
          <c:dPt>
            <c:idx val="11"/>
            <c:invertIfNegative val="0"/>
            <c:bubble3D val="0"/>
            <c:spPr>
              <a:solidFill>
                <a:srgbClr val="FF0000"/>
              </a:solidFill>
              <a:ln>
                <a:noFill/>
              </a:ln>
              <a:effectLst/>
            </c:spPr>
            <c:extLst>
              <c:ext xmlns:c16="http://schemas.microsoft.com/office/drawing/2014/chart" uri="{C3380CC4-5D6E-409C-BE32-E72D297353CC}">
                <c16:uniqueId val="{00000003-7A43-4E46-A8C3-0E8C7FB205CD}"/>
              </c:ext>
            </c:extLst>
          </c:dPt>
          <c:dPt>
            <c:idx val="12"/>
            <c:invertIfNegative val="0"/>
            <c:bubble3D val="0"/>
            <c:spPr>
              <a:solidFill>
                <a:srgbClr val="FF0000"/>
              </a:solidFill>
              <a:ln>
                <a:noFill/>
              </a:ln>
              <a:effectLst/>
            </c:spPr>
            <c:extLst>
              <c:ext xmlns:c16="http://schemas.microsoft.com/office/drawing/2014/chart" uri="{C3380CC4-5D6E-409C-BE32-E72D297353CC}">
                <c16:uniqueId val="{00000005-7A43-4E46-A8C3-0E8C7FB205CD}"/>
              </c:ext>
            </c:extLst>
          </c:dPt>
          <c:dPt>
            <c:idx val="13"/>
            <c:invertIfNegative val="0"/>
            <c:bubble3D val="0"/>
            <c:spPr>
              <a:solidFill>
                <a:srgbClr val="FFC000"/>
              </a:solidFill>
              <a:ln>
                <a:noFill/>
              </a:ln>
              <a:effectLst/>
            </c:spPr>
            <c:extLst>
              <c:ext xmlns:c16="http://schemas.microsoft.com/office/drawing/2014/chart" uri="{C3380CC4-5D6E-409C-BE32-E72D297353CC}">
                <c16:uniqueId val="{00000007-7A43-4E46-A8C3-0E8C7FB205CD}"/>
              </c:ext>
            </c:extLst>
          </c:dPt>
          <c:cat>
            <c:strRef>
              <c:f>Sheet1!$AA$2:$AA$16</c:f>
              <c:strCache>
                <c:ptCount val="15"/>
                <c:pt idx="0">
                  <c:v>original</c:v>
                </c:pt>
                <c:pt idx="1">
                  <c:v>Baseline(2000)</c:v>
                </c:pt>
                <c:pt idx="2">
                  <c:v>HighPass(2000)</c:v>
                </c:pt>
                <c:pt idx="3">
                  <c:v>LowPass(2000)</c:v>
                </c:pt>
                <c:pt idx="4">
                  <c:v>HighLowChange(2000)</c:v>
                </c:pt>
                <c:pt idx="5">
                  <c:v>AmpPhaChange(2000)</c:v>
                </c:pt>
                <c:pt idx="6">
                  <c:v>HighLowChangemix(2000)</c:v>
                </c:pt>
                <c:pt idx="7">
                  <c:v>AmpPhaChangemix(2000)</c:v>
                </c:pt>
                <c:pt idx="8">
                  <c:v>Baseline(10000)</c:v>
                </c:pt>
                <c:pt idx="9">
                  <c:v>HighPass(10000)</c:v>
                </c:pt>
                <c:pt idx="10">
                  <c:v>LowPass(10000)</c:v>
                </c:pt>
                <c:pt idx="11">
                  <c:v>HighLowChange(10000)</c:v>
                </c:pt>
                <c:pt idx="12">
                  <c:v>AmpPhaChange(10000)</c:v>
                </c:pt>
                <c:pt idx="13">
                  <c:v>HighLowChangemix(10000)</c:v>
                </c:pt>
                <c:pt idx="14">
                  <c:v>AmpPhaChangemix(10000)</c:v>
                </c:pt>
              </c:strCache>
            </c:strRef>
          </c:cat>
          <c:val>
            <c:numRef>
              <c:f>Sheet1!$AF$2:$AF$16</c:f>
              <c:numCache>
                <c:formatCode>General</c:formatCode>
                <c:ptCount val="15"/>
                <c:pt idx="0">
                  <c:v>0.68</c:v>
                </c:pt>
                <c:pt idx="1">
                  <c:v>0.8</c:v>
                </c:pt>
                <c:pt idx="2">
                  <c:v>0.79</c:v>
                </c:pt>
                <c:pt idx="3">
                  <c:v>0.82</c:v>
                </c:pt>
                <c:pt idx="4">
                  <c:v>0.54</c:v>
                </c:pt>
                <c:pt idx="5">
                  <c:v>0.57999999999999996</c:v>
                </c:pt>
                <c:pt idx="6">
                  <c:v>0.69</c:v>
                </c:pt>
                <c:pt idx="7">
                  <c:v>0.83</c:v>
                </c:pt>
                <c:pt idx="8">
                  <c:v>0.73</c:v>
                </c:pt>
                <c:pt idx="9">
                  <c:v>0.8</c:v>
                </c:pt>
                <c:pt idx="10">
                  <c:v>0.87</c:v>
                </c:pt>
                <c:pt idx="11">
                  <c:v>0.9</c:v>
                </c:pt>
                <c:pt idx="12">
                  <c:v>0.9</c:v>
                </c:pt>
                <c:pt idx="13">
                  <c:v>0.87</c:v>
                </c:pt>
                <c:pt idx="14">
                  <c:v>0.83</c:v>
                </c:pt>
              </c:numCache>
            </c:numRef>
          </c:val>
          <c:extLst>
            <c:ext xmlns:c16="http://schemas.microsoft.com/office/drawing/2014/chart" uri="{C3380CC4-5D6E-409C-BE32-E72D297353CC}">
              <c16:uniqueId val="{00000008-7A43-4E46-A8C3-0E8C7FB205CD}"/>
            </c:ext>
          </c:extLst>
        </c:ser>
        <c:dLbls>
          <c:showLegendKey val="0"/>
          <c:showVal val="0"/>
          <c:showCatName val="0"/>
          <c:showSerName val="0"/>
          <c:showPercent val="0"/>
          <c:showBubbleSize val="0"/>
        </c:dLbls>
        <c:gapWidth val="219"/>
        <c:overlap val="-27"/>
        <c:axId val="698216400"/>
        <c:axId val="698215440"/>
      </c:barChart>
      <c:catAx>
        <c:axId val="69821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98215440"/>
        <c:crosses val="autoZero"/>
        <c:auto val="1"/>
        <c:lblAlgn val="ctr"/>
        <c:lblOffset val="100"/>
        <c:noMultiLvlLbl val="0"/>
      </c:catAx>
      <c:valAx>
        <c:axId val="69821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98216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A38F6-047A-437B-872A-A0F74EC1DD62}" type="datetimeFigureOut">
              <a:rPr kumimoji="1" lang="ja-JP" altLang="en-US" smtClean="0"/>
              <a:t>2023/2/17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9AB51-DC31-4C05-8902-6EFF62C173FC}" type="slidenum">
              <a:rPr kumimoji="1" lang="ja-JP" altLang="en-US" smtClean="0"/>
              <a:t>‹#›</a:t>
            </a:fld>
            <a:endParaRPr kumimoji="1" lang="ja-JP" altLang="en-US"/>
          </a:p>
        </p:txBody>
      </p:sp>
    </p:spTree>
    <p:extLst>
      <p:ext uri="{BB962C8B-B14F-4D97-AF65-F5344CB8AC3E}">
        <p14:creationId xmlns:p14="http://schemas.microsoft.com/office/powerpoint/2010/main" val="3799009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これから深層学習を用いた耳下腺腫瘍の良悪性診断における周波数領域でのデータ拡張の研究についての発表を行います。</a:t>
            </a:r>
            <a:endParaRPr kumimoji="1" lang="en-US" altLang="ja-JP" dirty="0"/>
          </a:p>
          <a:p>
            <a:r>
              <a:rPr kumimoji="1" lang="ja-JP" altLang="en-US" dirty="0"/>
              <a:t>画像処理・理解研究室</a:t>
            </a:r>
            <a:r>
              <a:rPr kumimoji="1" lang="en-US" altLang="ja-JP" dirty="0"/>
              <a:t>4</a:t>
            </a:r>
            <a:r>
              <a:rPr kumimoji="1" lang="ja-JP" altLang="en-US" dirty="0"/>
              <a:t>年正木亮太朗です。</a:t>
            </a:r>
            <a:endParaRPr kumimoji="1" lang="en-US" altLang="ja-JP" dirty="0"/>
          </a:p>
          <a:p>
            <a:r>
              <a:rPr kumimoji="1" lang="ja-JP" altLang="en-US" dirty="0"/>
              <a:t>よろしくお願いいたします。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a:t>
            </a:fld>
            <a:endParaRPr kumimoji="1" lang="ja-JP" altLang="en-US"/>
          </a:p>
        </p:txBody>
      </p:sp>
    </p:spTree>
    <p:extLst>
      <p:ext uri="{BB962C8B-B14F-4D97-AF65-F5344CB8AC3E}">
        <p14:creationId xmlns:p14="http://schemas.microsoft.com/office/powerpoint/2010/main" val="2749254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次に、評価実験について説明します。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10</a:t>
            </a:fld>
            <a:endParaRPr kumimoji="1" lang="ja-JP" altLang="en-US"/>
          </a:p>
        </p:txBody>
      </p:sp>
    </p:spTree>
    <p:extLst>
      <p:ext uri="{BB962C8B-B14F-4D97-AF65-F5344CB8AC3E}">
        <p14:creationId xmlns:p14="http://schemas.microsoft.com/office/powerpoint/2010/main" val="2599727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151</a:t>
            </a:r>
            <a:r>
              <a:rPr kumimoji="1" lang="ja-JP" altLang="en-US" dirty="0"/>
              <a:t>人分の患者のデータを扱います。</a:t>
            </a:r>
            <a:endParaRPr kumimoji="1" lang="en-US" altLang="ja-JP" dirty="0"/>
          </a:p>
          <a:p>
            <a:r>
              <a:rPr kumimoji="1" lang="ja-JP" altLang="en-US" dirty="0"/>
              <a:t>患者一人当たり</a:t>
            </a:r>
            <a:r>
              <a:rPr kumimoji="1" lang="en-US" altLang="ja-JP" dirty="0"/>
              <a:t>1~5</a:t>
            </a:r>
            <a:r>
              <a:rPr kumimoji="1" lang="ja-JP" altLang="en-US" dirty="0"/>
              <a:t>枚のスライス画像があり、合計</a:t>
            </a:r>
            <a:r>
              <a:rPr kumimoji="1" lang="en-US" altLang="ja-JP" dirty="0"/>
              <a:t>652</a:t>
            </a:r>
            <a:r>
              <a:rPr kumimoji="1" lang="ja-JP" altLang="en-US" dirty="0"/>
              <a:t>枚となります。</a:t>
            </a:r>
            <a:endParaRPr kumimoji="1" lang="en-US" altLang="ja-JP" dirty="0"/>
          </a:p>
          <a:p>
            <a:r>
              <a:rPr kumimoji="1" lang="ja-JP" altLang="en-US" dirty="0"/>
              <a:t>それらのデータを患者</a:t>
            </a:r>
            <a:r>
              <a:rPr kumimoji="1" lang="en-US" altLang="ja-JP" dirty="0"/>
              <a:t>ID</a:t>
            </a:r>
            <a:r>
              <a:rPr kumimoji="1" lang="ja-JP" altLang="en-US" dirty="0"/>
              <a:t>ごとに訓練用、検証用、テスト用に分割します。</a:t>
            </a:r>
            <a:endParaRPr kumimoji="1" lang="en-US" altLang="ja-JP" dirty="0"/>
          </a:p>
          <a:p>
            <a:r>
              <a:rPr kumimoji="1" lang="ja-JP" altLang="en-US" dirty="0"/>
              <a:t>訓練用のものは、データ拡張を行い、良性、悪性ともに</a:t>
            </a:r>
            <a:r>
              <a:rPr kumimoji="1" lang="en-US" altLang="ja-JP" dirty="0"/>
              <a:t>2000</a:t>
            </a:r>
            <a:r>
              <a:rPr kumimoji="1" lang="ja-JP" altLang="en-US" dirty="0"/>
              <a:t>、</a:t>
            </a:r>
            <a:r>
              <a:rPr kumimoji="1" lang="en-US" altLang="ja-JP" dirty="0"/>
              <a:t>10000</a:t>
            </a:r>
            <a:r>
              <a:rPr kumimoji="1" lang="ja-JP" altLang="en-US" dirty="0"/>
              <a:t>までダウンサンプリングします。</a:t>
            </a:r>
            <a:endParaRPr kumimoji="1" lang="en-US" altLang="ja-JP" dirty="0"/>
          </a:p>
          <a:p>
            <a:r>
              <a:rPr kumimoji="1" lang="ja-JP" altLang="en-US" dirty="0"/>
              <a:t>また、モデルは</a:t>
            </a:r>
            <a:r>
              <a:rPr kumimoji="1" lang="en-US" altLang="ja-JP" dirty="0"/>
              <a:t>VGG16</a:t>
            </a:r>
            <a:r>
              <a:rPr kumimoji="1" lang="ja-JP" altLang="en-US" dirty="0"/>
              <a:t>の</a:t>
            </a:r>
            <a:r>
              <a:rPr kumimoji="1" lang="en-US" altLang="ja-JP" dirty="0"/>
              <a:t>block5_conv1</a:t>
            </a:r>
            <a:r>
              <a:rPr kumimoji="1" lang="ja-JP" altLang="en-US" dirty="0"/>
              <a:t>以降の畳み込み層と全結合層のファインチューニングを行います。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7D0DB4F0-172B-415C-8E26-98CF34DCF45A}" type="slidenum">
              <a:rPr kumimoji="1" lang="ja-JP" altLang="en-US" smtClean="0"/>
              <a:t>11</a:t>
            </a:fld>
            <a:endParaRPr kumimoji="1" lang="ja-JP" altLang="en-US"/>
          </a:p>
        </p:txBody>
      </p:sp>
    </p:spTree>
    <p:extLst>
      <p:ext uri="{BB962C8B-B14F-4D97-AF65-F5344CB8AC3E}">
        <p14:creationId xmlns:p14="http://schemas.microsoft.com/office/powerpoint/2010/main" val="261993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判定では、患者</a:t>
            </a:r>
            <a:r>
              <a:rPr kumimoji="1" lang="en-US" altLang="ja-JP" dirty="0"/>
              <a:t>ID</a:t>
            </a:r>
            <a:r>
              <a:rPr kumimoji="1" lang="ja-JP" altLang="en-US" dirty="0"/>
              <a:t>ごとの</a:t>
            </a:r>
            <a:r>
              <a:rPr kumimoji="1" lang="en-US" altLang="ja-JP" dirty="0"/>
              <a:t>1~5</a:t>
            </a:r>
            <a:r>
              <a:rPr kumimoji="1" lang="ja-JP" altLang="en-US" dirty="0"/>
              <a:t>枚のスライス画像に対して多数決判定を行ます。</a:t>
            </a:r>
            <a:endParaRPr kumimoji="1" lang="en-US" altLang="ja-JP" dirty="0"/>
          </a:p>
          <a:p>
            <a:r>
              <a:rPr kumimoji="1" lang="ja-JP" altLang="en-US" dirty="0"/>
              <a:t>同数の場合を悪性判定としています。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12</a:t>
            </a:fld>
            <a:endParaRPr kumimoji="1" lang="ja-JP" altLang="en-US"/>
          </a:p>
        </p:txBody>
      </p:sp>
    </p:spTree>
    <p:extLst>
      <p:ext uri="{BB962C8B-B14F-4D97-AF65-F5344CB8AC3E}">
        <p14:creationId xmlns:p14="http://schemas.microsoft.com/office/powerpoint/2010/main" val="80454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評価指標は、混同行列を用いて得られる正解率、</a:t>
            </a:r>
            <a:r>
              <a:rPr kumimoji="1" lang="en-US" altLang="ja-JP" dirty="0"/>
              <a:t>F1</a:t>
            </a:r>
            <a:r>
              <a:rPr kumimoji="1" lang="ja-JP" altLang="en-US" dirty="0"/>
              <a:t>値を用います。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13</a:t>
            </a:fld>
            <a:endParaRPr kumimoji="1" lang="ja-JP" altLang="en-US"/>
          </a:p>
        </p:txBody>
      </p:sp>
    </p:spTree>
    <p:extLst>
      <p:ext uri="{BB962C8B-B14F-4D97-AF65-F5344CB8AC3E}">
        <p14:creationId xmlns:p14="http://schemas.microsoft.com/office/powerpoint/2010/main" val="248693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データ数</a:t>
            </a:r>
            <a:r>
              <a:rPr kumimoji="1" lang="en-US" altLang="ja-JP" dirty="0"/>
              <a:t>2000</a:t>
            </a:r>
            <a:r>
              <a:rPr kumimoji="1" lang="ja-JP" altLang="en-US" dirty="0"/>
              <a:t>、</a:t>
            </a:r>
            <a:r>
              <a:rPr kumimoji="1" lang="en-US" altLang="ja-JP" dirty="0"/>
              <a:t>10000</a:t>
            </a:r>
            <a:r>
              <a:rPr kumimoji="1" lang="ja-JP" altLang="en-US" dirty="0"/>
              <a:t>における各手法での結果の一覧はそれぞれ次のようになります。</a:t>
            </a:r>
            <a:endParaRPr kumimoji="1" lang="en-US" altLang="ja-JP" dirty="0"/>
          </a:p>
          <a:p>
            <a:r>
              <a:rPr kumimoji="1" lang="ja-JP" altLang="en-US" dirty="0"/>
              <a:t>各データ数において最も高い結果のものを色付けしてあります。</a:t>
            </a:r>
            <a:endParaRPr kumimoji="1" lang="en-US" altLang="ja-JP" dirty="0"/>
          </a:p>
          <a:p>
            <a:r>
              <a:rPr kumimoji="1" lang="ja-JP" altLang="en-US" dirty="0"/>
              <a:t>データ数</a:t>
            </a:r>
            <a:r>
              <a:rPr kumimoji="1" lang="en-US" altLang="ja-JP" dirty="0"/>
              <a:t>2000</a:t>
            </a:r>
            <a:r>
              <a:rPr kumimoji="1" lang="ja-JP" altLang="en-US" dirty="0"/>
              <a:t>の場合ハイパスフィルタ、ローパスフィルタにおいて高い結果が得られており、データ数</a:t>
            </a:r>
            <a:r>
              <a:rPr kumimoji="1" lang="en-US" altLang="ja-JP" dirty="0"/>
              <a:t>10000</a:t>
            </a:r>
            <a:r>
              <a:rPr kumimoji="1" lang="ja-JP" altLang="en-US" dirty="0"/>
              <a:t>の場合同一クラス内での高周波成分と低周波成分の交換、振幅特性と位相特性の交換が最も高い結果が得られていることがわかります。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14</a:t>
            </a:fld>
            <a:endParaRPr kumimoji="1" lang="ja-JP" altLang="en-US"/>
          </a:p>
        </p:txBody>
      </p:sp>
    </p:spTree>
    <p:extLst>
      <p:ext uri="{BB962C8B-B14F-4D97-AF65-F5344CB8AC3E}">
        <p14:creationId xmlns:p14="http://schemas.microsoft.com/office/powerpoint/2010/main" val="1182778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各指標での結果はそれぞれ次のようになります。</a:t>
            </a:r>
            <a:endParaRPr kumimoji="1" lang="en-US" altLang="ja-JP" dirty="0"/>
          </a:p>
          <a:p>
            <a:r>
              <a:rPr kumimoji="1" lang="en-US" altLang="ja-JP" dirty="0"/>
              <a:t>original</a:t>
            </a:r>
            <a:r>
              <a:rPr kumimoji="1" lang="ja-JP" altLang="en-US" dirty="0"/>
              <a:t>は拡張しない場合、</a:t>
            </a:r>
            <a:r>
              <a:rPr kumimoji="1" lang="en-US" altLang="ja-JP" dirty="0"/>
              <a:t>baseline</a:t>
            </a:r>
            <a:r>
              <a:rPr kumimoji="1" lang="ja-JP" altLang="en-US" dirty="0"/>
              <a:t>は空間領域での拡張、それ以外は各手法に対応しています。</a:t>
            </a:r>
            <a:endParaRPr kumimoji="1" lang="en-US" altLang="ja-JP" dirty="0"/>
          </a:p>
          <a:p>
            <a:r>
              <a:rPr kumimoji="1" lang="ja-JP" altLang="en-US" dirty="0"/>
              <a:t>また、かっこの中の数字がデータ数となっています。</a:t>
            </a:r>
            <a:endParaRPr kumimoji="1" lang="en-US" altLang="ja-JP" dirty="0"/>
          </a:p>
          <a:p>
            <a:r>
              <a:rPr kumimoji="1" lang="ja-JP" altLang="en-US" dirty="0"/>
              <a:t>正解率では、データ数</a:t>
            </a:r>
            <a:r>
              <a:rPr kumimoji="1" lang="en-US" altLang="ja-JP" dirty="0"/>
              <a:t>10000</a:t>
            </a:r>
            <a:r>
              <a:rPr kumimoji="1" lang="ja-JP" altLang="en-US" dirty="0"/>
              <a:t>の同一クラス内での振幅特性、位相特性の交換、高周波成分、低周波成分の交換が最も高い結果となっています。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15</a:t>
            </a:fld>
            <a:endParaRPr kumimoji="1" lang="ja-JP" altLang="en-US"/>
          </a:p>
        </p:txBody>
      </p:sp>
    </p:spTree>
    <p:extLst>
      <p:ext uri="{BB962C8B-B14F-4D97-AF65-F5344CB8AC3E}">
        <p14:creationId xmlns:p14="http://schemas.microsoft.com/office/powerpoint/2010/main" val="867770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F1</a:t>
            </a:r>
            <a:r>
              <a:rPr kumimoji="1" lang="ja-JP" altLang="en-US" dirty="0"/>
              <a:t>値でも正解率と同様の手法が最も高い結果となっています。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16</a:t>
            </a:fld>
            <a:endParaRPr kumimoji="1" lang="ja-JP" altLang="en-US"/>
          </a:p>
        </p:txBody>
      </p:sp>
    </p:spTree>
    <p:extLst>
      <p:ext uri="{BB962C8B-B14F-4D97-AF65-F5344CB8AC3E}">
        <p14:creationId xmlns:p14="http://schemas.microsoft.com/office/powerpoint/2010/main" val="213878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これらの結果からデータ数</a:t>
            </a:r>
            <a:r>
              <a:rPr kumimoji="1" lang="en-US" altLang="ja-JP" dirty="0"/>
              <a:t>10000</a:t>
            </a:r>
            <a:r>
              <a:rPr kumimoji="1" lang="ja-JP" altLang="en-US" dirty="0"/>
              <a:t>での同一クラス内での振幅特性と位相特性の交換、高周波成分と低周波成分の交換が両方の指標において最高値となっていることがわかります。</a:t>
            </a:r>
            <a:endParaRPr kumimoji="1" lang="en-US" altLang="ja-JP" dirty="0"/>
          </a:p>
          <a:p>
            <a:r>
              <a:rPr kumimoji="1" lang="ja-JP" altLang="en-US" dirty="0"/>
              <a:t>したがって、これらの手法を本研究での提案手法とします。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17</a:t>
            </a:fld>
            <a:endParaRPr kumimoji="1" lang="ja-JP" altLang="en-US"/>
          </a:p>
        </p:txBody>
      </p:sp>
    </p:spTree>
    <p:extLst>
      <p:ext uri="{BB962C8B-B14F-4D97-AF65-F5344CB8AC3E}">
        <p14:creationId xmlns:p14="http://schemas.microsoft.com/office/powerpoint/2010/main" val="1456305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本研究のまとめです。</a:t>
            </a:r>
            <a:endParaRPr kumimoji="1" lang="en-US" altLang="ja-JP" dirty="0"/>
          </a:p>
          <a:p>
            <a:r>
              <a:rPr kumimoji="1" lang="en-US" altLang="ja-JP" dirty="0"/>
              <a:t>CNN</a:t>
            </a:r>
            <a:r>
              <a:rPr kumimoji="1" lang="ja-JP" altLang="en-US" dirty="0"/>
              <a:t>の訓練に十分なほど医療用画像は大量に用意することはできません</a:t>
            </a:r>
            <a:endParaRPr kumimoji="1" lang="en-US" altLang="ja-JP" dirty="0"/>
          </a:p>
          <a:p>
            <a:r>
              <a:rPr kumimoji="1" lang="ja-JP" altLang="en-US" dirty="0"/>
              <a:t>そのため周波数領域での最適なデータ拡張手法を提案しました。</a:t>
            </a:r>
            <a:endParaRPr kumimoji="1" lang="en-US" altLang="ja-JP" dirty="0"/>
          </a:p>
          <a:p>
            <a:r>
              <a:rPr kumimoji="1" lang="ja-JP" altLang="en-US" dirty="0"/>
              <a:t>実験の結果、同一クラス内での振幅特性、位相特性の交換、高周波成分、低周波成分の交換が最も良い結果となることがわかりました。</a:t>
            </a:r>
            <a:endParaRPr kumimoji="1" lang="en-US" altLang="ja-JP" dirty="0"/>
          </a:p>
          <a:p>
            <a:r>
              <a:rPr kumimoji="1" lang="ja-JP" altLang="en-US" dirty="0"/>
              <a:t>今後は、</a:t>
            </a:r>
            <a:r>
              <a:rPr kumimoji="1" lang="en-US" altLang="ja-JP" dirty="0"/>
              <a:t>CNN</a:t>
            </a:r>
            <a:r>
              <a:rPr kumimoji="1" lang="ja-JP" altLang="en-US" dirty="0"/>
              <a:t>モデルの改良、ダウンサンプリング手法の検討を行うことでさらに</a:t>
            </a:r>
            <a:r>
              <a:rPr kumimoji="1" lang="en-US" altLang="ja-JP" dirty="0"/>
              <a:t>CNN</a:t>
            </a:r>
            <a:r>
              <a:rPr kumimoji="1" lang="ja-JP" altLang="en-US" dirty="0"/>
              <a:t>モデルの精度を上げる手法を検討します。</a:t>
            </a:r>
            <a:endParaRPr kumimoji="1" lang="en-US" altLang="ja-JP" dirty="0"/>
          </a:p>
          <a:p>
            <a:r>
              <a:rPr kumimoji="1" lang="ja-JP" altLang="en-US" dirty="0"/>
              <a:t>以上で発表を終わります。</a:t>
            </a:r>
            <a:endParaRPr kumimoji="1" lang="en-US" altLang="ja-JP" dirty="0"/>
          </a:p>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18</a:t>
            </a:fld>
            <a:endParaRPr kumimoji="1" lang="ja-JP" altLang="en-US"/>
          </a:p>
        </p:txBody>
      </p:sp>
    </p:spTree>
    <p:extLst>
      <p:ext uri="{BB962C8B-B14F-4D97-AF65-F5344CB8AC3E}">
        <p14:creationId xmlns:p14="http://schemas.microsoft.com/office/powerpoint/2010/main" val="1128564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次に、周波数領域での</a:t>
            </a:r>
            <a:r>
              <a:rPr kumimoji="1" lang="en-US" altLang="ja-JP" dirty="0" err="1"/>
              <a:t>mixup</a:t>
            </a:r>
            <a:r>
              <a:rPr kumimoji="1" lang="ja-JP" altLang="en-US" dirty="0"/>
              <a:t>を提案します。</a:t>
            </a:r>
            <a:endParaRPr kumimoji="1" lang="en-US" altLang="ja-JP" dirty="0"/>
          </a:p>
          <a:p>
            <a:r>
              <a:rPr kumimoji="1" lang="en-US" altLang="ja-JP" dirty="0" err="1"/>
              <a:t>mixup</a:t>
            </a:r>
            <a:r>
              <a:rPr kumimoji="1" lang="ja-JP" altLang="en-US" dirty="0"/>
              <a:t>は、</a:t>
            </a:r>
            <a:r>
              <a:rPr kumimoji="1" lang="en-US" altLang="ja-JP" dirty="0"/>
              <a:t>2</a:t>
            </a:r>
            <a:r>
              <a:rPr kumimoji="1" lang="ja-JP" altLang="en-US" dirty="0"/>
              <a:t>枚の画像をラベルとともにブレンドする手法ですが、一般的に空間領域で用いられます。</a:t>
            </a:r>
            <a:endParaRPr kumimoji="1" lang="en-US" altLang="ja-JP" dirty="0"/>
          </a:p>
          <a:p>
            <a:r>
              <a:rPr kumimoji="1" lang="ja-JP" altLang="en-US" dirty="0"/>
              <a:t>本研究では、周波数領域で用い、割合の大きいほうのクラスを採用しました。</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19</a:t>
            </a:fld>
            <a:endParaRPr kumimoji="1" lang="ja-JP" altLang="en-US"/>
          </a:p>
        </p:txBody>
      </p:sp>
    </p:spTree>
    <p:extLst>
      <p:ext uri="{BB962C8B-B14F-4D97-AF65-F5344CB8AC3E}">
        <p14:creationId xmlns:p14="http://schemas.microsoft.com/office/powerpoint/2010/main" val="115786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耳下腺は両側の耳の下にある唾液を作る腺組織です。</a:t>
            </a:r>
            <a:endParaRPr kumimoji="1" lang="en-US" altLang="ja-JP" dirty="0"/>
          </a:p>
          <a:p>
            <a:r>
              <a:rPr kumimoji="1" lang="ja-JP" altLang="en-US" dirty="0"/>
              <a:t>耳下腺には顔面神経があり、取り除くと後遺症の恐れがあります。</a:t>
            </a:r>
            <a:endParaRPr kumimoji="1" lang="en-US" altLang="ja-JP" dirty="0"/>
          </a:p>
          <a:p>
            <a:r>
              <a:rPr kumimoji="1" lang="ja-JP" altLang="en-US" dirty="0"/>
              <a:t>したがって、良性の場合は手術を行わず、悪性の場合は隣接した顔面神経の合併切除を行います。</a:t>
            </a:r>
            <a:endParaRPr kumimoji="1" lang="en-US" altLang="ja-JP" dirty="0"/>
          </a:p>
          <a:p>
            <a:r>
              <a:rPr kumimoji="1" lang="ja-JP" altLang="en-US" dirty="0"/>
              <a:t>そのため、後遺症を防ぐためにも良性、悪性の判定を正しく行いたいと考えています。</a:t>
            </a:r>
          </a:p>
          <a:p>
            <a:r>
              <a:rPr kumimoji="1" lang="ja-JP" altLang="en-US" dirty="0"/>
              <a:t>そこで、本研究では、</a:t>
            </a:r>
            <a:r>
              <a:rPr kumimoji="1" lang="en-US" altLang="ja-JP" dirty="0"/>
              <a:t>MRI</a:t>
            </a:r>
            <a:r>
              <a:rPr kumimoji="1" lang="ja-JP" altLang="en-US" dirty="0"/>
              <a:t>画像を用い、</a:t>
            </a:r>
            <a:r>
              <a:rPr kumimoji="1" lang="en-US" altLang="ja-JP" dirty="0"/>
              <a:t>CNN</a:t>
            </a:r>
            <a:r>
              <a:rPr kumimoji="1" lang="ja-JP" altLang="en-US" dirty="0"/>
              <a:t>の訓練うことで良悪性診断を行います。</a:t>
            </a:r>
          </a:p>
        </p:txBody>
      </p:sp>
      <p:sp>
        <p:nvSpPr>
          <p:cNvPr id="4" name="スライド番号プレースホルダー 3"/>
          <p:cNvSpPr>
            <a:spLocks noGrp="1"/>
          </p:cNvSpPr>
          <p:nvPr>
            <p:ph type="sldNum" sz="quarter" idx="5"/>
          </p:nvPr>
        </p:nvSpPr>
        <p:spPr/>
        <p:txBody>
          <a:bodyPr/>
          <a:lstStyle/>
          <a:p>
            <a:fld id="{7D0DB4F0-172B-415C-8E26-98CF34DCF45A}" type="slidenum">
              <a:rPr kumimoji="1" lang="ja-JP" altLang="en-US" smtClean="0"/>
              <a:t>2</a:t>
            </a:fld>
            <a:endParaRPr kumimoji="1" lang="ja-JP" altLang="en-US"/>
          </a:p>
        </p:txBody>
      </p:sp>
    </p:spTree>
    <p:extLst>
      <p:ext uri="{BB962C8B-B14F-4D97-AF65-F5344CB8AC3E}">
        <p14:creationId xmlns:p14="http://schemas.microsoft.com/office/powerpoint/2010/main" val="574988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適合率では、データ数</a:t>
            </a:r>
            <a:r>
              <a:rPr kumimoji="1" lang="en-US" altLang="ja-JP" dirty="0"/>
              <a:t>10000</a:t>
            </a:r>
            <a:r>
              <a:rPr kumimoji="1" lang="ja-JP" altLang="en-US" dirty="0"/>
              <a:t>の同一クラス内での振幅特性、位相特性の交換、高周波成分、低周波数成分の交換が</a:t>
            </a:r>
            <a:r>
              <a:rPr kumimoji="1" lang="en-US" altLang="ja-JP" dirty="0"/>
              <a:t>2</a:t>
            </a:r>
            <a:r>
              <a:rPr kumimoji="1" lang="ja-JP" altLang="en-US" dirty="0"/>
              <a:t>番目に高い結果となっています。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20</a:t>
            </a:fld>
            <a:endParaRPr kumimoji="1" lang="ja-JP" altLang="en-US"/>
          </a:p>
        </p:txBody>
      </p:sp>
    </p:spTree>
    <p:extLst>
      <p:ext uri="{BB962C8B-B14F-4D97-AF65-F5344CB8AC3E}">
        <p14:creationId xmlns:p14="http://schemas.microsoft.com/office/powerpoint/2010/main" val="3993016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再現率では、データ数</a:t>
            </a:r>
            <a:r>
              <a:rPr kumimoji="1" lang="en-US" altLang="ja-JP" dirty="0"/>
              <a:t>10000</a:t>
            </a:r>
            <a:r>
              <a:rPr kumimoji="1" lang="ja-JP" altLang="en-US" dirty="0"/>
              <a:t>の同一クラス内での振幅特性、位相特性の交換、高周波成分、低周波数成分の交換が</a:t>
            </a:r>
            <a:r>
              <a:rPr kumimoji="1" lang="en-US" altLang="ja-JP" dirty="0"/>
              <a:t>2</a:t>
            </a:r>
            <a:r>
              <a:rPr kumimoji="1" lang="ja-JP" altLang="en-US" dirty="0"/>
              <a:t>番目に高い結果となっています。</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21</a:t>
            </a:fld>
            <a:endParaRPr kumimoji="1" lang="ja-JP" altLang="en-US"/>
          </a:p>
        </p:txBody>
      </p:sp>
    </p:spTree>
    <p:extLst>
      <p:ext uri="{BB962C8B-B14F-4D97-AF65-F5344CB8AC3E}">
        <p14:creationId xmlns:p14="http://schemas.microsoft.com/office/powerpoint/2010/main" val="2370517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ROC_AUC_SCORE</a:t>
            </a:r>
            <a:r>
              <a:rPr kumimoji="1" lang="ja-JP" altLang="en-US" dirty="0"/>
              <a:t>では、データ数</a:t>
            </a:r>
            <a:r>
              <a:rPr kumimoji="1" lang="en-US" altLang="ja-JP" dirty="0"/>
              <a:t>10000</a:t>
            </a:r>
            <a:r>
              <a:rPr kumimoji="1" lang="ja-JP" altLang="en-US" dirty="0"/>
              <a:t>の同一クラス内での振幅特性、位相特性の交換、高周波成分、低周波数成分の交換が最も高い結果となっています。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22</a:t>
            </a:fld>
            <a:endParaRPr kumimoji="1" lang="ja-JP" altLang="en-US"/>
          </a:p>
        </p:txBody>
      </p:sp>
    </p:spTree>
    <p:extLst>
      <p:ext uri="{BB962C8B-B14F-4D97-AF65-F5344CB8AC3E}">
        <p14:creationId xmlns:p14="http://schemas.microsoft.com/office/powerpoint/2010/main" val="355264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roc_auc_score</a:t>
            </a:r>
            <a:r>
              <a:rPr kumimoji="1" lang="ja-JP" altLang="en-US" dirty="0"/>
              <a:t>も同様に混同行列から得られます。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23</a:t>
            </a:fld>
            <a:endParaRPr kumimoji="1" lang="ja-JP" altLang="en-US"/>
          </a:p>
        </p:txBody>
      </p:sp>
    </p:spTree>
    <p:extLst>
      <p:ext uri="{BB962C8B-B14F-4D97-AF65-F5344CB8AC3E}">
        <p14:creationId xmlns:p14="http://schemas.microsoft.com/office/powerpoint/2010/main" val="1250490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dirty="0"/>
              <a:t>これらの結果から、</a:t>
            </a:r>
            <a:r>
              <a:rPr lang="ja-JP" altLang="en-US" sz="1200" b="1" dirty="0"/>
              <a:t>データ数</a:t>
            </a:r>
            <a:r>
              <a:rPr lang="en-US" altLang="ja-JP" sz="1200" b="1" dirty="0"/>
              <a:t>10000</a:t>
            </a:r>
            <a:r>
              <a:rPr lang="ja-JP" altLang="en-US" sz="1200" b="1" dirty="0"/>
              <a:t>での同一クラス内での振幅特性・位相特性の交換、高周波数成分・低周波数成分の交換がすべての指標において上位</a:t>
            </a:r>
            <a:r>
              <a:rPr lang="en-US" altLang="ja-JP" sz="1200" b="1" dirty="0"/>
              <a:t>2</a:t>
            </a:r>
            <a:r>
              <a:rPr lang="ja-JP" altLang="en-US" sz="1200" b="1" dirty="0"/>
              <a:t>番目の数値となっているため、</a:t>
            </a:r>
            <a:endParaRPr lang="en-US" altLang="ja-JP" sz="1200" b="1" dirty="0"/>
          </a:p>
          <a:p>
            <a:pPr algn="l"/>
            <a:r>
              <a:rPr kumimoji="1" lang="ja-JP" altLang="en-US" sz="1200" b="1" dirty="0"/>
              <a:t>これらを提案手法とします。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24</a:t>
            </a:fld>
            <a:endParaRPr kumimoji="1" lang="ja-JP" altLang="en-US"/>
          </a:p>
        </p:txBody>
      </p:sp>
    </p:spTree>
    <p:extLst>
      <p:ext uri="{BB962C8B-B14F-4D97-AF65-F5344CB8AC3E}">
        <p14:creationId xmlns:p14="http://schemas.microsoft.com/office/powerpoint/2010/main" val="398655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画像診断の流れについて説明を行います。</a:t>
            </a:r>
            <a:endParaRPr kumimoji="1" lang="en-US" altLang="ja-JP" dirty="0"/>
          </a:p>
          <a:p>
            <a:r>
              <a:rPr kumimoji="1" lang="ja-JP" altLang="en-US" dirty="0"/>
              <a:t>まず、上のような</a:t>
            </a:r>
            <a:r>
              <a:rPr kumimoji="1" lang="en-US" altLang="ja-JP" dirty="0"/>
              <a:t>MRI</a:t>
            </a:r>
            <a:r>
              <a:rPr kumimoji="1" lang="ja-JP" altLang="en-US" dirty="0"/>
              <a:t>画像に対して腫瘍部分を切り取ります。</a:t>
            </a:r>
            <a:endParaRPr kumimoji="1" lang="en-US" altLang="ja-JP" dirty="0"/>
          </a:p>
          <a:p>
            <a:r>
              <a:rPr kumimoji="1" lang="ja-JP" altLang="en-US" dirty="0"/>
              <a:t>次に、切り取った画像を用いて</a:t>
            </a:r>
            <a:r>
              <a:rPr kumimoji="1" lang="en-US" altLang="ja-JP" dirty="0"/>
              <a:t>CNN</a:t>
            </a:r>
            <a:r>
              <a:rPr kumimoji="1" lang="ja-JP" altLang="en-US" dirty="0"/>
              <a:t>モデルの</a:t>
            </a:r>
            <a:r>
              <a:rPr kumimoji="1" lang="en-US" altLang="ja-JP" dirty="0"/>
              <a:t>VGG16</a:t>
            </a:r>
            <a:r>
              <a:rPr kumimoji="1" lang="ja-JP" altLang="en-US" dirty="0"/>
              <a:t>の訓練を行います。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kumimoji="1" lang="en-US" altLang="ja-JP" dirty="0"/>
              <a:t>VGG16</a:t>
            </a:r>
            <a:r>
              <a:rPr kumimoji="1" lang="ja-JP" altLang="en-US" dirty="0"/>
              <a:t>のファインチューニングで、赤で囲んでいる</a:t>
            </a:r>
            <a:r>
              <a:rPr kumimoji="1" lang="en-US" altLang="ja-JP" dirty="0"/>
              <a:t>block5_conv1</a:t>
            </a:r>
            <a:r>
              <a:rPr kumimoji="1" lang="ja-JP" altLang="en-US" dirty="0"/>
              <a:t>以降の畳み込み層と全結合層の訓練を行っています。</a:t>
            </a:r>
            <a:endParaRPr kumimoji="1" lang="en-US" altLang="ja-JP" dirty="0"/>
          </a:p>
          <a:p>
            <a:r>
              <a:rPr kumimoji="1" lang="ja-JP" altLang="en-US" dirty="0"/>
              <a:t>最後に、</a:t>
            </a:r>
            <a:r>
              <a:rPr kumimoji="1" lang="en-US" altLang="ja-JP" dirty="0"/>
              <a:t>CNN</a:t>
            </a:r>
            <a:r>
              <a:rPr kumimoji="1" lang="ja-JP" altLang="en-US" dirty="0"/>
              <a:t>のテストを行い、腫瘍の良性、悪性の判定結果を出します。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3</a:t>
            </a:fld>
            <a:endParaRPr kumimoji="1" lang="ja-JP" altLang="en-US"/>
          </a:p>
        </p:txBody>
      </p:sp>
    </p:spTree>
    <p:extLst>
      <p:ext uri="{BB962C8B-B14F-4D97-AF65-F5344CB8AC3E}">
        <p14:creationId xmlns:p14="http://schemas.microsoft.com/office/powerpoint/2010/main" val="3719327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良性、悪性のラベル付けされた医療用画像を用意するには専門的な知識が必要であり、大量に用意することが困難です。</a:t>
            </a:r>
            <a:endParaRPr kumimoji="1" lang="en-US" altLang="ja-JP" dirty="0"/>
          </a:p>
          <a:p>
            <a:r>
              <a:rPr kumimoji="1" lang="ja-JP" altLang="en-US" dirty="0"/>
              <a:t>データ数が十分でない場合に</a:t>
            </a:r>
            <a:r>
              <a:rPr kumimoji="1" lang="en-US" altLang="ja-JP" dirty="0"/>
              <a:t>CNN</a:t>
            </a:r>
            <a:r>
              <a:rPr kumimoji="1" lang="ja-JP" altLang="en-US" dirty="0"/>
              <a:t>を訓練すると、最適化を重視すると過学習になり、汎化を重視すると学習不足になります。</a:t>
            </a:r>
            <a:endParaRPr kumimoji="1" lang="en-US" altLang="ja-JP" dirty="0"/>
          </a:p>
          <a:p>
            <a:r>
              <a:rPr kumimoji="1" lang="ja-JP" altLang="en-US" dirty="0"/>
              <a:t>そこで、データ拡張を行いますが一般的に行われている空間領域での拡張では手法の種類に限界があります。</a:t>
            </a:r>
            <a:endParaRPr kumimoji="1" lang="en-US" altLang="ja-JP" dirty="0"/>
          </a:p>
          <a:p>
            <a:r>
              <a:rPr kumimoji="1" lang="ja-JP" altLang="en-US" dirty="0"/>
              <a:t>よって、本研究では周波数領域でのデータ拡張を提案します。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4</a:t>
            </a:fld>
            <a:endParaRPr kumimoji="1" lang="ja-JP" altLang="en-US"/>
          </a:p>
        </p:txBody>
      </p:sp>
    </p:spTree>
    <p:extLst>
      <p:ext uri="{BB962C8B-B14F-4D97-AF65-F5344CB8AC3E}">
        <p14:creationId xmlns:p14="http://schemas.microsoft.com/office/powerpoint/2010/main" val="335773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空間領域でのデータ拡張の例を紹介します。</a:t>
            </a:r>
            <a:endParaRPr kumimoji="1" lang="en-US" altLang="ja-JP" dirty="0"/>
          </a:p>
          <a:p>
            <a:r>
              <a:rPr kumimoji="1" lang="ja-JP" altLang="en-US" dirty="0"/>
              <a:t>回転、シフト、明るさの変換を行っていますが、画像の性質を変えすぎず、新たな特徴を得られるようにランダムな範囲で変換を行っています。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5</a:t>
            </a:fld>
            <a:endParaRPr kumimoji="1" lang="ja-JP" altLang="en-US"/>
          </a:p>
        </p:txBody>
      </p:sp>
    </p:spTree>
    <p:extLst>
      <p:ext uri="{BB962C8B-B14F-4D97-AF65-F5344CB8AC3E}">
        <p14:creationId xmlns:p14="http://schemas.microsoft.com/office/powerpoint/2010/main" val="401981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周波数領域でのデータ拡張手法としてまず、ハイパスフィルタ、ローパスフィルタを提案します。</a:t>
            </a:r>
            <a:endParaRPr kumimoji="1" lang="en-US" altLang="ja-JP" dirty="0"/>
          </a:p>
          <a:p>
            <a:r>
              <a:rPr kumimoji="1" lang="ja-JP" altLang="en-US" dirty="0"/>
              <a:t>ローパスフィルタは左図のように低周波成分を抽出することでぼやけた画像が得られます。</a:t>
            </a:r>
            <a:endParaRPr kumimoji="1" lang="en-US" altLang="ja-JP" dirty="0"/>
          </a:p>
          <a:p>
            <a:r>
              <a:rPr kumimoji="1" lang="ja-JP" altLang="en-US" dirty="0"/>
              <a:t>また、ハイパスフィルタは高周波成分のみを抽出することでエッジが抽出された画像が得られます。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6</a:t>
            </a:fld>
            <a:endParaRPr kumimoji="1" lang="ja-JP" altLang="en-US"/>
          </a:p>
        </p:txBody>
      </p:sp>
    </p:spTree>
    <p:extLst>
      <p:ext uri="{BB962C8B-B14F-4D97-AF65-F5344CB8AC3E}">
        <p14:creationId xmlns:p14="http://schemas.microsoft.com/office/powerpoint/2010/main" val="2666895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次に、同一クラス内での高周波成分、低周波成分の交換を提案します。</a:t>
            </a:r>
            <a:endParaRPr kumimoji="1" lang="en-US" altLang="ja-JP" dirty="0"/>
          </a:p>
          <a:p>
            <a:r>
              <a:rPr kumimoji="1" lang="ja-JP" altLang="en-US" dirty="0"/>
              <a:t>同一クラス内での</a:t>
            </a:r>
            <a:r>
              <a:rPr kumimoji="1" lang="en-US" altLang="ja-JP" dirty="0"/>
              <a:t>2</a:t>
            </a:r>
            <a:r>
              <a:rPr kumimoji="1" lang="ja-JP" altLang="en-US" dirty="0"/>
              <a:t>枚の画像に対して提案手法</a:t>
            </a:r>
            <a:r>
              <a:rPr kumimoji="1" lang="en-US" altLang="ja-JP" dirty="0"/>
              <a:t>A</a:t>
            </a:r>
            <a:r>
              <a:rPr kumimoji="1" lang="ja-JP" altLang="en-US" dirty="0"/>
              <a:t>のハイパスフィルタ、ローパスフィルタを適用することで、</a:t>
            </a:r>
            <a:r>
              <a:rPr kumimoji="1" lang="en-US" altLang="ja-JP" dirty="0"/>
              <a:t>2</a:t>
            </a:r>
            <a:r>
              <a:rPr kumimoji="1" lang="ja-JP" altLang="en-US" dirty="0"/>
              <a:t>つの高周波成分と低周波成分が得られます。</a:t>
            </a:r>
            <a:endParaRPr kumimoji="1" lang="en-US" altLang="ja-JP" dirty="0"/>
          </a:p>
          <a:p>
            <a:r>
              <a:rPr kumimoji="1" lang="en-US" altLang="ja-JP" dirty="0"/>
              <a:t>1</a:t>
            </a:r>
            <a:r>
              <a:rPr kumimoji="1" lang="ja-JP" altLang="en-US" dirty="0"/>
              <a:t>枚目の画像の高周波成分と</a:t>
            </a:r>
            <a:r>
              <a:rPr kumimoji="1" lang="en-US" altLang="ja-JP" dirty="0"/>
              <a:t>2</a:t>
            </a:r>
            <a:r>
              <a:rPr kumimoji="1" lang="ja-JP" altLang="en-US" dirty="0"/>
              <a:t>枚目の画像の低周波成分、</a:t>
            </a:r>
            <a:r>
              <a:rPr kumimoji="1" lang="en-US" altLang="ja-JP" dirty="0"/>
              <a:t>1</a:t>
            </a:r>
            <a:r>
              <a:rPr kumimoji="1" lang="ja-JP" altLang="en-US" dirty="0"/>
              <a:t>枚目の画像の低周波成分と</a:t>
            </a:r>
            <a:r>
              <a:rPr kumimoji="1" lang="en-US" altLang="ja-JP" dirty="0"/>
              <a:t>2</a:t>
            </a:r>
            <a:r>
              <a:rPr kumimoji="1" lang="ja-JP" altLang="en-US" dirty="0"/>
              <a:t>枚目の画像の高周波成分を交換し、組み合わせることで新たな</a:t>
            </a:r>
            <a:r>
              <a:rPr kumimoji="1" lang="en-US" altLang="ja-JP" dirty="0"/>
              <a:t>2</a:t>
            </a:r>
            <a:r>
              <a:rPr kumimoji="1" lang="ja-JP" altLang="en-US" dirty="0"/>
              <a:t>枚の画像が得られます。</a:t>
            </a:r>
          </a:p>
        </p:txBody>
      </p:sp>
      <p:sp>
        <p:nvSpPr>
          <p:cNvPr id="4" name="スライド番号プレースホルダー 3"/>
          <p:cNvSpPr>
            <a:spLocks noGrp="1"/>
          </p:cNvSpPr>
          <p:nvPr>
            <p:ph type="sldNum" sz="quarter" idx="5"/>
          </p:nvPr>
        </p:nvSpPr>
        <p:spPr/>
        <p:txBody>
          <a:bodyPr/>
          <a:lstStyle/>
          <a:p>
            <a:fld id="{8B3ACAFF-BCA1-408C-A65A-A7AF87FBBFA7}" type="slidenum">
              <a:rPr kumimoji="1" lang="ja-JP" altLang="en-US" smtClean="0"/>
              <a:t>7</a:t>
            </a:fld>
            <a:endParaRPr kumimoji="1" lang="ja-JP" altLang="en-US"/>
          </a:p>
        </p:txBody>
      </p:sp>
    </p:spTree>
    <p:extLst>
      <p:ext uri="{BB962C8B-B14F-4D97-AF65-F5344CB8AC3E}">
        <p14:creationId xmlns:p14="http://schemas.microsoft.com/office/powerpoint/2010/main" val="1413741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次に、同一クラス内での振幅特性と位相特性の交換を提案します。</a:t>
            </a:r>
            <a:endParaRPr kumimoji="1" lang="en-US" altLang="ja-JP" dirty="0"/>
          </a:p>
          <a:p>
            <a:r>
              <a:rPr kumimoji="1" lang="ja-JP" altLang="en-US" dirty="0"/>
              <a:t>提案手法</a:t>
            </a:r>
            <a:r>
              <a:rPr kumimoji="1" lang="en-US" altLang="ja-JP" dirty="0"/>
              <a:t>B</a:t>
            </a:r>
            <a:r>
              <a:rPr kumimoji="1" lang="ja-JP" altLang="en-US" dirty="0"/>
              <a:t>と同様に、同一クラス内での</a:t>
            </a:r>
            <a:r>
              <a:rPr kumimoji="1" lang="en-US" altLang="ja-JP" dirty="0"/>
              <a:t>2</a:t>
            </a:r>
            <a:r>
              <a:rPr kumimoji="1" lang="ja-JP" altLang="en-US" dirty="0"/>
              <a:t>枚の画像にフーリエ変換を行うことで振幅特性と位相特性を抽出し、それらを交換し、組み合わせることで新しい</a:t>
            </a:r>
            <a:r>
              <a:rPr kumimoji="1" lang="en-US" altLang="ja-JP" dirty="0"/>
              <a:t>2</a:t>
            </a:r>
            <a:r>
              <a:rPr kumimoji="1" lang="ja-JP" altLang="en-US" dirty="0"/>
              <a:t>枚の画像を生成します。</a:t>
            </a:r>
          </a:p>
        </p:txBody>
      </p:sp>
      <p:sp>
        <p:nvSpPr>
          <p:cNvPr id="4" name="スライド番号プレースホルダー 3"/>
          <p:cNvSpPr>
            <a:spLocks noGrp="1"/>
          </p:cNvSpPr>
          <p:nvPr>
            <p:ph type="sldNum" sz="quarter" idx="5"/>
          </p:nvPr>
        </p:nvSpPr>
        <p:spPr/>
        <p:txBody>
          <a:bodyPr/>
          <a:lstStyle/>
          <a:p>
            <a:fld id="{1AB9AB51-DC31-4C05-8902-6EFF62C173FC}" type="slidenum">
              <a:rPr kumimoji="1" lang="ja-JP" altLang="en-US" smtClean="0"/>
              <a:t>8</a:t>
            </a:fld>
            <a:endParaRPr kumimoji="1" lang="ja-JP" altLang="en-US"/>
          </a:p>
        </p:txBody>
      </p:sp>
    </p:spTree>
    <p:extLst>
      <p:ext uri="{BB962C8B-B14F-4D97-AF65-F5344CB8AC3E}">
        <p14:creationId xmlns:p14="http://schemas.microsoft.com/office/powerpoint/2010/main" val="275212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次に、周波数領域での</a:t>
            </a:r>
            <a:r>
              <a:rPr kumimoji="1" lang="en-US" altLang="ja-JP" dirty="0" err="1"/>
              <a:t>mixup</a:t>
            </a:r>
            <a:r>
              <a:rPr kumimoji="1" lang="ja-JP" altLang="en-US" dirty="0"/>
              <a:t>を提案します。</a:t>
            </a:r>
            <a:endParaRPr kumimoji="1" lang="en-US" altLang="ja-JP" dirty="0"/>
          </a:p>
          <a:p>
            <a:r>
              <a:rPr kumimoji="1" lang="en-US" altLang="ja-JP" dirty="0" err="1"/>
              <a:t>mixup</a:t>
            </a:r>
            <a:r>
              <a:rPr kumimoji="1" lang="ja-JP" altLang="en-US" dirty="0"/>
              <a:t>は、</a:t>
            </a:r>
            <a:r>
              <a:rPr kumimoji="1" lang="en-US" altLang="ja-JP" dirty="0"/>
              <a:t>2</a:t>
            </a:r>
            <a:r>
              <a:rPr kumimoji="1" lang="ja-JP" altLang="en-US" dirty="0"/>
              <a:t>枚の画像をラベルとともにブレンドする手法ですが、一般的に空間領域で用いられます。</a:t>
            </a:r>
            <a:endParaRPr kumimoji="1" lang="en-US" altLang="ja-JP" dirty="0"/>
          </a:p>
          <a:p>
            <a:r>
              <a:rPr kumimoji="1" lang="ja-JP" altLang="en-US" dirty="0"/>
              <a:t>本研究では、周波数領域で用い、割合の大きいほうのクラスを採用しました。</a:t>
            </a:r>
            <a:endParaRPr kumimoji="1" lang="en-US" altLang="ja-JP" dirty="0"/>
          </a:p>
          <a:p>
            <a:r>
              <a:rPr kumimoji="1" lang="en-US" altLang="ja-JP" dirty="0" err="1"/>
              <a:t>mixup</a:t>
            </a:r>
            <a:r>
              <a:rPr kumimoji="1" lang="ja-JP" altLang="en-US" dirty="0"/>
              <a:t>を用いた手法では、提案手法</a:t>
            </a:r>
            <a:r>
              <a:rPr kumimoji="1" lang="en-US" altLang="ja-JP" dirty="0"/>
              <a:t>B</a:t>
            </a:r>
            <a:r>
              <a:rPr kumimoji="1" lang="ja-JP" altLang="en-US" dirty="0"/>
              <a:t>、</a:t>
            </a:r>
            <a:r>
              <a:rPr kumimoji="1" lang="en-US" altLang="ja-JP" dirty="0"/>
              <a:t>C</a:t>
            </a:r>
            <a:r>
              <a:rPr kumimoji="1" lang="ja-JP" altLang="en-US" dirty="0"/>
              <a:t>における手法においてそれぞれの成分に対して</a:t>
            </a:r>
            <a:r>
              <a:rPr kumimoji="1" lang="en-US" altLang="ja-JP" dirty="0"/>
              <a:t>λ</a:t>
            </a:r>
            <a:r>
              <a:rPr kumimoji="1" lang="ja-JP" altLang="en-US" dirty="0"/>
              <a:t>、</a:t>
            </a:r>
            <a:r>
              <a:rPr kumimoji="1" lang="en-US" altLang="ja-JP" dirty="0"/>
              <a:t>1-λ</a:t>
            </a:r>
            <a:r>
              <a:rPr kumimoji="1" lang="ja-JP" altLang="en-US" dirty="0"/>
              <a:t>をかけ、新たな画像を</a:t>
            </a:r>
            <a:r>
              <a:rPr kumimoji="1" lang="en-US" altLang="ja-JP" dirty="0"/>
              <a:t>2</a:t>
            </a:r>
            <a:r>
              <a:rPr kumimoji="1" lang="ja-JP" altLang="en-US" dirty="0"/>
              <a:t>枚生成します。</a:t>
            </a:r>
            <a:endParaRPr kumimoji="1" lang="en-US" altLang="ja-JP" dirty="0"/>
          </a:p>
          <a:p>
            <a:r>
              <a:rPr kumimoji="1" lang="ja-JP" altLang="en-US" dirty="0"/>
              <a:t>スライドでは提案手法</a:t>
            </a:r>
            <a:r>
              <a:rPr kumimoji="1" lang="en-US" altLang="ja-JP" dirty="0"/>
              <a:t>B</a:t>
            </a:r>
            <a:r>
              <a:rPr kumimoji="1" lang="ja-JP" altLang="en-US" dirty="0"/>
              <a:t>のみについて書きましたが、提案手法</a:t>
            </a:r>
            <a:r>
              <a:rPr kumimoji="1" lang="en-US" altLang="ja-JP" dirty="0"/>
              <a:t>C</a:t>
            </a:r>
            <a:r>
              <a:rPr kumimoji="1" lang="ja-JP" altLang="en-US" dirty="0"/>
              <a:t>でも同様です。</a:t>
            </a:r>
            <a:endParaRPr kumimoji="1" lang="en-US" altLang="ja-JP" dirty="0"/>
          </a:p>
        </p:txBody>
      </p:sp>
      <p:sp>
        <p:nvSpPr>
          <p:cNvPr id="4" name="スライド番号プレースホルダー 3"/>
          <p:cNvSpPr>
            <a:spLocks noGrp="1"/>
          </p:cNvSpPr>
          <p:nvPr>
            <p:ph type="sldNum" sz="quarter" idx="5"/>
          </p:nvPr>
        </p:nvSpPr>
        <p:spPr/>
        <p:txBody>
          <a:bodyPr/>
          <a:lstStyle/>
          <a:p>
            <a:fld id="{8B3ACAFF-BCA1-408C-A65A-A7AF87FBBFA7}" type="slidenum">
              <a:rPr kumimoji="1" lang="ja-JP" altLang="en-US" smtClean="0"/>
              <a:t>9</a:t>
            </a:fld>
            <a:endParaRPr kumimoji="1" lang="ja-JP" altLang="en-US"/>
          </a:p>
        </p:txBody>
      </p:sp>
    </p:spTree>
    <p:extLst>
      <p:ext uri="{BB962C8B-B14F-4D97-AF65-F5344CB8AC3E}">
        <p14:creationId xmlns:p14="http://schemas.microsoft.com/office/powerpoint/2010/main" val="110442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7D873-0BD9-4E56-0FC2-83368A98AE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6752ADD-EDFC-6DDC-B6C6-A66D7D41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E3D9B7-74F9-5833-CFCD-AEAC18AC9E77}"/>
              </a:ext>
            </a:extLst>
          </p:cNvPr>
          <p:cNvSpPr>
            <a:spLocks noGrp="1"/>
          </p:cNvSpPr>
          <p:nvPr>
            <p:ph type="dt" sz="half" idx="10"/>
          </p:nvPr>
        </p:nvSpPr>
        <p:spPr/>
        <p:txBody>
          <a:bodyPr/>
          <a:lstStyle/>
          <a:p>
            <a:fld id="{8015E649-6E4B-40AF-A686-2A7B6BE97B3A}" type="datetime1">
              <a:rPr kumimoji="1" lang="ja-JP" altLang="en-US" smtClean="0"/>
              <a:t>2023/2/17</a:t>
            </a:fld>
            <a:endParaRPr kumimoji="1" lang="ja-JP" altLang="en-US"/>
          </a:p>
        </p:txBody>
      </p:sp>
      <p:sp>
        <p:nvSpPr>
          <p:cNvPr id="5" name="フッター プレースホルダー 4">
            <a:extLst>
              <a:ext uri="{FF2B5EF4-FFF2-40B4-BE49-F238E27FC236}">
                <a16:creationId xmlns:a16="http://schemas.microsoft.com/office/drawing/2014/main" id="{A1F7A1F1-0519-BA84-5942-3F41230E9A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AB12D5-ADCD-5274-1C6C-9070B55F0267}"/>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257036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76F30-584D-9099-963F-C133FEEAC39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34C3635-14BB-0AB8-CCC1-42205BE3860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56FE39-2FCC-B096-A4CF-25EC7884AF08}"/>
              </a:ext>
            </a:extLst>
          </p:cNvPr>
          <p:cNvSpPr>
            <a:spLocks noGrp="1"/>
          </p:cNvSpPr>
          <p:nvPr>
            <p:ph type="dt" sz="half" idx="10"/>
          </p:nvPr>
        </p:nvSpPr>
        <p:spPr/>
        <p:txBody>
          <a:bodyPr/>
          <a:lstStyle/>
          <a:p>
            <a:fld id="{D2560B61-DBCD-4AB6-B22B-A791D685A8A3}" type="datetime1">
              <a:rPr kumimoji="1" lang="ja-JP" altLang="en-US" smtClean="0"/>
              <a:t>2023/2/17</a:t>
            </a:fld>
            <a:endParaRPr kumimoji="1" lang="ja-JP" altLang="en-US"/>
          </a:p>
        </p:txBody>
      </p:sp>
      <p:sp>
        <p:nvSpPr>
          <p:cNvPr id="5" name="フッター プレースホルダー 4">
            <a:extLst>
              <a:ext uri="{FF2B5EF4-FFF2-40B4-BE49-F238E27FC236}">
                <a16:creationId xmlns:a16="http://schemas.microsoft.com/office/drawing/2014/main" id="{0BC2A2A4-3E4F-32C5-6F90-83604824C2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722947-0815-9196-A79F-C993871CCE37}"/>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179485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2F63DC-14A6-54D4-3F79-0C607977180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1AD5BE-FA75-332C-2EEC-6DF1C2B51F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9279F1-8101-B055-E7E4-ED2642683263}"/>
              </a:ext>
            </a:extLst>
          </p:cNvPr>
          <p:cNvSpPr>
            <a:spLocks noGrp="1"/>
          </p:cNvSpPr>
          <p:nvPr>
            <p:ph type="dt" sz="half" idx="10"/>
          </p:nvPr>
        </p:nvSpPr>
        <p:spPr/>
        <p:txBody>
          <a:bodyPr/>
          <a:lstStyle/>
          <a:p>
            <a:fld id="{1843CDF7-9387-4B83-8DD5-33692ECBAB7C}" type="datetime1">
              <a:rPr kumimoji="1" lang="ja-JP" altLang="en-US" smtClean="0"/>
              <a:t>2023/2/17</a:t>
            </a:fld>
            <a:endParaRPr kumimoji="1" lang="ja-JP" altLang="en-US"/>
          </a:p>
        </p:txBody>
      </p:sp>
      <p:sp>
        <p:nvSpPr>
          <p:cNvPr id="5" name="フッター プレースホルダー 4">
            <a:extLst>
              <a:ext uri="{FF2B5EF4-FFF2-40B4-BE49-F238E27FC236}">
                <a16:creationId xmlns:a16="http://schemas.microsoft.com/office/drawing/2014/main" id="{2D811DA1-1FC8-B86B-BE44-DF2F2D8619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3F0BAD-273C-E922-B70E-988D127F317C}"/>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92903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1C2E7-A66F-7368-BEF2-EFFDD85647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7B634E-E2A2-EFEF-8955-E00CF07581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59BA2A-1C41-8F92-79AC-FD80548BA082}"/>
              </a:ext>
            </a:extLst>
          </p:cNvPr>
          <p:cNvSpPr>
            <a:spLocks noGrp="1"/>
          </p:cNvSpPr>
          <p:nvPr>
            <p:ph type="dt" sz="half" idx="10"/>
          </p:nvPr>
        </p:nvSpPr>
        <p:spPr/>
        <p:txBody>
          <a:bodyPr/>
          <a:lstStyle/>
          <a:p>
            <a:fld id="{095E0F50-662C-4D63-B6AF-7462C48D798B}" type="datetime1">
              <a:rPr kumimoji="1" lang="ja-JP" altLang="en-US" smtClean="0"/>
              <a:t>2023/2/17</a:t>
            </a:fld>
            <a:endParaRPr kumimoji="1" lang="ja-JP" altLang="en-US"/>
          </a:p>
        </p:txBody>
      </p:sp>
      <p:sp>
        <p:nvSpPr>
          <p:cNvPr id="5" name="フッター プレースホルダー 4">
            <a:extLst>
              <a:ext uri="{FF2B5EF4-FFF2-40B4-BE49-F238E27FC236}">
                <a16:creationId xmlns:a16="http://schemas.microsoft.com/office/drawing/2014/main" id="{8DCA05A6-919E-9A24-6429-A1A28413C9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4B96C9-CB85-5309-659C-C0A65FC7C8E5}"/>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46477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476BF-69E5-A605-EFB8-FD121C62D0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19F320-E9D8-DE1A-7A05-CB2A7F28E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04BCD45-9F90-7132-3D24-EE99B6331D3D}"/>
              </a:ext>
            </a:extLst>
          </p:cNvPr>
          <p:cNvSpPr>
            <a:spLocks noGrp="1"/>
          </p:cNvSpPr>
          <p:nvPr>
            <p:ph type="dt" sz="half" idx="10"/>
          </p:nvPr>
        </p:nvSpPr>
        <p:spPr/>
        <p:txBody>
          <a:bodyPr/>
          <a:lstStyle/>
          <a:p>
            <a:fld id="{E89C7BE4-3CB8-4001-BA37-73E6CCF3C4F5}" type="datetime1">
              <a:rPr kumimoji="1" lang="ja-JP" altLang="en-US" smtClean="0"/>
              <a:t>2023/2/17</a:t>
            </a:fld>
            <a:endParaRPr kumimoji="1" lang="ja-JP" altLang="en-US"/>
          </a:p>
        </p:txBody>
      </p:sp>
      <p:sp>
        <p:nvSpPr>
          <p:cNvPr id="5" name="フッター プレースホルダー 4">
            <a:extLst>
              <a:ext uri="{FF2B5EF4-FFF2-40B4-BE49-F238E27FC236}">
                <a16:creationId xmlns:a16="http://schemas.microsoft.com/office/drawing/2014/main" id="{BE2A34DC-1B55-2574-8450-83D71B82ED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C5EF44-2F10-70EC-55F6-B3F52DC03434}"/>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23600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9DFC3-B612-6E2D-615D-72473CA108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48EE4D-1B61-2D92-3E5C-36C76CDB09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C83E41B-A2D2-1853-13AE-0111D264869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D70799-8DD0-9B06-2A29-E642F7FFE7A1}"/>
              </a:ext>
            </a:extLst>
          </p:cNvPr>
          <p:cNvSpPr>
            <a:spLocks noGrp="1"/>
          </p:cNvSpPr>
          <p:nvPr>
            <p:ph type="dt" sz="half" idx="10"/>
          </p:nvPr>
        </p:nvSpPr>
        <p:spPr/>
        <p:txBody>
          <a:bodyPr/>
          <a:lstStyle/>
          <a:p>
            <a:fld id="{CFDEDE2E-DF17-429D-B77F-32EEF73EEB24}" type="datetime1">
              <a:rPr kumimoji="1" lang="ja-JP" altLang="en-US" smtClean="0"/>
              <a:t>2023/2/17</a:t>
            </a:fld>
            <a:endParaRPr kumimoji="1" lang="ja-JP" altLang="en-US"/>
          </a:p>
        </p:txBody>
      </p:sp>
      <p:sp>
        <p:nvSpPr>
          <p:cNvPr id="6" name="フッター プレースホルダー 5">
            <a:extLst>
              <a:ext uri="{FF2B5EF4-FFF2-40B4-BE49-F238E27FC236}">
                <a16:creationId xmlns:a16="http://schemas.microsoft.com/office/drawing/2014/main" id="{7312D51A-AD74-56B5-F60A-FB3286A1BF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384224-7BCF-3D65-76E2-9A73E102C780}"/>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304697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000EE-8235-65D2-EF9F-CC52D9CD393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49F796-88AD-85A0-31D5-593A28CFA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E9CE131-FF95-9A2A-64DB-8F92817ABFE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BDA29FB-9694-626B-6876-81686D7E7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2648F76-4224-4940-9361-123BE72AE4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D853E7-3322-6056-D446-840CA4963CC4}"/>
              </a:ext>
            </a:extLst>
          </p:cNvPr>
          <p:cNvSpPr>
            <a:spLocks noGrp="1"/>
          </p:cNvSpPr>
          <p:nvPr>
            <p:ph type="dt" sz="half" idx="10"/>
          </p:nvPr>
        </p:nvSpPr>
        <p:spPr/>
        <p:txBody>
          <a:bodyPr/>
          <a:lstStyle/>
          <a:p>
            <a:fld id="{2FBD77F1-6807-4DAD-BD39-67EBA0561E97}" type="datetime1">
              <a:rPr kumimoji="1" lang="ja-JP" altLang="en-US" smtClean="0"/>
              <a:t>2023/2/17</a:t>
            </a:fld>
            <a:endParaRPr kumimoji="1" lang="ja-JP" altLang="en-US"/>
          </a:p>
        </p:txBody>
      </p:sp>
      <p:sp>
        <p:nvSpPr>
          <p:cNvPr id="8" name="フッター プレースホルダー 7">
            <a:extLst>
              <a:ext uri="{FF2B5EF4-FFF2-40B4-BE49-F238E27FC236}">
                <a16:creationId xmlns:a16="http://schemas.microsoft.com/office/drawing/2014/main" id="{47522143-8789-A722-099E-87188B613E2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D693830-E48E-CA69-37EE-B5F4AD45190B}"/>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226586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8D5009-2D0E-790D-010A-3603607BCFD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346317-2EB9-57A2-CAD4-B9CA8B06582D}"/>
              </a:ext>
            </a:extLst>
          </p:cNvPr>
          <p:cNvSpPr>
            <a:spLocks noGrp="1"/>
          </p:cNvSpPr>
          <p:nvPr>
            <p:ph type="dt" sz="half" idx="10"/>
          </p:nvPr>
        </p:nvSpPr>
        <p:spPr/>
        <p:txBody>
          <a:bodyPr/>
          <a:lstStyle/>
          <a:p>
            <a:fld id="{08625A31-E13B-4F34-9480-40EA94B0F402}" type="datetime1">
              <a:rPr kumimoji="1" lang="ja-JP" altLang="en-US" smtClean="0"/>
              <a:t>2023/2/17</a:t>
            </a:fld>
            <a:endParaRPr kumimoji="1" lang="ja-JP" altLang="en-US"/>
          </a:p>
        </p:txBody>
      </p:sp>
      <p:sp>
        <p:nvSpPr>
          <p:cNvPr id="4" name="フッター プレースホルダー 3">
            <a:extLst>
              <a:ext uri="{FF2B5EF4-FFF2-40B4-BE49-F238E27FC236}">
                <a16:creationId xmlns:a16="http://schemas.microsoft.com/office/drawing/2014/main" id="{BD984414-1CD0-6DA2-8CBF-0DE1E0D56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C94B3D-B2EA-1F8D-A4D8-CE11E8335E35}"/>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239551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CF5CA3-96CF-F8DE-CD33-714DA6C1C50E}"/>
              </a:ext>
            </a:extLst>
          </p:cNvPr>
          <p:cNvSpPr>
            <a:spLocks noGrp="1"/>
          </p:cNvSpPr>
          <p:nvPr>
            <p:ph type="dt" sz="half" idx="10"/>
          </p:nvPr>
        </p:nvSpPr>
        <p:spPr/>
        <p:txBody>
          <a:bodyPr/>
          <a:lstStyle/>
          <a:p>
            <a:fld id="{B5D67D4D-874D-455D-8E43-8D0A7EB14D3B}" type="datetime1">
              <a:rPr kumimoji="1" lang="ja-JP" altLang="en-US" smtClean="0"/>
              <a:t>2023/2/17</a:t>
            </a:fld>
            <a:endParaRPr kumimoji="1" lang="ja-JP" altLang="en-US"/>
          </a:p>
        </p:txBody>
      </p:sp>
      <p:sp>
        <p:nvSpPr>
          <p:cNvPr id="3" name="フッター プレースホルダー 2">
            <a:extLst>
              <a:ext uri="{FF2B5EF4-FFF2-40B4-BE49-F238E27FC236}">
                <a16:creationId xmlns:a16="http://schemas.microsoft.com/office/drawing/2014/main" id="{D7DDF97B-C068-B47C-E8DD-11D83F33D9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4CCC84-D16E-D728-2D6F-EA0880BDA759}"/>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399240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B775A-45A4-603A-BA1F-A3EE112F6B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81F2A3-4BC8-4B6F-843B-7E3758737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FEBBDA5-C905-2B98-5C7E-83FDBD437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7BC113-B057-DBB7-8BF6-F6BA1969D0BF}"/>
              </a:ext>
            </a:extLst>
          </p:cNvPr>
          <p:cNvSpPr>
            <a:spLocks noGrp="1"/>
          </p:cNvSpPr>
          <p:nvPr>
            <p:ph type="dt" sz="half" idx="10"/>
          </p:nvPr>
        </p:nvSpPr>
        <p:spPr/>
        <p:txBody>
          <a:bodyPr/>
          <a:lstStyle/>
          <a:p>
            <a:fld id="{6A69D58E-F5E5-4CA9-9666-F5F72FA98BDA}" type="datetime1">
              <a:rPr kumimoji="1" lang="ja-JP" altLang="en-US" smtClean="0"/>
              <a:t>2023/2/17</a:t>
            </a:fld>
            <a:endParaRPr kumimoji="1" lang="ja-JP" altLang="en-US"/>
          </a:p>
        </p:txBody>
      </p:sp>
      <p:sp>
        <p:nvSpPr>
          <p:cNvPr id="6" name="フッター プレースホルダー 5">
            <a:extLst>
              <a:ext uri="{FF2B5EF4-FFF2-40B4-BE49-F238E27FC236}">
                <a16:creationId xmlns:a16="http://schemas.microsoft.com/office/drawing/2014/main" id="{3A8E8B74-941B-5A84-FAE8-39650DB3E9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27F792-044B-7C15-6F2F-6126BBCB3B51}"/>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416074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70B90-0CA0-21CA-1FA6-F87D6EC05A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673F7B-4601-21F3-BD82-A86307ACA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AAF14E-463C-79C7-FAF4-5962B03AF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615330-DB95-B654-6D4E-581F276D979C}"/>
              </a:ext>
            </a:extLst>
          </p:cNvPr>
          <p:cNvSpPr>
            <a:spLocks noGrp="1"/>
          </p:cNvSpPr>
          <p:nvPr>
            <p:ph type="dt" sz="half" idx="10"/>
          </p:nvPr>
        </p:nvSpPr>
        <p:spPr/>
        <p:txBody>
          <a:bodyPr/>
          <a:lstStyle/>
          <a:p>
            <a:fld id="{52F1CB2C-57EA-4DE5-90A7-1A00361DA0AC}" type="datetime1">
              <a:rPr kumimoji="1" lang="ja-JP" altLang="en-US" smtClean="0"/>
              <a:t>2023/2/17</a:t>
            </a:fld>
            <a:endParaRPr kumimoji="1" lang="ja-JP" altLang="en-US"/>
          </a:p>
        </p:txBody>
      </p:sp>
      <p:sp>
        <p:nvSpPr>
          <p:cNvPr id="6" name="フッター プレースホルダー 5">
            <a:extLst>
              <a:ext uri="{FF2B5EF4-FFF2-40B4-BE49-F238E27FC236}">
                <a16:creationId xmlns:a16="http://schemas.microsoft.com/office/drawing/2014/main" id="{90E7CF98-6F70-4514-49A6-50B0147B8B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42CA48-5513-C58E-A26B-D91BB2430743}"/>
              </a:ext>
            </a:extLst>
          </p:cNvPr>
          <p:cNvSpPr>
            <a:spLocks noGrp="1"/>
          </p:cNvSpPr>
          <p:nvPr>
            <p:ph type="sldNum" sz="quarter" idx="12"/>
          </p:nvPr>
        </p:nvSpPr>
        <p:spPr/>
        <p:txBody>
          <a:body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143304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712E4E-9FB6-1ABA-6E35-269F769D8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F29FF2-3767-4D33-3DBA-97C1BABF1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4C035A-38DA-C776-AF29-D73DD89BA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93D02-0D71-406D-8186-70BFC4CA3F8B}" type="datetime1">
              <a:rPr kumimoji="1" lang="ja-JP" altLang="en-US" smtClean="0"/>
              <a:t>2023/2/17</a:t>
            </a:fld>
            <a:endParaRPr kumimoji="1" lang="ja-JP" altLang="en-US"/>
          </a:p>
        </p:txBody>
      </p:sp>
      <p:sp>
        <p:nvSpPr>
          <p:cNvPr id="5" name="フッター プレースホルダー 4">
            <a:extLst>
              <a:ext uri="{FF2B5EF4-FFF2-40B4-BE49-F238E27FC236}">
                <a16:creationId xmlns:a16="http://schemas.microsoft.com/office/drawing/2014/main" id="{AEA80DF8-4882-7ED4-0470-1F80827BC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8ED50A9-EF2C-87BF-8593-86DAA9F11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D1F74-13E7-49FF-8E34-19A407871603}" type="slidenum">
              <a:rPr kumimoji="1" lang="ja-JP" altLang="en-US" smtClean="0"/>
              <a:t>‹#›</a:t>
            </a:fld>
            <a:endParaRPr kumimoji="1" lang="ja-JP" altLang="en-US"/>
          </a:p>
        </p:txBody>
      </p:sp>
    </p:spTree>
    <p:extLst>
      <p:ext uri="{BB962C8B-B14F-4D97-AF65-F5344CB8AC3E}">
        <p14:creationId xmlns:p14="http://schemas.microsoft.com/office/powerpoint/2010/main" val="380225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tif"/><Relationship Id="rId7" Type="http://schemas.openxmlformats.org/officeDocument/2006/relationships/image" Target="../media/image27.t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tif"/><Relationship Id="rId5" Type="http://schemas.openxmlformats.org/officeDocument/2006/relationships/image" Target="../media/image25.tif"/><Relationship Id="rId4" Type="http://schemas.openxmlformats.org/officeDocument/2006/relationships/image" Target="../media/image24.tif"/></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Relationship Id="rId3" Type="http://schemas.openxmlformats.org/officeDocument/2006/relationships/image" Target="../media/image6.tif"/><Relationship Id="rId7" Type="http://schemas.openxmlformats.org/officeDocument/2006/relationships/image" Target="../media/image10.tif"/><Relationship Id="rId12" Type="http://schemas.openxmlformats.org/officeDocument/2006/relationships/image" Target="../media/image15.t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tif"/><Relationship Id="rId11" Type="http://schemas.openxmlformats.org/officeDocument/2006/relationships/image" Target="../media/image14.tif"/><Relationship Id="rId5" Type="http://schemas.openxmlformats.org/officeDocument/2006/relationships/image" Target="../media/image8.tif"/><Relationship Id="rId10" Type="http://schemas.openxmlformats.org/officeDocument/2006/relationships/image" Target="../media/image13.tif"/><Relationship Id="rId4" Type="http://schemas.openxmlformats.org/officeDocument/2006/relationships/image" Target="../media/image7.tif"/><Relationship Id="rId9" Type="http://schemas.openxmlformats.org/officeDocument/2006/relationships/image" Target="../media/image12.ti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tif"/><Relationship Id="rId5" Type="http://schemas.openxmlformats.org/officeDocument/2006/relationships/image" Target="../media/image19.tif"/><Relationship Id="rId4" Type="http://schemas.openxmlformats.org/officeDocument/2006/relationships/image" Target="../media/image6.tif"/></Relationships>
</file>

<file path=ppt/slides/_rels/slide8.xml.rels><?xml version="1.0" encoding="UTF-8" standalone="yes"?>
<Relationships xmlns="http://schemas.openxmlformats.org/package/2006/relationships"><Relationship Id="rId3" Type="http://schemas.openxmlformats.org/officeDocument/2006/relationships/image" Target="../media/image21.t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tif"/><Relationship Id="rId5" Type="http://schemas.openxmlformats.org/officeDocument/2006/relationships/image" Target="../media/image19.tif"/><Relationship Id="rId4" Type="http://schemas.openxmlformats.org/officeDocument/2006/relationships/image" Target="../media/image6.tif"/></Relationships>
</file>

<file path=ppt/slides/_rels/slide9.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tif"/><Relationship Id="rId5" Type="http://schemas.openxmlformats.org/officeDocument/2006/relationships/image" Target="../media/image19.tif"/><Relationship Id="rId4"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2DAF6E1-8B94-773B-C90B-C887DD5B2343}"/>
              </a:ext>
            </a:extLst>
          </p:cNvPr>
          <p:cNvSpPr>
            <a:spLocks noGrp="1"/>
          </p:cNvSpPr>
          <p:nvPr>
            <p:ph type="ctrTitle"/>
          </p:nvPr>
        </p:nvSpPr>
        <p:spPr>
          <a:xfrm>
            <a:off x="651510" y="1120140"/>
            <a:ext cx="10888980" cy="1818005"/>
          </a:xfrm>
        </p:spPr>
        <p:txBody>
          <a:bodyPr>
            <a:normAutofit/>
          </a:bodyPr>
          <a:lstStyle/>
          <a:p>
            <a:r>
              <a:rPr kumimoji="1" lang="ja-JP" altLang="en-US" sz="4400" b="1" dirty="0">
                <a:solidFill>
                  <a:srgbClr val="00B050"/>
                </a:solidFill>
                <a:latin typeface="ＭＳ ゴシック" panose="020B0609070205080204" pitchFamily="49" charset="-128"/>
                <a:ea typeface="ＭＳ ゴシック" panose="020B0609070205080204" pitchFamily="49" charset="-128"/>
              </a:rPr>
              <a:t>深層学習を用いた耳下腺腫瘍の良悪性診断</a:t>
            </a:r>
            <a:br>
              <a:rPr kumimoji="1" lang="en-US" altLang="ja-JP" sz="4400" b="1" dirty="0">
                <a:solidFill>
                  <a:srgbClr val="00B050"/>
                </a:solidFill>
                <a:latin typeface="ＭＳ ゴシック" panose="020B0609070205080204" pitchFamily="49" charset="-128"/>
                <a:ea typeface="ＭＳ ゴシック" panose="020B0609070205080204" pitchFamily="49" charset="-128"/>
              </a:rPr>
            </a:br>
            <a:r>
              <a:rPr kumimoji="1" lang="ja-JP" altLang="en-US" sz="4400" b="1" dirty="0">
                <a:solidFill>
                  <a:srgbClr val="00B050"/>
                </a:solidFill>
                <a:latin typeface="ＭＳ ゴシック" panose="020B0609070205080204" pitchFamily="49" charset="-128"/>
                <a:ea typeface="ＭＳ ゴシック" panose="020B0609070205080204" pitchFamily="49" charset="-128"/>
              </a:rPr>
              <a:t>における周波数領域でのデータ拡張</a:t>
            </a:r>
          </a:p>
        </p:txBody>
      </p:sp>
      <p:sp>
        <p:nvSpPr>
          <p:cNvPr id="5" name="字幕 2">
            <a:extLst>
              <a:ext uri="{FF2B5EF4-FFF2-40B4-BE49-F238E27FC236}">
                <a16:creationId xmlns:a16="http://schemas.microsoft.com/office/drawing/2014/main" id="{C8DB945F-8135-9322-E9D7-E07D7189CF80}"/>
              </a:ext>
            </a:extLst>
          </p:cNvPr>
          <p:cNvSpPr>
            <a:spLocks noGrp="1"/>
          </p:cNvSpPr>
          <p:nvPr>
            <p:ph type="subTitle" idx="1"/>
          </p:nvPr>
        </p:nvSpPr>
        <p:spPr>
          <a:xfrm>
            <a:off x="1524000" y="4422775"/>
            <a:ext cx="9144000" cy="1655762"/>
          </a:xfrm>
        </p:spPr>
        <p:txBody>
          <a:bodyPr/>
          <a:lstStyle/>
          <a:p>
            <a:endParaRPr kumimoji="1" lang="en-US" altLang="ja-JP" dirty="0"/>
          </a:p>
          <a:p>
            <a:r>
              <a:rPr kumimoji="1" lang="ja-JP" altLang="en-US" sz="3200" b="1" dirty="0"/>
              <a:t>画像処理・理解研究室</a:t>
            </a:r>
            <a:r>
              <a:rPr kumimoji="1" lang="en-US" altLang="ja-JP" sz="3200" b="1" dirty="0"/>
              <a:t>4</a:t>
            </a:r>
            <a:r>
              <a:rPr kumimoji="1" lang="ja-JP" altLang="en-US" sz="3200" b="1" dirty="0"/>
              <a:t>年</a:t>
            </a:r>
            <a:endParaRPr kumimoji="1" lang="en-US" altLang="ja-JP" sz="3200" b="1" dirty="0"/>
          </a:p>
          <a:p>
            <a:r>
              <a:rPr kumimoji="1" lang="ja-JP" altLang="en-US" sz="3200" b="1" dirty="0"/>
              <a:t>正木亮太朗</a:t>
            </a:r>
          </a:p>
        </p:txBody>
      </p:sp>
    </p:spTree>
    <p:extLst>
      <p:ext uri="{BB962C8B-B14F-4D97-AF65-F5344CB8AC3E}">
        <p14:creationId xmlns:p14="http://schemas.microsoft.com/office/powerpoint/2010/main" val="280690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A8E9E82-F19E-4739-B8F6-D78A70BDE2BD}"/>
              </a:ext>
            </a:extLst>
          </p:cNvPr>
          <p:cNvSpPr/>
          <p:nvPr/>
        </p:nvSpPr>
        <p:spPr>
          <a:xfrm>
            <a:off x="0" y="2529000"/>
            <a:ext cx="12192000" cy="1800000"/>
          </a:xfrm>
          <a:prstGeom prst="rect">
            <a:avLst/>
          </a:prstGeom>
          <a:solidFill>
            <a:srgbClr val="00B05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7200" dirty="0">
                <a:latin typeface="ＭＳ ゴシック" panose="020B0609070205080204" pitchFamily="49" charset="-128"/>
                <a:ea typeface="ＭＳ ゴシック" panose="020B0609070205080204" pitchFamily="49" charset="-128"/>
              </a:rPr>
              <a:t>評価実験</a:t>
            </a:r>
          </a:p>
        </p:txBody>
      </p:sp>
      <p:sp>
        <p:nvSpPr>
          <p:cNvPr id="2" name="スライド番号プレースホルダー 1">
            <a:extLst>
              <a:ext uri="{FF2B5EF4-FFF2-40B4-BE49-F238E27FC236}">
                <a16:creationId xmlns:a16="http://schemas.microsoft.com/office/drawing/2014/main" id="{77389DA4-4B3A-DE7B-4B92-510ACF060DA1}"/>
              </a:ext>
            </a:extLst>
          </p:cNvPr>
          <p:cNvSpPr>
            <a:spLocks noGrp="1"/>
          </p:cNvSpPr>
          <p:nvPr>
            <p:ph type="sldNum" sz="quarter" idx="12"/>
          </p:nvPr>
        </p:nvSpPr>
        <p:spPr/>
        <p:txBody>
          <a:bodyPr/>
          <a:lstStyle/>
          <a:p>
            <a:fld id="{823D1F74-13E7-49FF-8E34-19A407871603}" type="slidenum">
              <a:rPr kumimoji="1" lang="ja-JP" altLang="en-US" smtClean="0"/>
              <a:t>10</a:t>
            </a:fld>
            <a:endParaRPr kumimoji="1" lang="ja-JP" altLang="en-US"/>
          </a:p>
        </p:txBody>
      </p:sp>
    </p:spTree>
    <p:extLst>
      <p:ext uri="{BB962C8B-B14F-4D97-AF65-F5344CB8AC3E}">
        <p14:creationId xmlns:p14="http://schemas.microsoft.com/office/powerpoint/2010/main" val="119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09393B5-F3A1-2BC7-8286-92BA1735B032}"/>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実験設定</a:t>
            </a:r>
            <a:endParaRPr kumimoji="1" lang="ja-JP" altLang="en-US" sz="3600" b="1" dirty="0"/>
          </a:p>
        </p:txBody>
      </p:sp>
      <p:sp>
        <p:nvSpPr>
          <p:cNvPr id="13" name="コンテンツ プレースホルダー 12">
            <a:extLst>
              <a:ext uri="{FF2B5EF4-FFF2-40B4-BE49-F238E27FC236}">
                <a16:creationId xmlns:a16="http://schemas.microsoft.com/office/drawing/2014/main" id="{CCB4C357-C683-80A4-C227-9DE512028011}"/>
              </a:ext>
            </a:extLst>
          </p:cNvPr>
          <p:cNvSpPr>
            <a:spLocks noGrp="1"/>
          </p:cNvSpPr>
          <p:nvPr>
            <p:ph idx="1"/>
          </p:nvPr>
        </p:nvSpPr>
        <p:spPr>
          <a:xfrm>
            <a:off x="220980" y="1303020"/>
            <a:ext cx="11750040" cy="5554980"/>
          </a:xfrm>
        </p:spPr>
        <p:txBody>
          <a:bodyPr numCol="2">
            <a:normAutofit lnSpcReduction="10000"/>
          </a:bodyPr>
          <a:lstStyle/>
          <a:p>
            <a:pPr marL="0" indent="0">
              <a:buNone/>
            </a:pPr>
            <a:r>
              <a:rPr lang="ja-JP" altLang="en-US" sz="2200" dirty="0"/>
              <a:t>　</a:t>
            </a:r>
            <a:r>
              <a:rPr lang="ja-JP" altLang="en-US" sz="2400" b="1" dirty="0">
                <a:solidFill>
                  <a:srgbClr val="92D050"/>
                </a:solidFill>
              </a:rPr>
              <a:t>データ</a:t>
            </a:r>
            <a:endParaRPr lang="en-US" altLang="ja-JP" sz="2400" b="1" dirty="0">
              <a:solidFill>
                <a:srgbClr val="92D050"/>
              </a:solidFill>
            </a:endParaRPr>
          </a:p>
          <a:p>
            <a:pPr lvl="1"/>
            <a:r>
              <a:rPr lang="en-US" altLang="ja-JP" sz="2000" dirty="0"/>
              <a:t>MRI</a:t>
            </a:r>
            <a:r>
              <a:rPr lang="ja-JP" altLang="en-US" sz="2000" dirty="0"/>
              <a:t>画像</a:t>
            </a:r>
            <a:r>
              <a:rPr lang="en-US" altLang="ja-JP" sz="2000" dirty="0"/>
              <a:t>151</a:t>
            </a:r>
            <a:r>
              <a:rPr lang="ja-JP" altLang="en-US" sz="2000" dirty="0"/>
              <a:t>人分</a:t>
            </a:r>
            <a:r>
              <a:rPr lang="en-US" altLang="ja-JP" sz="2000" dirty="0"/>
              <a:t>(</a:t>
            </a:r>
            <a:r>
              <a:rPr lang="ja-JP" altLang="en-US" sz="2000" dirty="0"/>
              <a:t>良性</a:t>
            </a:r>
            <a:r>
              <a:rPr lang="en-US" altLang="ja-JP" sz="2000" dirty="0"/>
              <a:t>:88</a:t>
            </a:r>
            <a:r>
              <a:rPr lang="ja-JP" altLang="en-US" sz="2000" dirty="0"/>
              <a:t>人</a:t>
            </a:r>
            <a:r>
              <a:rPr lang="en-US" altLang="ja-JP" sz="2000" dirty="0"/>
              <a:t>,</a:t>
            </a:r>
            <a:r>
              <a:rPr lang="ja-JP" altLang="en-US" sz="2000" dirty="0"/>
              <a:t>悪性</a:t>
            </a:r>
            <a:r>
              <a:rPr lang="en-US" altLang="ja-JP" sz="2000" dirty="0"/>
              <a:t>:63</a:t>
            </a:r>
            <a:r>
              <a:rPr lang="ja-JP" altLang="en-US" sz="2000" dirty="0"/>
              <a:t>人</a:t>
            </a:r>
            <a:r>
              <a:rPr lang="en-US" altLang="ja-JP" sz="2000" dirty="0"/>
              <a:t>)</a:t>
            </a:r>
          </a:p>
          <a:p>
            <a:pPr lvl="1"/>
            <a:r>
              <a:rPr lang="en-US" altLang="ja-JP" sz="2000" dirty="0"/>
              <a:t>1</a:t>
            </a:r>
            <a:r>
              <a:rPr lang="ja-JP" altLang="en-US" sz="2000" dirty="0"/>
              <a:t>人当たり</a:t>
            </a:r>
            <a:r>
              <a:rPr lang="en-US" altLang="ja-JP" sz="2000" dirty="0"/>
              <a:t>1~5</a:t>
            </a:r>
            <a:r>
              <a:rPr lang="ja-JP" altLang="en-US" sz="2000" dirty="0"/>
              <a:t>枚のスライス画像</a:t>
            </a:r>
            <a:endParaRPr lang="en-US" altLang="ja-JP" sz="2000" dirty="0"/>
          </a:p>
          <a:p>
            <a:pPr lvl="1"/>
            <a:r>
              <a:rPr lang="en-US" altLang="ja-JP" sz="2000" dirty="0"/>
              <a:t>652</a:t>
            </a:r>
            <a:r>
              <a:rPr lang="ja-JP" altLang="en-US" sz="2000" dirty="0"/>
              <a:t>枚</a:t>
            </a:r>
            <a:r>
              <a:rPr lang="en-US" altLang="ja-JP" sz="2000" dirty="0"/>
              <a:t>(</a:t>
            </a:r>
            <a:r>
              <a:rPr lang="ja-JP" altLang="en-US" sz="2000" dirty="0"/>
              <a:t>良性</a:t>
            </a:r>
            <a:r>
              <a:rPr lang="en-US" altLang="ja-JP" sz="2000" dirty="0"/>
              <a:t>:385</a:t>
            </a:r>
            <a:r>
              <a:rPr lang="ja-JP" altLang="en-US" sz="2000" dirty="0"/>
              <a:t>枚</a:t>
            </a:r>
            <a:r>
              <a:rPr lang="en-US" altLang="ja-JP" sz="2000" dirty="0"/>
              <a:t>,</a:t>
            </a:r>
            <a:r>
              <a:rPr lang="ja-JP" altLang="en-US" sz="2000" dirty="0"/>
              <a:t>悪性</a:t>
            </a:r>
            <a:r>
              <a:rPr lang="en-US" altLang="ja-JP" sz="2000" dirty="0"/>
              <a:t>:267</a:t>
            </a:r>
            <a:r>
              <a:rPr lang="ja-JP" altLang="en-US" sz="2000" dirty="0"/>
              <a:t>枚</a:t>
            </a:r>
            <a:r>
              <a:rPr lang="en-US" altLang="ja-JP" sz="2000" dirty="0"/>
              <a:t>)</a:t>
            </a:r>
          </a:p>
          <a:p>
            <a:pPr lvl="1"/>
            <a:r>
              <a:rPr lang="ja-JP" altLang="en-US" sz="2000" dirty="0"/>
              <a:t>訓練用データ、検証用データ、</a:t>
            </a:r>
            <a:endParaRPr lang="en-US" altLang="ja-JP" sz="2000" dirty="0"/>
          </a:p>
          <a:p>
            <a:pPr marL="457200" lvl="1" indent="0">
              <a:buNone/>
            </a:pPr>
            <a:r>
              <a:rPr lang="ja-JP" altLang="en-US" sz="2000" dirty="0"/>
              <a:t>　テスト用データに分割</a:t>
            </a:r>
            <a:endParaRPr lang="en-US" altLang="ja-JP" sz="2000" dirty="0"/>
          </a:p>
          <a:p>
            <a:pPr lvl="1"/>
            <a:endParaRPr lang="en-US" altLang="ja-JP" sz="1800" dirty="0"/>
          </a:p>
          <a:p>
            <a:pPr>
              <a:buFont typeface="Wingdings" panose="05000000000000000000" pitchFamily="2" charset="2"/>
              <a:buChar char="l"/>
            </a:pPr>
            <a:r>
              <a:rPr lang="ja-JP" altLang="en-US" sz="2400" b="1" dirty="0">
                <a:solidFill>
                  <a:srgbClr val="92D050"/>
                </a:solidFill>
              </a:rPr>
              <a:t>訓練用データ</a:t>
            </a:r>
            <a:endParaRPr lang="en-US" altLang="ja-JP" sz="2400" b="1" dirty="0">
              <a:solidFill>
                <a:srgbClr val="92D050"/>
              </a:solidFill>
            </a:endParaRPr>
          </a:p>
          <a:p>
            <a:pPr lvl="1"/>
            <a:r>
              <a:rPr lang="ja-JP" altLang="en-US" sz="2000" dirty="0"/>
              <a:t>訓練用データを拡張したもの</a:t>
            </a:r>
            <a:endParaRPr lang="en-US" altLang="ja-JP" sz="2000" dirty="0"/>
          </a:p>
          <a:p>
            <a:pPr lvl="1"/>
            <a:r>
              <a:rPr lang="ja-JP" altLang="en-US" sz="2000" dirty="0"/>
              <a:t>良性、悪性のデータセットの中から</a:t>
            </a:r>
            <a:endParaRPr lang="en-US" altLang="ja-JP" sz="2000" dirty="0"/>
          </a:p>
          <a:p>
            <a:pPr marL="457200" lvl="1" indent="0">
              <a:buNone/>
            </a:pPr>
            <a:r>
              <a:rPr lang="ja-JP" altLang="en-US" sz="2000" dirty="0"/>
              <a:t>　それぞれランダムに</a:t>
            </a:r>
            <a:r>
              <a:rPr lang="en-US" altLang="ja-JP" sz="2000" dirty="0"/>
              <a:t>2000,10000</a:t>
            </a:r>
            <a:r>
              <a:rPr lang="ja-JP" altLang="en-US" sz="2000" dirty="0"/>
              <a:t>個抽出</a:t>
            </a:r>
            <a:endParaRPr lang="en-US" altLang="ja-JP" sz="2000" dirty="0"/>
          </a:p>
          <a:p>
            <a:pPr marL="457200" lvl="1" indent="0">
              <a:buNone/>
            </a:pPr>
            <a:endParaRPr lang="en-US" altLang="ja-JP" sz="1800" dirty="0"/>
          </a:p>
          <a:p>
            <a:pPr>
              <a:buFont typeface="Wingdings" panose="05000000000000000000" pitchFamily="2" charset="2"/>
              <a:buChar char="l"/>
            </a:pPr>
            <a:r>
              <a:rPr lang="ja-JP" altLang="en-US" sz="2400" b="1" dirty="0">
                <a:solidFill>
                  <a:srgbClr val="92D050"/>
                </a:solidFill>
              </a:rPr>
              <a:t>評価用データ</a:t>
            </a:r>
            <a:endParaRPr lang="en-US" altLang="ja-JP" sz="2000" b="1" dirty="0">
              <a:solidFill>
                <a:srgbClr val="92D050"/>
              </a:solidFill>
            </a:endParaRPr>
          </a:p>
          <a:p>
            <a:pPr lvl="1"/>
            <a:r>
              <a:rPr lang="ja-JP" altLang="en-US" sz="2000" dirty="0"/>
              <a:t>サイズ</a:t>
            </a:r>
            <a:endParaRPr lang="en-US" altLang="ja-JP" sz="2000" dirty="0"/>
          </a:p>
          <a:p>
            <a:pPr marL="914400" lvl="2" indent="0">
              <a:buNone/>
            </a:pPr>
            <a:r>
              <a:rPr lang="ja-JP" altLang="en-US" dirty="0"/>
              <a:t>検証用</a:t>
            </a:r>
            <a:r>
              <a:rPr lang="en-US" altLang="ja-JP" dirty="0"/>
              <a:t>:106(</a:t>
            </a:r>
            <a:r>
              <a:rPr lang="ja-JP" altLang="en-US" dirty="0"/>
              <a:t>良性</a:t>
            </a:r>
            <a:r>
              <a:rPr lang="en-US" altLang="ja-JP" dirty="0"/>
              <a:t>:50,</a:t>
            </a:r>
            <a:r>
              <a:rPr lang="ja-JP" altLang="en-US" dirty="0"/>
              <a:t>悪性</a:t>
            </a:r>
            <a:r>
              <a:rPr lang="en-US" altLang="ja-JP" dirty="0"/>
              <a:t>:56)</a:t>
            </a:r>
          </a:p>
          <a:p>
            <a:pPr marL="914400" lvl="2" indent="0">
              <a:buNone/>
            </a:pPr>
            <a:r>
              <a:rPr lang="ja-JP" altLang="en-US" dirty="0"/>
              <a:t>テスト用</a:t>
            </a:r>
            <a:r>
              <a:rPr lang="en-US" altLang="ja-JP" dirty="0"/>
              <a:t>:94(</a:t>
            </a:r>
            <a:r>
              <a:rPr lang="ja-JP" altLang="en-US" dirty="0"/>
              <a:t>良性</a:t>
            </a:r>
            <a:r>
              <a:rPr lang="en-US" altLang="ja-JP" dirty="0"/>
              <a:t>:64,</a:t>
            </a:r>
            <a:r>
              <a:rPr lang="ja-JP" altLang="en-US" dirty="0"/>
              <a:t>悪性</a:t>
            </a:r>
            <a:r>
              <a:rPr lang="en-US" altLang="ja-JP" dirty="0"/>
              <a:t>:30)</a:t>
            </a:r>
          </a:p>
          <a:p>
            <a:pPr marL="914400" lvl="2" indent="0">
              <a:buNone/>
            </a:pPr>
            <a:r>
              <a:rPr lang="ja-JP" altLang="en-US" sz="1900" dirty="0"/>
              <a:t>＊単位はすべて枚</a:t>
            </a:r>
            <a:endParaRPr lang="en-US" altLang="ja-JP" sz="1900" dirty="0"/>
          </a:p>
          <a:p>
            <a:pPr marL="914400" lvl="2" indent="0">
              <a:buNone/>
            </a:pPr>
            <a:r>
              <a:rPr lang="ja-JP" altLang="en-US" sz="2400" b="1" dirty="0">
                <a:solidFill>
                  <a:srgbClr val="92D050"/>
                </a:solidFill>
              </a:rPr>
              <a:t>モデル</a:t>
            </a:r>
            <a:endParaRPr lang="en-US" altLang="ja-JP" sz="2400" b="1" dirty="0">
              <a:solidFill>
                <a:srgbClr val="92D050"/>
              </a:solidFill>
            </a:endParaRPr>
          </a:p>
          <a:p>
            <a:pPr lvl="3"/>
            <a:r>
              <a:rPr lang="en-US" altLang="ja-JP" sz="2000" dirty="0"/>
              <a:t>VGG16</a:t>
            </a:r>
            <a:r>
              <a:rPr lang="ja-JP" altLang="en-US" sz="2000" dirty="0"/>
              <a:t>のファインチューニング</a:t>
            </a:r>
            <a:endParaRPr lang="en-US" altLang="ja-JP" sz="2000" dirty="0"/>
          </a:p>
          <a:p>
            <a:pPr marL="1371600" lvl="3" indent="0">
              <a:buNone/>
            </a:pPr>
            <a:endParaRPr lang="en-US" altLang="ja-JP" dirty="0"/>
          </a:p>
          <a:p>
            <a:pPr lvl="2">
              <a:buFont typeface="Wingdings" panose="05000000000000000000" pitchFamily="2" charset="2"/>
              <a:buChar char="l"/>
            </a:pPr>
            <a:r>
              <a:rPr lang="ja-JP" altLang="en-US" sz="2400" b="1" dirty="0">
                <a:solidFill>
                  <a:srgbClr val="92D050"/>
                </a:solidFill>
              </a:rPr>
              <a:t>訓練</a:t>
            </a:r>
            <a:endParaRPr lang="en-US" altLang="ja-JP" sz="2400" b="1" dirty="0">
              <a:solidFill>
                <a:srgbClr val="92D050"/>
              </a:solidFill>
            </a:endParaRPr>
          </a:p>
          <a:p>
            <a:pPr marL="1371600" lvl="3" indent="0">
              <a:buNone/>
            </a:pPr>
            <a:r>
              <a:rPr lang="en-US" altLang="ja-JP" sz="2000" dirty="0"/>
              <a:t>block5_conv1</a:t>
            </a:r>
            <a:r>
              <a:rPr lang="ja-JP" altLang="en-US" sz="2000" dirty="0"/>
              <a:t>以降</a:t>
            </a:r>
            <a:endParaRPr lang="en-US" altLang="ja-JP" sz="2000" dirty="0"/>
          </a:p>
          <a:p>
            <a:pPr marL="1371600" lvl="3" indent="0">
              <a:buNone/>
            </a:pPr>
            <a:r>
              <a:rPr lang="ja-JP" altLang="en-US" sz="2000" dirty="0"/>
              <a:t>全結合層の訓練</a:t>
            </a:r>
            <a:endParaRPr lang="en-US" altLang="ja-JP" sz="2000" dirty="0"/>
          </a:p>
          <a:p>
            <a:pPr lvl="2"/>
            <a:endParaRPr lang="en-US" altLang="ja-JP" dirty="0"/>
          </a:p>
          <a:p>
            <a:pPr lvl="2">
              <a:buFont typeface="Wingdings" panose="05000000000000000000" pitchFamily="2" charset="2"/>
              <a:buChar char="l"/>
            </a:pPr>
            <a:r>
              <a:rPr lang="en-US" altLang="ja-JP" sz="2400" b="1" dirty="0">
                <a:solidFill>
                  <a:srgbClr val="92D050"/>
                </a:solidFill>
              </a:rPr>
              <a:t>Loss</a:t>
            </a:r>
          </a:p>
          <a:p>
            <a:pPr marL="1371600" lvl="3" indent="0">
              <a:buNone/>
            </a:pPr>
            <a:r>
              <a:rPr lang="en-US" altLang="ja-JP" sz="2000" dirty="0" err="1"/>
              <a:t>binary_crossentropy</a:t>
            </a:r>
            <a:endParaRPr lang="en-US" altLang="ja-JP" sz="2000" dirty="0"/>
          </a:p>
          <a:p>
            <a:pPr lvl="2"/>
            <a:endParaRPr lang="en-US" altLang="ja-JP" dirty="0"/>
          </a:p>
          <a:p>
            <a:pPr lvl="2">
              <a:buFont typeface="Wingdings" panose="05000000000000000000" pitchFamily="2" charset="2"/>
              <a:buChar char="l"/>
            </a:pPr>
            <a:r>
              <a:rPr lang="en-US" altLang="ja-JP" sz="2400" b="1" dirty="0">
                <a:solidFill>
                  <a:srgbClr val="92D050"/>
                </a:solidFill>
              </a:rPr>
              <a:t>Optimizer</a:t>
            </a:r>
          </a:p>
          <a:p>
            <a:pPr marL="1371600" lvl="3" indent="0">
              <a:buNone/>
            </a:pPr>
            <a:r>
              <a:rPr lang="en-US" altLang="ja-JP" sz="2000" dirty="0" err="1"/>
              <a:t>RMSProp</a:t>
            </a:r>
            <a:endParaRPr lang="en-US" altLang="ja-JP" sz="2000" dirty="0"/>
          </a:p>
          <a:p>
            <a:pPr lvl="3"/>
            <a:endParaRPr lang="en-US" altLang="ja-JP" dirty="0"/>
          </a:p>
          <a:p>
            <a:pPr lvl="2">
              <a:buFont typeface="Wingdings" panose="05000000000000000000" pitchFamily="2" charset="2"/>
              <a:buChar char="l"/>
            </a:pPr>
            <a:r>
              <a:rPr lang="en-US" altLang="ja-JP" sz="2400" b="1" dirty="0">
                <a:solidFill>
                  <a:srgbClr val="92D050"/>
                </a:solidFill>
              </a:rPr>
              <a:t>Metrics</a:t>
            </a:r>
          </a:p>
          <a:p>
            <a:pPr marL="1371600" lvl="3" indent="0">
              <a:buNone/>
            </a:pPr>
            <a:r>
              <a:rPr lang="en-US" altLang="ja-JP" sz="2000" dirty="0"/>
              <a:t>acc</a:t>
            </a:r>
          </a:p>
        </p:txBody>
      </p:sp>
      <p:sp>
        <p:nvSpPr>
          <p:cNvPr id="2" name="スライド番号プレースホルダー 1">
            <a:extLst>
              <a:ext uri="{FF2B5EF4-FFF2-40B4-BE49-F238E27FC236}">
                <a16:creationId xmlns:a16="http://schemas.microsoft.com/office/drawing/2014/main" id="{FAEAF591-5DC8-D45A-6776-8650127F8130}"/>
              </a:ext>
            </a:extLst>
          </p:cNvPr>
          <p:cNvSpPr>
            <a:spLocks noGrp="1"/>
          </p:cNvSpPr>
          <p:nvPr>
            <p:ph type="sldNum" sz="quarter" idx="12"/>
          </p:nvPr>
        </p:nvSpPr>
        <p:spPr/>
        <p:txBody>
          <a:bodyPr/>
          <a:lstStyle/>
          <a:p>
            <a:fld id="{823D1F74-13E7-49FF-8E34-19A407871603}" type="slidenum">
              <a:rPr kumimoji="1" lang="ja-JP" altLang="en-US" smtClean="0"/>
              <a:t>11</a:t>
            </a:fld>
            <a:endParaRPr kumimoji="1" lang="ja-JP" altLang="en-US"/>
          </a:p>
        </p:txBody>
      </p:sp>
    </p:spTree>
    <p:extLst>
      <p:ext uri="{BB962C8B-B14F-4D97-AF65-F5344CB8AC3E}">
        <p14:creationId xmlns:p14="http://schemas.microsoft.com/office/powerpoint/2010/main" val="266650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4CC7B0D-7E60-F955-9F54-B7ED4E388868}"/>
              </a:ext>
            </a:extLst>
          </p:cNvPr>
          <p:cNvSpPr>
            <a:spLocks noGrp="1"/>
          </p:cNvSpPr>
          <p:nvPr>
            <p:ph idx="1"/>
          </p:nvPr>
        </p:nvSpPr>
        <p:spPr>
          <a:xfrm>
            <a:off x="838200" y="1285708"/>
            <a:ext cx="10515600" cy="4351338"/>
          </a:xfrm>
        </p:spPr>
        <p:txBody>
          <a:bodyPr/>
          <a:lstStyle/>
          <a:p>
            <a:r>
              <a:rPr kumimoji="1" lang="ja-JP" altLang="en-US" sz="2000" dirty="0"/>
              <a:t>各患者にはそれぞれ</a:t>
            </a:r>
            <a:r>
              <a:rPr kumimoji="1" lang="en-US" altLang="ja-JP" sz="2000" dirty="0"/>
              <a:t>1~5</a:t>
            </a:r>
            <a:r>
              <a:rPr kumimoji="1" lang="ja-JP" altLang="en-US" sz="2000" dirty="0"/>
              <a:t>枚のスライス画像</a:t>
            </a:r>
            <a:endParaRPr kumimoji="1" lang="en-US" altLang="ja-JP" sz="2000" dirty="0"/>
          </a:p>
          <a:p>
            <a:r>
              <a:rPr kumimoji="1" lang="ja-JP" altLang="en-US" sz="2000" dirty="0"/>
              <a:t>スライス画像の結果を用い、</a:t>
            </a:r>
            <a:r>
              <a:rPr kumimoji="1" lang="ja-JP" altLang="en-US" sz="2000" b="1" dirty="0">
                <a:solidFill>
                  <a:srgbClr val="92D050"/>
                </a:solidFill>
              </a:rPr>
              <a:t>多数決判定</a:t>
            </a:r>
            <a:endParaRPr kumimoji="1" lang="en-US" altLang="ja-JP" sz="2000" b="1" dirty="0">
              <a:solidFill>
                <a:srgbClr val="92D050"/>
              </a:solidFill>
            </a:endParaRPr>
          </a:p>
          <a:p>
            <a:r>
              <a:rPr kumimoji="1" lang="ja-JP" altLang="en-US" sz="2000" b="1" dirty="0">
                <a:solidFill>
                  <a:srgbClr val="92D050"/>
                </a:solidFill>
              </a:rPr>
              <a:t>同数の場合</a:t>
            </a:r>
            <a:r>
              <a:rPr kumimoji="1" lang="ja-JP" altLang="en-US" sz="2000" dirty="0"/>
              <a:t>は悪性判定</a:t>
            </a:r>
            <a:endParaRPr kumimoji="1" lang="en-US" altLang="ja-JP" sz="2000" dirty="0"/>
          </a:p>
          <a:p>
            <a:endParaRPr kumimoji="1" lang="ja-JP" altLang="en-US" dirty="0"/>
          </a:p>
        </p:txBody>
      </p:sp>
      <p:sp>
        <p:nvSpPr>
          <p:cNvPr id="4" name="正方形/長方形 3">
            <a:extLst>
              <a:ext uri="{FF2B5EF4-FFF2-40B4-BE49-F238E27FC236}">
                <a16:creationId xmlns:a16="http://schemas.microsoft.com/office/drawing/2014/main" id="{08F77E79-6B4B-B65B-8258-62CF800D8B9C}"/>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solidFill>
                <a:latin typeface="MS Gothic"/>
                <a:ea typeface="MS Gothic"/>
              </a:rPr>
              <a:t>判定方法</a:t>
            </a:r>
            <a:endParaRPr kumimoji="1" lang="ja-JP" altLang="en-US" sz="3600" b="1" dirty="0"/>
          </a:p>
        </p:txBody>
      </p:sp>
      <p:pic>
        <p:nvPicPr>
          <p:cNvPr id="16" name="図 15">
            <a:extLst>
              <a:ext uri="{FF2B5EF4-FFF2-40B4-BE49-F238E27FC236}">
                <a16:creationId xmlns:a16="http://schemas.microsoft.com/office/drawing/2014/main" id="{0E3AE0BF-C46F-DD8F-D503-3EBEFCA67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1" y="2691351"/>
            <a:ext cx="996354" cy="1067523"/>
          </a:xfrm>
          <a:prstGeom prst="rect">
            <a:avLst/>
          </a:prstGeom>
        </p:spPr>
      </p:pic>
      <p:pic>
        <p:nvPicPr>
          <p:cNvPr id="18" name="図 17">
            <a:extLst>
              <a:ext uri="{FF2B5EF4-FFF2-40B4-BE49-F238E27FC236}">
                <a16:creationId xmlns:a16="http://schemas.microsoft.com/office/drawing/2014/main" id="{79E23D96-69F2-3F44-9324-FAB2110AF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1" y="5637046"/>
            <a:ext cx="996354" cy="1067523"/>
          </a:xfrm>
          <a:prstGeom prst="rect">
            <a:avLst/>
          </a:prstGeom>
        </p:spPr>
      </p:pic>
      <p:pic>
        <p:nvPicPr>
          <p:cNvPr id="20" name="図 19" descr="白黒の写真&#10;&#10;中程度の精度で自動的に生成された説明">
            <a:extLst>
              <a:ext uri="{FF2B5EF4-FFF2-40B4-BE49-F238E27FC236}">
                <a16:creationId xmlns:a16="http://schemas.microsoft.com/office/drawing/2014/main" id="{4C64D1A4-43B8-2F4C-19EE-A34350B314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1" y="4164199"/>
            <a:ext cx="996354" cy="1067522"/>
          </a:xfrm>
          <a:prstGeom prst="rect">
            <a:avLst/>
          </a:prstGeom>
        </p:spPr>
      </p:pic>
      <p:sp>
        <p:nvSpPr>
          <p:cNvPr id="21" name="テキスト ボックス 20">
            <a:extLst>
              <a:ext uri="{FF2B5EF4-FFF2-40B4-BE49-F238E27FC236}">
                <a16:creationId xmlns:a16="http://schemas.microsoft.com/office/drawing/2014/main" id="{C1B38870-AB70-ED9D-268A-2ABFBE829BE9}"/>
              </a:ext>
            </a:extLst>
          </p:cNvPr>
          <p:cNvSpPr txBox="1"/>
          <p:nvPr/>
        </p:nvSpPr>
        <p:spPr>
          <a:xfrm>
            <a:off x="1831319" y="3040446"/>
            <a:ext cx="646331" cy="369332"/>
          </a:xfrm>
          <a:prstGeom prst="rect">
            <a:avLst/>
          </a:prstGeom>
          <a:noFill/>
        </p:spPr>
        <p:txBody>
          <a:bodyPr wrap="none" rtlCol="0">
            <a:spAutoFit/>
          </a:bodyPr>
          <a:lstStyle/>
          <a:p>
            <a:r>
              <a:rPr lang="ja-JP" altLang="en-US" b="1" dirty="0"/>
              <a:t>良性</a:t>
            </a:r>
            <a:endParaRPr kumimoji="1" lang="ja-JP" altLang="en-US" b="1" dirty="0"/>
          </a:p>
        </p:txBody>
      </p:sp>
      <p:sp>
        <p:nvSpPr>
          <p:cNvPr id="22" name="テキスト ボックス 21">
            <a:extLst>
              <a:ext uri="{FF2B5EF4-FFF2-40B4-BE49-F238E27FC236}">
                <a16:creationId xmlns:a16="http://schemas.microsoft.com/office/drawing/2014/main" id="{5CA0129D-77FA-29A3-D927-61D81F22F636}"/>
              </a:ext>
            </a:extLst>
          </p:cNvPr>
          <p:cNvSpPr txBox="1"/>
          <p:nvPr/>
        </p:nvSpPr>
        <p:spPr>
          <a:xfrm>
            <a:off x="1831319" y="4513294"/>
            <a:ext cx="646331" cy="369332"/>
          </a:xfrm>
          <a:prstGeom prst="rect">
            <a:avLst/>
          </a:prstGeom>
          <a:noFill/>
        </p:spPr>
        <p:txBody>
          <a:bodyPr wrap="none" rtlCol="0">
            <a:spAutoFit/>
          </a:bodyPr>
          <a:lstStyle/>
          <a:p>
            <a:r>
              <a:rPr lang="ja-JP" altLang="en-US" b="1" dirty="0"/>
              <a:t>悪性</a:t>
            </a:r>
            <a:endParaRPr kumimoji="1" lang="ja-JP" altLang="en-US" b="1" dirty="0"/>
          </a:p>
        </p:txBody>
      </p:sp>
      <p:sp>
        <p:nvSpPr>
          <p:cNvPr id="23" name="テキスト ボックス 22">
            <a:extLst>
              <a:ext uri="{FF2B5EF4-FFF2-40B4-BE49-F238E27FC236}">
                <a16:creationId xmlns:a16="http://schemas.microsoft.com/office/drawing/2014/main" id="{20EDD668-6DAF-63FE-D3BC-237A613424C8}"/>
              </a:ext>
            </a:extLst>
          </p:cNvPr>
          <p:cNvSpPr txBox="1"/>
          <p:nvPr/>
        </p:nvSpPr>
        <p:spPr>
          <a:xfrm>
            <a:off x="1831319" y="5986141"/>
            <a:ext cx="646331" cy="369332"/>
          </a:xfrm>
          <a:prstGeom prst="rect">
            <a:avLst/>
          </a:prstGeom>
          <a:noFill/>
        </p:spPr>
        <p:txBody>
          <a:bodyPr wrap="none" rtlCol="0">
            <a:spAutoFit/>
          </a:bodyPr>
          <a:lstStyle/>
          <a:p>
            <a:r>
              <a:rPr lang="ja-JP" altLang="en-US" b="1" dirty="0"/>
              <a:t>悪性</a:t>
            </a:r>
            <a:endParaRPr kumimoji="1" lang="ja-JP" altLang="en-US" b="1" dirty="0"/>
          </a:p>
        </p:txBody>
      </p:sp>
      <p:pic>
        <p:nvPicPr>
          <p:cNvPr id="25" name="図 24" descr="白黒の写真&#10;&#10;中程度の精度で自動的に生成された説明">
            <a:extLst>
              <a:ext uri="{FF2B5EF4-FFF2-40B4-BE49-F238E27FC236}">
                <a16:creationId xmlns:a16="http://schemas.microsoft.com/office/drawing/2014/main" id="{953E0970-7A4A-030F-A9D4-A5836113CD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8086" y="3409778"/>
            <a:ext cx="996354" cy="1067523"/>
          </a:xfrm>
          <a:prstGeom prst="rect">
            <a:avLst/>
          </a:prstGeom>
        </p:spPr>
      </p:pic>
      <p:pic>
        <p:nvPicPr>
          <p:cNvPr id="27" name="図 26">
            <a:extLst>
              <a:ext uri="{FF2B5EF4-FFF2-40B4-BE49-F238E27FC236}">
                <a16:creationId xmlns:a16="http://schemas.microsoft.com/office/drawing/2014/main" id="{81B01DDE-3BB9-E8D3-5688-19BDF1A336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0422" y="4899096"/>
            <a:ext cx="996354" cy="1067523"/>
          </a:xfrm>
          <a:prstGeom prst="rect">
            <a:avLst/>
          </a:prstGeom>
        </p:spPr>
      </p:pic>
      <p:sp>
        <p:nvSpPr>
          <p:cNvPr id="28" name="テキスト ボックス 27">
            <a:extLst>
              <a:ext uri="{FF2B5EF4-FFF2-40B4-BE49-F238E27FC236}">
                <a16:creationId xmlns:a16="http://schemas.microsoft.com/office/drawing/2014/main" id="{65A99B05-2F42-7E41-F0F6-089935300F51}"/>
              </a:ext>
            </a:extLst>
          </p:cNvPr>
          <p:cNvSpPr txBox="1"/>
          <p:nvPr/>
        </p:nvSpPr>
        <p:spPr>
          <a:xfrm>
            <a:off x="4789980" y="3818155"/>
            <a:ext cx="646331" cy="369332"/>
          </a:xfrm>
          <a:prstGeom prst="rect">
            <a:avLst/>
          </a:prstGeom>
          <a:noFill/>
        </p:spPr>
        <p:txBody>
          <a:bodyPr wrap="none" rtlCol="0">
            <a:spAutoFit/>
          </a:bodyPr>
          <a:lstStyle/>
          <a:p>
            <a:r>
              <a:rPr lang="ja-JP" altLang="en-US" b="1" dirty="0"/>
              <a:t>良性</a:t>
            </a:r>
            <a:endParaRPr kumimoji="1" lang="ja-JP" altLang="en-US" b="1" dirty="0"/>
          </a:p>
        </p:txBody>
      </p:sp>
      <p:sp>
        <p:nvSpPr>
          <p:cNvPr id="29" name="テキスト ボックス 28">
            <a:extLst>
              <a:ext uri="{FF2B5EF4-FFF2-40B4-BE49-F238E27FC236}">
                <a16:creationId xmlns:a16="http://schemas.microsoft.com/office/drawing/2014/main" id="{5F304F30-B204-6202-36DA-F97E770AB5D5}"/>
              </a:ext>
            </a:extLst>
          </p:cNvPr>
          <p:cNvSpPr txBox="1"/>
          <p:nvPr/>
        </p:nvSpPr>
        <p:spPr>
          <a:xfrm>
            <a:off x="4779565" y="5248191"/>
            <a:ext cx="646331" cy="369332"/>
          </a:xfrm>
          <a:prstGeom prst="rect">
            <a:avLst/>
          </a:prstGeom>
          <a:noFill/>
        </p:spPr>
        <p:txBody>
          <a:bodyPr wrap="none" rtlCol="0">
            <a:spAutoFit/>
          </a:bodyPr>
          <a:lstStyle/>
          <a:p>
            <a:r>
              <a:rPr lang="ja-JP" altLang="en-US" b="1" dirty="0"/>
              <a:t>良性</a:t>
            </a:r>
            <a:endParaRPr kumimoji="1" lang="ja-JP" altLang="en-US" b="1" dirty="0"/>
          </a:p>
        </p:txBody>
      </p:sp>
      <p:sp>
        <p:nvSpPr>
          <p:cNvPr id="30" name="楕円 29">
            <a:extLst>
              <a:ext uri="{FF2B5EF4-FFF2-40B4-BE49-F238E27FC236}">
                <a16:creationId xmlns:a16="http://schemas.microsoft.com/office/drawing/2014/main" id="{A5F15CC8-6BB2-AC75-2D66-7479120DE85A}"/>
              </a:ext>
            </a:extLst>
          </p:cNvPr>
          <p:cNvSpPr/>
          <p:nvPr/>
        </p:nvSpPr>
        <p:spPr>
          <a:xfrm>
            <a:off x="6380580" y="3897318"/>
            <a:ext cx="2621280" cy="160128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500" b="1" dirty="0"/>
              <a:t>多数決</a:t>
            </a:r>
          </a:p>
        </p:txBody>
      </p:sp>
      <p:sp>
        <p:nvSpPr>
          <p:cNvPr id="32" name="矢印: 折線 31">
            <a:extLst>
              <a:ext uri="{FF2B5EF4-FFF2-40B4-BE49-F238E27FC236}">
                <a16:creationId xmlns:a16="http://schemas.microsoft.com/office/drawing/2014/main" id="{D69AAE13-B943-9FD2-F86E-31330C5FE9AC}"/>
              </a:ext>
            </a:extLst>
          </p:cNvPr>
          <p:cNvSpPr/>
          <p:nvPr/>
        </p:nvSpPr>
        <p:spPr>
          <a:xfrm rot="5400000">
            <a:off x="4901927" y="862524"/>
            <a:ext cx="705465" cy="5205801"/>
          </a:xfrm>
          <a:prstGeom prst="ben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2D050"/>
              </a:solidFill>
            </a:endParaRPr>
          </a:p>
        </p:txBody>
      </p:sp>
      <p:sp>
        <p:nvSpPr>
          <p:cNvPr id="33" name="矢印: 右 32">
            <a:extLst>
              <a:ext uri="{FF2B5EF4-FFF2-40B4-BE49-F238E27FC236}">
                <a16:creationId xmlns:a16="http://schemas.microsoft.com/office/drawing/2014/main" id="{12536BED-21FB-C920-9D9D-FFA54AEB6A9A}"/>
              </a:ext>
            </a:extLst>
          </p:cNvPr>
          <p:cNvSpPr/>
          <p:nvPr/>
        </p:nvSpPr>
        <p:spPr>
          <a:xfrm>
            <a:off x="2651759" y="4484238"/>
            <a:ext cx="3606902" cy="3693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2D050"/>
              </a:solidFill>
            </a:endParaRPr>
          </a:p>
        </p:txBody>
      </p:sp>
      <p:sp>
        <p:nvSpPr>
          <p:cNvPr id="34" name="矢印: 折線 33">
            <a:extLst>
              <a:ext uri="{FF2B5EF4-FFF2-40B4-BE49-F238E27FC236}">
                <a16:creationId xmlns:a16="http://schemas.microsoft.com/office/drawing/2014/main" id="{6250A1B3-5E70-3ACE-5CB7-4E5071EA74FC}"/>
              </a:ext>
            </a:extLst>
          </p:cNvPr>
          <p:cNvSpPr/>
          <p:nvPr/>
        </p:nvSpPr>
        <p:spPr>
          <a:xfrm rot="16200000" flipV="1">
            <a:off x="4901927" y="3287439"/>
            <a:ext cx="705465" cy="5205801"/>
          </a:xfrm>
          <a:prstGeom prst="ben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2D050"/>
              </a:solidFill>
            </a:endParaRPr>
          </a:p>
        </p:txBody>
      </p:sp>
      <p:sp>
        <p:nvSpPr>
          <p:cNvPr id="35" name="矢印: 右 34">
            <a:extLst>
              <a:ext uri="{FF2B5EF4-FFF2-40B4-BE49-F238E27FC236}">
                <a16:creationId xmlns:a16="http://schemas.microsoft.com/office/drawing/2014/main" id="{E7521990-4375-443C-1FA9-2AFC4E01205D}"/>
              </a:ext>
            </a:extLst>
          </p:cNvPr>
          <p:cNvSpPr/>
          <p:nvPr/>
        </p:nvSpPr>
        <p:spPr>
          <a:xfrm rot="1200000">
            <a:off x="5536508" y="3914839"/>
            <a:ext cx="673116" cy="3693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2D050"/>
              </a:solidFill>
            </a:endParaRPr>
          </a:p>
        </p:txBody>
      </p:sp>
      <p:sp>
        <p:nvSpPr>
          <p:cNvPr id="36" name="矢印: 右 35">
            <a:extLst>
              <a:ext uri="{FF2B5EF4-FFF2-40B4-BE49-F238E27FC236}">
                <a16:creationId xmlns:a16="http://schemas.microsoft.com/office/drawing/2014/main" id="{DC79DBFF-7C42-319C-AD6F-50AC01117A62}"/>
              </a:ext>
            </a:extLst>
          </p:cNvPr>
          <p:cNvSpPr/>
          <p:nvPr/>
        </p:nvSpPr>
        <p:spPr>
          <a:xfrm rot="20400000">
            <a:off x="5536505" y="5094506"/>
            <a:ext cx="673200" cy="3693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2D050"/>
              </a:solidFill>
            </a:endParaRPr>
          </a:p>
        </p:txBody>
      </p:sp>
      <p:sp>
        <p:nvSpPr>
          <p:cNvPr id="37" name="矢印: 右 36">
            <a:extLst>
              <a:ext uri="{FF2B5EF4-FFF2-40B4-BE49-F238E27FC236}">
                <a16:creationId xmlns:a16="http://schemas.microsoft.com/office/drawing/2014/main" id="{A0310BB8-F59B-16D5-F233-BF20AA81752E}"/>
              </a:ext>
            </a:extLst>
          </p:cNvPr>
          <p:cNvSpPr/>
          <p:nvPr/>
        </p:nvSpPr>
        <p:spPr>
          <a:xfrm>
            <a:off x="9297888" y="4513294"/>
            <a:ext cx="714792" cy="3693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93D3B4C6-6C31-F8EB-92B3-80DA35E6AE1B}"/>
              </a:ext>
            </a:extLst>
          </p:cNvPr>
          <p:cNvSpPr/>
          <p:nvPr/>
        </p:nvSpPr>
        <p:spPr>
          <a:xfrm>
            <a:off x="10302797" y="4240760"/>
            <a:ext cx="14791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500" b="1" dirty="0"/>
              <a:t>良性</a:t>
            </a:r>
          </a:p>
        </p:txBody>
      </p:sp>
      <p:sp>
        <p:nvSpPr>
          <p:cNvPr id="2" name="スライド番号プレースホルダー 1">
            <a:extLst>
              <a:ext uri="{FF2B5EF4-FFF2-40B4-BE49-F238E27FC236}">
                <a16:creationId xmlns:a16="http://schemas.microsoft.com/office/drawing/2014/main" id="{942E6F7C-E1D5-453D-03A4-C3CE5B800DC3}"/>
              </a:ext>
            </a:extLst>
          </p:cNvPr>
          <p:cNvSpPr>
            <a:spLocks noGrp="1"/>
          </p:cNvSpPr>
          <p:nvPr>
            <p:ph type="sldNum" sz="quarter" idx="12"/>
          </p:nvPr>
        </p:nvSpPr>
        <p:spPr/>
        <p:txBody>
          <a:bodyPr/>
          <a:lstStyle/>
          <a:p>
            <a:fld id="{823D1F74-13E7-49FF-8E34-19A407871603}" type="slidenum">
              <a:rPr kumimoji="1" lang="ja-JP" altLang="en-US" smtClean="0"/>
              <a:t>12</a:t>
            </a:fld>
            <a:endParaRPr kumimoji="1" lang="ja-JP" altLang="en-US"/>
          </a:p>
        </p:txBody>
      </p:sp>
    </p:spTree>
    <p:extLst>
      <p:ext uri="{BB962C8B-B14F-4D97-AF65-F5344CB8AC3E}">
        <p14:creationId xmlns:p14="http://schemas.microsoft.com/office/powerpoint/2010/main" val="194629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AAB27E3-2359-48CD-CE5A-DB0C2CE5C7B0}"/>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solidFill>
                <a:latin typeface="MS Gothic"/>
                <a:ea typeface="MS Gothic"/>
              </a:rPr>
              <a:t>評価指標</a:t>
            </a:r>
            <a:endParaRPr kumimoji="1" lang="ja-JP" altLang="en-US" sz="3600" b="1" dirty="0"/>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29592320-8A17-6B34-3921-C7FFD13D1965}"/>
                  </a:ext>
                </a:extLst>
              </p:cNvPr>
              <p:cNvSpPr>
                <a:spLocks noGrp="1"/>
              </p:cNvSpPr>
              <p:nvPr>
                <p:ph idx="1"/>
              </p:nvPr>
            </p:nvSpPr>
            <p:spPr>
              <a:xfrm>
                <a:off x="533400" y="1218272"/>
                <a:ext cx="10515600" cy="5233018"/>
              </a:xfrm>
            </p:spPr>
            <p:txBody>
              <a:bodyPr>
                <a:normAutofit/>
              </a:bodyPr>
              <a:lstStyle/>
              <a:p>
                <a:pPr>
                  <a:buFont typeface="Wingdings" panose="05000000000000000000" pitchFamily="2" charset="2"/>
                  <a:buChar char="l"/>
                </a:pPr>
                <a:r>
                  <a:rPr lang="ja-JP" altLang="en-US" sz="2000" b="1" dirty="0">
                    <a:solidFill>
                      <a:srgbClr val="92D050"/>
                    </a:solidFill>
                  </a:rPr>
                  <a:t>混同行列</a:t>
                </a:r>
                <a:r>
                  <a:rPr lang="en-US" altLang="ja-JP" sz="2000" dirty="0"/>
                  <a:t>…</a:t>
                </a:r>
                <a:r>
                  <a:rPr lang="ja-JP" altLang="en-US" sz="2000" dirty="0"/>
                  <a:t>真陽性</a:t>
                </a:r>
                <a:r>
                  <a:rPr lang="en-US" altLang="ja-JP" sz="2000" dirty="0"/>
                  <a:t>(TP)</a:t>
                </a:r>
                <a:r>
                  <a:rPr lang="ja-JP" altLang="en-US" sz="2000" dirty="0"/>
                  <a:t>、真陰性</a:t>
                </a:r>
                <a:r>
                  <a:rPr lang="en-US" altLang="ja-JP" sz="2000" dirty="0"/>
                  <a:t>(TN)</a:t>
                </a:r>
                <a:r>
                  <a:rPr lang="ja-JP" altLang="en-US" sz="2000" dirty="0"/>
                  <a:t>、偽陽性</a:t>
                </a:r>
                <a:r>
                  <a:rPr lang="en-US" altLang="ja-JP" sz="2000" dirty="0"/>
                  <a:t>(FP)</a:t>
                </a:r>
                <a:r>
                  <a:rPr lang="ja-JP" altLang="en-US" sz="2000" dirty="0"/>
                  <a:t>、偽陰性</a:t>
                </a:r>
                <a:r>
                  <a:rPr lang="en-US" altLang="ja-JP" sz="2000" dirty="0"/>
                  <a:t>(FN)</a:t>
                </a:r>
                <a:r>
                  <a:rPr lang="ja-JP" altLang="en-US" sz="2000" dirty="0"/>
                  <a:t>からなる</a:t>
                </a:r>
                <a:endParaRPr lang="en-US" altLang="ja-JP" sz="2000" dirty="0"/>
              </a:p>
              <a:p>
                <a:pPr>
                  <a:buFont typeface="Wingdings" panose="05000000000000000000" pitchFamily="2" charset="2"/>
                  <a:buChar char="l"/>
                </a:pPr>
                <a:endParaRPr lang="en-US" altLang="ja-JP" sz="2000" dirty="0"/>
              </a:p>
              <a:p>
                <a:pPr>
                  <a:buFont typeface="Wingdings" panose="05000000000000000000" pitchFamily="2" charset="2"/>
                  <a:buChar char="l"/>
                </a:pPr>
                <a:endParaRPr lang="en-US" altLang="ja-JP" sz="2000" dirty="0"/>
              </a:p>
              <a:p>
                <a:pPr>
                  <a:buFont typeface="Wingdings" panose="05000000000000000000" pitchFamily="2" charset="2"/>
                  <a:buChar char="l"/>
                </a:pPr>
                <a:r>
                  <a:rPr lang="ja-JP" altLang="en-US" sz="2000" b="1" dirty="0">
                    <a:solidFill>
                      <a:srgbClr val="92D050"/>
                    </a:solidFill>
                  </a:rPr>
                  <a:t>正解率</a:t>
                </a:r>
                <a:r>
                  <a:rPr lang="en-US" altLang="ja-JP" sz="2000" dirty="0"/>
                  <a:t>…</a:t>
                </a:r>
                <a:r>
                  <a:rPr lang="ja-JP" altLang="en-US" sz="2000" dirty="0"/>
                  <a:t>すべてのサンプルのうち正解した割合</a:t>
                </a:r>
                <a:endParaRPr lang="en-US" altLang="ja-JP" sz="2000" dirty="0"/>
              </a:p>
              <a:p>
                <a:pPr marL="0" indent="0">
                  <a:buNone/>
                </a:pPr>
                <a:r>
                  <a:rPr lang="en-US" altLang="ja-JP" sz="2000" b="0" dirty="0"/>
                  <a:t>                      </a:t>
                </a:r>
                <a14:m>
                  <m:oMath xmlns:m="http://schemas.openxmlformats.org/officeDocument/2006/math">
                    <m:r>
                      <a:rPr lang="en-US" altLang="ja-JP" sz="2000" b="0" i="1" smtClean="0">
                        <a:latin typeface="Cambria Math" panose="02040503050406030204" pitchFamily="18" charset="0"/>
                      </a:rPr>
                      <m:t>𝑎𝑐𝑐𝑢𝑟𝑎𝑐𝑦</m:t>
                    </m:r>
                    <m:r>
                      <a:rPr lang="en-US" altLang="ja-JP" sz="2000" b="0" i="1" smtClean="0">
                        <a:latin typeface="Cambria Math" panose="02040503050406030204" pitchFamily="18" charset="0"/>
                      </a:rPr>
                      <m:t>= </m:t>
                    </m:r>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𝑇𝑃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𝑇𝑁</m:t>
                        </m:r>
                      </m:num>
                      <m:den>
                        <m:r>
                          <a:rPr lang="en-US" altLang="ja-JP" sz="2000" b="0" i="1" smtClean="0">
                            <a:latin typeface="Cambria Math" panose="02040503050406030204" pitchFamily="18" charset="0"/>
                          </a:rPr>
                          <m:t>𝑇𝑃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𝑇𝑁</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𝐹𝑃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𝐹𝑁</m:t>
                        </m:r>
                      </m:den>
                    </m:f>
                  </m:oMath>
                </a14:m>
                <a:endParaRPr lang="en-US" altLang="ja-JP" sz="2000" dirty="0"/>
              </a:p>
              <a:p>
                <a:pPr>
                  <a:buFont typeface="Wingdings" panose="05000000000000000000" pitchFamily="2" charset="2"/>
                  <a:buChar char="l"/>
                </a:pPr>
                <a:r>
                  <a:rPr lang="ja-JP" altLang="en-US" sz="2000" b="1" dirty="0">
                    <a:solidFill>
                      <a:srgbClr val="92D050"/>
                    </a:solidFill>
                  </a:rPr>
                  <a:t>適合率</a:t>
                </a:r>
                <a:r>
                  <a:rPr lang="en-US" altLang="ja-JP" sz="2000" dirty="0"/>
                  <a:t>…</a:t>
                </a:r>
                <a:r>
                  <a:rPr lang="ja-JP" altLang="en-US" sz="2000" dirty="0"/>
                  <a:t>陽性と予測したサンプルのうち正解した割合</a:t>
                </a:r>
                <a:endParaRPr lang="en-US" altLang="ja-JP" sz="2000" dirty="0"/>
              </a:p>
              <a:p>
                <a:pPr marL="0" indent="0">
                  <a:buNone/>
                </a:pPr>
                <a:r>
                  <a:rPr lang="en-US" altLang="ja-JP" sz="2000" dirty="0"/>
                  <a:t>                      </a:t>
                </a:r>
                <a14:m>
                  <m:oMath xmlns:m="http://schemas.openxmlformats.org/officeDocument/2006/math">
                    <m:r>
                      <a:rPr lang="en-US" altLang="ja-JP" sz="2000" b="0" i="1" smtClean="0">
                        <a:latin typeface="Cambria Math" panose="02040503050406030204" pitchFamily="18" charset="0"/>
                      </a:rPr>
                      <m:t>𝑝𝑟𝑒𝑐𝑖𝑠𝑖𝑜𝑛</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𝑇𝑃</m:t>
                        </m:r>
                      </m:num>
                      <m:den>
                        <m:r>
                          <a:rPr lang="en-US" altLang="ja-JP" sz="2000" b="0" i="1" smtClean="0">
                            <a:latin typeface="Cambria Math" panose="02040503050406030204" pitchFamily="18" charset="0"/>
                          </a:rPr>
                          <m:t>𝑇𝑃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𝑇𝑁</m:t>
                        </m:r>
                      </m:den>
                    </m:f>
                  </m:oMath>
                </a14:m>
                <a:endParaRPr lang="en-US" altLang="ja-JP" sz="2000" dirty="0"/>
              </a:p>
              <a:p>
                <a:pPr>
                  <a:buFont typeface="Wingdings" panose="05000000000000000000" pitchFamily="2" charset="2"/>
                  <a:buChar char="l"/>
                </a:pPr>
                <a:r>
                  <a:rPr lang="ja-JP" altLang="en-US" sz="2000" b="1" dirty="0">
                    <a:solidFill>
                      <a:srgbClr val="92D050"/>
                    </a:solidFill>
                  </a:rPr>
                  <a:t>再現率</a:t>
                </a:r>
                <a:r>
                  <a:rPr lang="en-US" altLang="ja-JP" sz="2000" dirty="0"/>
                  <a:t>…</a:t>
                </a:r>
                <a:r>
                  <a:rPr lang="ja-JP" altLang="en-US" sz="2000" dirty="0"/>
                  <a:t>実際に陽性のサンプルのうち正解した割合</a:t>
                </a:r>
                <a:endParaRPr lang="en-US" altLang="ja-JP" sz="2000" dirty="0"/>
              </a:p>
              <a:p>
                <a:pPr marL="0" indent="0">
                  <a:buNone/>
                </a:pPr>
                <a:r>
                  <a:rPr lang="en-US" altLang="ja-JP" sz="2000" b="0" dirty="0"/>
                  <a:t>                       </a:t>
                </a:r>
                <a14:m>
                  <m:oMath xmlns:m="http://schemas.openxmlformats.org/officeDocument/2006/math">
                    <m:r>
                      <m:rPr>
                        <m:sty m:val="p"/>
                      </m:rPr>
                      <a:rPr lang="en-US" altLang="ja-JP" sz="2000" b="0" i="0" smtClean="0">
                        <a:latin typeface="Cambria Math" panose="02040503050406030204" pitchFamily="18" charset="0"/>
                      </a:rPr>
                      <m:t>recall</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𝑇𝑃</m:t>
                        </m:r>
                      </m:num>
                      <m:den>
                        <m:r>
                          <a:rPr lang="en-US" altLang="ja-JP" sz="2000" b="0" i="1" smtClean="0">
                            <a:latin typeface="Cambria Math" panose="02040503050406030204" pitchFamily="18" charset="0"/>
                          </a:rPr>
                          <m:t>𝑇𝑃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𝐹𝑁</m:t>
                        </m:r>
                      </m:den>
                    </m:f>
                  </m:oMath>
                </a14:m>
                <a:endParaRPr lang="en-US" altLang="ja-JP" sz="2000" dirty="0"/>
              </a:p>
              <a:p>
                <a:pPr>
                  <a:buFont typeface="Wingdings" panose="05000000000000000000" pitchFamily="2" charset="2"/>
                  <a:buChar char="l"/>
                </a:pPr>
                <a:r>
                  <a:rPr lang="en-US" altLang="ja-JP" sz="2000" b="1" dirty="0">
                    <a:solidFill>
                      <a:srgbClr val="92D050"/>
                    </a:solidFill>
                  </a:rPr>
                  <a:t>F1</a:t>
                </a:r>
                <a:r>
                  <a:rPr lang="ja-JP" altLang="en-US" sz="2000" b="1" dirty="0">
                    <a:solidFill>
                      <a:srgbClr val="92D050"/>
                    </a:solidFill>
                  </a:rPr>
                  <a:t>値</a:t>
                </a:r>
                <a:r>
                  <a:rPr lang="en-US" altLang="ja-JP" sz="2000" dirty="0"/>
                  <a:t>…</a:t>
                </a:r>
                <a:r>
                  <a:rPr lang="ja-JP" altLang="en-US" sz="2000" dirty="0"/>
                  <a:t>適合率と再現率の調和平均</a:t>
                </a:r>
                <a:endParaRPr lang="en-US" altLang="ja-JP" sz="2000" dirty="0"/>
              </a:p>
              <a:p>
                <a:pPr marL="0" indent="0">
                  <a:buNone/>
                </a:pPr>
                <a:r>
                  <a:rPr lang="en-US" altLang="ja-JP" sz="2000" b="0" dirty="0"/>
                  <a:t>                      </a:t>
                </a:r>
                <a14:m>
                  <m:oMath xmlns:m="http://schemas.openxmlformats.org/officeDocument/2006/math">
                    <m:r>
                      <m:rPr>
                        <m:sty m:val="p"/>
                      </m:rPr>
                      <a:rPr lang="en-US" altLang="ja-JP" sz="2000" b="0" i="0" smtClean="0">
                        <a:latin typeface="Cambria Math" panose="02040503050406030204" pitchFamily="18" charset="0"/>
                      </a:rPr>
                      <m:t>F</m:t>
                    </m:r>
                    <m:r>
                      <a:rPr lang="en-US" altLang="ja-JP" sz="2000" b="0" i="0" smtClean="0">
                        <a:latin typeface="Cambria Math" panose="02040503050406030204" pitchFamily="18" charset="0"/>
                      </a:rPr>
                      <m:t>1−</m:t>
                    </m:r>
                    <m:r>
                      <m:rPr>
                        <m:sty m:val="p"/>
                      </m:rPr>
                      <a:rPr lang="en-US" altLang="ja-JP" sz="2000" b="0" i="0" smtClean="0">
                        <a:latin typeface="Cambria Math" panose="02040503050406030204" pitchFamily="18" charset="0"/>
                      </a:rPr>
                      <m:t>measure</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𝑇𝑃</m:t>
                        </m:r>
                      </m:num>
                      <m:den>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𝑇𝑃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𝐹𝑃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𝐹𝑁</m:t>
                        </m:r>
                      </m:den>
                    </m:f>
                  </m:oMath>
                </a14:m>
                <a:endParaRPr lang="en-US" altLang="ja-JP" sz="2000" dirty="0"/>
              </a:p>
            </p:txBody>
          </p:sp>
        </mc:Choice>
        <mc:Fallback xmlns="">
          <p:sp>
            <p:nvSpPr>
              <p:cNvPr id="5" name="コンテンツ プレースホルダー 2">
                <a:extLst>
                  <a:ext uri="{FF2B5EF4-FFF2-40B4-BE49-F238E27FC236}">
                    <a16:creationId xmlns:a16="http://schemas.microsoft.com/office/drawing/2014/main" id="{29592320-8A17-6B34-3921-C7FFD13D1965}"/>
                  </a:ext>
                </a:extLst>
              </p:cNvPr>
              <p:cNvSpPr>
                <a:spLocks noGrp="1" noRot="1" noChangeAspect="1" noMove="1" noResize="1" noEditPoints="1" noAdjustHandles="1" noChangeArrowheads="1" noChangeShapeType="1" noTextEdit="1"/>
              </p:cNvSpPr>
              <p:nvPr>
                <p:ph idx="1"/>
              </p:nvPr>
            </p:nvSpPr>
            <p:spPr>
              <a:xfrm>
                <a:off x="533400" y="1218272"/>
                <a:ext cx="10515600" cy="5233018"/>
              </a:xfrm>
              <a:blipFill>
                <a:blip r:embed="rId3"/>
                <a:stretch>
                  <a:fillRect l="-522" t="-1166"/>
                </a:stretch>
              </a:blipFill>
            </p:spPr>
            <p:txBody>
              <a:bodyPr/>
              <a:lstStyle/>
              <a:p>
                <a:r>
                  <a:rPr lang="ja-JP" altLang="en-US">
                    <a:noFill/>
                  </a:rPr>
                  <a:t> </a:t>
                </a:r>
              </a:p>
            </p:txBody>
          </p:sp>
        </mc:Fallback>
      </mc:AlternateContent>
      <p:graphicFrame>
        <p:nvGraphicFramePr>
          <p:cNvPr id="7" name="表 7">
            <a:extLst>
              <a:ext uri="{FF2B5EF4-FFF2-40B4-BE49-F238E27FC236}">
                <a16:creationId xmlns:a16="http://schemas.microsoft.com/office/drawing/2014/main" id="{027278CA-1A6D-298A-5F8C-2FEC9F8DE87D}"/>
              </a:ext>
            </a:extLst>
          </p:cNvPr>
          <p:cNvGraphicFramePr>
            <a:graphicFrameLocks noGrp="1"/>
          </p:cNvGraphicFramePr>
          <p:nvPr/>
        </p:nvGraphicFramePr>
        <p:xfrm>
          <a:off x="7296150" y="2685586"/>
          <a:ext cx="4724400" cy="229839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500952255"/>
                    </a:ext>
                  </a:extLst>
                </a:gridCol>
                <a:gridCol w="1181100">
                  <a:extLst>
                    <a:ext uri="{9D8B030D-6E8A-4147-A177-3AD203B41FA5}">
                      <a16:colId xmlns:a16="http://schemas.microsoft.com/office/drawing/2014/main" val="43076530"/>
                    </a:ext>
                  </a:extLst>
                </a:gridCol>
                <a:gridCol w="1181100">
                  <a:extLst>
                    <a:ext uri="{9D8B030D-6E8A-4147-A177-3AD203B41FA5}">
                      <a16:colId xmlns:a16="http://schemas.microsoft.com/office/drawing/2014/main" val="3550304658"/>
                    </a:ext>
                  </a:extLst>
                </a:gridCol>
                <a:gridCol w="1181100">
                  <a:extLst>
                    <a:ext uri="{9D8B030D-6E8A-4147-A177-3AD203B41FA5}">
                      <a16:colId xmlns:a16="http://schemas.microsoft.com/office/drawing/2014/main" val="363807431"/>
                    </a:ext>
                  </a:extLst>
                </a:gridCol>
              </a:tblGrid>
              <a:tr h="548778">
                <a:tc rowSpan="2" gridSpan="2">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pPr algn="ct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en-US" altLang="ja-JP" b="0" dirty="0">
                          <a:solidFill>
                            <a:schemeClr val="tx1"/>
                          </a:solidFill>
                        </a:rPr>
                        <a:t>Predicted</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1366142"/>
                  </a:ext>
                </a:extLst>
              </a:tr>
              <a:tr h="548778">
                <a:tc gridSpan="2" vMerge="1">
                  <a:txBody>
                    <a:bodyPr/>
                    <a:lstStyle/>
                    <a:p>
                      <a:pPr marL="0" algn="ctr">
                        <a:lnSpc>
                          <a:spcPct val="200000"/>
                        </a:lnSpc>
                      </a:pP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Negative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Positive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5579826"/>
                  </a:ext>
                </a:extLst>
              </a:tr>
              <a:tr h="652056">
                <a:tc rowSpan="2">
                  <a:txBody>
                    <a:bodyPr/>
                    <a:lstStyle/>
                    <a:p>
                      <a:pPr marL="0" algn="ctr">
                        <a:lnSpc>
                          <a:spcPct val="200000"/>
                        </a:lnSpc>
                      </a:pPr>
                      <a:r>
                        <a:rPr kumimoji="1" lang="en-US" altLang="ja-JP" dirty="0"/>
                        <a:t>Actual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Negative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TN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FP</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9158511"/>
                  </a:ext>
                </a:extLst>
              </a:tr>
              <a:tr h="548778">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Positive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FN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TP</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4957883"/>
                  </a:ext>
                </a:extLst>
              </a:tr>
            </a:tbl>
          </a:graphicData>
        </a:graphic>
      </p:graphicFrame>
    </p:spTree>
    <p:extLst>
      <p:ext uri="{BB962C8B-B14F-4D97-AF65-F5344CB8AC3E}">
        <p14:creationId xmlns:p14="http://schemas.microsoft.com/office/powerpoint/2010/main" val="61206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3ACC5FE-AFD1-78B1-E57A-96B1DC5E1025}"/>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実験結果</a:t>
            </a:r>
            <a:endParaRPr kumimoji="1" lang="ja-JP" altLang="en-US" sz="3600" b="1" dirty="0"/>
          </a:p>
        </p:txBody>
      </p:sp>
      <p:graphicFrame>
        <p:nvGraphicFramePr>
          <p:cNvPr id="11" name="表 11">
            <a:extLst>
              <a:ext uri="{FF2B5EF4-FFF2-40B4-BE49-F238E27FC236}">
                <a16:creationId xmlns:a16="http://schemas.microsoft.com/office/drawing/2014/main" id="{3AF7B84B-5F3A-5BA4-3970-0C31FED6392A}"/>
              </a:ext>
            </a:extLst>
          </p:cNvPr>
          <p:cNvGraphicFramePr>
            <a:graphicFrameLocks noGrp="1"/>
          </p:cNvGraphicFramePr>
          <p:nvPr>
            <p:extLst>
              <p:ext uri="{D42A27DB-BD31-4B8C-83A1-F6EECF244321}">
                <p14:modId xmlns:p14="http://schemas.microsoft.com/office/powerpoint/2010/main" val="1239635412"/>
              </p:ext>
            </p:extLst>
          </p:nvPr>
        </p:nvGraphicFramePr>
        <p:xfrm>
          <a:off x="279660" y="1343285"/>
          <a:ext cx="11348750" cy="4414520"/>
        </p:xfrm>
        <a:graphic>
          <a:graphicData uri="http://schemas.openxmlformats.org/drawingml/2006/table">
            <a:tbl>
              <a:tblPr firstRow="1" bandRow="1">
                <a:tableStyleId>{5C22544A-7EE6-4342-B048-85BDC9FD1C3A}</a:tableStyleId>
              </a:tblPr>
              <a:tblGrid>
                <a:gridCol w="2269750">
                  <a:extLst>
                    <a:ext uri="{9D8B030D-6E8A-4147-A177-3AD203B41FA5}">
                      <a16:colId xmlns:a16="http://schemas.microsoft.com/office/drawing/2014/main" val="648773088"/>
                    </a:ext>
                  </a:extLst>
                </a:gridCol>
                <a:gridCol w="2269750">
                  <a:extLst>
                    <a:ext uri="{9D8B030D-6E8A-4147-A177-3AD203B41FA5}">
                      <a16:colId xmlns:a16="http://schemas.microsoft.com/office/drawing/2014/main" val="207253284"/>
                    </a:ext>
                  </a:extLst>
                </a:gridCol>
                <a:gridCol w="2269750">
                  <a:extLst>
                    <a:ext uri="{9D8B030D-6E8A-4147-A177-3AD203B41FA5}">
                      <a16:colId xmlns:a16="http://schemas.microsoft.com/office/drawing/2014/main" val="1683099955"/>
                    </a:ext>
                  </a:extLst>
                </a:gridCol>
                <a:gridCol w="2269750">
                  <a:extLst>
                    <a:ext uri="{9D8B030D-6E8A-4147-A177-3AD203B41FA5}">
                      <a16:colId xmlns:a16="http://schemas.microsoft.com/office/drawing/2014/main" val="2135490666"/>
                    </a:ext>
                  </a:extLst>
                </a:gridCol>
                <a:gridCol w="2269750">
                  <a:extLst>
                    <a:ext uri="{9D8B030D-6E8A-4147-A177-3AD203B41FA5}">
                      <a16:colId xmlns:a16="http://schemas.microsoft.com/office/drawing/2014/main" val="890110208"/>
                    </a:ext>
                  </a:extLst>
                </a:gridCol>
              </a:tblGrid>
              <a:tr h="370840">
                <a:tc>
                  <a:txBody>
                    <a:bodyPr/>
                    <a:lstStyle/>
                    <a:p>
                      <a:pPr algn="ctr"/>
                      <a:r>
                        <a:rPr kumimoji="1" lang="ja-JP" altLang="en-US" b="0" dirty="0">
                          <a:solidFill>
                            <a:schemeClr val="tx1"/>
                          </a:solidFill>
                        </a:rPr>
                        <a:t>手法</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rPr>
                        <a:t>正解率</a:t>
                      </a:r>
                      <a:r>
                        <a:rPr kumimoji="1" lang="en-US" altLang="ja-JP" b="0" dirty="0">
                          <a:solidFill>
                            <a:schemeClr val="tx1"/>
                          </a:solidFill>
                        </a:rPr>
                        <a:t>(2000)</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chemeClr val="tx1"/>
                          </a:solidFill>
                        </a:rPr>
                        <a:t>F1</a:t>
                      </a:r>
                      <a:r>
                        <a:rPr kumimoji="1" lang="ja-JP" altLang="en-US" b="0" dirty="0">
                          <a:solidFill>
                            <a:schemeClr val="tx1"/>
                          </a:solidFill>
                        </a:rPr>
                        <a:t>値</a:t>
                      </a:r>
                      <a:r>
                        <a:rPr kumimoji="1" lang="en-US" altLang="ja-JP" b="0" dirty="0">
                          <a:solidFill>
                            <a:schemeClr val="tx1"/>
                          </a:solidFill>
                        </a:rPr>
                        <a:t>(2000)</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b="0" dirty="0">
                          <a:solidFill>
                            <a:schemeClr val="tx1"/>
                          </a:solidFill>
                        </a:rPr>
                        <a:t>正解率</a:t>
                      </a:r>
                      <a:r>
                        <a:rPr kumimoji="1" lang="en-US" altLang="ja-JP" b="0" dirty="0">
                          <a:solidFill>
                            <a:schemeClr val="tx1"/>
                          </a:solidFill>
                        </a:rPr>
                        <a:t>(10000)</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chemeClr val="tx1"/>
                          </a:solidFill>
                        </a:rPr>
                        <a:t>F1</a:t>
                      </a:r>
                      <a:r>
                        <a:rPr kumimoji="1" lang="ja-JP" altLang="en-US" b="0" dirty="0">
                          <a:solidFill>
                            <a:schemeClr val="tx1"/>
                          </a:solidFill>
                        </a:rPr>
                        <a:t>値</a:t>
                      </a:r>
                      <a:r>
                        <a:rPr kumimoji="1" lang="en-US" altLang="ja-JP" b="0" dirty="0">
                          <a:solidFill>
                            <a:schemeClr val="tx1"/>
                          </a:solidFill>
                        </a:rPr>
                        <a:t>(10000)</a:t>
                      </a:r>
                      <a:endParaRPr kumimoji="1" lang="ja-JP" alt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9838058"/>
                  </a:ext>
                </a:extLst>
              </a:tr>
              <a:tr h="370840">
                <a:tc>
                  <a:txBody>
                    <a:bodyPr/>
                    <a:lstStyle/>
                    <a:p>
                      <a:pPr algn="ctr"/>
                      <a:r>
                        <a:rPr kumimoji="1" lang="ja-JP" altLang="en-US" b="0" dirty="0">
                          <a:solidFill>
                            <a:schemeClr val="tx1"/>
                          </a:solidFill>
                        </a:rPr>
                        <a:t>拡張なし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6370469"/>
                  </a:ext>
                </a:extLst>
              </a:tr>
              <a:tr h="370840">
                <a:tc>
                  <a:txBody>
                    <a:bodyPr/>
                    <a:lstStyle/>
                    <a:p>
                      <a:pPr algn="ctr"/>
                      <a:r>
                        <a:rPr kumimoji="1" lang="ja-JP" altLang="en-US" b="0" dirty="0">
                          <a:solidFill>
                            <a:schemeClr val="tx1"/>
                          </a:solidFill>
                        </a:rPr>
                        <a:t>ベースライン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4697483"/>
                  </a:ext>
                </a:extLst>
              </a:tr>
              <a:tr h="370840">
                <a:tc>
                  <a:txBody>
                    <a:bodyPr/>
                    <a:lstStyle/>
                    <a:p>
                      <a:pPr algn="ctr"/>
                      <a:r>
                        <a:rPr kumimoji="1" lang="ja-JP" altLang="en-US" b="0" dirty="0">
                          <a:solidFill>
                            <a:schemeClr val="tx1"/>
                          </a:solidFill>
                        </a:rPr>
                        <a:t>ハイパスフィルタ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1" i="0" u="none" strike="noStrike" dirty="0">
                          <a:solidFill>
                            <a:schemeClr val="accent1"/>
                          </a:solidFill>
                          <a:effectLst/>
                          <a:latin typeface="游ゴシック" panose="020B0400000000000000" pitchFamily="50" charset="-128"/>
                          <a:ea typeface="游ゴシック" panose="020B0400000000000000" pitchFamily="50" charset="-128"/>
                        </a:rPr>
                        <a:t>0.86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1" i="0" u="none" strike="noStrike" dirty="0">
                          <a:solidFill>
                            <a:schemeClr val="accent1"/>
                          </a:solidFill>
                          <a:effectLst/>
                          <a:latin typeface="游ゴシック" panose="020B0400000000000000" pitchFamily="50" charset="-128"/>
                          <a:ea typeface="游ゴシック" panose="020B0400000000000000" pitchFamily="50" charset="-128"/>
                        </a:rPr>
                        <a:t>0.91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8958832"/>
                  </a:ext>
                </a:extLst>
              </a:tr>
              <a:tr h="370840">
                <a:tc>
                  <a:txBody>
                    <a:bodyPr/>
                    <a:lstStyle/>
                    <a:p>
                      <a:pPr algn="ctr"/>
                      <a:r>
                        <a:rPr kumimoji="1" lang="ja-JP" altLang="en-US" b="0" dirty="0">
                          <a:solidFill>
                            <a:schemeClr val="tx1"/>
                          </a:solidFill>
                        </a:rPr>
                        <a:t>ローパスフィルタ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1" i="0" u="none" strike="noStrike" dirty="0">
                          <a:solidFill>
                            <a:schemeClr val="accent1"/>
                          </a:solidFill>
                          <a:effectLst/>
                          <a:latin typeface="游ゴシック" panose="020B0400000000000000" pitchFamily="50" charset="-128"/>
                          <a:ea typeface="游ゴシック" panose="020B0400000000000000" pitchFamily="50" charset="-128"/>
                        </a:rPr>
                        <a:t>0.86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0.90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8245637"/>
                  </a:ext>
                </a:extLst>
              </a:tr>
              <a:tr h="370840">
                <a:tc>
                  <a:txBody>
                    <a:bodyPr/>
                    <a:lstStyle/>
                    <a:p>
                      <a:pPr algn="ctr"/>
                      <a:r>
                        <a:rPr kumimoji="1" lang="ja-JP" altLang="en-US" b="0" dirty="0">
                          <a:solidFill>
                            <a:schemeClr val="tx1"/>
                          </a:solidFill>
                        </a:rPr>
                        <a:t>同一クラス内での</a:t>
                      </a:r>
                      <a:endParaRPr kumimoji="1" lang="en-US" altLang="ja-JP" b="0" dirty="0">
                        <a:solidFill>
                          <a:schemeClr val="tx1"/>
                        </a:solidFill>
                      </a:endParaRPr>
                    </a:p>
                    <a:p>
                      <a:pPr algn="ctr"/>
                      <a:r>
                        <a:rPr kumimoji="1" lang="ja-JP" altLang="en-US" b="0" dirty="0">
                          <a:solidFill>
                            <a:schemeClr val="tx1"/>
                          </a:solidFill>
                        </a:rPr>
                        <a:t>高周波低周波交換</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1" i="0" u="none" strike="noStrike" dirty="0">
                          <a:solidFill>
                            <a:schemeClr val="accent1"/>
                          </a:solidFill>
                          <a:effectLst/>
                          <a:latin typeface="游ゴシック" panose="020B0400000000000000" pitchFamily="50" charset="-128"/>
                          <a:ea typeface="游ゴシック" panose="020B0400000000000000" pitchFamily="50" charset="-128"/>
                        </a:rPr>
                        <a:t>0.91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1" i="0" u="none" strike="noStrike" dirty="0">
                          <a:solidFill>
                            <a:schemeClr val="accent1"/>
                          </a:solidFill>
                          <a:effectLst/>
                          <a:latin typeface="游ゴシック" panose="020B0400000000000000" pitchFamily="50" charset="-128"/>
                          <a:ea typeface="游ゴシック" panose="020B0400000000000000" pitchFamily="50" charset="-128"/>
                        </a:rPr>
                        <a:t>0.93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1454983"/>
                  </a:ext>
                </a:extLst>
              </a:tr>
              <a:tr h="370840">
                <a:tc>
                  <a:txBody>
                    <a:bodyPr/>
                    <a:lstStyle/>
                    <a:p>
                      <a:pPr algn="ctr"/>
                      <a:r>
                        <a:rPr kumimoji="1" lang="ja-JP" altLang="en-US" b="0" dirty="0">
                          <a:solidFill>
                            <a:schemeClr val="tx1"/>
                          </a:solidFill>
                        </a:rPr>
                        <a:t>同一クラス内での</a:t>
                      </a:r>
                      <a:endParaRPr kumimoji="1" lang="en-US" altLang="ja-JP" b="0" dirty="0">
                        <a:solidFill>
                          <a:schemeClr val="tx1"/>
                        </a:solidFill>
                      </a:endParaRPr>
                    </a:p>
                    <a:p>
                      <a:pPr algn="ctr"/>
                      <a:r>
                        <a:rPr kumimoji="1" lang="ja-JP" altLang="en-US" b="0" dirty="0">
                          <a:solidFill>
                            <a:schemeClr val="tx1"/>
                          </a:solidFill>
                        </a:rPr>
                        <a:t>振幅位相交換</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1" i="0" u="none" strike="noStrike" dirty="0">
                          <a:solidFill>
                            <a:schemeClr val="accent1"/>
                          </a:solidFill>
                          <a:effectLst/>
                          <a:latin typeface="游ゴシック" panose="020B0400000000000000" pitchFamily="50" charset="-128"/>
                          <a:ea typeface="游ゴシック" panose="020B0400000000000000" pitchFamily="50" charset="-128"/>
                        </a:rPr>
                        <a:t>0.91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1" i="0" u="none" strike="noStrike" dirty="0">
                          <a:solidFill>
                            <a:schemeClr val="accent1"/>
                          </a:solidFill>
                          <a:effectLst/>
                          <a:latin typeface="游ゴシック" panose="020B0400000000000000" pitchFamily="50" charset="-128"/>
                          <a:ea typeface="游ゴシック" panose="020B0400000000000000" pitchFamily="50" charset="-128"/>
                        </a:rPr>
                        <a:t>0.93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4442246"/>
                  </a:ext>
                </a:extLst>
              </a:tr>
              <a:tr h="370840">
                <a:tc>
                  <a:txBody>
                    <a:bodyPr/>
                    <a:lstStyle/>
                    <a:p>
                      <a:pPr algn="ctr"/>
                      <a:r>
                        <a:rPr kumimoji="1" lang="en-US" altLang="ja-JP" b="0" dirty="0">
                          <a:solidFill>
                            <a:schemeClr val="tx1"/>
                          </a:solidFill>
                        </a:rPr>
                        <a:t>mixup</a:t>
                      </a:r>
                      <a:r>
                        <a:rPr kumimoji="1" lang="ja-JP" altLang="en-US" b="0" dirty="0">
                          <a:solidFill>
                            <a:schemeClr val="tx1"/>
                          </a:solidFill>
                        </a:rPr>
                        <a:t>を用いた</a:t>
                      </a:r>
                      <a:endParaRPr kumimoji="1" lang="en-US" altLang="ja-JP" b="0" dirty="0">
                        <a:solidFill>
                          <a:schemeClr val="tx1"/>
                        </a:solidFill>
                      </a:endParaRPr>
                    </a:p>
                    <a:p>
                      <a:pPr algn="ctr"/>
                      <a:r>
                        <a:rPr kumimoji="1" lang="ja-JP" altLang="en-US" b="0" dirty="0">
                          <a:solidFill>
                            <a:schemeClr val="tx1"/>
                          </a:solidFill>
                        </a:rPr>
                        <a:t>高周波低周波交換</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5795770"/>
                  </a:ext>
                </a:extLst>
              </a:tr>
              <a:tr h="370840">
                <a:tc>
                  <a:txBody>
                    <a:bodyPr/>
                    <a:lstStyle/>
                    <a:p>
                      <a:pPr algn="ctr"/>
                      <a:r>
                        <a:rPr kumimoji="1" lang="en-US" altLang="ja-JP" b="0" dirty="0">
                          <a:solidFill>
                            <a:schemeClr val="tx1"/>
                          </a:solidFill>
                        </a:rPr>
                        <a:t>mixup</a:t>
                      </a:r>
                      <a:r>
                        <a:rPr kumimoji="1" lang="ja-JP" altLang="en-US" b="0" dirty="0">
                          <a:solidFill>
                            <a:schemeClr val="tx1"/>
                          </a:solidFill>
                        </a:rPr>
                        <a:t>を用いた</a:t>
                      </a:r>
                      <a:endParaRPr kumimoji="1" lang="en-US" altLang="ja-JP" b="0" dirty="0">
                        <a:solidFill>
                          <a:schemeClr val="tx1"/>
                        </a:solidFill>
                      </a:endParaRPr>
                    </a:p>
                    <a:p>
                      <a:pPr algn="ctr"/>
                      <a:r>
                        <a:rPr kumimoji="1" lang="ja-JP" altLang="en-US" b="0" dirty="0">
                          <a:solidFill>
                            <a:schemeClr val="tx1"/>
                          </a:solidFill>
                        </a:rPr>
                        <a:t>振幅位相交換</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179498"/>
                  </a:ext>
                </a:extLst>
              </a:tr>
            </a:tbl>
          </a:graphicData>
        </a:graphic>
      </p:graphicFrame>
      <p:sp>
        <p:nvSpPr>
          <p:cNvPr id="2" name="スライド番号プレースホルダー 1">
            <a:extLst>
              <a:ext uri="{FF2B5EF4-FFF2-40B4-BE49-F238E27FC236}">
                <a16:creationId xmlns:a16="http://schemas.microsoft.com/office/drawing/2014/main" id="{2E78CBF8-AC59-5F6E-2C67-69411BFA573F}"/>
              </a:ext>
            </a:extLst>
          </p:cNvPr>
          <p:cNvSpPr>
            <a:spLocks noGrp="1"/>
          </p:cNvSpPr>
          <p:nvPr>
            <p:ph type="sldNum" sz="quarter" idx="12"/>
          </p:nvPr>
        </p:nvSpPr>
        <p:spPr/>
        <p:txBody>
          <a:bodyPr/>
          <a:lstStyle/>
          <a:p>
            <a:fld id="{823D1F74-13E7-49FF-8E34-19A407871603}" type="slidenum">
              <a:rPr kumimoji="1" lang="ja-JP" altLang="en-US" smtClean="0"/>
              <a:t>14</a:t>
            </a:fld>
            <a:endParaRPr kumimoji="1" lang="ja-JP" altLang="en-US"/>
          </a:p>
        </p:txBody>
      </p:sp>
    </p:spTree>
    <p:extLst>
      <p:ext uri="{BB962C8B-B14F-4D97-AF65-F5344CB8AC3E}">
        <p14:creationId xmlns:p14="http://schemas.microsoft.com/office/powerpoint/2010/main" val="148444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D834890E-BE42-61A2-E070-B422CDA59B10}"/>
              </a:ext>
            </a:extLst>
          </p:cNvPr>
          <p:cNvGraphicFramePr>
            <a:graphicFrameLocks/>
          </p:cNvGraphicFramePr>
          <p:nvPr/>
        </p:nvGraphicFramePr>
        <p:xfrm>
          <a:off x="1715749" y="1603947"/>
          <a:ext cx="8760502" cy="4500797"/>
        </p:xfrm>
        <a:graphic>
          <a:graphicData uri="http://schemas.openxmlformats.org/drawingml/2006/chart">
            <c:chart xmlns:c="http://schemas.openxmlformats.org/drawingml/2006/chart" xmlns:r="http://schemas.openxmlformats.org/officeDocument/2006/relationships" r:id="rId3"/>
          </a:graphicData>
        </a:graphic>
      </p:graphicFrame>
      <p:sp>
        <p:nvSpPr>
          <p:cNvPr id="5" name="正方形/長方形 4">
            <a:extLst>
              <a:ext uri="{FF2B5EF4-FFF2-40B4-BE49-F238E27FC236}">
                <a16:creationId xmlns:a16="http://schemas.microsoft.com/office/drawing/2014/main" id="{30C0C977-8A44-EC68-256B-56F7800E5693}"/>
              </a:ext>
            </a:extLst>
          </p:cNvPr>
          <p:cNvSpPr/>
          <p:nvPr/>
        </p:nvSpPr>
        <p:spPr>
          <a:xfrm>
            <a:off x="0" y="-74951"/>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結果一覧：正解率</a:t>
            </a:r>
            <a:endParaRPr kumimoji="1" lang="ja-JP" altLang="en-US" sz="3600" b="1" dirty="0"/>
          </a:p>
        </p:txBody>
      </p:sp>
      <p:sp>
        <p:nvSpPr>
          <p:cNvPr id="2" name="スライド番号プレースホルダー 1">
            <a:extLst>
              <a:ext uri="{FF2B5EF4-FFF2-40B4-BE49-F238E27FC236}">
                <a16:creationId xmlns:a16="http://schemas.microsoft.com/office/drawing/2014/main" id="{5FB20DB7-69C6-C84C-39D1-9722F114B3DD}"/>
              </a:ext>
            </a:extLst>
          </p:cNvPr>
          <p:cNvSpPr>
            <a:spLocks noGrp="1"/>
          </p:cNvSpPr>
          <p:nvPr>
            <p:ph type="sldNum" sz="quarter" idx="12"/>
          </p:nvPr>
        </p:nvSpPr>
        <p:spPr/>
        <p:txBody>
          <a:bodyPr/>
          <a:lstStyle/>
          <a:p>
            <a:fld id="{823D1F74-13E7-49FF-8E34-19A407871603}" type="slidenum">
              <a:rPr kumimoji="1" lang="ja-JP" altLang="en-US" smtClean="0"/>
              <a:t>15</a:t>
            </a:fld>
            <a:endParaRPr kumimoji="1" lang="ja-JP" altLang="en-US"/>
          </a:p>
        </p:txBody>
      </p:sp>
    </p:spTree>
    <p:extLst>
      <p:ext uri="{BB962C8B-B14F-4D97-AF65-F5344CB8AC3E}">
        <p14:creationId xmlns:p14="http://schemas.microsoft.com/office/powerpoint/2010/main" val="93296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605D826-B8EC-0237-52D4-BB4D1232F1FF}"/>
              </a:ext>
            </a:extLst>
          </p:cNvPr>
          <p:cNvSpPr/>
          <p:nvPr/>
        </p:nvSpPr>
        <p:spPr>
          <a:xfrm>
            <a:off x="0" y="-74951"/>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結果一覧：</a:t>
            </a:r>
            <a:r>
              <a:rPr lang="en-US" altLang="ja-JP" sz="3600" b="1" dirty="0">
                <a:solidFill>
                  <a:schemeClr val="bg1"/>
                </a:solidFill>
                <a:latin typeface="MS Gothic"/>
                <a:ea typeface="MS Gothic"/>
              </a:rPr>
              <a:t>F1</a:t>
            </a:r>
            <a:r>
              <a:rPr lang="ja-JP" altLang="en-US" sz="3600" b="1" dirty="0">
                <a:solidFill>
                  <a:schemeClr val="bg1"/>
                </a:solidFill>
                <a:latin typeface="MS Gothic"/>
                <a:ea typeface="MS Gothic"/>
              </a:rPr>
              <a:t>値</a:t>
            </a:r>
            <a:endParaRPr kumimoji="1" lang="ja-JP" altLang="en-US" sz="3600" b="1" dirty="0"/>
          </a:p>
        </p:txBody>
      </p:sp>
      <p:graphicFrame>
        <p:nvGraphicFramePr>
          <p:cNvPr id="5" name="グラフ 4">
            <a:extLst>
              <a:ext uri="{FF2B5EF4-FFF2-40B4-BE49-F238E27FC236}">
                <a16:creationId xmlns:a16="http://schemas.microsoft.com/office/drawing/2014/main" id="{C4ED838B-683D-C36E-4E8E-3AB971AB5A21}"/>
              </a:ext>
            </a:extLst>
          </p:cNvPr>
          <p:cNvGraphicFramePr>
            <a:graphicFrameLocks/>
          </p:cNvGraphicFramePr>
          <p:nvPr>
            <p:extLst>
              <p:ext uri="{D42A27DB-BD31-4B8C-83A1-F6EECF244321}">
                <p14:modId xmlns:p14="http://schemas.microsoft.com/office/powerpoint/2010/main" val="2340993939"/>
              </p:ext>
            </p:extLst>
          </p:nvPr>
        </p:nvGraphicFramePr>
        <p:xfrm>
          <a:off x="1361914" y="1693889"/>
          <a:ext cx="9468172" cy="4317167"/>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a:extLst>
              <a:ext uri="{FF2B5EF4-FFF2-40B4-BE49-F238E27FC236}">
                <a16:creationId xmlns:a16="http://schemas.microsoft.com/office/drawing/2014/main" id="{7D952B05-7697-86CE-962E-7855829BB4B2}"/>
              </a:ext>
            </a:extLst>
          </p:cNvPr>
          <p:cNvSpPr>
            <a:spLocks noGrp="1"/>
          </p:cNvSpPr>
          <p:nvPr>
            <p:ph type="sldNum" sz="quarter" idx="12"/>
          </p:nvPr>
        </p:nvSpPr>
        <p:spPr/>
        <p:txBody>
          <a:bodyPr/>
          <a:lstStyle/>
          <a:p>
            <a:fld id="{823D1F74-13E7-49FF-8E34-19A407871603}" type="slidenum">
              <a:rPr kumimoji="1" lang="ja-JP" altLang="en-US" smtClean="0"/>
              <a:t>16</a:t>
            </a:fld>
            <a:endParaRPr kumimoji="1" lang="ja-JP" altLang="en-US"/>
          </a:p>
        </p:txBody>
      </p:sp>
    </p:spTree>
    <p:extLst>
      <p:ext uri="{BB962C8B-B14F-4D97-AF65-F5344CB8AC3E}">
        <p14:creationId xmlns:p14="http://schemas.microsoft.com/office/powerpoint/2010/main" val="87918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5F364C0-B9D1-9A37-38CE-217121FB6FBF}"/>
              </a:ext>
            </a:extLst>
          </p:cNvPr>
          <p:cNvSpPr>
            <a:spLocks noGrp="1"/>
          </p:cNvSpPr>
          <p:nvPr>
            <p:ph type="sldNum" sz="quarter" idx="12"/>
          </p:nvPr>
        </p:nvSpPr>
        <p:spPr/>
        <p:txBody>
          <a:bodyPr/>
          <a:lstStyle/>
          <a:p>
            <a:fld id="{823D1F74-13E7-49FF-8E34-19A407871603}" type="slidenum">
              <a:rPr kumimoji="1" lang="ja-JP" altLang="en-US" smtClean="0"/>
              <a:t>17</a:t>
            </a:fld>
            <a:endParaRPr kumimoji="1" lang="ja-JP" altLang="en-US"/>
          </a:p>
        </p:txBody>
      </p:sp>
      <p:sp>
        <p:nvSpPr>
          <p:cNvPr id="5" name="正方形/長方形 4">
            <a:extLst>
              <a:ext uri="{FF2B5EF4-FFF2-40B4-BE49-F238E27FC236}">
                <a16:creationId xmlns:a16="http://schemas.microsoft.com/office/drawing/2014/main" id="{2FBD55EB-DB02-D059-0600-4A220066C109}"/>
              </a:ext>
            </a:extLst>
          </p:cNvPr>
          <p:cNvSpPr/>
          <p:nvPr/>
        </p:nvSpPr>
        <p:spPr>
          <a:xfrm>
            <a:off x="0" y="-74951"/>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結果一覧</a:t>
            </a:r>
            <a:endParaRPr kumimoji="1" lang="ja-JP" altLang="en-US" sz="3600" b="1" dirty="0"/>
          </a:p>
        </p:txBody>
      </p:sp>
      <p:graphicFrame>
        <p:nvGraphicFramePr>
          <p:cNvPr id="6" name="グラフ 5">
            <a:extLst>
              <a:ext uri="{FF2B5EF4-FFF2-40B4-BE49-F238E27FC236}">
                <a16:creationId xmlns:a16="http://schemas.microsoft.com/office/drawing/2014/main" id="{3D390677-40AA-2531-69BD-D909B84943B5}"/>
              </a:ext>
            </a:extLst>
          </p:cNvPr>
          <p:cNvGraphicFramePr>
            <a:graphicFrameLocks/>
          </p:cNvGraphicFramePr>
          <p:nvPr>
            <p:extLst>
              <p:ext uri="{D42A27DB-BD31-4B8C-83A1-F6EECF244321}">
                <p14:modId xmlns:p14="http://schemas.microsoft.com/office/powerpoint/2010/main" val="1077792938"/>
              </p:ext>
            </p:extLst>
          </p:nvPr>
        </p:nvGraphicFramePr>
        <p:xfrm>
          <a:off x="596660" y="2799521"/>
          <a:ext cx="5002791" cy="36486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F47513CF-50E9-524F-883A-AC0020584C15}"/>
              </a:ext>
            </a:extLst>
          </p:cNvPr>
          <p:cNvGraphicFramePr>
            <a:graphicFrameLocks/>
          </p:cNvGraphicFramePr>
          <p:nvPr>
            <p:extLst>
              <p:ext uri="{D42A27DB-BD31-4B8C-83A1-F6EECF244321}">
                <p14:modId xmlns:p14="http://schemas.microsoft.com/office/powerpoint/2010/main" val="2057371294"/>
              </p:ext>
            </p:extLst>
          </p:nvPr>
        </p:nvGraphicFramePr>
        <p:xfrm>
          <a:off x="6692660" y="2707705"/>
          <a:ext cx="5002791" cy="3648645"/>
        </p:xfrm>
        <a:graphic>
          <a:graphicData uri="http://schemas.openxmlformats.org/drawingml/2006/chart">
            <c:chart xmlns:c="http://schemas.openxmlformats.org/drawingml/2006/chart" xmlns:r="http://schemas.openxmlformats.org/officeDocument/2006/relationships" r:id="rId4"/>
          </a:graphicData>
        </a:graphic>
      </p:graphicFrame>
      <p:sp>
        <p:nvSpPr>
          <p:cNvPr id="18" name="正方形/長方形 17">
            <a:extLst>
              <a:ext uri="{FF2B5EF4-FFF2-40B4-BE49-F238E27FC236}">
                <a16:creationId xmlns:a16="http://schemas.microsoft.com/office/drawing/2014/main" id="{EE83ED66-26D9-D26F-E648-2D3A43F7F671}"/>
              </a:ext>
            </a:extLst>
          </p:cNvPr>
          <p:cNvSpPr/>
          <p:nvPr/>
        </p:nvSpPr>
        <p:spPr>
          <a:xfrm>
            <a:off x="1649802" y="1168435"/>
            <a:ext cx="8892395" cy="134572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データ数</a:t>
            </a:r>
            <a:r>
              <a:rPr lang="en-US" altLang="ja-JP" sz="2400" b="1" dirty="0"/>
              <a:t>10000</a:t>
            </a:r>
            <a:r>
              <a:rPr lang="ja-JP" altLang="en-US" sz="2400" b="1" dirty="0"/>
              <a:t>での同一クラス内での振幅特性・</a:t>
            </a:r>
            <a:endParaRPr lang="en-US" altLang="ja-JP" sz="2400" b="1" dirty="0"/>
          </a:p>
          <a:p>
            <a:pPr algn="ctr"/>
            <a:r>
              <a:rPr lang="ja-JP" altLang="en-US" sz="2400" b="1" dirty="0"/>
              <a:t>位相特性の交換、高周波成分・低周波成分の交換が</a:t>
            </a:r>
            <a:endParaRPr lang="en-US" altLang="ja-JP" sz="2400" b="1" dirty="0"/>
          </a:p>
          <a:p>
            <a:pPr algn="ctr"/>
            <a:r>
              <a:rPr lang="ja-JP" altLang="en-US" sz="2400" b="1" dirty="0"/>
              <a:t>正解率、</a:t>
            </a:r>
            <a:r>
              <a:rPr lang="en-US" altLang="ja-JP" sz="2400" b="1" dirty="0"/>
              <a:t>F1</a:t>
            </a:r>
            <a:r>
              <a:rPr lang="ja-JP" altLang="en-US" sz="2400" b="1" dirty="0"/>
              <a:t>値ともに最高値となっている</a:t>
            </a:r>
            <a:endParaRPr kumimoji="1" lang="ja-JP" altLang="en-US" sz="2400" dirty="0"/>
          </a:p>
        </p:txBody>
      </p:sp>
    </p:spTree>
    <p:extLst>
      <p:ext uri="{BB962C8B-B14F-4D97-AF65-F5344CB8AC3E}">
        <p14:creationId xmlns:p14="http://schemas.microsoft.com/office/powerpoint/2010/main" val="114497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D371F8-D96B-5217-46A6-C6D675B9E2BE}"/>
              </a:ext>
            </a:extLst>
          </p:cNvPr>
          <p:cNvSpPr>
            <a:spLocks noGrp="1"/>
          </p:cNvSpPr>
          <p:nvPr>
            <p:ph idx="1"/>
          </p:nvPr>
        </p:nvSpPr>
        <p:spPr>
          <a:xfrm>
            <a:off x="838200" y="1391992"/>
            <a:ext cx="10515600" cy="4351338"/>
          </a:xfrm>
        </p:spPr>
        <p:txBody>
          <a:bodyPr>
            <a:normAutofit fontScale="92500" lnSpcReduction="10000"/>
          </a:bodyPr>
          <a:lstStyle/>
          <a:p>
            <a:pPr>
              <a:buFont typeface="Wingdings" panose="05000000000000000000" pitchFamily="2" charset="2"/>
              <a:buChar char="u"/>
            </a:pPr>
            <a:r>
              <a:rPr lang="ja-JP" altLang="en-US" sz="2000" b="1" dirty="0">
                <a:solidFill>
                  <a:schemeClr val="accent6"/>
                </a:solidFill>
              </a:rPr>
              <a:t>背景</a:t>
            </a:r>
            <a:r>
              <a:rPr lang="ja-JP" altLang="en-US" sz="2000" dirty="0"/>
              <a:t>：医療用画像を</a:t>
            </a:r>
            <a:r>
              <a:rPr lang="en-US" altLang="ja-JP" sz="2000" dirty="0"/>
              <a:t>CNN</a:t>
            </a:r>
            <a:r>
              <a:rPr lang="ja-JP" altLang="en-US" sz="2000" dirty="0"/>
              <a:t>の訓練に十分なほど用意できない</a:t>
            </a:r>
            <a:endParaRPr lang="en-US" altLang="ja-JP" sz="2000" dirty="0"/>
          </a:p>
          <a:p>
            <a:endParaRPr lang="en-US" altLang="ja-JP" sz="2000" dirty="0"/>
          </a:p>
          <a:p>
            <a:pPr>
              <a:buFont typeface="Wingdings" panose="05000000000000000000" pitchFamily="2" charset="2"/>
              <a:buChar char="u"/>
            </a:pPr>
            <a:r>
              <a:rPr kumimoji="1" lang="ja-JP" altLang="en-US" sz="2000" b="1" dirty="0">
                <a:solidFill>
                  <a:schemeClr val="accent6"/>
                </a:solidFill>
              </a:rPr>
              <a:t>提案</a:t>
            </a:r>
            <a:r>
              <a:rPr kumimoji="1" lang="ja-JP" altLang="en-US" sz="2000" dirty="0"/>
              <a:t>：耳下腺腫瘍判定のため、周波数領域での最適なデータ拡張手法の提案</a:t>
            </a:r>
            <a:endParaRPr kumimoji="1" lang="en-US" altLang="ja-JP" sz="2000" dirty="0"/>
          </a:p>
          <a:p>
            <a:endParaRPr kumimoji="1" lang="en-US" altLang="ja-JP" sz="2000" dirty="0"/>
          </a:p>
          <a:p>
            <a:pPr>
              <a:buFont typeface="Wingdings" panose="05000000000000000000" pitchFamily="2" charset="2"/>
              <a:buChar char="u"/>
            </a:pPr>
            <a:r>
              <a:rPr lang="ja-JP" altLang="en-US" sz="2000" b="1" dirty="0">
                <a:solidFill>
                  <a:schemeClr val="accent6"/>
                </a:solidFill>
              </a:rPr>
              <a:t>結果</a:t>
            </a:r>
            <a:r>
              <a:rPr lang="ja-JP" altLang="en-US" sz="2000" dirty="0"/>
              <a:t>：データ数を良性、悪性ともに</a:t>
            </a:r>
            <a:r>
              <a:rPr lang="en-US" altLang="ja-JP" sz="2000" dirty="0"/>
              <a:t>2000</a:t>
            </a:r>
            <a:r>
              <a:rPr lang="ja-JP" altLang="en-US" sz="2000" dirty="0"/>
              <a:t>、</a:t>
            </a:r>
            <a:r>
              <a:rPr lang="en-US" altLang="ja-JP" sz="2000" dirty="0"/>
              <a:t>10000</a:t>
            </a:r>
            <a:r>
              <a:rPr lang="ja-JP" altLang="en-US" sz="2000" dirty="0"/>
              <a:t>に設定</a:t>
            </a:r>
            <a:endParaRPr lang="en-US" altLang="ja-JP" sz="2000" dirty="0"/>
          </a:p>
          <a:p>
            <a:pPr lvl="1"/>
            <a:r>
              <a:rPr lang="ja-JP" altLang="en-US" sz="2000" dirty="0"/>
              <a:t>データ数</a:t>
            </a:r>
            <a:r>
              <a:rPr lang="en-US" altLang="ja-JP" sz="2000" dirty="0"/>
              <a:t>10000</a:t>
            </a:r>
            <a:r>
              <a:rPr lang="ja-JP" altLang="en-US" sz="2000" dirty="0"/>
              <a:t>での提案手法を同一クラス内での振幅特性、</a:t>
            </a:r>
            <a:endParaRPr lang="en-US" altLang="ja-JP" sz="2000" dirty="0"/>
          </a:p>
          <a:p>
            <a:pPr marL="457200" lvl="1" indent="0">
              <a:buNone/>
            </a:pPr>
            <a:r>
              <a:rPr lang="ja-JP" altLang="en-US" sz="2000" dirty="0"/>
              <a:t>　位相特性の交換、高周波成分、低周波成分の交換によるデータ拡張とする</a:t>
            </a:r>
            <a:endParaRPr lang="en-US" altLang="ja-JP" sz="2000" dirty="0"/>
          </a:p>
          <a:p>
            <a:pPr lvl="1"/>
            <a:r>
              <a:rPr lang="ja-JP" altLang="en-US" sz="2000" dirty="0"/>
              <a:t>正解率：</a:t>
            </a:r>
            <a:r>
              <a:rPr lang="en-US" altLang="ja-JP" sz="2000" dirty="0"/>
              <a:t>0.91</a:t>
            </a:r>
          </a:p>
          <a:p>
            <a:pPr lvl="1"/>
            <a:r>
              <a:rPr lang="en-US" altLang="ja-JP" sz="2000" dirty="0"/>
              <a:t>F1</a:t>
            </a:r>
            <a:r>
              <a:rPr lang="ja-JP" altLang="en-US" sz="2000" dirty="0"/>
              <a:t>値：</a:t>
            </a:r>
            <a:r>
              <a:rPr lang="en-US" altLang="ja-JP" sz="2000" dirty="0"/>
              <a:t>0.93</a:t>
            </a:r>
          </a:p>
          <a:p>
            <a:pPr lvl="1"/>
            <a:endParaRPr lang="en-US" altLang="ja-JP" sz="2000" dirty="0"/>
          </a:p>
          <a:p>
            <a:pPr>
              <a:buFont typeface="Wingdings" panose="05000000000000000000" pitchFamily="2" charset="2"/>
              <a:buChar char="u"/>
            </a:pPr>
            <a:r>
              <a:rPr kumimoji="1" lang="ja-JP" altLang="en-US" sz="2000" b="1" dirty="0">
                <a:solidFill>
                  <a:schemeClr val="accent6"/>
                </a:solidFill>
              </a:rPr>
              <a:t>今後</a:t>
            </a:r>
            <a:r>
              <a:rPr kumimoji="1" lang="ja-JP" altLang="en-US" sz="2000" dirty="0"/>
              <a:t>：</a:t>
            </a:r>
            <a:r>
              <a:rPr kumimoji="1" lang="en-US" altLang="ja-JP" sz="2000" dirty="0"/>
              <a:t>CNN</a:t>
            </a:r>
            <a:r>
              <a:rPr kumimoji="1" lang="ja-JP" altLang="en-US" sz="2000" dirty="0"/>
              <a:t>モデルの改良</a:t>
            </a:r>
            <a:endParaRPr kumimoji="1" lang="en-US" altLang="ja-JP" sz="2000" dirty="0"/>
          </a:p>
          <a:p>
            <a:pPr marL="0" indent="0">
              <a:buNone/>
            </a:pPr>
            <a:r>
              <a:rPr lang="ja-JP" altLang="en-US" sz="2000" dirty="0"/>
              <a:t>　　　　ファインチューニング以外の手法の検討</a:t>
            </a:r>
            <a:endParaRPr lang="en-US" altLang="ja-JP" sz="2000" dirty="0"/>
          </a:p>
          <a:p>
            <a:pPr marL="0" indent="0">
              <a:buNone/>
            </a:pPr>
            <a:r>
              <a:rPr kumimoji="1" lang="en-US" altLang="ja-JP" sz="2000" dirty="0"/>
              <a:t>	</a:t>
            </a:r>
            <a:r>
              <a:rPr kumimoji="1" lang="ja-JP" altLang="en-US" sz="2000" dirty="0"/>
              <a:t>  ダウンサンプリング手法の検討</a:t>
            </a:r>
            <a:endParaRPr kumimoji="1" lang="en-US" altLang="ja-JP" sz="2000" dirty="0"/>
          </a:p>
        </p:txBody>
      </p:sp>
      <p:sp>
        <p:nvSpPr>
          <p:cNvPr id="5" name="正方形/長方形 4">
            <a:extLst>
              <a:ext uri="{FF2B5EF4-FFF2-40B4-BE49-F238E27FC236}">
                <a16:creationId xmlns:a16="http://schemas.microsoft.com/office/drawing/2014/main" id="{E8BBA73D-6CFA-2CD0-C7D0-20AD0CC3EAD3}"/>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solidFill>
                <a:latin typeface="MS Gothic"/>
                <a:ea typeface="MS Gothic"/>
              </a:rPr>
              <a:t>まとめ</a:t>
            </a:r>
            <a:endParaRPr kumimoji="1" lang="ja-JP" altLang="en-US" sz="3600" b="1" dirty="0"/>
          </a:p>
        </p:txBody>
      </p:sp>
      <p:sp>
        <p:nvSpPr>
          <p:cNvPr id="2" name="スライド番号プレースホルダー 1">
            <a:extLst>
              <a:ext uri="{FF2B5EF4-FFF2-40B4-BE49-F238E27FC236}">
                <a16:creationId xmlns:a16="http://schemas.microsoft.com/office/drawing/2014/main" id="{EC63B2C2-A426-832C-476C-310C43C1A76D}"/>
              </a:ext>
            </a:extLst>
          </p:cNvPr>
          <p:cNvSpPr>
            <a:spLocks noGrp="1"/>
          </p:cNvSpPr>
          <p:nvPr>
            <p:ph type="sldNum" sz="quarter" idx="12"/>
          </p:nvPr>
        </p:nvSpPr>
        <p:spPr/>
        <p:txBody>
          <a:bodyPr/>
          <a:lstStyle/>
          <a:p>
            <a:fld id="{823D1F74-13E7-49FF-8E34-19A407871603}" type="slidenum">
              <a:rPr kumimoji="1" lang="ja-JP" altLang="en-US" smtClean="0"/>
              <a:t>18</a:t>
            </a:fld>
            <a:endParaRPr kumimoji="1" lang="ja-JP" altLang="en-US"/>
          </a:p>
        </p:txBody>
      </p:sp>
    </p:spTree>
    <p:extLst>
      <p:ext uri="{BB962C8B-B14F-4D97-AF65-F5344CB8AC3E}">
        <p14:creationId xmlns:p14="http://schemas.microsoft.com/office/powerpoint/2010/main" val="294632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EDAD2B6-E48E-2E90-007D-AE0C58D10CC6}"/>
              </a:ext>
            </a:extLst>
          </p:cNvPr>
          <p:cNvSpPr>
            <a:spLocks noGrp="1"/>
          </p:cNvSpPr>
          <p:nvPr>
            <p:ph idx="1"/>
          </p:nvPr>
        </p:nvSpPr>
        <p:spPr>
          <a:xfrm>
            <a:off x="838200" y="1525822"/>
            <a:ext cx="10515600" cy="4351338"/>
          </a:xfrm>
        </p:spPr>
        <p:txBody>
          <a:bodyPr/>
          <a:lstStyle/>
          <a:p>
            <a:pPr>
              <a:buFont typeface="Wingdings" panose="05000000000000000000" pitchFamily="2" charset="2"/>
              <a:buChar char="u"/>
            </a:pPr>
            <a:r>
              <a:rPr lang="en-US" altLang="ja-JP" b="1" dirty="0">
                <a:solidFill>
                  <a:srgbClr val="92D050"/>
                </a:solidFill>
              </a:rPr>
              <a:t>m</a:t>
            </a:r>
            <a:r>
              <a:rPr kumimoji="1" lang="en-US" altLang="ja-JP" b="1" dirty="0">
                <a:solidFill>
                  <a:srgbClr val="92D050"/>
                </a:solidFill>
              </a:rPr>
              <a:t>ixup</a:t>
            </a:r>
            <a:r>
              <a:rPr kumimoji="1" lang="ja-JP" altLang="en-US" dirty="0"/>
              <a:t>とは</a:t>
            </a:r>
            <a:endParaRPr kumimoji="1" lang="en-US" altLang="ja-JP" dirty="0"/>
          </a:p>
          <a:p>
            <a:pPr lvl="1"/>
            <a:r>
              <a:rPr kumimoji="1" lang="en-US" altLang="ja-JP" dirty="0"/>
              <a:t>2</a:t>
            </a:r>
            <a:r>
              <a:rPr kumimoji="1" lang="ja-JP" altLang="en-US" dirty="0"/>
              <a:t>枚の画像をラベルとともにブレンドすること</a:t>
            </a:r>
            <a:endParaRPr kumimoji="1" lang="en-US" altLang="ja-JP" dirty="0"/>
          </a:p>
          <a:p>
            <a:pPr lvl="1"/>
            <a:r>
              <a:rPr lang="ja-JP" altLang="en-US" dirty="0"/>
              <a:t>一般的に空間領域で用いられる</a:t>
            </a:r>
            <a:endParaRPr lang="en-US" altLang="ja-JP" dirty="0"/>
          </a:p>
          <a:p>
            <a:pPr lvl="1"/>
            <a:endParaRPr kumimoji="1" lang="en-US" altLang="ja-JP" dirty="0"/>
          </a:p>
          <a:p>
            <a:pPr>
              <a:buFont typeface="Wingdings" panose="05000000000000000000" pitchFamily="2" charset="2"/>
              <a:buChar char="u"/>
            </a:pPr>
            <a:r>
              <a:rPr lang="ja-JP" altLang="en-US" b="1" dirty="0">
                <a:solidFill>
                  <a:srgbClr val="92D050"/>
                </a:solidFill>
              </a:rPr>
              <a:t>周波数領域での</a:t>
            </a:r>
            <a:r>
              <a:rPr lang="en-US" altLang="ja-JP" b="1" dirty="0">
                <a:solidFill>
                  <a:srgbClr val="92D050"/>
                </a:solidFill>
              </a:rPr>
              <a:t>mixup</a:t>
            </a:r>
          </a:p>
          <a:p>
            <a:pPr lvl="1"/>
            <a:r>
              <a:rPr kumimoji="1" lang="ja-JP" altLang="en-US" dirty="0"/>
              <a:t>信号を任意の割合でブレンド</a:t>
            </a:r>
            <a:endParaRPr kumimoji="1" lang="en-US" altLang="ja-JP" dirty="0"/>
          </a:p>
          <a:p>
            <a:pPr lvl="1"/>
            <a:r>
              <a:rPr lang="ja-JP" altLang="en-US" dirty="0"/>
              <a:t>割合が大きいほうのクラスを採用</a:t>
            </a:r>
            <a:endParaRPr kumimoji="1" lang="ja-JP" altLang="en-US" dirty="0"/>
          </a:p>
        </p:txBody>
      </p:sp>
      <p:sp>
        <p:nvSpPr>
          <p:cNvPr id="4" name="正方形/長方形 3">
            <a:extLst>
              <a:ext uri="{FF2B5EF4-FFF2-40B4-BE49-F238E27FC236}">
                <a16:creationId xmlns:a16="http://schemas.microsoft.com/office/drawing/2014/main" id="{6E553E6C-6DA1-4D54-4126-B22A99AD8672}"/>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周波数領域での</a:t>
            </a:r>
            <a:r>
              <a:rPr lang="en-US" altLang="ja-JP" sz="3600" b="1" dirty="0"/>
              <a:t>mixup</a:t>
            </a:r>
            <a:r>
              <a:rPr lang="ja-JP" altLang="en-US" sz="3600" b="1" dirty="0"/>
              <a:t>の利用</a:t>
            </a:r>
            <a:endParaRPr kumimoji="1" lang="ja-JP" altLang="en-US" sz="3600" b="1" dirty="0"/>
          </a:p>
        </p:txBody>
      </p:sp>
      <p:sp>
        <p:nvSpPr>
          <p:cNvPr id="2" name="スライド番号プレースホルダー 1">
            <a:extLst>
              <a:ext uri="{FF2B5EF4-FFF2-40B4-BE49-F238E27FC236}">
                <a16:creationId xmlns:a16="http://schemas.microsoft.com/office/drawing/2014/main" id="{385679D8-395C-DE7D-3E08-F8E8739FD3B0}"/>
              </a:ext>
            </a:extLst>
          </p:cNvPr>
          <p:cNvSpPr>
            <a:spLocks noGrp="1"/>
          </p:cNvSpPr>
          <p:nvPr>
            <p:ph type="sldNum" sz="quarter" idx="12"/>
          </p:nvPr>
        </p:nvSpPr>
        <p:spPr/>
        <p:txBody>
          <a:bodyPr/>
          <a:lstStyle/>
          <a:p>
            <a:fld id="{823D1F74-13E7-49FF-8E34-19A407871603}" type="slidenum">
              <a:rPr kumimoji="1" lang="ja-JP" altLang="en-US" smtClean="0"/>
              <a:t>19</a:t>
            </a:fld>
            <a:endParaRPr kumimoji="1" lang="ja-JP" altLang="en-US"/>
          </a:p>
        </p:txBody>
      </p:sp>
    </p:spTree>
    <p:extLst>
      <p:ext uri="{BB962C8B-B14F-4D97-AF65-F5344CB8AC3E}">
        <p14:creationId xmlns:p14="http://schemas.microsoft.com/office/powerpoint/2010/main" val="15108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30E178FF-D9BF-9345-9A81-FF7B274BF368}"/>
              </a:ext>
            </a:extLst>
          </p:cNvPr>
          <p:cNvSpPr>
            <a:spLocks noGrp="1"/>
          </p:cNvSpPr>
          <p:nvPr>
            <p:ph idx="1"/>
          </p:nvPr>
        </p:nvSpPr>
        <p:spPr>
          <a:xfrm>
            <a:off x="838200" y="1103450"/>
            <a:ext cx="10515600" cy="4351338"/>
          </a:xfrm>
        </p:spPr>
        <p:txBody>
          <a:bodyPr>
            <a:normAutofit/>
          </a:bodyPr>
          <a:lstStyle/>
          <a:p>
            <a:pPr>
              <a:buFont typeface="Wingdings" panose="05000000000000000000" pitchFamily="2" charset="2"/>
              <a:buChar char="l"/>
            </a:pPr>
            <a:r>
              <a:rPr kumimoji="1" lang="ja-JP" altLang="en-US" sz="2000" dirty="0"/>
              <a:t>耳下腺は両側の耳の下にある唾液を作る腺組織</a:t>
            </a:r>
            <a:endParaRPr kumimoji="1" lang="en-US" altLang="ja-JP" sz="2000" dirty="0"/>
          </a:p>
          <a:p>
            <a:pPr>
              <a:buFont typeface="Wingdings" panose="05000000000000000000" pitchFamily="2" charset="2"/>
              <a:buChar char="l"/>
            </a:pPr>
            <a:r>
              <a:rPr lang="ja-JP" altLang="en-US" sz="2000" dirty="0"/>
              <a:t>耳下腺には顔面神経があり、</a:t>
            </a:r>
            <a:r>
              <a:rPr lang="ja-JP" altLang="en-US" sz="2000" b="1" dirty="0">
                <a:solidFill>
                  <a:srgbClr val="92D050"/>
                </a:solidFill>
              </a:rPr>
              <a:t>取り除くと後遺症</a:t>
            </a:r>
            <a:r>
              <a:rPr lang="ja-JP" altLang="en-US" sz="2000" dirty="0"/>
              <a:t>の恐れがある</a:t>
            </a:r>
            <a:endParaRPr lang="en-US" altLang="ja-JP" sz="2000" dirty="0"/>
          </a:p>
          <a:p>
            <a:pPr>
              <a:buFont typeface="Wingdings" panose="05000000000000000000" pitchFamily="2" charset="2"/>
              <a:buChar char="l"/>
            </a:pPr>
            <a:r>
              <a:rPr lang="ja-JP" altLang="en-US" sz="2000" dirty="0"/>
              <a:t>良性の場合は</a:t>
            </a:r>
            <a:r>
              <a:rPr lang="ja-JP" altLang="en-US" sz="2000" b="1" dirty="0">
                <a:solidFill>
                  <a:srgbClr val="92D050"/>
                </a:solidFill>
              </a:rPr>
              <a:t>手術を行わない</a:t>
            </a:r>
            <a:endParaRPr lang="en-US" altLang="ja-JP" sz="2000" b="1" dirty="0">
              <a:solidFill>
                <a:srgbClr val="92D050"/>
              </a:solidFill>
            </a:endParaRPr>
          </a:p>
          <a:p>
            <a:pPr>
              <a:buFont typeface="Wingdings" panose="05000000000000000000" pitchFamily="2" charset="2"/>
              <a:buChar char="l"/>
            </a:pPr>
            <a:r>
              <a:rPr kumimoji="1" lang="ja-JP" altLang="en-US" sz="2000" dirty="0"/>
              <a:t>悪性の場合は腫瘍に隣接した</a:t>
            </a:r>
            <a:r>
              <a:rPr kumimoji="1" lang="ja-JP" altLang="en-US" sz="2000" b="1" dirty="0">
                <a:solidFill>
                  <a:srgbClr val="92D050"/>
                </a:solidFill>
              </a:rPr>
              <a:t>顔面神経の合併切除</a:t>
            </a:r>
            <a:endParaRPr kumimoji="1" lang="en-US" altLang="ja-JP" sz="2000" b="1" dirty="0">
              <a:solidFill>
                <a:srgbClr val="92D050"/>
              </a:solidFill>
            </a:endParaRPr>
          </a:p>
          <a:p>
            <a:pPr>
              <a:buFont typeface="Wingdings" panose="05000000000000000000" pitchFamily="2" charset="2"/>
              <a:buChar char="l"/>
            </a:pPr>
            <a:r>
              <a:rPr lang="ja-JP" altLang="en-US" sz="2000" dirty="0"/>
              <a:t>後遺症を防ぐために</a:t>
            </a:r>
            <a:r>
              <a:rPr lang="ja-JP" altLang="en-US" sz="2000" b="1" dirty="0">
                <a:solidFill>
                  <a:srgbClr val="92D050"/>
                </a:solidFill>
              </a:rPr>
              <a:t>良性、悪性の判定を正しく行いたい</a:t>
            </a:r>
            <a:endParaRPr lang="en-US" altLang="ja-JP" sz="2000" b="1" dirty="0">
              <a:solidFill>
                <a:srgbClr val="92D050"/>
              </a:solidFill>
            </a:endParaRPr>
          </a:p>
          <a:p>
            <a:pPr>
              <a:buFont typeface="Wingdings" panose="05000000000000000000" pitchFamily="2" charset="2"/>
              <a:buChar char="l"/>
            </a:pPr>
            <a:r>
              <a:rPr kumimoji="1" lang="ja-JP" altLang="en-US" sz="2000" dirty="0"/>
              <a:t>本研究では</a:t>
            </a:r>
            <a:r>
              <a:rPr kumimoji="1" lang="en-US" altLang="ja-JP" sz="2000" b="1" dirty="0">
                <a:solidFill>
                  <a:srgbClr val="92D050"/>
                </a:solidFill>
              </a:rPr>
              <a:t>MRI</a:t>
            </a:r>
            <a:r>
              <a:rPr kumimoji="1" lang="ja-JP" altLang="en-US" sz="2000" b="1" dirty="0">
                <a:solidFill>
                  <a:srgbClr val="92D050"/>
                </a:solidFill>
              </a:rPr>
              <a:t>画像</a:t>
            </a:r>
            <a:r>
              <a:rPr kumimoji="1" lang="ja-JP" altLang="en-US" sz="2000" dirty="0"/>
              <a:t>を用い、</a:t>
            </a:r>
            <a:r>
              <a:rPr kumimoji="1" lang="en-US" altLang="ja-JP" sz="2000" dirty="0"/>
              <a:t>CNN</a:t>
            </a:r>
            <a:r>
              <a:rPr kumimoji="1" lang="ja-JP" altLang="en-US" sz="2000" dirty="0"/>
              <a:t>を訓練する</a:t>
            </a:r>
          </a:p>
        </p:txBody>
      </p:sp>
      <p:sp>
        <p:nvSpPr>
          <p:cNvPr id="5" name="正方形/長方形 4">
            <a:extLst>
              <a:ext uri="{FF2B5EF4-FFF2-40B4-BE49-F238E27FC236}">
                <a16:creationId xmlns:a16="http://schemas.microsoft.com/office/drawing/2014/main" id="{1CA43B5A-6C06-8DE1-643F-96281F6200F9}"/>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solidFill>
                <a:latin typeface="MS Gothic"/>
                <a:ea typeface="MS Gothic"/>
              </a:rPr>
              <a:t>研究背景</a:t>
            </a:r>
            <a:endParaRPr kumimoji="1" lang="ja-JP" altLang="en-US" sz="3600" b="1" dirty="0"/>
          </a:p>
        </p:txBody>
      </p:sp>
      <p:pic>
        <p:nvPicPr>
          <p:cNvPr id="1026" name="Picture 2">
            <a:extLst>
              <a:ext uri="{FF2B5EF4-FFF2-40B4-BE49-F238E27FC236}">
                <a16:creationId xmlns:a16="http://schemas.microsoft.com/office/drawing/2014/main" id="{DE77E9DE-9B70-56CA-0E3A-A787B79B48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00" r="21600"/>
          <a:stretch/>
        </p:blipFill>
        <p:spPr bwMode="auto">
          <a:xfrm>
            <a:off x="838200" y="4361498"/>
            <a:ext cx="2941320" cy="2377480"/>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B45FFEC3-EDBD-CBC5-16B3-52C6D33CBCBE}"/>
              </a:ext>
            </a:extLst>
          </p:cNvPr>
          <p:cNvSpPr txBox="1"/>
          <p:nvPr/>
        </p:nvSpPr>
        <p:spPr>
          <a:xfrm>
            <a:off x="3901440" y="4907024"/>
            <a:ext cx="1584960" cy="1477328"/>
          </a:xfrm>
          <a:prstGeom prst="rect">
            <a:avLst/>
          </a:prstGeom>
          <a:noFill/>
        </p:spPr>
        <p:txBody>
          <a:bodyPr wrap="square">
            <a:spAutoFit/>
          </a:bodyPr>
          <a:lstStyle/>
          <a:p>
            <a:r>
              <a:rPr kumimoji="1" lang="en-US" altLang="ja-JP" dirty="0"/>
              <a:t>https://medicalnote.jp/contents/151223-000014-QSXUEV</a:t>
            </a:r>
            <a:endParaRPr kumimoji="1" lang="ja-JP" altLang="en-US" dirty="0"/>
          </a:p>
        </p:txBody>
      </p:sp>
      <p:pic>
        <p:nvPicPr>
          <p:cNvPr id="1028" name="Picture 4">
            <a:extLst>
              <a:ext uri="{FF2B5EF4-FFF2-40B4-BE49-F238E27FC236}">
                <a16:creationId xmlns:a16="http://schemas.microsoft.com/office/drawing/2014/main" id="{F993BAA1-C265-38CF-47F1-CB95E4C27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361498"/>
            <a:ext cx="2286621" cy="2377480"/>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0C794C23-BF54-38D6-B6D9-258C7B6BCAF0}"/>
              </a:ext>
            </a:extLst>
          </p:cNvPr>
          <p:cNvSpPr txBox="1"/>
          <p:nvPr/>
        </p:nvSpPr>
        <p:spPr>
          <a:xfrm>
            <a:off x="8747760" y="5227072"/>
            <a:ext cx="3048000" cy="646331"/>
          </a:xfrm>
          <a:prstGeom prst="rect">
            <a:avLst/>
          </a:prstGeom>
          <a:noFill/>
        </p:spPr>
        <p:txBody>
          <a:bodyPr wrap="square">
            <a:spAutoFit/>
          </a:bodyPr>
          <a:lstStyle/>
          <a:p>
            <a:r>
              <a:rPr kumimoji="1" lang="en-US" altLang="ja-JP" dirty="0"/>
              <a:t>http://www.shirouzu-jibika.jp/news/000056.php</a:t>
            </a:r>
            <a:endParaRPr kumimoji="1" lang="ja-JP" altLang="en-US" dirty="0"/>
          </a:p>
        </p:txBody>
      </p:sp>
      <p:sp>
        <p:nvSpPr>
          <p:cNvPr id="2" name="スライド番号プレースホルダー 1">
            <a:extLst>
              <a:ext uri="{FF2B5EF4-FFF2-40B4-BE49-F238E27FC236}">
                <a16:creationId xmlns:a16="http://schemas.microsoft.com/office/drawing/2014/main" id="{AA07C184-8081-C02B-CA50-EF8029DB7AC7}"/>
              </a:ext>
            </a:extLst>
          </p:cNvPr>
          <p:cNvSpPr>
            <a:spLocks noGrp="1"/>
          </p:cNvSpPr>
          <p:nvPr>
            <p:ph type="sldNum" sz="quarter" idx="12"/>
          </p:nvPr>
        </p:nvSpPr>
        <p:spPr/>
        <p:txBody>
          <a:bodyPr/>
          <a:lstStyle/>
          <a:p>
            <a:fld id="{823D1F74-13E7-49FF-8E34-19A407871603}" type="slidenum">
              <a:rPr kumimoji="1" lang="ja-JP" altLang="en-US" smtClean="0"/>
              <a:t>2</a:t>
            </a:fld>
            <a:endParaRPr kumimoji="1" lang="ja-JP" altLang="en-US" dirty="0"/>
          </a:p>
        </p:txBody>
      </p:sp>
    </p:spTree>
    <p:extLst>
      <p:ext uri="{BB962C8B-B14F-4D97-AF65-F5344CB8AC3E}">
        <p14:creationId xmlns:p14="http://schemas.microsoft.com/office/powerpoint/2010/main" val="353476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C0CD542-DDCC-5073-2CFD-C660BB4CE453}"/>
              </a:ext>
            </a:extLst>
          </p:cNvPr>
          <p:cNvSpPr/>
          <p:nvPr/>
        </p:nvSpPr>
        <p:spPr>
          <a:xfrm>
            <a:off x="0" y="-74951"/>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結果一覧：適合率</a:t>
            </a:r>
            <a:endParaRPr kumimoji="1" lang="ja-JP" altLang="en-US" sz="3600" b="1" dirty="0"/>
          </a:p>
        </p:txBody>
      </p:sp>
      <p:graphicFrame>
        <p:nvGraphicFramePr>
          <p:cNvPr id="6" name="グラフ 5">
            <a:extLst>
              <a:ext uri="{FF2B5EF4-FFF2-40B4-BE49-F238E27FC236}">
                <a16:creationId xmlns:a16="http://schemas.microsoft.com/office/drawing/2014/main" id="{77A13C12-210F-F4A9-C60F-507DE8F04058}"/>
              </a:ext>
            </a:extLst>
          </p:cNvPr>
          <p:cNvGraphicFramePr>
            <a:graphicFrameLocks/>
          </p:cNvGraphicFramePr>
          <p:nvPr/>
        </p:nvGraphicFramePr>
        <p:xfrm>
          <a:off x="2073947" y="1624515"/>
          <a:ext cx="8044106" cy="4478400"/>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a:extLst>
              <a:ext uri="{FF2B5EF4-FFF2-40B4-BE49-F238E27FC236}">
                <a16:creationId xmlns:a16="http://schemas.microsoft.com/office/drawing/2014/main" id="{AE3E6615-400F-4D96-C2B2-7B0510BF603E}"/>
              </a:ext>
            </a:extLst>
          </p:cNvPr>
          <p:cNvSpPr>
            <a:spLocks noGrp="1"/>
          </p:cNvSpPr>
          <p:nvPr>
            <p:ph type="sldNum" sz="quarter" idx="12"/>
          </p:nvPr>
        </p:nvSpPr>
        <p:spPr/>
        <p:txBody>
          <a:bodyPr/>
          <a:lstStyle/>
          <a:p>
            <a:fld id="{823D1F74-13E7-49FF-8E34-19A407871603}" type="slidenum">
              <a:rPr kumimoji="1" lang="ja-JP" altLang="en-US" smtClean="0"/>
              <a:t>20</a:t>
            </a:fld>
            <a:endParaRPr kumimoji="1" lang="ja-JP" altLang="en-US"/>
          </a:p>
        </p:txBody>
      </p:sp>
    </p:spTree>
    <p:extLst>
      <p:ext uri="{BB962C8B-B14F-4D97-AF65-F5344CB8AC3E}">
        <p14:creationId xmlns:p14="http://schemas.microsoft.com/office/powerpoint/2010/main" val="44416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417F3C8-09E2-BE22-554E-EE97A02A7211}"/>
              </a:ext>
            </a:extLst>
          </p:cNvPr>
          <p:cNvSpPr/>
          <p:nvPr/>
        </p:nvSpPr>
        <p:spPr>
          <a:xfrm>
            <a:off x="0" y="-74951"/>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結果一覧：再現率</a:t>
            </a:r>
            <a:endParaRPr kumimoji="1" lang="ja-JP" altLang="en-US" sz="3600" b="1" dirty="0"/>
          </a:p>
        </p:txBody>
      </p:sp>
      <p:graphicFrame>
        <p:nvGraphicFramePr>
          <p:cNvPr id="6" name="グラフ 5">
            <a:extLst>
              <a:ext uri="{FF2B5EF4-FFF2-40B4-BE49-F238E27FC236}">
                <a16:creationId xmlns:a16="http://schemas.microsoft.com/office/drawing/2014/main" id="{8B483BE4-D4EC-A1CD-9C79-278B8F7F568E}"/>
              </a:ext>
            </a:extLst>
          </p:cNvPr>
          <p:cNvGraphicFramePr>
            <a:graphicFrameLocks/>
          </p:cNvGraphicFramePr>
          <p:nvPr/>
        </p:nvGraphicFramePr>
        <p:xfrm>
          <a:off x="1801318" y="1562636"/>
          <a:ext cx="8589364" cy="4283528"/>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a:extLst>
              <a:ext uri="{FF2B5EF4-FFF2-40B4-BE49-F238E27FC236}">
                <a16:creationId xmlns:a16="http://schemas.microsoft.com/office/drawing/2014/main" id="{C753CE96-7854-847B-C11F-BA441274D399}"/>
              </a:ext>
            </a:extLst>
          </p:cNvPr>
          <p:cNvSpPr>
            <a:spLocks noGrp="1"/>
          </p:cNvSpPr>
          <p:nvPr>
            <p:ph type="sldNum" sz="quarter" idx="12"/>
          </p:nvPr>
        </p:nvSpPr>
        <p:spPr/>
        <p:txBody>
          <a:bodyPr/>
          <a:lstStyle/>
          <a:p>
            <a:fld id="{823D1F74-13E7-49FF-8E34-19A407871603}" type="slidenum">
              <a:rPr kumimoji="1" lang="ja-JP" altLang="en-US" smtClean="0"/>
              <a:t>21</a:t>
            </a:fld>
            <a:endParaRPr kumimoji="1" lang="ja-JP" altLang="en-US"/>
          </a:p>
        </p:txBody>
      </p:sp>
    </p:spTree>
    <p:extLst>
      <p:ext uri="{BB962C8B-B14F-4D97-AF65-F5344CB8AC3E}">
        <p14:creationId xmlns:p14="http://schemas.microsoft.com/office/powerpoint/2010/main" val="226995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9D84E8A-3BC8-BD4C-6C69-79091C3A7BFF}"/>
              </a:ext>
            </a:extLst>
          </p:cNvPr>
          <p:cNvSpPr/>
          <p:nvPr/>
        </p:nvSpPr>
        <p:spPr>
          <a:xfrm>
            <a:off x="0" y="-74951"/>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結果一覧：</a:t>
            </a:r>
            <a:r>
              <a:rPr lang="en-US" altLang="ja-JP" sz="3600" b="1" dirty="0" err="1">
                <a:solidFill>
                  <a:schemeClr val="bg1"/>
                </a:solidFill>
                <a:latin typeface="MS Gothic"/>
                <a:ea typeface="MS Gothic"/>
              </a:rPr>
              <a:t>ROC_AUC_Score</a:t>
            </a:r>
            <a:endParaRPr kumimoji="1" lang="ja-JP" altLang="en-US" sz="3600" b="1" dirty="0"/>
          </a:p>
        </p:txBody>
      </p:sp>
      <p:graphicFrame>
        <p:nvGraphicFramePr>
          <p:cNvPr id="5" name="グラフ 4">
            <a:extLst>
              <a:ext uri="{FF2B5EF4-FFF2-40B4-BE49-F238E27FC236}">
                <a16:creationId xmlns:a16="http://schemas.microsoft.com/office/drawing/2014/main" id="{EB0C8728-9B88-4851-B5C9-71A16F56B0EE}"/>
              </a:ext>
            </a:extLst>
          </p:cNvPr>
          <p:cNvGraphicFramePr>
            <a:graphicFrameLocks/>
          </p:cNvGraphicFramePr>
          <p:nvPr>
            <p:extLst>
              <p:ext uri="{D42A27DB-BD31-4B8C-83A1-F6EECF244321}">
                <p14:modId xmlns:p14="http://schemas.microsoft.com/office/powerpoint/2010/main" val="1973072156"/>
              </p:ext>
            </p:extLst>
          </p:nvPr>
        </p:nvGraphicFramePr>
        <p:xfrm>
          <a:off x="1599575" y="1633928"/>
          <a:ext cx="8992849" cy="4781862"/>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a:extLst>
              <a:ext uri="{FF2B5EF4-FFF2-40B4-BE49-F238E27FC236}">
                <a16:creationId xmlns:a16="http://schemas.microsoft.com/office/drawing/2014/main" id="{7DC42308-493F-7AB3-0875-85347A66D12B}"/>
              </a:ext>
            </a:extLst>
          </p:cNvPr>
          <p:cNvSpPr>
            <a:spLocks noGrp="1"/>
          </p:cNvSpPr>
          <p:nvPr>
            <p:ph type="sldNum" sz="quarter" idx="12"/>
          </p:nvPr>
        </p:nvSpPr>
        <p:spPr/>
        <p:txBody>
          <a:bodyPr/>
          <a:lstStyle/>
          <a:p>
            <a:fld id="{823D1F74-13E7-49FF-8E34-19A407871603}" type="slidenum">
              <a:rPr kumimoji="1" lang="ja-JP" altLang="en-US" smtClean="0"/>
              <a:t>22</a:t>
            </a:fld>
            <a:endParaRPr kumimoji="1" lang="ja-JP" altLang="en-US"/>
          </a:p>
        </p:txBody>
      </p:sp>
    </p:spTree>
    <p:extLst>
      <p:ext uri="{BB962C8B-B14F-4D97-AF65-F5344CB8AC3E}">
        <p14:creationId xmlns:p14="http://schemas.microsoft.com/office/powerpoint/2010/main" val="65632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A79942E-5072-C528-5753-9D6697748310}"/>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bg1"/>
                </a:solidFill>
                <a:latin typeface="MS Gothic"/>
                <a:ea typeface="MS Gothic"/>
              </a:rPr>
              <a:t>評価指標</a:t>
            </a:r>
            <a:endParaRPr kumimoji="1" lang="ja-JP" altLang="en-US" sz="3600" b="1" dirty="0"/>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B1DDB189-7D58-81BF-13DE-6DB2C37FC3BF}"/>
                  </a:ext>
                </a:extLst>
              </p:cNvPr>
              <p:cNvSpPr>
                <a:spLocks noGrp="1"/>
              </p:cNvSpPr>
              <p:nvPr>
                <p:ph idx="1"/>
              </p:nvPr>
            </p:nvSpPr>
            <p:spPr>
              <a:xfrm>
                <a:off x="838200" y="1377331"/>
                <a:ext cx="10515600" cy="5310071"/>
              </a:xfrm>
            </p:spPr>
            <p:txBody>
              <a:bodyPr>
                <a:normAutofit fontScale="92500" lnSpcReduction="10000"/>
              </a:bodyPr>
              <a:lstStyle/>
              <a:p>
                <a:pPr>
                  <a:buFont typeface="Wingdings" panose="05000000000000000000" pitchFamily="2" charset="2"/>
                  <a:buChar char="l"/>
                </a:pPr>
                <a:r>
                  <a:rPr lang="en-US" altLang="ja-JP" sz="2400" b="1" dirty="0">
                    <a:solidFill>
                      <a:srgbClr val="92D050"/>
                    </a:solidFill>
                  </a:rPr>
                  <a:t>ROC-AUC</a:t>
                </a:r>
              </a:p>
              <a:p>
                <a:pPr lvl="1"/>
                <a:r>
                  <a:rPr lang="ja-JP" altLang="en-US" sz="2000" dirty="0"/>
                  <a:t>機械学習の分類問題における評価指標の一つ</a:t>
                </a:r>
                <a:endParaRPr lang="en-US" altLang="ja-JP" sz="2000" dirty="0"/>
              </a:p>
              <a:p>
                <a:pPr lvl="1"/>
                <a:r>
                  <a:rPr lang="en-US" altLang="ja-JP" sz="2000" dirty="0"/>
                  <a:t>FPR</a:t>
                </a:r>
                <a:r>
                  <a:rPr lang="ja-JP" altLang="en-US" sz="2000" dirty="0"/>
                  <a:t>を横軸</a:t>
                </a:r>
                <a:r>
                  <a:rPr lang="en-US" altLang="ja-JP" sz="2000" dirty="0"/>
                  <a:t>,TPR</a:t>
                </a:r>
                <a:r>
                  <a:rPr lang="ja-JP" altLang="en-US" sz="2000" dirty="0"/>
                  <a:t>を縦軸とするグラフ</a:t>
                </a:r>
                <a:endParaRPr lang="en-US" altLang="ja-JP" sz="2000" dirty="0"/>
              </a:p>
              <a:p>
                <a:pPr lvl="1"/>
                <a:endParaRPr lang="en-US" altLang="ja-JP" sz="2000" dirty="0"/>
              </a:p>
              <a:p>
                <a:pPr>
                  <a:buFont typeface="Wingdings" panose="05000000000000000000" pitchFamily="2" charset="2"/>
                  <a:buChar char="l"/>
                </a:pPr>
                <a:r>
                  <a:rPr lang="en-US" altLang="ja-JP" sz="2400" b="1" dirty="0">
                    <a:solidFill>
                      <a:srgbClr val="92D050"/>
                    </a:solidFill>
                  </a:rPr>
                  <a:t>FPR</a:t>
                </a:r>
                <a:r>
                  <a:rPr lang="ja-JP" altLang="en-US" sz="2400" dirty="0"/>
                  <a:t>　</a:t>
                </a:r>
                <a:r>
                  <a:rPr lang="ja-JP" altLang="en-US" sz="2000" dirty="0"/>
                  <a:t>偽陽性率</a:t>
                </a:r>
                <a:endParaRPr lang="en-US" altLang="ja-JP" sz="2000" dirty="0"/>
              </a:p>
              <a:p>
                <a:pPr lvl="1"/>
                <a:r>
                  <a:rPr lang="ja-JP" altLang="en-US" sz="2000" dirty="0"/>
                  <a:t>陰性を誤って陽性と判定した割合</a:t>
                </a:r>
                <a:endParaRPr lang="en-US" altLang="ja-JP" sz="2000" dirty="0"/>
              </a:p>
              <a:p>
                <a:pPr lvl="1"/>
                <a:r>
                  <a:rPr lang="ja-JP" altLang="en-US" sz="2000" dirty="0"/>
                  <a:t>小さいほうが良い</a:t>
                </a:r>
                <a:endParaRPr lang="en-US" altLang="ja-JP" sz="2000" dirty="0"/>
              </a:p>
              <a:p>
                <a:pPr lvl="1"/>
                <a14:m>
                  <m:oMath xmlns:m="http://schemas.openxmlformats.org/officeDocument/2006/math">
                    <m:r>
                      <a:rPr lang="en-US" altLang="ja-JP" sz="2000" b="0" i="1" smtClean="0">
                        <a:latin typeface="Cambria Math" panose="02040503050406030204" pitchFamily="18" charset="0"/>
                      </a:rPr>
                      <m:t>𝐹𝑃𝑅</m:t>
                    </m:r>
                    <m:r>
                      <a:rPr lang="en-US" altLang="ja-JP" sz="2000" b="0" i="1" smtClean="0">
                        <a:latin typeface="Cambria Math" panose="02040503050406030204" pitchFamily="18" charset="0"/>
                      </a:rPr>
                      <m:t>= </m:t>
                    </m:r>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𝐹𝑃</m:t>
                        </m:r>
                      </m:num>
                      <m:den>
                        <m:r>
                          <a:rPr lang="en-US" altLang="ja-JP" sz="2000" b="0" i="1" smtClean="0">
                            <a:latin typeface="Cambria Math" panose="02040503050406030204" pitchFamily="18" charset="0"/>
                          </a:rPr>
                          <m:t>𝐹𝑃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𝑇𝑃</m:t>
                        </m:r>
                      </m:den>
                    </m:f>
                  </m:oMath>
                </a14:m>
                <a:endParaRPr lang="en-US" altLang="ja-JP" sz="2000" dirty="0"/>
              </a:p>
              <a:p>
                <a:pPr lvl="1"/>
                <a:endParaRPr lang="en-US" altLang="ja-JP" sz="2000" dirty="0"/>
              </a:p>
              <a:p>
                <a:pPr>
                  <a:buFont typeface="Wingdings" panose="05000000000000000000" pitchFamily="2" charset="2"/>
                  <a:buChar char="l"/>
                </a:pPr>
                <a:r>
                  <a:rPr lang="en-US" altLang="ja-JP" sz="2400" b="1" dirty="0">
                    <a:solidFill>
                      <a:srgbClr val="92D050"/>
                    </a:solidFill>
                  </a:rPr>
                  <a:t>TPR</a:t>
                </a:r>
                <a:r>
                  <a:rPr lang="ja-JP" altLang="en-US" sz="2400" dirty="0"/>
                  <a:t>　真陽性率</a:t>
                </a:r>
                <a:endParaRPr lang="en-US" altLang="ja-JP" sz="2400" dirty="0"/>
              </a:p>
              <a:p>
                <a:pPr lvl="1"/>
                <a:r>
                  <a:rPr lang="ja-JP" altLang="en-US" sz="2000" dirty="0"/>
                  <a:t>陽性を正しく陽性と判定した割合</a:t>
                </a:r>
                <a:endParaRPr lang="en-US" altLang="ja-JP" sz="2000" dirty="0"/>
              </a:p>
              <a:p>
                <a:pPr lvl="1"/>
                <a:r>
                  <a:rPr lang="ja-JP" altLang="en-US" sz="2000" dirty="0"/>
                  <a:t>大きいほうが良い</a:t>
                </a:r>
                <a:endParaRPr lang="en-US" altLang="ja-JP" sz="2000" dirty="0"/>
              </a:p>
              <a:p>
                <a:pPr lvl="1"/>
                <a14:m>
                  <m:oMath xmlns:m="http://schemas.openxmlformats.org/officeDocument/2006/math">
                    <m:r>
                      <a:rPr lang="en-US" altLang="ja-JP" sz="2000" b="0" i="1" smtClean="0">
                        <a:latin typeface="Cambria Math" panose="02040503050406030204" pitchFamily="18" charset="0"/>
                      </a:rPr>
                      <m:t>𝑇𝑃𝑅</m:t>
                    </m:r>
                    <m:r>
                      <a:rPr lang="en-US" altLang="ja-JP" sz="2000" b="0" i="1" smtClean="0">
                        <a:latin typeface="Cambria Math" panose="02040503050406030204" pitchFamily="18" charset="0"/>
                      </a:rPr>
                      <m:t>= </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𝑇𝑃</m:t>
                        </m:r>
                      </m:num>
                      <m:den>
                        <m:r>
                          <a:rPr lang="en-US" altLang="ja-JP" sz="2000" b="0" i="1" smtClean="0">
                            <a:latin typeface="Cambria Math" panose="02040503050406030204" pitchFamily="18" charset="0"/>
                          </a:rPr>
                          <m:t>𝐹𝑃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𝑇𝑃</m:t>
                        </m:r>
                      </m:den>
                    </m:f>
                  </m:oMath>
                </a14:m>
                <a:endParaRPr lang="en-US" altLang="ja-JP" sz="2000" dirty="0"/>
              </a:p>
              <a:p>
                <a:pPr lvl="1"/>
                <a:endParaRPr lang="en-US" altLang="ja-JP" sz="2000" dirty="0"/>
              </a:p>
              <a:p>
                <a:pPr>
                  <a:buFont typeface="Wingdings" panose="05000000000000000000" pitchFamily="2" charset="2"/>
                  <a:buChar char="l"/>
                </a:pPr>
                <a:r>
                  <a:rPr lang="en-US" altLang="ja-JP" sz="2400" b="1" dirty="0" err="1">
                    <a:solidFill>
                      <a:srgbClr val="92D050"/>
                    </a:solidFill>
                  </a:rPr>
                  <a:t>roc_auc_score</a:t>
                </a:r>
                <a:r>
                  <a:rPr lang="ja-JP" altLang="en-US" sz="2400" b="1" dirty="0">
                    <a:solidFill>
                      <a:srgbClr val="92D050"/>
                    </a:solidFill>
                  </a:rPr>
                  <a:t>　</a:t>
                </a:r>
                <a:r>
                  <a:rPr lang="en-US" altLang="ja-JP" sz="2400" dirty="0"/>
                  <a:t>ROC</a:t>
                </a:r>
                <a:r>
                  <a:rPr lang="ja-JP" altLang="en-US" sz="2400" dirty="0"/>
                  <a:t>曲線の下の面積</a:t>
                </a:r>
                <a:endParaRPr lang="en-US" altLang="ja-JP" sz="2400" dirty="0"/>
              </a:p>
            </p:txBody>
          </p:sp>
        </mc:Choice>
        <mc:Fallback xmlns="">
          <p:sp>
            <p:nvSpPr>
              <p:cNvPr id="5" name="コンテンツ プレースホルダー 2">
                <a:extLst>
                  <a:ext uri="{FF2B5EF4-FFF2-40B4-BE49-F238E27FC236}">
                    <a16:creationId xmlns:a16="http://schemas.microsoft.com/office/drawing/2014/main" id="{B1DDB189-7D58-81BF-13DE-6DB2C37FC3BF}"/>
                  </a:ext>
                </a:extLst>
              </p:cNvPr>
              <p:cNvSpPr>
                <a:spLocks noGrp="1" noRot="1" noChangeAspect="1" noMove="1" noResize="1" noEditPoints="1" noAdjustHandles="1" noChangeArrowheads="1" noChangeShapeType="1" noTextEdit="1"/>
              </p:cNvSpPr>
              <p:nvPr>
                <p:ph idx="1"/>
              </p:nvPr>
            </p:nvSpPr>
            <p:spPr>
              <a:xfrm>
                <a:off x="838200" y="1377331"/>
                <a:ext cx="10515600" cy="5310071"/>
              </a:xfrm>
              <a:blipFill>
                <a:blip r:embed="rId3"/>
                <a:stretch>
                  <a:fillRect l="-638" t="-183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B74E4454-48F9-4D46-84D1-8B5020BA42D0}"/>
              </a:ext>
            </a:extLst>
          </p:cNvPr>
          <p:cNvPicPr>
            <a:picLocks noChangeAspect="1"/>
          </p:cNvPicPr>
          <p:nvPr/>
        </p:nvPicPr>
        <p:blipFill>
          <a:blip r:embed="rId4"/>
          <a:stretch>
            <a:fillRect/>
          </a:stretch>
        </p:blipFill>
        <p:spPr>
          <a:xfrm>
            <a:off x="6258923" y="2132462"/>
            <a:ext cx="5094877" cy="3392561"/>
          </a:xfrm>
          <a:prstGeom prst="rect">
            <a:avLst/>
          </a:prstGeom>
        </p:spPr>
      </p:pic>
      <p:sp>
        <p:nvSpPr>
          <p:cNvPr id="2" name="スライド番号プレースホルダー 1">
            <a:extLst>
              <a:ext uri="{FF2B5EF4-FFF2-40B4-BE49-F238E27FC236}">
                <a16:creationId xmlns:a16="http://schemas.microsoft.com/office/drawing/2014/main" id="{35CFC0C7-793A-349A-5BDB-FD9BF1A47CCE}"/>
              </a:ext>
            </a:extLst>
          </p:cNvPr>
          <p:cNvSpPr>
            <a:spLocks noGrp="1"/>
          </p:cNvSpPr>
          <p:nvPr>
            <p:ph type="sldNum" sz="quarter" idx="12"/>
          </p:nvPr>
        </p:nvSpPr>
        <p:spPr/>
        <p:txBody>
          <a:bodyPr/>
          <a:lstStyle/>
          <a:p>
            <a:fld id="{823D1F74-13E7-49FF-8E34-19A407871603}" type="slidenum">
              <a:rPr kumimoji="1" lang="ja-JP" altLang="en-US" smtClean="0"/>
              <a:t>23</a:t>
            </a:fld>
            <a:endParaRPr kumimoji="1" lang="ja-JP" altLang="en-US"/>
          </a:p>
        </p:txBody>
      </p:sp>
    </p:spTree>
    <p:extLst>
      <p:ext uri="{BB962C8B-B14F-4D97-AF65-F5344CB8AC3E}">
        <p14:creationId xmlns:p14="http://schemas.microsoft.com/office/powerpoint/2010/main" val="250849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B45B37F-1591-8859-F2C7-3D95AF0D9B76}"/>
              </a:ext>
            </a:extLst>
          </p:cNvPr>
          <p:cNvSpPr/>
          <p:nvPr/>
        </p:nvSpPr>
        <p:spPr>
          <a:xfrm>
            <a:off x="1419069" y="873177"/>
            <a:ext cx="9353862" cy="511164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データ数</a:t>
            </a:r>
            <a:r>
              <a:rPr lang="en-US" altLang="ja-JP" sz="3200" b="1" dirty="0"/>
              <a:t>10000</a:t>
            </a:r>
            <a:r>
              <a:rPr lang="ja-JP" altLang="en-US" sz="3200" b="1" dirty="0"/>
              <a:t>での同一クラス内での振幅特性・位相特性の交換、高周波数成分・低周波数成分の</a:t>
            </a:r>
            <a:endParaRPr lang="en-US" altLang="ja-JP" sz="3200" b="1" dirty="0"/>
          </a:p>
          <a:p>
            <a:pPr algn="ctr"/>
            <a:r>
              <a:rPr lang="ja-JP" altLang="en-US" sz="3200" b="1" dirty="0"/>
              <a:t>交換がすべての指標において</a:t>
            </a:r>
            <a:endParaRPr lang="en-US" altLang="ja-JP" sz="3200" b="1" dirty="0"/>
          </a:p>
          <a:p>
            <a:pPr algn="ctr"/>
            <a:r>
              <a:rPr lang="ja-JP" altLang="en-US" sz="3200" b="1" dirty="0"/>
              <a:t>上位</a:t>
            </a:r>
            <a:r>
              <a:rPr lang="en-US" altLang="ja-JP" sz="3200" b="1" dirty="0"/>
              <a:t>2</a:t>
            </a:r>
            <a:r>
              <a:rPr lang="ja-JP" altLang="en-US" sz="3200" b="1" dirty="0"/>
              <a:t>番目の数値となっているため、</a:t>
            </a:r>
            <a:endParaRPr lang="en-US" altLang="ja-JP" sz="3200" b="1" dirty="0"/>
          </a:p>
          <a:p>
            <a:pPr algn="ctr"/>
            <a:r>
              <a:rPr kumimoji="1" lang="ja-JP" altLang="en-US" sz="3200" b="1" dirty="0"/>
              <a:t>これらを提案手法とする</a:t>
            </a:r>
          </a:p>
        </p:txBody>
      </p:sp>
      <p:sp>
        <p:nvSpPr>
          <p:cNvPr id="2" name="スライド番号プレースホルダー 1">
            <a:extLst>
              <a:ext uri="{FF2B5EF4-FFF2-40B4-BE49-F238E27FC236}">
                <a16:creationId xmlns:a16="http://schemas.microsoft.com/office/drawing/2014/main" id="{35498BF6-B2FE-5414-CD09-6FDB9F59BEE2}"/>
              </a:ext>
            </a:extLst>
          </p:cNvPr>
          <p:cNvSpPr>
            <a:spLocks noGrp="1"/>
          </p:cNvSpPr>
          <p:nvPr>
            <p:ph type="sldNum" sz="quarter" idx="12"/>
          </p:nvPr>
        </p:nvSpPr>
        <p:spPr/>
        <p:txBody>
          <a:bodyPr/>
          <a:lstStyle/>
          <a:p>
            <a:fld id="{823D1F74-13E7-49FF-8E34-19A407871603}" type="slidenum">
              <a:rPr kumimoji="1" lang="ja-JP" altLang="en-US" smtClean="0"/>
              <a:t>24</a:t>
            </a:fld>
            <a:endParaRPr kumimoji="1" lang="ja-JP" altLang="en-US"/>
          </a:p>
        </p:txBody>
      </p:sp>
    </p:spTree>
    <p:extLst>
      <p:ext uri="{BB962C8B-B14F-4D97-AF65-F5344CB8AC3E}">
        <p14:creationId xmlns:p14="http://schemas.microsoft.com/office/powerpoint/2010/main" val="407656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a:extLst>
              <a:ext uri="{FF2B5EF4-FFF2-40B4-BE49-F238E27FC236}">
                <a16:creationId xmlns:a16="http://schemas.microsoft.com/office/drawing/2014/main" id="{6352E0A5-F177-56D1-53C3-A10576B0E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104608" y="3061436"/>
            <a:ext cx="2866204" cy="4570455"/>
          </a:xfrm>
          <a:prstGeom prst="rect">
            <a:avLst/>
          </a:prstGeom>
        </p:spPr>
      </p:pic>
      <p:sp>
        <p:nvSpPr>
          <p:cNvPr id="9" name="正方形/長方形 8">
            <a:extLst>
              <a:ext uri="{FF2B5EF4-FFF2-40B4-BE49-F238E27FC236}">
                <a16:creationId xmlns:a16="http://schemas.microsoft.com/office/drawing/2014/main" id="{BEBBDD2F-0203-E36A-3CB2-5D4630346D15}"/>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画像診断の流れ</a:t>
            </a:r>
            <a:endParaRPr kumimoji="1" lang="ja-JP" altLang="en-US" sz="3600" b="1" dirty="0"/>
          </a:p>
        </p:txBody>
      </p:sp>
      <p:pic>
        <p:nvPicPr>
          <p:cNvPr id="19" name="図 18" descr="図形 が含まれている画像&#10;&#10;自動的に生成された説明">
            <a:extLst>
              <a:ext uri="{FF2B5EF4-FFF2-40B4-BE49-F238E27FC236}">
                <a16:creationId xmlns:a16="http://schemas.microsoft.com/office/drawing/2014/main" id="{DB59EE85-906D-4757-4839-1DBEFB22DEAD}"/>
              </a:ext>
            </a:extLst>
          </p:cNvPr>
          <p:cNvPicPr>
            <a:picLocks noChangeAspect="1"/>
          </p:cNvPicPr>
          <p:nvPr/>
        </p:nvPicPr>
        <p:blipFill rotWithShape="1">
          <a:blip r:embed="rId4">
            <a:extLst>
              <a:ext uri="{28A0092B-C50C-407E-A947-70E740481C1C}">
                <a14:useLocalDpi xmlns:a14="http://schemas.microsoft.com/office/drawing/2010/main" val="0"/>
              </a:ext>
            </a:extLst>
          </a:blip>
          <a:srcRect r="71507" b="6066"/>
          <a:stretch/>
        </p:blipFill>
        <p:spPr>
          <a:xfrm>
            <a:off x="631015" y="1229388"/>
            <a:ext cx="2922861" cy="2988514"/>
          </a:xfrm>
          <a:prstGeom prst="rect">
            <a:avLst/>
          </a:prstGeom>
        </p:spPr>
      </p:pic>
      <p:sp>
        <p:nvSpPr>
          <p:cNvPr id="2" name="スライド番号プレースホルダー 1">
            <a:extLst>
              <a:ext uri="{FF2B5EF4-FFF2-40B4-BE49-F238E27FC236}">
                <a16:creationId xmlns:a16="http://schemas.microsoft.com/office/drawing/2014/main" id="{0267A006-6E01-C530-8DE7-7708098B0C18}"/>
              </a:ext>
            </a:extLst>
          </p:cNvPr>
          <p:cNvSpPr>
            <a:spLocks noGrp="1"/>
          </p:cNvSpPr>
          <p:nvPr>
            <p:ph type="sldNum" sz="quarter" idx="12"/>
          </p:nvPr>
        </p:nvSpPr>
        <p:spPr/>
        <p:txBody>
          <a:bodyPr/>
          <a:lstStyle/>
          <a:p>
            <a:fld id="{823D1F74-13E7-49FF-8E34-19A407871603}" type="slidenum">
              <a:rPr kumimoji="1" lang="ja-JP" altLang="en-US" smtClean="0"/>
              <a:t>3</a:t>
            </a:fld>
            <a:endParaRPr kumimoji="1" lang="ja-JP" altLang="en-US"/>
          </a:p>
        </p:txBody>
      </p:sp>
      <p:sp>
        <p:nvSpPr>
          <p:cNvPr id="34" name="フリーフォーム: 図形 33">
            <a:extLst>
              <a:ext uri="{FF2B5EF4-FFF2-40B4-BE49-F238E27FC236}">
                <a16:creationId xmlns:a16="http://schemas.microsoft.com/office/drawing/2014/main" id="{F891753C-31E7-7F95-0A22-DA461030F158}"/>
              </a:ext>
            </a:extLst>
          </p:cNvPr>
          <p:cNvSpPr/>
          <p:nvPr/>
        </p:nvSpPr>
        <p:spPr>
          <a:xfrm rot="16200000">
            <a:off x="2673394" y="2314370"/>
            <a:ext cx="736351" cy="651391"/>
          </a:xfrm>
          <a:custGeom>
            <a:avLst/>
            <a:gdLst>
              <a:gd name="connsiteX0" fmla="*/ 638859 w 736351"/>
              <a:gd name="connsiteY0" fmla="*/ 93865 h 651391"/>
              <a:gd name="connsiteX1" fmla="*/ 99499 w 736351"/>
              <a:gd name="connsiteY1" fmla="*/ 93865 h 651391"/>
              <a:gd name="connsiteX2" fmla="*/ 99499 w 736351"/>
              <a:gd name="connsiteY2" fmla="*/ 557526 h 651391"/>
              <a:gd name="connsiteX3" fmla="*/ 638859 w 736351"/>
              <a:gd name="connsiteY3" fmla="*/ 557526 h 651391"/>
              <a:gd name="connsiteX4" fmla="*/ 736351 w 736351"/>
              <a:gd name="connsiteY4" fmla="*/ 0 h 651391"/>
              <a:gd name="connsiteX5" fmla="*/ 736351 w 736351"/>
              <a:gd name="connsiteY5" fmla="*/ 648000 h 651391"/>
              <a:gd name="connsiteX6" fmla="*/ 727443 w 736351"/>
              <a:gd name="connsiteY6" fmla="*/ 648000 h 651391"/>
              <a:gd name="connsiteX7" fmla="*/ 727443 w 736351"/>
              <a:gd name="connsiteY7" fmla="*/ 651391 h 651391"/>
              <a:gd name="connsiteX8" fmla="*/ 7443 w 736351"/>
              <a:gd name="connsiteY8" fmla="*/ 651391 h 651391"/>
              <a:gd name="connsiteX9" fmla="*/ 7443 w 736351"/>
              <a:gd name="connsiteY9" fmla="*/ 648001 h 651391"/>
              <a:gd name="connsiteX10" fmla="*/ 2007 w 736351"/>
              <a:gd name="connsiteY10" fmla="*/ 648001 h 651391"/>
              <a:gd name="connsiteX11" fmla="*/ 2007 w 736351"/>
              <a:gd name="connsiteY11" fmla="*/ 93865 h 651391"/>
              <a:gd name="connsiteX12" fmla="*/ 0 w 736351"/>
              <a:gd name="connsiteY12" fmla="*/ 93865 h 651391"/>
              <a:gd name="connsiteX13" fmla="*/ 0 w 736351"/>
              <a:gd name="connsiteY13" fmla="*/ 0 h 651391"/>
              <a:gd name="connsiteX14" fmla="*/ 638859 w 736351"/>
              <a:gd name="connsiteY14" fmla="*/ 0 h 651391"/>
              <a:gd name="connsiteX15" fmla="*/ 684000 w 736351"/>
              <a:gd name="connsiteY15" fmla="*/ 0 h 651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6351" h="651391">
                <a:moveTo>
                  <a:pt x="638859" y="93865"/>
                </a:moveTo>
                <a:lnTo>
                  <a:pt x="99499" y="93865"/>
                </a:lnTo>
                <a:lnTo>
                  <a:pt x="99499" y="557526"/>
                </a:lnTo>
                <a:lnTo>
                  <a:pt x="638859" y="557526"/>
                </a:lnTo>
                <a:close/>
                <a:moveTo>
                  <a:pt x="736351" y="0"/>
                </a:moveTo>
                <a:lnTo>
                  <a:pt x="736351" y="648000"/>
                </a:lnTo>
                <a:lnTo>
                  <a:pt x="727443" y="648000"/>
                </a:lnTo>
                <a:lnTo>
                  <a:pt x="727443" y="651391"/>
                </a:lnTo>
                <a:lnTo>
                  <a:pt x="7443" y="651391"/>
                </a:lnTo>
                <a:lnTo>
                  <a:pt x="7443" y="648001"/>
                </a:lnTo>
                <a:lnTo>
                  <a:pt x="2007" y="648001"/>
                </a:lnTo>
                <a:lnTo>
                  <a:pt x="2007" y="93865"/>
                </a:lnTo>
                <a:lnTo>
                  <a:pt x="0" y="93865"/>
                </a:lnTo>
                <a:lnTo>
                  <a:pt x="0" y="0"/>
                </a:lnTo>
                <a:lnTo>
                  <a:pt x="638859" y="0"/>
                </a:lnTo>
                <a:lnTo>
                  <a:pt x="684000" y="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矢印: 下 9">
            <a:extLst>
              <a:ext uri="{FF2B5EF4-FFF2-40B4-BE49-F238E27FC236}">
                <a16:creationId xmlns:a16="http://schemas.microsoft.com/office/drawing/2014/main" id="{364FC401-B045-83A2-E72E-27CCB9EE2412}"/>
              </a:ext>
            </a:extLst>
          </p:cNvPr>
          <p:cNvSpPr/>
          <p:nvPr/>
        </p:nvSpPr>
        <p:spPr>
          <a:xfrm>
            <a:off x="1826334" y="4377194"/>
            <a:ext cx="604453" cy="758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C728D743-F1AD-222C-CF42-09FBBFD110ED}"/>
              </a:ext>
            </a:extLst>
          </p:cNvPr>
          <p:cNvSpPr/>
          <p:nvPr/>
        </p:nvSpPr>
        <p:spPr>
          <a:xfrm>
            <a:off x="3039874" y="5572007"/>
            <a:ext cx="824760" cy="600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055253D-21F7-E055-2705-6C8390092CB3}"/>
              </a:ext>
            </a:extLst>
          </p:cNvPr>
          <p:cNvSpPr txBox="1"/>
          <p:nvPr/>
        </p:nvSpPr>
        <p:spPr>
          <a:xfrm>
            <a:off x="10363993" y="5456998"/>
            <a:ext cx="1107996" cy="830997"/>
          </a:xfrm>
          <a:prstGeom prst="rect">
            <a:avLst/>
          </a:prstGeom>
          <a:noFill/>
        </p:spPr>
        <p:txBody>
          <a:bodyPr wrap="none" rtlCol="0">
            <a:spAutoFit/>
          </a:bodyPr>
          <a:lstStyle/>
          <a:p>
            <a:r>
              <a:rPr kumimoji="1" lang="ja-JP" altLang="en-US" sz="2400" dirty="0"/>
              <a:t>良性？</a:t>
            </a:r>
            <a:endParaRPr kumimoji="1" lang="en-US" altLang="ja-JP" sz="2400" dirty="0"/>
          </a:p>
          <a:p>
            <a:r>
              <a:rPr lang="ja-JP" altLang="en-US" sz="2400" dirty="0"/>
              <a:t>悪性？</a:t>
            </a:r>
            <a:endParaRPr kumimoji="1" lang="ja-JP" altLang="en-US" sz="2400" dirty="0"/>
          </a:p>
        </p:txBody>
      </p:sp>
      <p:sp>
        <p:nvSpPr>
          <p:cNvPr id="23" name="フリーフォーム: 図形 22">
            <a:extLst>
              <a:ext uri="{FF2B5EF4-FFF2-40B4-BE49-F238E27FC236}">
                <a16:creationId xmlns:a16="http://schemas.microsoft.com/office/drawing/2014/main" id="{10C13836-0A7B-932E-D2D2-B5C335317B74}"/>
              </a:ext>
            </a:extLst>
          </p:cNvPr>
          <p:cNvSpPr/>
          <p:nvPr/>
        </p:nvSpPr>
        <p:spPr>
          <a:xfrm rot="16200000">
            <a:off x="7313931" y="5191568"/>
            <a:ext cx="1349865" cy="1668146"/>
          </a:xfrm>
          <a:custGeom>
            <a:avLst/>
            <a:gdLst>
              <a:gd name="connsiteX0" fmla="*/ 1252373 w 1349865"/>
              <a:gd name="connsiteY0" fmla="*/ 93865 h 1668146"/>
              <a:gd name="connsiteX1" fmla="*/ 129195 w 1349865"/>
              <a:gd name="connsiteY1" fmla="*/ 93865 h 1668146"/>
              <a:gd name="connsiteX2" fmla="*/ 129195 w 1349865"/>
              <a:gd name="connsiteY2" fmla="*/ 1574281 h 1668146"/>
              <a:gd name="connsiteX3" fmla="*/ 1252373 w 1349865"/>
              <a:gd name="connsiteY3" fmla="*/ 1574281 h 1668146"/>
              <a:gd name="connsiteX4" fmla="*/ 1349865 w 1349865"/>
              <a:gd name="connsiteY4" fmla="*/ 0 h 1668146"/>
              <a:gd name="connsiteX5" fmla="*/ 1349865 w 1349865"/>
              <a:gd name="connsiteY5" fmla="*/ 1656000 h 1668146"/>
              <a:gd name="connsiteX6" fmla="*/ 1332000 w 1349865"/>
              <a:gd name="connsiteY6" fmla="*/ 1656000 h 1668146"/>
              <a:gd name="connsiteX7" fmla="*/ 1332000 w 1349865"/>
              <a:gd name="connsiteY7" fmla="*/ 1668146 h 1668146"/>
              <a:gd name="connsiteX8" fmla="*/ 0 w 1349865"/>
              <a:gd name="connsiteY8" fmla="*/ 1668146 h 1668146"/>
              <a:gd name="connsiteX9" fmla="*/ 0 w 1349865"/>
              <a:gd name="connsiteY9" fmla="*/ 1574281 h 1668146"/>
              <a:gd name="connsiteX10" fmla="*/ 31703 w 1349865"/>
              <a:gd name="connsiteY10" fmla="*/ 1574281 h 1668146"/>
              <a:gd name="connsiteX11" fmla="*/ 31703 w 1349865"/>
              <a:gd name="connsiteY11" fmla="*/ 1 h 1668146"/>
              <a:gd name="connsiteX12" fmla="*/ 119715 w 1349865"/>
              <a:gd name="connsiteY12" fmla="*/ 1 h 1668146"/>
              <a:gd name="connsiteX13" fmla="*/ 119715 w 1349865"/>
              <a:gd name="connsiteY13" fmla="*/ 0 h 1668146"/>
              <a:gd name="connsiteX14" fmla="*/ 1252373 w 1349865"/>
              <a:gd name="connsiteY14" fmla="*/ 0 h 1668146"/>
              <a:gd name="connsiteX15" fmla="*/ 1343715 w 1349865"/>
              <a:gd name="connsiteY15" fmla="*/ 0 h 166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49865" h="1668146">
                <a:moveTo>
                  <a:pt x="1252373" y="93865"/>
                </a:moveTo>
                <a:lnTo>
                  <a:pt x="129195" y="93865"/>
                </a:lnTo>
                <a:lnTo>
                  <a:pt x="129195" y="1574281"/>
                </a:lnTo>
                <a:lnTo>
                  <a:pt x="1252373" y="1574281"/>
                </a:lnTo>
                <a:close/>
                <a:moveTo>
                  <a:pt x="1349865" y="0"/>
                </a:moveTo>
                <a:lnTo>
                  <a:pt x="1349865" y="1656000"/>
                </a:lnTo>
                <a:lnTo>
                  <a:pt x="1332000" y="1656000"/>
                </a:lnTo>
                <a:lnTo>
                  <a:pt x="1332000" y="1668146"/>
                </a:lnTo>
                <a:lnTo>
                  <a:pt x="0" y="1668146"/>
                </a:lnTo>
                <a:lnTo>
                  <a:pt x="0" y="1574281"/>
                </a:lnTo>
                <a:lnTo>
                  <a:pt x="31703" y="1574281"/>
                </a:lnTo>
                <a:lnTo>
                  <a:pt x="31703" y="1"/>
                </a:lnTo>
                <a:lnTo>
                  <a:pt x="119715" y="1"/>
                </a:lnTo>
                <a:lnTo>
                  <a:pt x="119715" y="0"/>
                </a:lnTo>
                <a:lnTo>
                  <a:pt x="1252373" y="0"/>
                </a:lnTo>
                <a:lnTo>
                  <a:pt x="1343715" y="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2" name="矢印: 右 21">
            <a:extLst>
              <a:ext uri="{FF2B5EF4-FFF2-40B4-BE49-F238E27FC236}">
                <a16:creationId xmlns:a16="http://schemas.microsoft.com/office/drawing/2014/main" id="{7AC36A79-A334-F148-DF41-5F0AD21E8863}"/>
              </a:ext>
            </a:extLst>
          </p:cNvPr>
          <p:cNvSpPr/>
          <p:nvPr/>
        </p:nvSpPr>
        <p:spPr>
          <a:xfrm>
            <a:off x="9176538" y="5572005"/>
            <a:ext cx="824760" cy="600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B0B1CC1-0AC9-0ADB-C076-D288F5B09937}"/>
              </a:ext>
            </a:extLst>
          </p:cNvPr>
          <p:cNvSpPr txBox="1"/>
          <p:nvPr/>
        </p:nvSpPr>
        <p:spPr>
          <a:xfrm>
            <a:off x="3864634" y="1589099"/>
            <a:ext cx="1407758" cy="461665"/>
          </a:xfrm>
          <a:prstGeom prst="rect">
            <a:avLst/>
          </a:prstGeom>
          <a:noFill/>
        </p:spPr>
        <p:txBody>
          <a:bodyPr wrap="none" rtlCol="0">
            <a:spAutoFit/>
          </a:bodyPr>
          <a:lstStyle/>
          <a:p>
            <a:r>
              <a:rPr kumimoji="1" lang="en-US" altLang="ja-JP" sz="2400" b="1" dirty="0"/>
              <a:t>MRI</a:t>
            </a:r>
            <a:r>
              <a:rPr kumimoji="1" lang="ja-JP" altLang="en-US" sz="2400" b="1" dirty="0"/>
              <a:t>画像</a:t>
            </a:r>
          </a:p>
        </p:txBody>
      </p:sp>
      <p:sp>
        <p:nvSpPr>
          <p:cNvPr id="32" name="吹き出し: 円形 31">
            <a:extLst>
              <a:ext uri="{FF2B5EF4-FFF2-40B4-BE49-F238E27FC236}">
                <a16:creationId xmlns:a16="http://schemas.microsoft.com/office/drawing/2014/main" id="{8D31FBD4-7AB0-E1F4-07B0-6F5315F73599}"/>
              </a:ext>
            </a:extLst>
          </p:cNvPr>
          <p:cNvSpPr/>
          <p:nvPr/>
        </p:nvSpPr>
        <p:spPr>
          <a:xfrm>
            <a:off x="6133303" y="4049672"/>
            <a:ext cx="2087592" cy="1015406"/>
          </a:xfrm>
          <a:prstGeom prst="wedgeEllipseCallout">
            <a:avLst>
              <a:gd name="adj1" fmla="val 13051"/>
              <a:gd name="adj2" fmla="val 69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ここを訓練</a:t>
            </a:r>
            <a:endParaRPr kumimoji="1" lang="ja-JP" altLang="en-US" b="1" dirty="0"/>
          </a:p>
        </p:txBody>
      </p:sp>
      <p:sp>
        <p:nvSpPr>
          <p:cNvPr id="33" name="吹き出し: 円形 32">
            <a:extLst>
              <a:ext uri="{FF2B5EF4-FFF2-40B4-BE49-F238E27FC236}">
                <a16:creationId xmlns:a16="http://schemas.microsoft.com/office/drawing/2014/main" id="{16ECBE02-AA93-605D-D825-4DA8DA74E987}"/>
              </a:ext>
            </a:extLst>
          </p:cNvPr>
          <p:cNvSpPr/>
          <p:nvPr/>
        </p:nvSpPr>
        <p:spPr>
          <a:xfrm>
            <a:off x="8938404" y="4088677"/>
            <a:ext cx="2087592" cy="1015406"/>
          </a:xfrm>
          <a:prstGeom prst="wedgeEllipseCallout">
            <a:avLst>
              <a:gd name="adj1" fmla="val -13395"/>
              <a:gd name="adj2" fmla="val 76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テスト</a:t>
            </a:r>
          </a:p>
        </p:txBody>
      </p:sp>
      <p:sp>
        <p:nvSpPr>
          <p:cNvPr id="35" name="テキスト ボックス 34">
            <a:extLst>
              <a:ext uri="{FF2B5EF4-FFF2-40B4-BE49-F238E27FC236}">
                <a16:creationId xmlns:a16="http://schemas.microsoft.com/office/drawing/2014/main" id="{BDE5F100-64F5-B172-B6F9-D967F1D636D7}"/>
              </a:ext>
            </a:extLst>
          </p:cNvPr>
          <p:cNvSpPr txBox="1"/>
          <p:nvPr/>
        </p:nvSpPr>
        <p:spPr>
          <a:xfrm>
            <a:off x="5816707" y="3378108"/>
            <a:ext cx="1220206" cy="461665"/>
          </a:xfrm>
          <a:prstGeom prst="rect">
            <a:avLst/>
          </a:prstGeom>
          <a:noFill/>
        </p:spPr>
        <p:txBody>
          <a:bodyPr wrap="none" rtlCol="0">
            <a:spAutoFit/>
          </a:bodyPr>
          <a:lstStyle/>
          <a:p>
            <a:r>
              <a:rPr lang="en-US" altLang="ja-JP" sz="2400" b="1" dirty="0"/>
              <a:t>VGG16</a:t>
            </a:r>
            <a:endParaRPr kumimoji="1" lang="ja-JP" altLang="en-US" sz="2400" b="1" dirty="0"/>
          </a:p>
        </p:txBody>
      </p:sp>
      <p:pic>
        <p:nvPicPr>
          <p:cNvPr id="36" name="図 35">
            <a:extLst>
              <a:ext uri="{FF2B5EF4-FFF2-40B4-BE49-F238E27FC236}">
                <a16:creationId xmlns:a16="http://schemas.microsoft.com/office/drawing/2014/main" id="{79C63EC6-4B63-71B5-1D2A-29B838F30765}"/>
              </a:ext>
            </a:extLst>
          </p:cNvPr>
          <p:cNvPicPr>
            <a:picLocks noChangeAspect="1"/>
          </p:cNvPicPr>
          <p:nvPr/>
        </p:nvPicPr>
        <p:blipFill>
          <a:blip r:embed="rId5"/>
          <a:stretch>
            <a:fillRect/>
          </a:stretch>
        </p:blipFill>
        <p:spPr>
          <a:xfrm>
            <a:off x="1372445" y="5276398"/>
            <a:ext cx="1440000" cy="1424176"/>
          </a:xfrm>
          <a:prstGeom prst="rect">
            <a:avLst/>
          </a:prstGeom>
        </p:spPr>
      </p:pic>
    </p:spTree>
    <p:extLst>
      <p:ext uri="{BB962C8B-B14F-4D97-AF65-F5344CB8AC3E}">
        <p14:creationId xmlns:p14="http://schemas.microsoft.com/office/powerpoint/2010/main" val="380487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0" grpId="0" animBg="1"/>
      <p:bldP spid="13" grpId="0" animBg="1"/>
      <p:bldP spid="15" grpId="0"/>
      <p:bldP spid="23" grpId="0" animBg="1"/>
      <p:bldP spid="22" grpId="0" animBg="1"/>
      <p:bldP spid="32" grpId="0" animBg="1"/>
      <p:bldP spid="33"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2">
            <a:extLst>
              <a:ext uri="{FF2B5EF4-FFF2-40B4-BE49-F238E27FC236}">
                <a16:creationId xmlns:a16="http://schemas.microsoft.com/office/drawing/2014/main" id="{2B42E7D9-6C12-70F0-27C5-09EAD4C51069}"/>
              </a:ext>
            </a:extLst>
          </p:cNvPr>
          <p:cNvSpPr>
            <a:spLocks noGrp="1"/>
          </p:cNvSpPr>
          <p:nvPr>
            <p:ph idx="1"/>
          </p:nvPr>
        </p:nvSpPr>
        <p:spPr>
          <a:xfrm>
            <a:off x="838200" y="1703208"/>
            <a:ext cx="10515600" cy="4351338"/>
          </a:xfrm>
        </p:spPr>
        <p:txBody>
          <a:bodyPr>
            <a:normAutofit/>
          </a:bodyPr>
          <a:lstStyle/>
          <a:p>
            <a:r>
              <a:rPr lang="ja-JP" altLang="en-US" sz="2400" dirty="0"/>
              <a:t>医療用データの確保が</a:t>
            </a:r>
            <a:r>
              <a:rPr lang="ja-JP" altLang="en-US" sz="2400" b="1" dirty="0">
                <a:solidFill>
                  <a:srgbClr val="92D050"/>
                </a:solidFill>
              </a:rPr>
              <a:t>困難</a:t>
            </a:r>
            <a:endParaRPr lang="en-US" altLang="ja-JP" sz="2400" b="1" dirty="0">
              <a:solidFill>
                <a:srgbClr val="92D050"/>
              </a:solidFill>
            </a:endParaRPr>
          </a:p>
          <a:p>
            <a:endParaRPr lang="en-US" altLang="ja-JP" sz="2400" dirty="0"/>
          </a:p>
          <a:p>
            <a:r>
              <a:rPr lang="ja-JP" altLang="en-US" sz="2400" dirty="0"/>
              <a:t>データ数が十分でないとき</a:t>
            </a:r>
            <a:endParaRPr lang="en-US" altLang="ja-JP" sz="2400" dirty="0"/>
          </a:p>
          <a:p>
            <a:pPr lvl="1"/>
            <a:r>
              <a:rPr lang="ja-JP" altLang="en-US" dirty="0"/>
              <a:t>最適化を重視→</a:t>
            </a:r>
            <a:r>
              <a:rPr lang="ja-JP" altLang="en-US" b="1" dirty="0">
                <a:solidFill>
                  <a:srgbClr val="92D050"/>
                </a:solidFill>
              </a:rPr>
              <a:t>過学習</a:t>
            </a:r>
            <a:endParaRPr lang="en-US" altLang="ja-JP" b="1" dirty="0">
              <a:solidFill>
                <a:srgbClr val="92D050"/>
              </a:solidFill>
            </a:endParaRPr>
          </a:p>
          <a:p>
            <a:pPr lvl="1"/>
            <a:r>
              <a:rPr lang="ja-JP" altLang="en-US" dirty="0"/>
              <a:t>汎化を重視→</a:t>
            </a:r>
            <a:r>
              <a:rPr lang="ja-JP" altLang="en-US" b="1" dirty="0">
                <a:solidFill>
                  <a:srgbClr val="92D050"/>
                </a:solidFill>
              </a:rPr>
              <a:t>学習不足</a:t>
            </a:r>
            <a:endParaRPr lang="en-US" altLang="ja-JP" b="1" dirty="0">
              <a:solidFill>
                <a:srgbClr val="92D050"/>
              </a:solidFill>
            </a:endParaRPr>
          </a:p>
          <a:p>
            <a:pPr marL="0" indent="0">
              <a:buNone/>
            </a:pPr>
            <a:endParaRPr lang="en-US" altLang="ja-JP" sz="2400" dirty="0"/>
          </a:p>
          <a:p>
            <a:r>
              <a:rPr lang="ja-JP" altLang="en-US" sz="2400" dirty="0"/>
              <a:t>空間領域でのデータ拡張には限界がある</a:t>
            </a:r>
            <a:endParaRPr lang="en-US" altLang="ja-JP" sz="2400" dirty="0"/>
          </a:p>
          <a:p>
            <a:endParaRPr lang="en-US" altLang="ja-JP" sz="2400" dirty="0"/>
          </a:p>
        </p:txBody>
      </p:sp>
      <p:sp>
        <p:nvSpPr>
          <p:cNvPr id="9" name="正方形/長方形 8">
            <a:extLst>
              <a:ext uri="{FF2B5EF4-FFF2-40B4-BE49-F238E27FC236}">
                <a16:creationId xmlns:a16="http://schemas.microsoft.com/office/drawing/2014/main" id="{BEBBDD2F-0203-E36A-3CB2-5D4630346D15}"/>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データ拡張の理由</a:t>
            </a:r>
          </a:p>
        </p:txBody>
      </p:sp>
      <p:sp>
        <p:nvSpPr>
          <p:cNvPr id="2" name="テキスト ボックス 1">
            <a:extLst>
              <a:ext uri="{FF2B5EF4-FFF2-40B4-BE49-F238E27FC236}">
                <a16:creationId xmlns:a16="http://schemas.microsoft.com/office/drawing/2014/main" id="{0D346B5C-F410-F442-DACB-8CEC3F81CE05}"/>
              </a:ext>
            </a:extLst>
          </p:cNvPr>
          <p:cNvSpPr txBox="1"/>
          <p:nvPr/>
        </p:nvSpPr>
        <p:spPr>
          <a:xfrm>
            <a:off x="3042920" y="6406776"/>
            <a:ext cx="6106159" cy="276999"/>
          </a:xfrm>
          <a:prstGeom prst="rect">
            <a:avLst/>
          </a:prstGeom>
          <a:noFill/>
        </p:spPr>
        <p:txBody>
          <a:bodyPr wrap="none" rtlCol="0">
            <a:spAutoFit/>
          </a:bodyPr>
          <a:lstStyle/>
          <a:p>
            <a:r>
              <a:rPr kumimoji="1" lang="ja-JP" altLang="en-US" sz="1200" b="1" dirty="0"/>
              <a:t>＊</a:t>
            </a:r>
            <a:r>
              <a:rPr kumimoji="1" lang="en-US" altLang="ja-JP" sz="1200" b="1" dirty="0" err="1"/>
              <a:t>Francoins</a:t>
            </a:r>
            <a:r>
              <a:rPr kumimoji="1" lang="en-US" altLang="ja-JP" sz="1200" b="1" dirty="0"/>
              <a:t> </a:t>
            </a:r>
            <a:r>
              <a:rPr kumimoji="1" lang="en-US" altLang="ja-JP" sz="1200" b="1" dirty="0" err="1"/>
              <a:t>Chollet:Python</a:t>
            </a:r>
            <a:r>
              <a:rPr kumimoji="1" lang="ja-JP" altLang="en-US" sz="1200" b="1" dirty="0"/>
              <a:t>と</a:t>
            </a:r>
            <a:r>
              <a:rPr kumimoji="1" lang="en-US" altLang="ja-JP" sz="1200" b="1" dirty="0" err="1"/>
              <a:t>Keras</a:t>
            </a:r>
            <a:r>
              <a:rPr kumimoji="1" lang="ja-JP" altLang="en-US" sz="1200" b="1" dirty="0"/>
              <a:t>によるディープラーニング</a:t>
            </a:r>
            <a:r>
              <a:rPr kumimoji="1" lang="en-US" altLang="ja-JP" sz="1200" b="1" dirty="0"/>
              <a:t>,</a:t>
            </a:r>
            <a:r>
              <a:rPr kumimoji="1" lang="ja-JP" altLang="en-US" sz="1200" b="1" dirty="0"/>
              <a:t>マイナビ出版</a:t>
            </a:r>
            <a:r>
              <a:rPr kumimoji="1" lang="en-US" altLang="ja-JP" sz="1200" b="1" dirty="0"/>
              <a:t>(2019)</a:t>
            </a:r>
            <a:endParaRPr kumimoji="1" lang="ja-JP" altLang="en-US" sz="1200" b="1" dirty="0"/>
          </a:p>
        </p:txBody>
      </p:sp>
      <p:sp>
        <p:nvSpPr>
          <p:cNvPr id="3" name="楕円 2">
            <a:extLst>
              <a:ext uri="{FF2B5EF4-FFF2-40B4-BE49-F238E27FC236}">
                <a16:creationId xmlns:a16="http://schemas.microsoft.com/office/drawing/2014/main" id="{D95F9D3E-AF38-63F2-5025-A67135110B2F}"/>
              </a:ext>
            </a:extLst>
          </p:cNvPr>
          <p:cNvSpPr/>
          <p:nvPr/>
        </p:nvSpPr>
        <p:spPr>
          <a:xfrm>
            <a:off x="7159724" y="2065517"/>
            <a:ext cx="3978709" cy="22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周波数領域での</a:t>
            </a:r>
            <a:endParaRPr lang="en-US" altLang="ja-JP" sz="2800" b="1" dirty="0"/>
          </a:p>
          <a:p>
            <a:pPr algn="ctr"/>
            <a:r>
              <a:rPr lang="ja-JP" altLang="en-US" sz="2800" b="1" dirty="0"/>
              <a:t>拡張を提案</a:t>
            </a:r>
            <a:endParaRPr lang="en-US" altLang="ja-JP" sz="2800" b="1" dirty="0"/>
          </a:p>
        </p:txBody>
      </p:sp>
      <p:sp>
        <p:nvSpPr>
          <p:cNvPr id="4" name="スライド番号プレースホルダー 3">
            <a:extLst>
              <a:ext uri="{FF2B5EF4-FFF2-40B4-BE49-F238E27FC236}">
                <a16:creationId xmlns:a16="http://schemas.microsoft.com/office/drawing/2014/main" id="{19521EF5-D547-EBBD-F7C2-EA30EFEAED99}"/>
              </a:ext>
            </a:extLst>
          </p:cNvPr>
          <p:cNvSpPr>
            <a:spLocks noGrp="1"/>
          </p:cNvSpPr>
          <p:nvPr>
            <p:ph type="sldNum" sz="quarter" idx="12"/>
          </p:nvPr>
        </p:nvSpPr>
        <p:spPr/>
        <p:txBody>
          <a:bodyPr/>
          <a:lstStyle/>
          <a:p>
            <a:fld id="{823D1F74-13E7-49FF-8E34-19A407871603}" type="slidenum">
              <a:rPr kumimoji="1" lang="ja-JP" altLang="en-US" smtClean="0"/>
              <a:t>4</a:t>
            </a:fld>
            <a:endParaRPr kumimoji="1" lang="ja-JP" altLang="en-US"/>
          </a:p>
        </p:txBody>
      </p:sp>
    </p:spTree>
    <p:extLst>
      <p:ext uri="{BB962C8B-B14F-4D97-AF65-F5344CB8AC3E}">
        <p14:creationId xmlns:p14="http://schemas.microsoft.com/office/powerpoint/2010/main" val="28050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EF1AD2DB-5A28-6F18-B0DA-532A3FFD0B65}"/>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bg1"/>
                </a:solidFill>
                <a:latin typeface="MS Gothic"/>
                <a:ea typeface="MS Gothic"/>
              </a:rPr>
              <a:t>空間領域でのデータ拡張</a:t>
            </a:r>
            <a:endParaRPr kumimoji="1" lang="ja-JP" altLang="en-US" sz="3600" b="1" dirty="0"/>
          </a:p>
        </p:txBody>
      </p:sp>
      <p:pic>
        <p:nvPicPr>
          <p:cNvPr id="3" name="図 2">
            <a:extLst>
              <a:ext uri="{FF2B5EF4-FFF2-40B4-BE49-F238E27FC236}">
                <a16:creationId xmlns:a16="http://schemas.microsoft.com/office/drawing/2014/main" id="{10DC2392-CDC0-D72F-64D3-EAB593C01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515" y="3010216"/>
            <a:ext cx="1151033" cy="1311642"/>
          </a:xfrm>
          <a:prstGeom prst="rect">
            <a:avLst/>
          </a:prstGeom>
        </p:spPr>
      </p:pic>
      <p:pic>
        <p:nvPicPr>
          <p:cNvPr id="23" name="図 22">
            <a:extLst>
              <a:ext uri="{FF2B5EF4-FFF2-40B4-BE49-F238E27FC236}">
                <a16:creationId xmlns:a16="http://schemas.microsoft.com/office/drawing/2014/main" id="{C31D1327-E175-6A4A-1EE2-60377C279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446" y="1418077"/>
            <a:ext cx="1151033" cy="1311643"/>
          </a:xfrm>
          <a:prstGeom prst="rect">
            <a:avLst/>
          </a:prstGeom>
        </p:spPr>
      </p:pic>
      <p:pic>
        <p:nvPicPr>
          <p:cNvPr id="25" name="図 24">
            <a:extLst>
              <a:ext uri="{FF2B5EF4-FFF2-40B4-BE49-F238E27FC236}">
                <a16:creationId xmlns:a16="http://schemas.microsoft.com/office/drawing/2014/main" id="{09E8459B-5AF5-ECDA-B6CE-75081B305B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8446" y="3010216"/>
            <a:ext cx="1151033" cy="1311641"/>
          </a:xfrm>
          <a:prstGeom prst="rect">
            <a:avLst/>
          </a:prstGeom>
        </p:spPr>
      </p:pic>
      <p:pic>
        <p:nvPicPr>
          <p:cNvPr id="27" name="図 26">
            <a:extLst>
              <a:ext uri="{FF2B5EF4-FFF2-40B4-BE49-F238E27FC236}">
                <a16:creationId xmlns:a16="http://schemas.microsoft.com/office/drawing/2014/main" id="{50BB92EE-65C1-C015-0727-B9AE3873F5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1861" y="4946068"/>
            <a:ext cx="1151034" cy="1311643"/>
          </a:xfrm>
          <a:prstGeom prst="rect">
            <a:avLst/>
          </a:prstGeom>
        </p:spPr>
      </p:pic>
      <p:sp>
        <p:nvSpPr>
          <p:cNvPr id="28" name="矢印: 右 27">
            <a:extLst>
              <a:ext uri="{FF2B5EF4-FFF2-40B4-BE49-F238E27FC236}">
                <a16:creationId xmlns:a16="http://schemas.microsoft.com/office/drawing/2014/main" id="{1D5038FC-BFD3-CE15-E210-5BCB6C602EDA}"/>
              </a:ext>
            </a:extLst>
          </p:cNvPr>
          <p:cNvSpPr/>
          <p:nvPr/>
        </p:nvSpPr>
        <p:spPr>
          <a:xfrm>
            <a:off x="2880212" y="3306412"/>
            <a:ext cx="1683984" cy="531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7853C62F-663B-8236-A22E-F6662F42D6E6}"/>
              </a:ext>
            </a:extLst>
          </p:cNvPr>
          <p:cNvSpPr/>
          <p:nvPr/>
        </p:nvSpPr>
        <p:spPr>
          <a:xfrm rot="20002367">
            <a:off x="2921066" y="2032748"/>
            <a:ext cx="1473902" cy="531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3E16D084-97C7-0824-81B1-0703884AE4A8}"/>
              </a:ext>
            </a:extLst>
          </p:cNvPr>
          <p:cNvSpPr/>
          <p:nvPr/>
        </p:nvSpPr>
        <p:spPr>
          <a:xfrm rot="1604132">
            <a:off x="3007544" y="4581096"/>
            <a:ext cx="1473902" cy="531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3A99919-0CB7-C11C-022B-DD09ABDC8EB1}"/>
              </a:ext>
            </a:extLst>
          </p:cNvPr>
          <p:cNvSpPr txBox="1"/>
          <p:nvPr/>
        </p:nvSpPr>
        <p:spPr>
          <a:xfrm>
            <a:off x="2880212" y="1562880"/>
            <a:ext cx="646331" cy="369332"/>
          </a:xfrm>
          <a:prstGeom prst="rect">
            <a:avLst/>
          </a:prstGeom>
          <a:noFill/>
        </p:spPr>
        <p:txBody>
          <a:bodyPr wrap="none" rtlCol="0">
            <a:spAutoFit/>
          </a:bodyPr>
          <a:lstStyle/>
          <a:p>
            <a:r>
              <a:rPr lang="ja-JP" altLang="en-US" dirty="0"/>
              <a:t>回転</a:t>
            </a:r>
            <a:endParaRPr kumimoji="1" lang="ja-JP" altLang="en-US" dirty="0"/>
          </a:p>
        </p:txBody>
      </p:sp>
      <p:sp>
        <p:nvSpPr>
          <p:cNvPr id="32" name="テキスト ボックス 31">
            <a:extLst>
              <a:ext uri="{FF2B5EF4-FFF2-40B4-BE49-F238E27FC236}">
                <a16:creationId xmlns:a16="http://schemas.microsoft.com/office/drawing/2014/main" id="{89039149-F14C-E742-F42E-F5064188B6AB}"/>
              </a:ext>
            </a:extLst>
          </p:cNvPr>
          <p:cNvSpPr txBox="1"/>
          <p:nvPr/>
        </p:nvSpPr>
        <p:spPr>
          <a:xfrm>
            <a:off x="2966868" y="2937080"/>
            <a:ext cx="938382" cy="369332"/>
          </a:xfrm>
          <a:prstGeom prst="rect">
            <a:avLst/>
          </a:prstGeom>
          <a:noFill/>
        </p:spPr>
        <p:txBody>
          <a:bodyPr wrap="square" rtlCol="0">
            <a:spAutoFit/>
          </a:bodyPr>
          <a:lstStyle/>
          <a:p>
            <a:r>
              <a:rPr kumimoji="1" lang="ja-JP" altLang="en-US" dirty="0"/>
              <a:t>シフト</a:t>
            </a:r>
          </a:p>
        </p:txBody>
      </p:sp>
      <p:sp>
        <p:nvSpPr>
          <p:cNvPr id="33" name="テキスト ボックス 32">
            <a:extLst>
              <a:ext uri="{FF2B5EF4-FFF2-40B4-BE49-F238E27FC236}">
                <a16:creationId xmlns:a16="http://schemas.microsoft.com/office/drawing/2014/main" id="{40AC9358-F3A1-D985-D337-40016C2B3121}"/>
              </a:ext>
            </a:extLst>
          </p:cNvPr>
          <p:cNvSpPr txBox="1"/>
          <p:nvPr/>
        </p:nvSpPr>
        <p:spPr>
          <a:xfrm>
            <a:off x="2966867" y="5374153"/>
            <a:ext cx="1338828" cy="369332"/>
          </a:xfrm>
          <a:prstGeom prst="rect">
            <a:avLst/>
          </a:prstGeom>
          <a:noFill/>
        </p:spPr>
        <p:txBody>
          <a:bodyPr wrap="none" rtlCol="0">
            <a:spAutoFit/>
          </a:bodyPr>
          <a:lstStyle/>
          <a:p>
            <a:r>
              <a:rPr kumimoji="1" lang="ja-JP" altLang="en-US" dirty="0"/>
              <a:t>明るさ変換</a:t>
            </a:r>
          </a:p>
        </p:txBody>
      </p:sp>
      <p:pic>
        <p:nvPicPr>
          <p:cNvPr id="35" name="図 34">
            <a:extLst>
              <a:ext uri="{FF2B5EF4-FFF2-40B4-BE49-F238E27FC236}">
                <a16:creationId xmlns:a16="http://schemas.microsoft.com/office/drawing/2014/main" id="{20CDD2A0-0C0B-AEB4-ECE6-E8C6C55AF3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9061" y="4946067"/>
            <a:ext cx="1151033" cy="1311643"/>
          </a:xfrm>
          <a:prstGeom prst="rect">
            <a:avLst/>
          </a:prstGeom>
        </p:spPr>
      </p:pic>
      <p:pic>
        <p:nvPicPr>
          <p:cNvPr id="39" name="図 38">
            <a:extLst>
              <a:ext uri="{FF2B5EF4-FFF2-40B4-BE49-F238E27FC236}">
                <a16:creationId xmlns:a16="http://schemas.microsoft.com/office/drawing/2014/main" id="{FF24BAAD-DE27-4288-9CC0-1B1E2464C3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9061" y="3010213"/>
            <a:ext cx="1151033" cy="1311643"/>
          </a:xfrm>
          <a:prstGeom prst="rect">
            <a:avLst/>
          </a:prstGeom>
        </p:spPr>
      </p:pic>
      <p:pic>
        <p:nvPicPr>
          <p:cNvPr id="41" name="図 40">
            <a:extLst>
              <a:ext uri="{FF2B5EF4-FFF2-40B4-BE49-F238E27FC236}">
                <a16:creationId xmlns:a16="http://schemas.microsoft.com/office/drawing/2014/main" id="{5BDDDDBB-5D58-2EF2-34CC-314FB09496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6260" y="4946068"/>
            <a:ext cx="1151033" cy="1311642"/>
          </a:xfrm>
          <a:prstGeom prst="rect">
            <a:avLst/>
          </a:prstGeom>
        </p:spPr>
      </p:pic>
      <p:pic>
        <p:nvPicPr>
          <p:cNvPr id="43" name="図 42">
            <a:extLst>
              <a:ext uri="{FF2B5EF4-FFF2-40B4-BE49-F238E27FC236}">
                <a16:creationId xmlns:a16="http://schemas.microsoft.com/office/drawing/2014/main" id="{84A0E06B-A241-0D36-49A7-B8E8E33985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26260" y="3010213"/>
            <a:ext cx="1151034" cy="1311643"/>
          </a:xfrm>
          <a:prstGeom prst="rect">
            <a:avLst/>
          </a:prstGeom>
        </p:spPr>
      </p:pic>
      <p:pic>
        <p:nvPicPr>
          <p:cNvPr id="45" name="図 44">
            <a:extLst>
              <a:ext uri="{FF2B5EF4-FFF2-40B4-BE49-F238E27FC236}">
                <a16:creationId xmlns:a16="http://schemas.microsoft.com/office/drawing/2014/main" id="{1E7628CC-CF6B-98D0-41DB-5B4F0AFEE80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69060" y="1418077"/>
            <a:ext cx="1151034" cy="1311643"/>
          </a:xfrm>
          <a:prstGeom prst="rect">
            <a:avLst/>
          </a:prstGeom>
        </p:spPr>
      </p:pic>
      <p:pic>
        <p:nvPicPr>
          <p:cNvPr id="47" name="図 46">
            <a:extLst>
              <a:ext uri="{FF2B5EF4-FFF2-40B4-BE49-F238E27FC236}">
                <a16:creationId xmlns:a16="http://schemas.microsoft.com/office/drawing/2014/main" id="{8C5045D5-8FE0-B93B-F230-BE64D7764D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6259" y="1418077"/>
            <a:ext cx="1151033" cy="1311642"/>
          </a:xfrm>
          <a:prstGeom prst="rect">
            <a:avLst/>
          </a:prstGeom>
        </p:spPr>
      </p:pic>
      <p:sp>
        <p:nvSpPr>
          <p:cNvPr id="2" name="スライド番号プレースホルダー 1">
            <a:extLst>
              <a:ext uri="{FF2B5EF4-FFF2-40B4-BE49-F238E27FC236}">
                <a16:creationId xmlns:a16="http://schemas.microsoft.com/office/drawing/2014/main" id="{535BD296-9579-58C3-2B58-7D1761CF8E3F}"/>
              </a:ext>
            </a:extLst>
          </p:cNvPr>
          <p:cNvSpPr>
            <a:spLocks noGrp="1"/>
          </p:cNvSpPr>
          <p:nvPr>
            <p:ph type="sldNum" sz="quarter" idx="12"/>
          </p:nvPr>
        </p:nvSpPr>
        <p:spPr/>
        <p:txBody>
          <a:bodyPr/>
          <a:lstStyle/>
          <a:p>
            <a:fld id="{823D1F74-13E7-49FF-8E34-19A407871603}" type="slidenum">
              <a:rPr kumimoji="1" lang="ja-JP" altLang="en-US" smtClean="0"/>
              <a:t>5</a:t>
            </a:fld>
            <a:endParaRPr kumimoji="1" lang="ja-JP" altLang="en-US"/>
          </a:p>
        </p:txBody>
      </p:sp>
    </p:spTree>
    <p:extLst>
      <p:ext uri="{BB962C8B-B14F-4D97-AF65-F5344CB8AC3E}">
        <p14:creationId xmlns:p14="http://schemas.microsoft.com/office/powerpoint/2010/main" val="9798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8C95B8FA-CC28-D4DA-3D43-514B6BA145EE}"/>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提案</a:t>
            </a:r>
            <a:r>
              <a:rPr kumimoji="1" lang="ja-JP" altLang="en-US" sz="3600" b="1" dirty="0"/>
              <a:t>手法</a:t>
            </a:r>
            <a:r>
              <a:rPr kumimoji="1" lang="en-US" altLang="ja-JP" sz="3600" b="1" dirty="0"/>
              <a:t>A</a:t>
            </a:r>
            <a:r>
              <a:rPr lang="ja-JP" altLang="en-US" sz="3600" b="1" dirty="0"/>
              <a:t>：ハイパスフィルタ、ローパスフィルタ</a:t>
            </a:r>
            <a:endParaRPr kumimoji="1" lang="en-US" altLang="ja-JP" sz="3600" b="1" dirty="0"/>
          </a:p>
        </p:txBody>
      </p:sp>
      <p:pic>
        <p:nvPicPr>
          <p:cNvPr id="3" name="図 2" descr="ダイアグラム&#10;&#10;自動的に生成された説明">
            <a:extLst>
              <a:ext uri="{FF2B5EF4-FFF2-40B4-BE49-F238E27FC236}">
                <a16:creationId xmlns:a16="http://schemas.microsoft.com/office/drawing/2014/main" id="{66DBCE78-2925-A472-70FE-5DF50A675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35" y="1853120"/>
            <a:ext cx="5306165" cy="3658111"/>
          </a:xfrm>
          <a:prstGeom prst="rect">
            <a:avLst/>
          </a:prstGeom>
        </p:spPr>
      </p:pic>
      <p:sp>
        <p:nvSpPr>
          <p:cNvPr id="2" name="スライド番号プレースホルダー 1">
            <a:extLst>
              <a:ext uri="{FF2B5EF4-FFF2-40B4-BE49-F238E27FC236}">
                <a16:creationId xmlns:a16="http://schemas.microsoft.com/office/drawing/2014/main" id="{3E324656-34DA-7FB5-95F8-0E9DFABFD024}"/>
              </a:ext>
            </a:extLst>
          </p:cNvPr>
          <p:cNvSpPr>
            <a:spLocks noGrp="1"/>
          </p:cNvSpPr>
          <p:nvPr>
            <p:ph type="sldNum" sz="quarter" idx="12"/>
          </p:nvPr>
        </p:nvSpPr>
        <p:spPr/>
        <p:txBody>
          <a:bodyPr/>
          <a:lstStyle/>
          <a:p>
            <a:fld id="{823D1F74-13E7-49FF-8E34-19A407871603}" type="slidenum">
              <a:rPr kumimoji="1" lang="ja-JP" altLang="en-US" smtClean="0"/>
              <a:t>6</a:t>
            </a:fld>
            <a:endParaRPr kumimoji="1" lang="ja-JP" altLang="en-US"/>
          </a:p>
        </p:txBody>
      </p:sp>
      <p:pic>
        <p:nvPicPr>
          <p:cNvPr id="7" name="図 6" descr="ダイアグラム が含まれている画像&#10;&#10;自動的に生成された説明">
            <a:extLst>
              <a:ext uri="{FF2B5EF4-FFF2-40B4-BE49-F238E27FC236}">
                <a16:creationId xmlns:a16="http://schemas.microsoft.com/office/drawing/2014/main" id="{2C05E872-1AB8-0264-D84C-BCBA179FC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552" y="1853119"/>
            <a:ext cx="5210902" cy="3658111"/>
          </a:xfrm>
          <a:prstGeom prst="rect">
            <a:avLst/>
          </a:prstGeom>
        </p:spPr>
      </p:pic>
    </p:spTree>
    <p:extLst>
      <p:ext uri="{BB962C8B-B14F-4D97-AF65-F5344CB8AC3E}">
        <p14:creationId xmlns:p14="http://schemas.microsoft.com/office/powerpoint/2010/main" val="282151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猫の顔の白黒写真&#10;&#10;低い精度で自動的に生成された説明">
            <a:extLst>
              <a:ext uri="{FF2B5EF4-FFF2-40B4-BE49-F238E27FC236}">
                <a16:creationId xmlns:a16="http://schemas.microsoft.com/office/drawing/2014/main" id="{14D83BAC-FCB8-1A1C-FCA1-39C5CB32B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2168" y="1508760"/>
            <a:ext cx="1714913" cy="1954203"/>
          </a:xfrm>
          <a:prstGeom prst="rect">
            <a:avLst/>
          </a:prstGeom>
        </p:spPr>
      </p:pic>
      <p:sp>
        <p:nvSpPr>
          <p:cNvPr id="10" name="正方形/長方形 9">
            <a:extLst>
              <a:ext uri="{FF2B5EF4-FFF2-40B4-BE49-F238E27FC236}">
                <a16:creationId xmlns:a16="http://schemas.microsoft.com/office/drawing/2014/main" id="{A5D9AC85-3F1D-C563-8460-F0B0C862919A}"/>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提案手法</a:t>
            </a:r>
            <a:r>
              <a:rPr kumimoji="1" lang="en-US" altLang="ja-JP" sz="2800" b="1" dirty="0"/>
              <a:t>B</a:t>
            </a:r>
            <a:r>
              <a:rPr kumimoji="1" lang="ja-JP" altLang="en-US" sz="2800" b="1" dirty="0"/>
              <a:t>：</a:t>
            </a:r>
            <a:endParaRPr kumimoji="1" lang="en-US" altLang="ja-JP" sz="2800" b="1" dirty="0"/>
          </a:p>
          <a:p>
            <a:pPr algn="ctr"/>
            <a:r>
              <a:rPr lang="ja-JP" altLang="en-US" sz="2800" b="1" dirty="0"/>
              <a:t>同一クラス内での</a:t>
            </a:r>
            <a:r>
              <a:rPr kumimoji="1" lang="ja-JP" altLang="en-US" sz="2800" b="1" dirty="0"/>
              <a:t>高周波成分、低周波成分の交換</a:t>
            </a:r>
          </a:p>
        </p:txBody>
      </p:sp>
      <p:pic>
        <p:nvPicPr>
          <p:cNvPr id="11" name="図 10">
            <a:extLst>
              <a:ext uri="{FF2B5EF4-FFF2-40B4-BE49-F238E27FC236}">
                <a16:creationId xmlns:a16="http://schemas.microsoft.com/office/drawing/2014/main" id="{D58BAA89-C07C-52E5-7E13-34261A6C4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692" y="4454113"/>
            <a:ext cx="1714913" cy="1875394"/>
          </a:xfrm>
          <a:prstGeom prst="rect">
            <a:avLst/>
          </a:prstGeom>
        </p:spPr>
      </p:pic>
      <p:pic>
        <p:nvPicPr>
          <p:cNvPr id="13" name="図 12" descr="白黒の写真&#10;&#10;中程度の精度で自動的に生成された説明">
            <a:extLst>
              <a:ext uri="{FF2B5EF4-FFF2-40B4-BE49-F238E27FC236}">
                <a16:creationId xmlns:a16="http://schemas.microsoft.com/office/drawing/2014/main" id="{968D4B42-AC74-8E6C-2EE6-B0E01013AD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692" y="1508760"/>
            <a:ext cx="1714913" cy="1954202"/>
          </a:xfrm>
          <a:prstGeom prst="rect">
            <a:avLst/>
          </a:prstGeom>
        </p:spPr>
      </p:pic>
      <p:pic>
        <p:nvPicPr>
          <p:cNvPr id="19" name="図 18" descr="黒い背景とぼやけた写真&#10;&#10;低い精度で自動的に生成された説明">
            <a:extLst>
              <a:ext uri="{FF2B5EF4-FFF2-40B4-BE49-F238E27FC236}">
                <a16:creationId xmlns:a16="http://schemas.microsoft.com/office/drawing/2014/main" id="{4542A1A2-6800-4E48-2A53-0D608608C6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816" y="4354157"/>
            <a:ext cx="1713265" cy="1954203"/>
          </a:xfrm>
          <a:prstGeom prst="rect">
            <a:avLst/>
          </a:prstGeom>
        </p:spPr>
      </p:pic>
      <p:sp>
        <p:nvSpPr>
          <p:cNvPr id="28" name="四角形: 角を丸くする 27">
            <a:extLst>
              <a:ext uri="{FF2B5EF4-FFF2-40B4-BE49-F238E27FC236}">
                <a16:creationId xmlns:a16="http://schemas.microsoft.com/office/drawing/2014/main" id="{2841B057-8129-86F8-C232-F7E5941B0F5E}"/>
              </a:ext>
            </a:extLst>
          </p:cNvPr>
          <p:cNvSpPr/>
          <p:nvPr/>
        </p:nvSpPr>
        <p:spPr>
          <a:xfrm>
            <a:off x="5187921" y="1476531"/>
            <a:ext cx="203866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高周波成分</a:t>
            </a:r>
            <a:r>
              <a:rPr kumimoji="1" lang="en-US" altLang="ja-JP" b="1" dirty="0"/>
              <a:t>1</a:t>
            </a:r>
            <a:endParaRPr kumimoji="1" lang="ja-JP" altLang="en-US" b="1" dirty="0"/>
          </a:p>
        </p:txBody>
      </p:sp>
      <p:sp>
        <p:nvSpPr>
          <p:cNvPr id="29" name="四角形: 角を丸くする 28">
            <a:extLst>
              <a:ext uri="{FF2B5EF4-FFF2-40B4-BE49-F238E27FC236}">
                <a16:creationId xmlns:a16="http://schemas.microsoft.com/office/drawing/2014/main" id="{42C0AAFC-3039-426A-B013-6D391F81EE8F}"/>
              </a:ext>
            </a:extLst>
          </p:cNvPr>
          <p:cNvSpPr/>
          <p:nvPr/>
        </p:nvSpPr>
        <p:spPr>
          <a:xfrm>
            <a:off x="5187921" y="2648262"/>
            <a:ext cx="203866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低周波成分</a:t>
            </a:r>
            <a:r>
              <a:rPr kumimoji="1" lang="en-US" altLang="ja-JP" b="1" dirty="0"/>
              <a:t>1</a:t>
            </a:r>
            <a:endParaRPr kumimoji="1" lang="ja-JP" altLang="en-US" b="1" dirty="0"/>
          </a:p>
        </p:txBody>
      </p:sp>
      <p:sp>
        <p:nvSpPr>
          <p:cNvPr id="30" name="四角形: 角を丸くする 29">
            <a:extLst>
              <a:ext uri="{FF2B5EF4-FFF2-40B4-BE49-F238E27FC236}">
                <a16:creationId xmlns:a16="http://schemas.microsoft.com/office/drawing/2014/main" id="{05175BE5-B60E-6D8F-ED0A-00007B1C1750}"/>
              </a:ext>
            </a:extLst>
          </p:cNvPr>
          <p:cNvSpPr/>
          <p:nvPr/>
        </p:nvSpPr>
        <p:spPr>
          <a:xfrm>
            <a:off x="5187921" y="4222229"/>
            <a:ext cx="2038662"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高周波成分</a:t>
            </a:r>
            <a:r>
              <a:rPr kumimoji="1" lang="en-US" altLang="ja-JP" b="1" dirty="0"/>
              <a:t>2</a:t>
            </a:r>
            <a:endParaRPr kumimoji="1" lang="ja-JP" altLang="en-US" b="1" dirty="0"/>
          </a:p>
        </p:txBody>
      </p:sp>
      <p:sp>
        <p:nvSpPr>
          <p:cNvPr id="31" name="四角形: 角を丸くする 30">
            <a:extLst>
              <a:ext uri="{FF2B5EF4-FFF2-40B4-BE49-F238E27FC236}">
                <a16:creationId xmlns:a16="http://schemas.microsoft.com/office/drawing/2014/main" id="{A9BF9D9F-CBC7-2338-464D-DCDC09181E1F}"/>
              </a:ext>
            </a:extLst>
          </p:cNvPr>
          <p:cNvSpPr/>
          <p:nvPr/>
        </p:nvSpPr>
        <p:spPr>
          <a:xfrm>
            <a:off x="5187921" y="5393960"/>
            <a:ext cx="2038662"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低周波成分</a:t>
            </a:r>
            <a:r>
              <a:rPr kumimoji="1" lang="en-US" altLang="ja-JP" b="1" dirty="0"/>
              <a:t>2</a:t>
            </a:r>
            <a:endParaRPr kumimoji="1" lang="ja-JP" altLang="en-US" b="1" dirty="0"/>
          </a:p>
        </p:txBody>
      </p:sp>
      <p:sp>
        <p:nvSpPr>
          <p:cNvPr id="32" name="矢印: 右 31">
            <a:extLst>
              <a:ext uri="{FF2B5EF4-FFF2-40B4-BE49-F238E27FC236}">
                <a16:creationId xmlns:a16="http://schemas.microsoft.com/office/drawing/2014/main" id="{6A2C088E-85D2-4A85-A3D1-D4ED8D4467B7}"/>
              </a:ext>
            </a:extLst>
          </p:cNvPr>
          <p:cNvSpPr/>
          <p:nvPr/>
        </p:nvSpPr>
        <p:spPr>
          <a:xfrm rot="20513095">
            <a:off x="3771081" y="2048157"/>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FBD830E3-5975-C4B8-8B07-CD964FA6CBC7}"/>
              </a:ext>
            </a:extLst>
          </p:cNvPr>
          <p:cNvSpPr/>
          <p:nvPr/>
        </p:nvSpPr>
        <p:spPr>
          <a:xfrm rot="20513095">
            <a:off x="3771082" y="4620261"/>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BC1192BF-4521-6030-D466-8DFA85D6F8A9}"/>
              </a:ext>
            </a:extLst>
          </p:cNvPr>
          <p:cNvSpPr/>
          <p:nvPr/>
        </p:nvSpPr>
        <p:spPr>
          <a:xfrm rot="994403">
            <a:off x="3771207" y="2728900"/>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4836D3E7-85A4-E74F-B67B-3BE1D936DDA0}"/>
              </a:ext>
            </a:extLst>
          </p:cNvPr>
          <p:cNvSpPr/>
          <p:nvPr/>
        </p:nvSpPr>
        <p:spPr>
          <a:xfrm rot="994403">
            <a:off x="3771206" y="5445998"/>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93589340-5DE3-C8EE-9E8A-583B7DAFFD01}"/>
              </a:ext>
            </a:extLst>
          </p:cNvPr>
          <p:cNvSpPr/>
          <p:nvPr/>
        </p:nvSpPr>
        <p:spPr>
          <a:xfrm rot="1479004">
            <a:off x="7751916" y="2111829"/>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BD6BC790-8142-DC42-096B-A0256529768E}"/>
              </a:ext>
            </a:extLst>
          </p:cNvPr>
          <p:cNvSpPr/>
          <p:nvPr/>
        </p:nvSpPr>
        <p:spPr>
          <a:xfrm rot="3426864">
            <a:off x="7382323" y="4041499"/>
            <a:ext cx="1865540"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4E5C192A-ADDC-4DFD-FB67-AB518442C990}"/>
              </a:ext>
            </a:extLst>
          </p:cNvPr>
          <p:cNvSpPr/>
          <p:nvPr/>
        </p:nvSpPr>
        <p:spPr>
          <a:xfrm rot="19993696">
            <a:off x="7748899" y="5445998"/>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B41F971D-76EA-D750-ECA7-C7F14C136283}"/>
              </a:ext>
            </a:extLst>
          </p:cNvPr>
          <p:cNvSpPr/>
          <p:nvPr/>
        </p:nvSpPr>
        <p:spPr>
          <a:xfrm rot="18118630">
            <a:off x="7393269" y="3828167"/>
            <a:ext cx="1865540"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BB8BAA5D-8B5E-7ACF-03BD-EA0C0E277F31}"/>
              </a:ext>
            </a:extLst>
          </p:cNvPr>
          <p:cNvSpPr>
            <a:spLocks noGrp="1"/>
          </p:cNvSpPr>
          <p:nvPr>
            <p:ph type="sldNum" sz="quarter" idx="12"/>
          </p:nvPr>
        </p:nvSpPr>
        <p:spPr/>
        <p:txBody>
          <a:bodyPr/>
          <a:lstStyle/>
          <a:p>
            <a:fld id="{823D1F74-13E7-49FF-8E34-19A407871603}" type="slidenum">
              <a:rPr kumimoji="1" lang="ja-JP" altLang="en-US" smtClean="0"/>
              <a:t>7</a:t>
            </a:fld>
            <a:endParaRPr kumimoji="1" lang="ja-JP" altLang="en-US"/>
          </a:p>
        </p:txBody>
      </p:sp>
    </p:spTree>
    <p:extLst>
      <p:ext uri="{BB962C8B-B14F-4D97-AF65-F5344CB8AC3E}">
        <p14:creationId xmlns:p14="http://schemas.microsoft.com/office/powerpoint/2010/main" val="40509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白黒の写真&#10;&#10;中程度の精度で自動的に生成された説明">
            <a:extLst>
              <a:ext uri="{FF2B5EF4-FFF2-40B4-BE49-F238E27FC236}">
                <a16:creationId xmlns:a16="http://schemas.microsoft.com/office/drawing/2014/main" id="{B2DF298D-7426-AAFD-E67B-E878DE235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607" y="1619739"/>
            <a:ext cx="1714913" cy="1954203"/>
          </a:xfrm>
          <a:prstGeom prst="rect">
            <a:avLst/>
          </a:prstGeom>
        </p:spPr>
      </p:pic>
      <p:sp>
        <p:nvSpPr>
          <p:cNvPr id="10" name="正方形/長方形 9">
            <a:extLst>
              <a:ext uri="{FF2B5EF4-FFF2-40B4-BE49-F238E27FC236}">
                <a16:creationId xmlns:a16="http://schemas.microsoft.com/office/drawing/2014/main" id="{A5D9AC85-3F1D-C563-8460-F0B0C862919A}"/>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提案手法</a:t>
            </a:r>
            <a:r>
              <a:rPr kumimoji="1" lang="en-US" altLang="ja-JP" sz="2800" b="1" dirty="0"/>
              <a:t>C</a:t>
            </a:r>
            <a:r>
              <a:rPr kumimoji="1" lang="ja-JP" altLang="en-US" sz="2800" b="1" dirty="0"/>
              <a:t>：</a:t>
            </a:r>
            <a:endParaRPr kumimoji="1" lang="en-US" altLang="ja-JP" sz="2800" b="1" dirty="0"/>
          </a:p>
          <a:p>
            <a:pPr algn="ctr"/>
            <a:r>
              <a:rPr lang="ja-JP" altLang="en-US" sz="2800" b="1" dirty="0"/>
              <a:t>同一クラス内での</a:t>
            </a:r>
            <a:r>
              <a:rPr kumimoji="1" lang="ja-JP" altLang="en-US" sz="2800" b="1" dirty="0"/>
              <a:t>振幅特性、位相特性の交換</a:t>
            </a:r>
          </a:p>
        </p:txBody>
      </p:sp>
      <p:pic>
        <p:nvPicPr>
          <p:cNvPr id="14" name="図 13">
            <a:extLst>
              <a:ext uri="{FF2B5EF4-FFF2-40B4-BE49-F238E27FC236}">
                <a16:creationId xmlns:a16="http://schemas.microsoft.com/office/drawing/2014/main" id="{9604151E-599C-A961-6D3D-A4CB30BF2E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0318" y="4361019"/>
            <a:ext cx="1714913" cy="1954203"/>
          </a:xfrm>
          <a:prstGeom prst="rect">
            <a:avLst/>
          </a:prstGeom>
        </p:spPr>
      </p:pic>
      <p:pic>
        <p:nvPicPr>
          <p:cNvPr id="15" name="図 14" descr="白黒の写真&#10;&#10;中程度の精度で自動的に生成された説明">
            <a:extLst>
              <a:ext uri="{FF2B5EF4-FFF2-40B4-BE49-F238E27FC236}">
                <a16:creationId xmlns:a16="http://schemas.microsoft.com/office/drawing/2014/main" id="{7C6C33D6-340E-CAB2-717B-80FF26C2DE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0318" y="1619740"/>
            <a:ext cx="1714913" cy="1954202"/>
          </a:xfrm>
          <a:prstGeom prst="rect">
            <a:avLst/>
          </a:prstGeom>
        </p:spPr>
      </p:pic>
      <p:pic>
        <p:nvPicPr>
          <p:cNvPr id="17" name="図 16" descr="白黒の写真&#10;&#10;自動的に生成された説明">
            <a:extLst>
              <a:ext uri="{FF2B5EF4-FFF2-40B4-BE49-F238E27FC236}">
                <a16:creationId xmlns:a16="http://schemas.microsoft.com/office/drawing/2014/main" id="{829F8BF5-0A06-D74B-7CEB-A24B3D4019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4607" y="4336837"/>
            <a:ext cx="1713265" cy="1954203"/>
          </a:xfrm>
          <a:prstGeom prst="rect">
            <a:avLst/>
          </a:prstGeom>
        </p:spPr>
      </p:pic>
      <p:sp>
        <p:nvSpPr>
          <p:cNvPr id="2" name="四角形: 角を丸くする 1">
            <a:extLst>
              <a:ext uri="{FF2B5EF4-FFF2-40B4-BE49-F238E27FC236}">
                <a16:creationId xmlns:a16="http://schemas.microsoft.com/office/drawing/2014/main" id="{37277DCF-526E-B1C6-B12E-E17A20E62B80}"/>
              </a:ext>
            </a:extLst>
          </p:cNvPr>
          <p:cNvSpPr/>
          <p:nvPr/>
        </p:nvSpPr>
        <p:spPr>
          <a:xfrm>
            <a:off x="5314777" y="1495269"/>
            <a:ext cx="203866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振幅特性</a:t>
            </a:r>
            <a:r>
              <a:rPr lang="en-US" altLang="ja-JP" b="1" dirty="0"/>
              <a:t>1</a:t>
            </a:r>
            <a:endParaRPr kumimoji="1" lang="ja-JP" altLang="en-US" b="1" dirty="0"/>
          </a:p>
        </p:txBody>
      </p:sp>
      <p:sp>
        <p:nvSpPr>
          <p:cNvPr id="3" name="四角形: 角を丸くする 2">
            <a:extLst>
              <a:ext uri="{FF2B5EF4-FFF2-40B4-BE49-F238E27FC236}">
                <a16:creationId xmlns:a16="http://schemas.microsoft.com/office/drawing/2014/main" id="{CE9FB523-FC36-285F-EB78-48D7428B9F76}"/>
              </a:ext>
            </a:extLst>
          </p:cNvPr>
          <p:cNvSpPr/>
          <p:nvPr/>
        </p:nvSpPr>
        <p:spPr>
          <a:xfrm>
            <a:off x="5314777" y="2667000"/>
            <a:ext cx="203866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位相特性</a:t>
            </a:r>
            <a:r>
              <a:rPr lang="en-US" altLang="ja-JP" b="1" dirty="0"/>
              <a:t>1</a:t>
            </a:r>
            <a:endParaRPr kumimoji="1" lang="ja-JP" altLang="en-US" b="1" dirty="0"/>
          </a:p>
        </p:txBody>
      </p:sp>
      <p:sp>
        <p:nvSpPr>
          <p:cNvPr id="7" name="四角形: 角を丸くする 6">
            <a:extLst>
              <a:ext uri="{FF2B5EF4-FFF2-40B4-BE49-F238E27FC236}">
                <a16:creationId xmlns:a16="http://schemas.microsoft.com/office/drawing/2014/main" id="{DBE7369B-884C-AA03-8001-D1415745E279}"/>
              </a:ext>
            </a:extLst>
          </p:cNvPr>
          <p:cNvSpPr/>
          <p:nvPr/>
        </p:nvSpPr>
        <p:spPr>
          <a:xfrm>
            <a:off x="5314777" y="4240967"/>
            <a:ext cx="2038662"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振幅特性</a:t>
            </a:r>
            <a:r>
              <a:rPr lang="en-US" altLang="ja-JP" b="1" dirty="0"/>
              <a:t>2</a:t>
            </a:r>
            <a:endParaRPr kumimoji="1" lang="ja-JP" altLang="en-US" b="1" dirty="0"/>
          </a:p>
        </p:txBody>
      </p:sp>
      <p:sp>
        <p:nvSpPr>
          <p:cNvPr id="12" name="四角形: 角を丸くする 11">
            <a:extLst>
              <a:ext uri="{FF2B5EF4-FFF2-40B4-BE49-F238E27FC236}">
                <a16:creationId xmlns:a16="http://schemas.microsoft.com/office/drawing/2014/main" id="{3486FBAB-EA37-44D4-0960-26E4D520D248}"/>
              </a:ext>
            </a:extLst>
          </p:cNvPr>
          <p:cNvSpPr/>
          <p:nvPr/>
        </p:nvSpPr>
        <p:spPr>
          <a:xfrm>
            <a:off x="5314777" y="5412698"/>
            <a:ext cx="2038662"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位相特性</a:t>
            </a:r>
            <a:r>
              <a:rPr lang="en-US" altLang="ja-JP" b="1" dirty="0"/>
              <a:t>2</a:t>
            </a:r>
            <a:endParaRPr kumimoji="1" lang="ja-JP" altLang="en-US" b="1" dirty="0"/>
          </a:p>
        </p:txBody>
      </p:sp>
      <p:sp>
        <p:nvSpPr>
          <p:cNvPr id="16" name="矢印: 右 15">
            <a:extLst>
              <a:ext uri="{FF2B5EF4-FFF2-40B4-BE49-F238E27FC236}">
                <a16:creationId xmlns:a16="http://schemas.microsoft.com/office/drawing/2014/main" id="{6B7476E0-4B82-8FA0-CCCB-CA795C23245E}"/>
              </a:ext>
            </a:extLst>
          </p:cNvPr>
          <p:cNvSpPr/>
          <p:nvPr/>
        </p:nvSpPr>
        <p:spPr>
          <a:xfrm rot="20513095">
            <a:off x="3897937" y="2066895"/>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0477B99A-6879-4187-F89B-56D47FDF92FE}"/>
              </a:ext>
            </a:extLst>
          </p:cNvPr>
          <p:cNvSpPr/>
          <p:nvPr/>
        </p:nvSpPr>
        <p:spPr>
          <a:xfrm rot="20513095">
            <a:off x="3897938" y="4638999"/>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1B6BF9F7-DD62-C22B-909F-804C8C0A6117}"/>
              </a:ext>
            </a:extLst>
          </p:cNvPr>
          <p:cNvSpPr/>
          <p:nvPr/>
        </p:nvSpPr>
        <p:spPr>
          <a:xfrm rot="994403">
            <a:off x="3898063" y="2747638"/>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014421D4-98F2-5B34-D41A-922B2451A4D7}"/>
              </a:ext>
            </a:extLst>
          </p:cNvPr>
          <p:cNvSpPr/>
          <p:nvPr/>
        </p:nvSpPr>
        <p:spPr>
          <a:xfrm rot="994403">
            <a:off x="3898062" y="5464736"/>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A82055F9-2FFE-E5DE-6941-FB89FD1FD02B}"/>
              </a:ext>
            </a:extLst>
          </p:cNvPr>
          <p:cNvSpPr/>
          <p:nvPr/>
        </p:nvSpPr>
        <p:spPr>
          <a:xfrm rot="1479004">
            <a:off x="7878772" y="2130567"/>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BA19BED0-6AAC-047A-B723-595583192092}"/>
              </a:ext>
            </a:extLst>
          </p:cNvPr>
          <p:cNvSpPr/>
          <p:nvPr/>
        </p:nvSpPr>
        <p:spPr>
          <a:xfrm rot="3426864">
            <a:off x="7509179" y="4060237"/>
            <a:ext cx="1865540"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F0D08299-9396-8CBF-0652-455AC996130E}"/>
              </a:ext>
            </a:extLst>
          </p:cNvPr>
          <p:cNvSpPr/>
          <p:nvPr/>
        </p:nvSpPr>
        <p:spPr>
          <a:xfrm rot="19993696">
            <a:off x="7875755" y="5464736"/>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0604ED5-2683-F7F6-B509-83AED6EF905D}"/>
              </a:ext>
            </a:extLst>
          </p:cNvPr>
          <p:cNvSpPr/>
          <p:nvPr/>
        </p:nvSpPr>
        <p:spPr>
          <a:xfrm rot="18118630">
            <a:off x="7520125" y="3846905"/>
            <a:ext cx="1865540"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032B014C-C704-0CDD-6E6C-BE8D35774465}"/>
              </a:ext>
            </a:extLst>
          </p:cNvPr>
          <p:cNvSpPr>
            <a:spLocks noGrp="1"/>
          </p:cNvSpPr>
          <p:nvPr>
            <p:ph type="sldNum" sz="quarter" idx="12"/>
          </p:nvPr>
        </p:nvSpPr>
        <p:spPr/>
        <p:txBody>
          <a:bodyPr/>
          <a:lstStyle/>
          <a:p>
            <a:fld id="{823D1F74-13E7-49FF-8E34-19A407871603}" type="slidenum">
              <a:rPr kumimoji="1" lang="ja-JP" altLang="en-US" smtClean="0"/>
              <a:t>8</a:t>
            </a:fld>
            <a:endParaRPr kumimoji="1" lang="ja-JP" altLang="en-US"/>
          </a:p>
        </p:txBody>
      </p:sp>
    </p:spTree>
    <p:extLst>
      <p:ext uri="{BB962C8B-B14F-4D97-AF65-F5344CB8AC3E}">
        <p14:creationId xmlns:p14="http://schemas.microsoft.com/office/powerpoint/2010/main" val="403974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72847F5-93B1-0A88-DC6D-F736C92A1108}"/>
              </a:ext>
            </a:extLst>
          </p:cNvPr>
          <p:cNvSpPr/>
          <p:nvPr/>
        </p:nvSpPr>
        <p:spPr>
          <a:xfrm>
            <a:off x="0" y="0"/>
            <a:ext cx="12192000" cy="100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t>提案手法</a:t>
            </a:r>
            <a:r>
              <a:rPr kumimoji="1" lang="en-US" altLang="ja-JP" sz="2800" b="1" dirty="0"/>
              <a:t>D</a:t>
            </a:r>
            <a:r>
              <a:rPr kumimoji="1" lang="ja-JP" altLang="en-US" sz="2800" b="1" dirty="0"/>
              <a:t>：</a:t>
            </a:r>
            <a:endParaRPr kumimoji="1" lang="en-US" altLang="ja-JP" sz="2800" b="1" dirty="0"/>
          </a:p>
          <a:p>
            <a:pPr algn="ctr"/>
            <a:r>
              <a:rPr kumimoji="1" lang="ja-JP" altLang="en-US" sz="2800" b="1" dirty="0"/>
              <a:t>周波数領域での</a:t>
            </a:r>
            <a:r>
              <a:rPr kumimoji="1" lang="en-US" altLang="ja-JP" sz="2800" b="1" dirty="0" err="1"/>
              <a:t>mixup</a:t>
            </a:r>
            <a:r>
              <a:rPr kumimoji="1" lang="ja-JP" altLang="en-US" sz="2800" b="1" dirty="0"/>
              <a:t>を用いた高周波成分と低周波成分の交換</a:t>
            </a:r>
          </a:p>
        </p:txBody>
      </p:sp>
      <p:pic>
        <p:nvPicPr>
          <p:cNvPr id="2" name="図 1" descr="猫の顔の白黒写真&#10;&#10;低い精度で自動的に生成された説明">
            <a:extLst>
              <a:ext uri="{FF2B5EF4-FFF2-40B4-BE49-F238E27FC236}">
                <a16:creationId xmlns:a16="http://schemas.microsoft.com/office/drawing/2014/main" id="{242E7186-554C-ADB6-67CC-7CBAEAD55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097" y="1365980"/>
            <a:ext cx="1714913" cy="1954203"/>
          </a:xfrm>
          <a:prstGeom prst="rect">
            <a:avLst/>
          </a:prstGeom>
        </p:spPr>
      </p:pic>
      <p:pic>
        <p:nvPicPr>
          <p:cNvPr id="5" name="図 4">
            <a:extLst>
              <a:ext uri="{FF2B5EF4-FFF2-40B4-BE49-F238E27FC236}">
                <a16:creationId xmlns:a16="http://schemas.microsoft.com/office/drawing/2014/main" id="{64F0FD79-7E31-8695-64A6-4E0F588FD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06" y="4207432"/>
            <a:ext cx="1714913" cy="1954203"/>
          </a:xfrm>
          <a:prstGeom prst="rect">
            <a:avLst/>
          </a:prstGeom>
        </p:spPr>
      </p:pic>
      <p:pic>
        <p:nvPicPr>
          <p:cNvPr id="6" name="図 5" descr="白黒の写真&#10;&#10;中程度の精度で自動的に生成された説明">
            <a:extLst>
              <a:ext uri="{FF2B5EF4-FFF2-40B4-BE49-F238E27FC236}">
                <a16:creationId xmlns:a16="http://schemas.microsoft.com/office/drawing/2014/main" id="{910EF39B-ACFB-1B83-EBDB-75B9A71405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406" y="1340889"/>
            <a:ext cx="1714913" cy="1954202"/>
          </a:xfrm>
          <a:prstGeom prst="rect">
            <a:avLst/>
          </a:prstGeom>
        </p:spPr>
      </p:pic>
      <p:pic>
        <p:nvPicPr>
          <p:cNvPr id="7" name="図 6" descr="黒い背景とぼやけた写真&#10;&#10;低い精度で自動的に生成された説明">
            <a:extLst>
              <a:ext uri="{FF2B5EF4-FFF2-40B4-BE49-F238E27FC236}">
                <a16:creationId xmlns:a16="http://schemas.microsoft.com/office/drawing/2014/main" id="{62D688A5-F573-5261-001E-3EDF3DE311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1745" y="4211377"/>
            <a:ext cx="1713265" cy="1954203"/>
          </a:xfrm>
          <a:prstGeom prst="rect">
            <a:avLst/>
          </a:prstGeom>
        </p:spPr>
      </p:pic>
      <p:sp>
        <p:nvSpPr>
          <p:cNvPr id="8" name="四角形: 角を丸くする 7">
            <a:extLst>
              <a:ext uri="{FF2B5EF4-FFF2-40B4-BE49-F238E27FC236}">
                <a16:creationId xmlns:a16="http://schemas.microsoft.com/office/drawing/2014/main" id="{E18D2C8A-F102-F0C8-FA84-C3B7F2EAD7C8}"/>
              </a:ext>
            </a:extLst>
          </p:cNvPr>
          <p:cNvSpPr/>
          <p:nvPr/>
        </p:nvSpPr>
        <p:spPr>
          <a:xfrm>
            <a:off x="3444830" y="1499261"/>
            <a:ext cx="203866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高周波成分</a:t>
            </a:r>
            <a:r>
              <a:rPr kumimoji="1" lang="en-US" altLang="ja-JP" b="1" dirty="0"/>
              <a:t>1</a:t>
            </a:r>
            <a:endParaRPr kumimoji="1" lang="ja-JP" altLang="en-US" b="1" dirty="0"/>
          </a:p>
        </p:txBody>
      </p:sp>
      <p:sp>
        <p:nvSpPr>
          <p:cNvPr id="9" name="四角形: 角を丸くする 8">
            <a:extLst>
              <a:ext uri="{FF2B5EF4-FFF2-40B4-BE49-F238E27FC236}">
                <a16:creationId xmlns:a16="http://schemas.microsoft.com/office/drawing/2014/main" id="{341E1B78-3725-AA96-8F85-2F677E3FFA47}"/>
              </a:ext>
            </a:extLst>
          </p:cNvPr>
          <p:cNvSpPr/>
          <p:nvPr/>
        </p:nvSpPr>
        <p:spPr>
          <a:xfrm>
            <a:off x="3444830" y="2670992"/>
            <a:ext cx="203866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低周波成分</a:t>
            </a:r>
            <a:r>
              <a:rPr lang="en-US" altLang="ja-JP" b="1" dirty="0"/>
              <a:t>1</a:t>
            </a:r>
            <a:endParaRPr kumimoji="1" lang="ja-JP" altLang="en-US" b="1" dirty="0"/>
          </a:p>
        </p:txBody>
      </p:sp>
      <p:sp>
        <p:nvSpPr>
          <p:cNvPr id="10" name="四角形: 角を丸くする 9">
            <a:extLst>
              <a:ext uri="{FF2B5EF4-FFF2-40B4-BE49-F238E27FC236}">
                <a16:creationId xmlns:a16="http://schemas.microsoft.com/office/drawing/2014/main" id="{0414A885-B32D-5FDE-3BA2-A3E7C46F1C12}"/>
              </a:ext>
            </a:extLst>
          </p:cNvPr>
          <p:cNvSpPr/>
          <p:nvPr/>
        </p:nvSpPr>
        <p:spPr>
          <a:xfrm>
            <a:off x="3444830" y="4244959"/>
            <a:ext cx="2038662"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高周数成分</a:t>
            </a:r>
            <a:r>
              <a:rPr lang="en-US" altLang="ja-JP" b="1" dirty="0"/>
              <a:t>2</a:t>
            </a:r>
            <a:endParaRPr kumimoji="1" lang="ja-JP" altLang="en-US" b="1" dirty="0"/>
          </a:p>
        </p:txBody>
      </p:sp>
      <p:sp>
        <p:nvSpPr>
          <p:cNvPr id="11" name="四角形: 角を丸くする 10">
            <a:extLst>
              <a:ext uri="{FF2B5EF4-FFF2-40B4-BE49-F238E27FC236}">
                <a16:creationId xmlns:a16="http://schemas.microsoft.com/office/drawing/2014/main" id="{94F4B843-5B1D-39FB-FFAB-B81DAEF0DA26}"/>
              </a:ext>
            </a:extLst>
          </p:cNvPr>
          <p:cNvSpPr/>
          <p:nvPr/>
        </p:nvSpPr>
        <p:spPr>
          <a:xfrm>
            <a:off x="3444830" y="5416690"/>
            <a:ext cx="2038662"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低周波成分</a:t>
            </a:r>
            <a:r>
              <a:rPr kumimoji="1" lang="en-US" altLang="ja-JP" b="1" dirty="0"/>
              <a:t>2</a:t>
            </a:r>
            <a:endParaRPr kumimoji="1" lang="ja-JP" altLang="en-US" b="1" dirty="0"/>
          </a:p>
        </p:txBody>
      </p:sp>
      <p:sp>
        <p:nvSpPr>
          <p:cNvPr id="12" name="矢印: 右 11">
            <a:extLst>
              <a:ext uri="{FF2B5EF4-FFF2-40B4-BE49-F238E27FC236}">
                <a16:creationId xmlns:a16="http://schemas.microsoft.com/office/drawing/2014/main" id="{05CF1CE7-795E-A352-39EB-BA9DCAD56177}"/>
              </a:ext>
            </a:extLst>
          </p:cNvPr>
          <p:cNvSpPr/>
          <p:nvPr/>
        </p:nvSpPr>
        <p:spPr>
          <a:xfrm rot="20513095">
            <a:off x="2180563" y="1961455"/>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B90F5D8-4C2E-B0BA-585B-D1B73D73B438}"/>
              </a:ext>
            </a:extLst>
          </p:cNvPr>
          <p:cNvSpPr/>
          <p:nvPr/>
        </p:nvSpPr>
        <p:spPr>
          <a:xfrm rot="20513095">
            <a:off x="2180564" y="4533559"/>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A0F6FCB1-7BD6-F85B-C7E6-DDFA78509110}"/>
              </a:ext>
            </a:extLst>
          </p:cNvPr>
          <p:cNvSpPr/>
          <p:nvPr/>
        </p:nvSpPr>
        <p:spPr>
          <a:xfrm rot="994403">
            <a:off x="2180689" y="2642198"/>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CA2B318F-65F2-4F4D-3C6C-4BF2CA118AB2}"/>
              </a:ext>
            </a:extLst>
          </p:cNvPr>
          <p:cNvSpPr/>
          <p:nvPr/>
        </p:nvSpPr>
        <p:spPr>
          <a:xfrm rot="994403">
            <a:off x="2180688" y="5359296"/>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D87598CC-ABEC-D750-25A8-DA9019F909A6}"/>
              </a:ext>
            </a:extLst>
          </p:cNvPr>
          <p:cNvSpPr/>
          <p:nvPr/>
        </p:nvSpPr>
        <p:spPr>
          <a:xfrm rot="1479004">
            <a:off x="5827886" y="2088613"/>
            <a:ext cx="1126353"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AF05CD7E-6D16-8168-9D08-34CEEB718CD3}"/>
              </a:ext>
            </a:extLst>
          </p:cNvPr>
          <p:cNvSpPr/>
          <p:nvPr/>
        </p:nvSpPr>
        <p:spPr>
          <a:xfrm rot="3426864">
            <a:off x="5458293" y="4018283"/>
            <a:ext cx="1865540" cy="36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8FBFB3E6-8F69-2875-9B14-C9F6368A0D39}"/>
              </a:ext>
            </a:extLst>
          </p:cNvPr>
          <p:cNvSpPr/>
          <p:nvPr/>
        </p:nvSpPr>
        <p:spPr>
          <a:xfrm rot="19993696">
            <a:off x="5824869" y="5422782"/>
            <a:ext cx="1126353"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C832564B-C7EE-98CE-E6AA-5426F2C53376}"/>
              </a:ext>
            </a:extLst>
          </p:cNvPr>
          <p:cNvSpPr/>
          <p:nvPr/>
        </p:nvSpPr>
        <p:spPr>
          <a:xfrm rot="18118630">
            <a:off x="5469239" y="3804951"/>
            <a:ext cx="1865540" cy="36146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0620042-B913-2EB7-D922-AAD647320E72}"/>
              </a:ext>
            </a:extLst>
          </p:cNvPr>
          <p:cNvSpPr/>
          <p:nvPr/>
        </p:nvSpPr>
        <p:spPr>
          <a:xfrm>
            <a:off x="5771104" y="1146339"/>
            <a:ext cx="1174467" cy="5293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×λ</a:t>
            </a:r>
            <a:endParaRPr kumimoji="1" lang="ja-JP" altLang="en-US" dirty="0"/>
          </a:p>
        </p:txBody>
      </p:sp>
      <p:sp>
        <p:nvSpPr>
          <p:cNvPr id="21" name="正方形/長方形 20">
            <a:extLst>
              <a:ext uri="{FF2B5EF4-FFF2-40B4-BE49-F238E27FC236}">
                <a16:creationId xmlns:a16="http://schemas.microsoft.com/office/drawing/2014/main" id="{398A464D-FC90-5B91-4CED-CF99946BFB0E}"/>
              </a:ext>
            </a:extLst>
          </p:cNvPr>
          <p:cNvSpPr/>
          <p:nvPr/>
        </p:nvSpPr>
        <p:spPr>
          <a:xfrm>
            <a:off x="5764059" y="6192169"/>
            <a:ext cx="1316460" cy="5293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 λ)</a:t>
            </a:r>
            <a:endParaRPr kumimoji="1" lang="ja-JP" altLang="en-US" dirty="0"/>
          </a:p>
        </p:txBody>
      </p:sp>
      <p:cxnSp>
        <p:nvCxnSpPr>
          <p:cNvPr id="26" name="直線コネクタ 25">
            <a:extLst>
              <a:ext uri="{FF2B5EF4-FFF2-40B4-BE49-F238E27FC236}">
                <a16:creationId xmlns:a16="http://schemas.microsoft.com/office/drawing/2014/main" id="{ECC43348-FF14-1F9A-B107-061A78F1B64A}"/>
              </a:ext>
            </a:extLst>
          </p:cNvPr>
          <p:cNvCxnSpPr>
            <a:stCxn id="20" idx="1"/>
            <a:endCxn id="8" idx="3"/>
          </p:cNvCxnSpPr>
          <p:nvPr/>
        </p:nvCxnSpPr>
        <p:spPr>
          <a:xfrm flipH="1">
            <a:off x="5483492" y="1410992"/>
            <a:ext cx="287612" cy="545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E1E40BA-0AAC-07A8-52C1-4A6B1A6333BA}"/>
              </a:ext>
            </a:extLst>
          </p:cNvPr>
          <p:cNvCxnSpPr>
            <a:cxnSpLocks/>
            <a:stCxn id="20" idx="1"/>
            <a:endCxn id="9" idx="3"/>
          </p:cNvCxnSpPr>
          <p:nvPr/>
        </p:nvCxnSpPr>
        <p:spPr>
          <a:xfrm flipH="1">
            <a:off x="5483492" y="1410992"/>
            <a:ext cx="287612" cy="171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B2A8CAC-DC64-F893-08D9-B2997482D44D}"/>
              </a:ext>
            </a:extLst>
          </p:cNvPr>
          <p:cNvCxnSpPr>
            <a:cxnSpLocks/>
            <a:stCxn id="21" idx="1"/>
            <a:endCxn id="10" idx="3"/>
          </p:cNvCxnSpPr>
          <p:nvPr/>
        </p:nvCxnSpPr>
        <p:spPr>
          <a:xfrm flipH="1" flipV="1">
            <a:off x="5483492" y="4702159"/>
            <a:ext cx="280567" cy="1754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A2C2BE6-F05E-9444-8B09-0CD0A20C289F}"/>
              </a:ext>
            </a:extLst>
          </p:cNvPr>
          <p:cNvCxnSpPr>
            <a:cxnSpLocks/>
            <a:stCxn id="21" idx="1"/>
            <a:endCxn id="11" idx="3"/>
          </p:cNvCxnSpPr>
          <p:nvPr/>
        </p:nvCxnSpPr>
        <p:spPr>
          <a:xfrm flipH="1" flipV="1">
            <a:off x="5483492" y="5873890"/>
            <a:ext cx="280567" cy="582932"/>
          </a:xfrm>
          <a:prstGeom prst="line">
            <a:avLst/>
          </a:prstGeom>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9B78814A-E29B-89DD-9F9D-C816E90B5F80}"/>
              </a:ext>
            </a:extLst>
          </p:cNvPr>
          <p:cNvSpPr/>
          <p:nvPr/>
        </p:nvSpPr>
        <p:spPr>
          <a:xfrm>
            <a:off x="9282277" y="3094001"/>
            <a:ext cx="2837942" cy="160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λ</a:t>
            </a:r>
            <a:r>
              <a:rPr kumimoji="1" lang="en-US" altLang="ja-JP" b="1" dirty="0"/>
              <a:t>,1 - λ</a:t>
            </a:r>
            <a:r>
              <a:rPr kumimoji="1" lang="ja-JP" altLang="en-US" b="1" dirty="0"/>
              <a:t>の値が大きいほうの画像のクラスを採用</a:t>
            </a:r>
            <a:endParaRPr kumimoji="1" lang="en-US" altLang="ja-JP" b="1" dirty="0"/>
          </a:p>
        </p:txBody>
      </p:sp>
      <p:sp>
        <p:nvSpPr>
          <p:cNvPr id="3" name="スライド番号プレースホルダー 2">
            <a:extLst>
              <a:ext uri="{FF2B5EF4-FFF2-40B4-BE49-F238E27FC236}">
                <a16:creationId xmlns:a16="http://schemas.microsoft.com/office/drawing/2014/main" id="{AF0F93E3-90E9-D84A-55DE-B4A102D796BD}"/>
              </a:ext>
            </a:extLst>
          </p:cNvPr>
          <p:cNvSpPr>
            <a:spLocks noGrp="1"/>
          </p:cNvSpPr>
          <p:nvPr>
            <p:ph type="sldNum" sz="quarter" idx="12"/>
          </p:nvPr>
        </p:nvSpPr>
        <p:spPr/>
        <p:txBody>
          <a:bodyPr/>
          <a:lstStyle/>
          <a:p>
            <a:fld id="{823D1F74-13E7-49FF-8E34-19A407871603}" type="slidenum">
              <a:rPr kumimoji="1" lang="ja-JP" altLang="en-US" smtClean="0"/>
              <a:t>9</a:t>
            </a:fld>
            <a:endParaRPr kumimoji="1" lang="ja-JP" altLang="en-US"/>
          </a:p>
        </p:txBody>
      </p:sp>
    </p:spTree>
    <p:extLst>
      <p:ext uri="{BB962C8B-B14F-4D97-AF65-F5344CB8AC3E}">
        <p14:creationId xmlns:p14="http://schemas.microsoft.com/office/powerpoint/2010/main" val="21330700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2490</Words>
  <Application>Microsoft Office PowerPoint</Application>
  <PresentationFormat>ワイド画面</PresentationFormat>
  <Paragraphs>345</Paragraphs>
  <Slides>24</Slides>
  <Notes>24</Notes>
  <HiddenSlides>6</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ＭＳ ゴシック</vt:lpstr>
      <vt:lpstr>ＭＳ ゴシック</vt:lpstr>
      <vt:lpstr>游ゴシック</vt:lpstr>
      <vt:lpstr>游ゴシック Light</vt:lpstr>
      <vt:lpstr>Arial</vt:lpstr>
      <vt:lpstr>Cambria Math</vt:lpstr>
      <vt:lpstr>Wingdings</vt:lpstr>
      <vt:lpstr>Office テーマ</vt:lpstr>
      <vt:lpstr>深層学習を用いた耳下腺腫瘍の良悪性診断 における周波数領域でのデータ拡張</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Ryotaro Masaki</dc:creator>
  <cp:lastModifiedBy>Ryotaro Masaki</cp:lastModifiedBy>
  <cp:revision>356</cp:revision>
  <dcterms:created xsi:type="dcterms:W3CDTF">2023-01-18T14:51:11Z</dcterms:created>
  <dcterms:modified xsi:type="dcterms:W3CDTF">2023-02-17T04:18:26Z</dcterms:modified>
</cp:coreProperties>
</file>