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85" r:id="rId10"/>
    <p:sldId id="278" r:id="rId11"/>
    <p:sldId id="279" r:id="rId12"/>
    <p:sldId id="280" r:id="rId13"/>
    <p:sldId id="281" r:id="rId14"/>
    <p:sldId id="282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83BAD-6A9F-461D-81CB-B66E0466E26C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283B8-3745-495E-B6DD-BD661BB0737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5B3-039F-429B-99C7-2CD73848BA9F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E728-2569-4D94-88D5-45B756BBDC0A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1DE9-B89E-4DE2-8F1F-7636B1D7A646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3AE3-844A-4687-BB35-F0E83962B700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F8F8-CCC5-4FB5-885B-AF7CF2D52008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62B-8271-4E4B-A040-490B722A1E50}" type="datetime1">
              <a:rPr lang="en-US" smtClean="0"/>
              <a:t>9/3/2016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0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584F-F6AB-40C4-A0C4-3B9E7CF7B2D3}" type="datetime1">
              <a:rPr lang="en-US" smtClean="0"/>
              <a:t>9/3/2016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AA1C-42D1-4E66-A81A-4CED565C438A}" type="datetime1">
              <a:rPr lang="en-US" smtClean="0"/>
              <a:t>9/3/2016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54EE-CA51-4CAB-81A3-915B4196B46A}" type="datetime1">
              <a:rPr lang="en-US" smtClean="0"/>
              <a:t>9/3/2016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A17B-E3F7-4271-86D1-AAC93576A658}" type="datetime1">
              <a:rPr lang="en-US" smtClean="0"/>
              <a:t>9/3/2016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9F43-4BB6-405C-957B-D236E6322BE8}" type="datetime1">
              <a:rPr lang="en-US" smtClean="0"/>
              <a:t>9/3/2016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F0BE-6E47-44E1-A749-E278485BAA87}" type="datetime1">
              <a:rPr lang="en-US" smtClean="0"/>
              <a:t>9/3/2016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AD00-C326-4210-A0F4-A98EE509344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18" y="3588292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1194297" y="939265"/>
            <a:ext cx="9803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 err="1" smtClean="0">
                <a:solidFill>
                  <a:srgbClr val="993300"/>
                </a:solidFill>
              </a:rPr>
              <a:t>Automatic</a:t>
            </a:r>
            <a:r>
              <a:rPr lang="it-IT" sz="4800" dirty="0" smtClean="0">
                <a:solidFill>
                  <a:srgbClr val="993300"/>
                </a:solidFill>
              </a:rPr>
              <a:t> generation </a:t>
            </a:r>
          </a:p>
          <a:p>
            <a:pPr algn="ctr"/>
            <a:r>
              <a:rPr lang="it-IT" sz="4800" dirty="0" smtClean="0">
                <a:solidFill>
                  <a:srgbClr val="993300"/>
                </a:solidFill>
              </a:rPr>
              <a:t>of </a:t>
            </a:r>
          </a:p>
          <a:p>
            <a:pPr algn="ctr"/>
            <a:r>
              <a:rPr lang="it-IT" sz="4800" dirty="0" smtClean="0">
                <a:solidFill>
                  <a:srgbClr val="993300"/>
                </a:solidFill>
              </a:rPr>
              <a:t>web CRUD </a:t>
            </a:r>
            <a:r>
              <a:rPr lang="it-IT" sz="4800" dirty="0" err="1" smtClean="0">
                <a:solidFill>
                  <a:srgbClr val="993300"/>
                </a:solidFill>
              </a:rPr>
              <a:t>applications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7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self generation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37882" y="1730188"/>
            <a:ext cx="9932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Designed</a:t>
            </a:r>
            <a:r>
              <a:rPr lang="it-IT" sz="2400" dirty="0" smtClean="0"/>
              <a:t> metamodel can be </a:t>
            </a:r>
            <a:r>
              <a:rPr lang="it-IT" sz="2400" dirty="0" err="1" smtClean="0"/>
              <a:t>represented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an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 of </a:t>
            </a:r>
            <a:r>
              <a:rPr lang="it-IT" sz="2400" dirty="0" err="1" smtClean="0"/>
              <a:t>itself</a:t>
            </a:r>
            <a:r>
              <a:rPr lang="it-IT" sz="2400" dirty="0" smtClean="0"/>
              <a:t>.</a:t>
            </a:r>
          </a:p>
          <a:p>
            <a:endParaRPr lang="it-IT" sz="2400" dirty="0" smtClean="0"/>
          </a:p>
          <a:p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means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, </a:t>
            </a:r>
            <a:r>
              <a:rPr lang="it-IT" sz="2400" dirty="0" err="1" smtClean="0"/>
              <a:t>after</a:t>
            </a:r>
            <a:r>
              <a:rPr lang="it-IT" sz="2400" dirty="0" smtClean="0"/>
              <a:t> the first </a:t>
            </a:r>
            <a:r>
              <a:rPr lang="it-IT" sz="2400" dirty="0" err="1" smtClean="0"/>
              <a:t>implementation</a:t>
            </a:r>
            <a:r>
              <a:rPr lang="it-IT" sz="2400" dirty="0"/>
              <a:t> </a:t>
            </a:r>
            <a:r>
              <a:rPr lang="it-IT" sz="2400" dirty="0" smtClean="0"/>
              <a:t>of the core,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to </a:t>
            </a:r>
            <a:r>
              <a:rPr lang="it-IT" sz="2400" dirty="0" err="1" smtClean="0"/>
              <a:t>automatically</a:t>
            </a:r>
            <a:r>
              <a:rPr lang="it-IT" sz="2400" dirty="0" smtClean="0"/>
              <a:t> generate a web </a:t>
            </a:r>
            <a:r>
              <a:rPr lang="it-IT" sz="2400" dirty="0" err="1" smtClean="0"/>
              <a:t>interface</a:t>
            </a:r>
            <a:r>
              <a:rPr lang="it-IT" sz="2400" dirty="0" smtClean="0"/>
              <a:t> </a:t>
            </a:r>
            <a:r>
              <a:rPr lang="it-IT" sz="2400" dirty="0" err="1" smtClean="0"/>
              <a:t>towards</a:t>
            </a:r>
            <a:r>
              <a:rPr lang="it-IT" sz="2400" dirty="0" smtClean="0"/>
              <a:t> the metamodel.</a:t>
            </a:r>
          </a:p>
          <a:p>
            <a:endParaRPr lang="it-IT" sz="2400" dirty="0"/>
          </a:p>
          <a:p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allows</a:t>
            </a:r>
            <a:r>
              <a:rPr lang="it-IT" sz="2400" dirty="0" smtClean="0"/>
              <a:t> 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 (and non-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..) </a:t>
            </a:r>
            <a:r>
              <a:rPr lang="it-IT" sz="2400" dirty="0" err="1" smtClean="0"/>
              <a:t>performing</a:t>
            </a:r>
            <a:r>
              <a:rPr lang="it-IT" sz="2400" dirty="0" smtClean="0"/>
              <a:t> CRUD </a:t>
            </a:r>
            <a:r>
              <a:rPr lang="it-IT" sz="2400" dirty="0" err="1" smtClean="0"/>
              <a:t>operations</a:t>
            </a:r>
            <a:r>
              <a:rPr lang="it-IT" sz="2400" dirty="0" smtClean="0"/>
              <a:t> on </a:t>
            </a:r>
            <a:r>
              <a:rPr lang="it-IT" sz="2400" dirty="0" err="1" smtClean="0"/>
              <a:t>their</a:t>
            </a:r>
            <a:r>
              <a:rPr lang="it-IT" sz="2400" dirty="0" smtClean="0"/>
              <a:t> domain </a:t>
            </a:r>
            <a:r>
              <a:rPr lang="it-IT" sz="2400" dirty="0" err="1" smtClean="0"/>
              <a:t>problems’s</a:t>
            </a:r>
            <a:r>
              <a:rPr lang="it-IT" sz="2400" dirty="0" smtClean="0"/>
              <a:t>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7161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continuous</a:t>
            </a:r>
            <a:r>
              <a:rPr lang="it-IT" sz="4800" dirty="0" smtClean="0">
                <a:solidFill>
                  <a:srgbClr val="993300"/>
                </a:solidFill>
              </a:rPr>
              <a:t> generation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45459" y="2286000"/>
            <a:ext cx="9870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key</a:t>
            </a:r>
            <a:r>
              <a:rPr lang="it-IT" sz="2400" dirty="0" smtClean="0"/>
              <a:t> idea </a:t>
            </a:r>
            <a:r>
              <a:rPr lang="it-IT" sz="2400" dirty="0" err="1" smtClean="0"/>
              <a:t>is</a:t>
            </a:r>
            <a:r>
              <a:rPr lang="it-IT" sz="2400" dirty="0" smtClean="0"/>
              <a:t> to </a:t>
            </a:r>
            <a:r>
              <a:rPr lang="it-IT" sz="2400" dirty="0" err="1" smtClean="0"/>
              <a:t>allow</a:t>
            </a:r>
            <a:r>
              <a:rPr lang="it-IT" sz="2400" dirty="0" smtClean="0"/>
              <a:t> </a:t>
            </a:r>
            <a:r>
              <a:rPr lang="it-IT" sz="2400" dirty="0" err="1" smtClean="0"/>
              <a:t>modifying</a:t>
            </a:r>
            <a:r>
              <a:rPr lang="it-IT" sz="2400" dirty="0" smtClean="0"/>
              <a:t> and re-</a:t>
            </a:r>
            <a:r>
              <a:rPr lang="it-IT" sz="2400" dirty="0" err="1" smtClean="0"/>
              <a:t>generating</a:t>
            </a:r>
            <a:r>
              <a:rPr lang="it-IT" sz="2400" dirty="0" smtClean="0"/>
              <a:t> just a part of the </a:t>
            </a:r>
            <a:r>
              <a:rPr lang="it-IT" sz="2400" dirty="0" err="1" smtClean="0"/>
              <a:t>project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Re-generation must be </a:t>
            </a:r>
            <a:r>
              <a:rPr lang="it-IT" sz="2400" dirty="0" err="1" smtClean="0"/>
              <a:t>able</a:t>
            </a:r>
            <a:r>
              <a:rPr lang="it-IT" sz="2400" dirty="0" smtClean="0"/>
              <a:t> to </a:t>
            </a:r>
            <a:r>
              <a:rPr lang="it-IT" sz="2400" dirty="0" err="1" smtClean="0"/>
              <a:t>keep</a:t>
            </a:r>
            <a:r>
              <a:rPr lang="it-IT" sz="2400" dirty="0" smtClean="0"/>
              <a:t> </a:t>
            </a:r>
            <a:r>
              <a:rPr lang="it-IT" sz="2400" dirty="0" err="1" smtClean="0"/>
              <a:t>track</a:t>
            </a:r>
            <a:r>
              <a:rPr lang="it-IT" sz="2400" dirty="0" smtClean="0"/>
              <a:t> of custom code </a:t>
            </a:r>
            <a:r>
              <a:rPr lang="it-IT" sz="2400" dirty="0" err="1" smtClean="0"/>
              <a:t>added</a:t>
            </a:r>
            <a:r>
              <a:rPr lang="it-IT" sz="2400" dirty="0" smtClean="0"/>
              <a:t> by </a:t>
            </a:r>
            <a:r>
              <a:rPr lang="it-IT" sz="2400" dirty="0" err="1" smtClean="0"/>
              <a:t>developers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has</a:t>
            </a:r>
            <a:r>
              <a:rPr lang="it-IT" sz="2400" dirty="0" smtClean="0"/>
              <a:t> </a:t>
            </a:r>
            <a:r>
              <a:rPr lang="it-IT" sz="2400" dirty="0" err="1" smtClean="0"/>
              <a:t>been</a:t>
            </a:r>
            <a:r>
              <a:rPr lang="it-IT" sz="2400" dirty="0" smtClean="0"/>
              <a:t> </a:t>
            </a:r>
            <a:r>
              <a:rPr lang="it-IT" sz="2400" dirty="0" err="1" smtClean="0"/>
              <a:t>implemented</a:t>
            </a:r>
            <a:r>
              <a:rPr lang="it-IT" sz="2400" dirty="0"/>
              <a:t> </a:t>
            </a:r>
            <a:r>
              <a:rPr lang="it-IT" sz="2400" dirty="0" smtClean="0"/>
              <a:t>by </a:t>
            </a:r>
            <a:r>
              <a:rPr lang="it-IT" sz="2400" dirty="0" err="1" smtClean="0"/>
              <a:t>means</a:t>
            </a:r>
            <a:r>
              <a:rPr lang="it-IT" sz="2400" dirty="0" smtClean="0"/>
              <a:t> of Git API </a:t>
            </a:r>
            <a:r>
              <a:rPr lang="it-IT" sz="2400" dirty="0" err="1" smtClean="0"/>
              <a:t>at</a:t>
            </a:r>
            <a:r>
              <a:rPr lang="it-IT" sz="2400" dirty="0" smtClean="0"/>
              <a:t> </a:t>
            </a:r>
            <a:r>
              <a:rPr lang="it-IT" sz="2400" dirty="0" err="1" smtClean="0"/>
              <a:t>runtime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34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Test case: EBSN-</a:t>
            </a:r>
            <a:r>
              <a:rPr lang="it-IT" sz="4800" dirty="0" err="1" smtClean="0">
                <a:solidFill>
                  <a:srgbClr val="993300"/>
                </a:solidFill>
              </a:rPr>
              <a:t>Backoffice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39153"/>
            <a:ext cx="9634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EBSN-</a:t>
            </a:r>
            <a:r>
              <a:rPr lang="it-IT" sz="2400" dirty="0" err="1" smtClean="0"/>
              <a:t>Backoffice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management software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provides</a:t>
            </a:r>
            <a:r>
              <a:rPr lang="it-IT" sz="2400" dirty="0" smtClean="0"/>
              <a:t> CMS and </a:t>
            </a:r>
            <a:r>
              <a:rPr lang="it-IT" sz="2400" dirty="0" err="1" smtClean="0"/>
              <a:t>customer</a:t>
            </a:r>
            <a:r>
              <a:rPr lang="it-IT" sz="2400" dirty="0" smtClean="0"/>
              <a:t> </a:t>
            </a:r>
            <a:r>
              <a:rPr lang="it-IT" sz="2400" dirty="0" err="1" smtClean="0"/>
              <a:t>care’s</a:t>
            </a:r>
            <a:r>
              <a:rPr lang="it-IT" sz="2400" dirty="0" smtClean="0"/>
              <a:t> </a:t>
            </a:r>
            <a:r>
              <a:rPr lang="it-IT" sz="2400" dirty="0" err="1" smtClean="0"/>
              <a:t>feature</a:t>
            </a:r>
            <a:r>
              <a:rPr lang="it-IT" sz="2400" dirty="0" smtClean="0"/>
              <a:t> for an </a:t>
            </a:r>
            <a:r>
              <a:rPr lang="it-IT" sz="2400" dirty="0" err="1" smtClean="0"/>
              <a:t>Ecommerce</a:t>
            </a:r>
            <a:r>
              <a:rPr lang="it-IT" sz="2400" dirty="0" smtClean="0"/>
              <a:t> </a:t>
            </a:r>
            <a:r>
              <a:rPr lang="it-IT" sz="2400" dirty="0" err="1" smtClean="0"/>
              <a:t>platform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built</a:t>
            </a:r>
            <a:r>
              <a:rPr lang="it-IT" sz="2400" dirty="0" smtClean="0"/>
              <a:t> on top of a </a:t>
            </a:r>
            <a:r>
              <a:rPr lang="it-IT" sz="2400" dirty="0" err="1" smtClean="0"/>
              <a:t>Postgres</a:t>
            </a:r>
            <a:r>
              <a:rPr lang="it-IT" sz="2400" dirty="0" smtClean="0"/>
              <a:t> database of more </a:t>
            </a:r>
            <a:r>
              <a:rPr lang="it-IT" sz="2400" dirty="0" err="1" smtClean="0"/>
              <a:t>than</a:t>
            </a:r>
            <a:r>
              <a:rPr lang="it-IT" sz="2400" dirty="0" smtClean="0"/>
              <a:t> 200 </a:t>
            </a:r>
            <a:r>
              <a:rPr lang="it-IT" sz="2400" dirty="0" err="1" smtClean="0"/>
              <a:t>tables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allowed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generating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in a </a:t>
            </a:r>
            <a:r>
              <a:rPr lang="it-IT" sz="2400" dirty="0" err="1" smtClean="0"/>
              <a:t>few</a:t>
            </a:r>
            <a:r>
              <a:rPr lang="it-IT" sz="2400" dirty="0" smtClean="0"/>
              <a:t> hours.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61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Test case: EBSN-</a:t>
            </a:r>
            <a:r>
              <a:rPr lang="it-IT" sz="4800" dirty="0" err="1" smtClean="0">
                <a:solidFill>
                  <a:srgbClr val="993300"/>
                </a:solidFill>
              </a:rPr>
              <a:t>Storepicking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36494" y="1775012"/>
            <a:ext cx="9958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EBSN-</a:t>
            </a:r>
            <a:r>
              <a:rPr lang="it-IT" sz="2400" dirty="0" err="1" smtClean="0"/>
              <a:t>Storepicking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a </a:t>
            </a:r>
            <a:r>
              <a:rPr lang="it-IT" sz="2400" dirty="0" err="1" smtClean="0"/>
              <a:t>warehouse</a:t>
            </a:r>
            <a:r>
              <a:rPr lang="it-IT" sz="2400" dirty="0" smtClean="0"/>
              <a:t> management </a:t>
            </a:r>
            <a:r>
              <a:rPr lang="it-IT" sz="2400" dirty="0" err="1" smtClean="0"/>
              <a:t>systems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keep</a:t>
            </a:r>
            <a:r>
              <a:rPr lang="it-IT" sz="2400" dirty="0" smtClean="0"/>
              <a:t> </a:t>
            </a:r>
            <a:r>
              <a:rPr lang="it-IT" sz="2400" dirty="0" err="1" smtClean="0"/>
              <a:t>track</a:t>
            </a:r>
            <a:r>
              <a:rPr lang="it-IT" sz="2400" dirty="0" smtClean="0"/>
              <a:t> of </a:t>
            </a:r>
            <a:r>
              <a:rPr lang="it-IT" sz="2400" dirty="0" err="1" smtClean="0"/>
              <a:t>orders</a:t>
            </a:r>
            <a:r>
              <a:rPr lang="it-IT" sz="2400" dirty="0" smtClean="0"/>
              <a:t>, </a:t>
            </a:r>
            <a:r>
              <a:rPr lang="it-IT" sz="2400" dirty="0" err="1" smtClean="0"/>
              <a:t>products</a:t>
            </a:r>
            <a:r>
              <a:rPr lang="it-IT" sz="2400" dirty="0" smtClean="0"/>
              <a:t> and </a:t>
            </a:r>
            <a:r>
              <a:rPr lang="it-IT" sz="2400" dirty="0" err="1" smtClean="0"/>
              <a:t>other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aspects</a:t>
            </a:r>
            <a:r>
              <a:rPr lang="it-IT" sz="2400" dirty="0" smtClean="0"/>
              <a:t> of a </a:t>
            </a:r>
            <a:r>
              <a:rPr lang="it-IT" sz="2400" dirty="0" err="1" smtClean="0"/>
              <a:t>warehouse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built</a:t>
            </a:r>
            <a:r>
              <a:rPr lang="it-IT" sz="2400" dirty="0" smtClean="0"/>
              <a:t> on top of a </a:t>
            </a:r>
            <a:r>
              <a:rPr lang="it-IT" sz="2400" dirty="0" err="1" smtClean="0"/>
              <a:t>Mysql</a:t>
            </a:r>
            <a:r>
              <a:rPr lang="it-IT" sz="2400" dirty="0" smtClean="0"/>
              <a:t> database of 25 </a:t>
            </a:r>
            <a:r>
              <a:rPr lang="it-IT" sz="2400" dirty="0" err="1" smtClean="0"/>
              <a:t>tables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generated</a:t>
            </a:r>
            <a:r>
              <a:rPr lang="it-IT" sz="2400" dirty="0" smtClean="0"/>
              <a:t> a first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of </a:t>
            </a:r>
            <a:r>
              <a:rPr lang="it-IT" sz="2400" dirty="0" err="1" smtClean="0"/>
              <a:t>this</a:t>
            </a:r>
            <a:r>
              <a:rPr lang="it-IT" sz="2400" dirty="0" smtClean="0"/>
              <a:t> software </a:t>
            </a:r>
            <a:r>
              <a:rPr lang="it-IT" sz="2400" dirty="0" err="1" smtClean="0"/>
              <a:t>after</a:t>
            </a:r>
            <a:r>
              <a:rPr lang="it-IT" sz="2400" dirty="0" smtClean="0"/>
              <a:t> </a:t>
            </a:r>
            <a:r>
              <a:rPr lang="it-IT" sz="2400" dirty="0" err="1" smtClean="0"/>
              <a:t>few</a:t>
            </a:r>
            <a:r>
              <a:rPr lang="it-IT" sz="2400" dirty="0" smtClean="0"/>
              <a:t> hours of 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7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Results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64776" y="1846729"/>
            <a:ext cx="9950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implemented</a:t>
            </a:r>
            <a:r>
              <a:rPr lang="it-IT" sz="2400" dirty="0" smtClean="0"/>
              <a:t>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</a:t>
            </a:r>
            <a:r>
              <a:rPr lang="it-IT" sz="2400" dirty="0" err="1" smtClean="0"/>
              <a:t>good</a:t>
            </a:r>
            <a:r>
              <a:rPr lang="it-IT" sz="2400" dirty="0" smtClean="0"/>
              <a:t> </a:t>
            </a:r>
            <a:r>
              <a:rPr lang="it-IT" sz="2400" dirty="0" err="1" smtClean="0"/>
              <a:t>results</a:t>
            </a:r>
            <a:r>
              <a:rPr lang="it-IT" sz="2400" dirty="0" smtClean="0"/>
              <a:t> in a </a:t>
            </a:r>
            <a:r>
              <a:rPr lang="it-IT" sz="2400" dirty="0" err="1" smtClean="0"/>
              <a:t>real</a:t>
            </a:r>
            <a:r>
              <a:rPr lang="it-IT" sz="2400" dirty="0" smtClean="0"/>
              <a:t> world </a:t>
            </a:r>
            <a:r>
              <a:rPr lang="it-IT" sz="2400" dirty="0" err="1" smtClean="0"/>
              <a:t>environment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generated</a:t>
            </a:r>
            <a:r>
              <a:rPr lang="it-IT" sz="2400" dirty="0" smtClean="0"/>
              <a:t> a </a:t>
            </a:r>
            <a:r>
              <a:rPr lang="it-IT" sz="2400" dirty="0" err="1" smtClean="0"/>
              <a:t>basic</a:t>
            </a:r>
            <a:r>
              <a:rPr lang="it-IT" sz="2400" dirty="0" smtClean="0"/>
              <a:t>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of an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, with easy-to-</a:t>
            </a:r>
            <a:r>
              <a:rPr lang="it-IT" sz="2400" dirty="0" err="1" smtClean="0"/>
              <a:t>read</a:t>
            </a:r>
            <a:r>
              <a:rPr lang="it-IT" sz="2400" dirty="0" smtClean="0"/>
              <a:t> code, a precise </a:t>
            </a:r>
            <a:r>
              <a:rPr lang="it-IT" sz="2400" dirty="0" err="1" smtClean="0"/>
              <a:t>scaffolding</a:t>
            </a:r>
            <a:r>
              <a:rPr lang="it-IT" sz="2400" dirty="0"/>
              <a:t> </a:t>
            </a:r>
            <a:r>
              <a:rPr lang="it-IT" sz="2400" dirty="0" smtClean="0"/>
              <a:t>and the </a:t>
            </a:r>
            <a:r>
              <a:rPr lang="it-IT" sz="2400" dirty="0" err="1" smtClean="0"/>
              <a:t>related</a:t>
            </a:r>
            <a:r>
              <a:rPr lang="it-IT" sz="2400" dirty="0" smtClean="0"/>
              <a:t> </a:t>
            </a:r>
            <a:r>
              <a:rPr lang="it-IT" sz="2400" dirty="0" err="1" smtClean="0"/>
              <a:t>documentation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Generated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provided</a:t>
            </a:r>
            <a:r>
              <a:rPr lang="it-IT" sz="2400" dirty="0" smtClean="0"/>
              <a:t> with a </a:t>
            </a:r>
            <a:r>
              <a:rPr lang="it-IT" sz="2400" dirty="0" err="1" smtClean="0"/>
              <a:t>basic</a:t>
            </a:r>
            <a:r>
              <a:rPr lang="it-IT" sz="2400" dirty="0" smtClean="0"/>
              <a:t> </a:t>
            </a:r>
            <a:r>
              <a:rPr lang="it-IT" sz="2400" dirty="0" err="1" smtClean="0"/>
              <a:t>graphic</a:t>
            </a:r>
            <a:r>
              <a:rPr lang="it-IT" sz="2400" dirty="0" smtClean="0"/>
              <a:t> layout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would</a:t>
            </a:r>
            <a:r>
              <a:rPr lang="it-IT" sz="2400" dirty="0" smtClean="0"/>
              <a:t> </a:t>
            </a:r>
            <a:r>
              <a:rPr lang="it-IT" sz="2400" dirty="0" err="1" smtClean="0"/>
              <a:t>require</a:t>
            </a:r>
            <a:r>
              <a:rPr lang="it-IT" sz="2400" dirty="0" smtClean="0"/>
              <a:t> some time to be </a:t>
            </a:r>
            <a:r>
              <a:rPr lang="it-IT" sz="2400" dirty="0" err="1" smtClean="0"/>
              <a:t>customized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0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The end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865342" y="2922494"/>
            <a:ext cx="765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dirty="0" err="1" smtClean="0"/>
              <a:t>Thank</a:t>
            </a:r>
            <a:r>
              <a:rPr lang="it-IT" sz="7200" dirty="0" smtClean="0"/>
              <a:t> </a:t>
            </a:r>
            <a:r>
              <a:rPr lang="it-IT" sz="7200" dirty="0" err="1" smtClean="0"/>
              <a:t>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Context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01272" y="2286000"/>
            <a:ext cx="99163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More </a:t>
            </a:r>
            <a:r>
              <a:rPr lang="it-IT" sz="2400" dirty="0" err="1" smtClean="0"/>
              <a:t>than</a:t>
            </a:r>
            <a:r>
              <a:rPr lang="it-IT" sz="2400" dirty="0" smtClean="0"/>
              <a:t> 80% </a:t>
            </a:r>
            <a:r>
              <a:rPr lang="it-IT" sz="2400" dirty="0" err="1" smtClean="0"/>
              <a:t>people</a:t>
            </a:r>
            <a:r>
              <a:rPr lang="it-IT" sz="2400" dirty="0" smtClean="0"/>
              <a:t> </a:t>
            </a:r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access</a:t>
            </a:r>
            <a:r>
              <a:rPr lang="it-IT" sz="2400" dirty="0" smtClean="0"/>
              <a:t> to the web and web </a:t>
            </a:r>
            <a:r>
              <a:rPr lang="it-IT" sz="2400" dirty="0" err="1" smtClean="0"/>
              <a:t>applications</a:t>
            </a:r>
            <a:r>
              <a:rPr lang="it-IT" sz="2400" dirty="0" smtClean="0"/>
              <a:t> are </a:t>
            </a:r>
            <a:r>
              <a:rPr lang="it-IT" sz="2400" dirty="0" err="1" smtClean="0"/>
              <a:t>replacing</a:t>
            </a:r>
            <a:r>
              <a:rPr lang="it-IT" sz="2400" dirty="0" smtClean="0"/>
              <a:t> </a:t>
            </a:r>
            <a:r>
              <a:rPr lang="it-IT" sz="2400" dirty="0" err="1" smtClean="0"/>
              <a:t>old</a:t>
            </a:r>
            <a:r>
              <a:rPr lang="it-IT" sz="2400" dirty="0" smtClean="0"/>
              <a:t> software.</a:t>
            </a:r>
          </a:p>
          <a:p>
            <a:endParaRPr lang="it-IT" sz="2400" dirty="0"/>
          </a:p>
          <a:p>
            <a:r>
              <a:rPr lang="it-IT" sz="2400" dirty="0" err="1" smtClean="0"/>
              <a:t>Different</a:t>
            </a:r>
            <a:r>
              <a:rPr lang="it-IT" sz="2400" dirty="0" smtClean="0"/>
              <a:t> mobile </a:t>
            </a:r>
            <a:r>
              <a:rPr lang="it-IT" sz="2400" dirty="0" err="1" smtClean="0"/>
              <a:t>frameworks</a:t>
            </a:r>
            <a:r>
              <a:rPr lang="it-IT" sz="2400" dirty="0" smtClean="0"/>
              <a:t> </a:t>
            </a:r>
            <a:r>
              <a:rPr lang="it-IT" sz="2400" dirty="0" err="1" smtClean="0"/>
              <a:t>rely</a:t>
            </a:r>
            <a:r>
              <a:rPr lang="it-IT" sz="2400" dirty="0" smtClean="0"/>
              <a:t> on web </a:t>
            </a:r>
            <a:r>
              <a:rPr lang="it-IT" sz="2400" dirty="0" err="1" smtClean="0"/>
              <a:t>development</a:t>
            </a:r>
            <a:r>
              <a:rPr lang="it-IT" sz="2400" dirty="0" smtClean="0"/>
              <a:t>.</a:t>
            </a:r>
          </a:p>
          <a:p>
            <a:endParaRPr lang="it-IT" sz="2400" dirty="0"/>
          </a:p>
          <a:p>
            <a:r>
              <a:rPr lang="it-IT" sz="2400" dirty="0" err="1" smtClean="0"/>
              <a:t>Generators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</a:t>
            </a:r>
            <a:r>
              <a:rPr lang="it-IT" sz="2400" dirty="0" smtClean="0"/>
              <a:t> </a:t>
            </a:r>
            <a:r>
              <a:rPr lang="it-IT" sz="2400" dirty="0" err="1" smtClean="0"/>
              <a:t>complex</a:t>
            </a:r>
            <a:r>
              <a:rPr lang="it-IT" sz="2400" dirty="0" smtClean="0"/>
              <a:t> code, </a:t>
            </a:r>
            <a:r>
              <a:rPr lang="it-IT" sz="2400" dirty="0" err="1" smtClean="0"/>
              <a:t>require</a:t>
            </a:r>
            <a:r>
              <a:rPr lang="it-IT" sz="2400" dirty="0" smtClean="0"/>
              <a:t> </a:t>
            </a:r>
            <a:r>
              <a:rPr lang="it-IT" sz="2400" dirty="0" err="1" smtClean="0"/>
              <a:t>too</a:t>
            </a:r>
            <a:r>
              <a:rPr lang="it-IT" sz="2400" dirty="0" smtClean="0"/>
              <a:t> </a:t>
            </a:r>
            <a:r>
              <a:rPr lang="it-IT" sz="2400" dirty="0" err="1" smtClean="0"/>
              <a:t>much</a:t>
            </a:r>
            <a:r>
              <a:rPr lang="it-IT" sz="2400" dirty="0" smtClean="0"/>
              <a:t> </a:t>
            </a:r>
            <a:r>
              <a:rPr lang="it-IT" sz="2400" dirty="0" err="1" smtClean="0"/>
              <a:t>configuration</a:t>
            </a:r>
            <a:r>
              <a:rPr lang="it-IT" sz="2400" dirty="0"/>
              <a:t> </a:t>
            </a:r>
            <a:r>
              <a:rPr lang="it-IT" sz="2400" dirty="0" smtClean="0"/>
              <a:t>and are </a:t>
            </a:r>
            <a:r>
              <a:rPr lang="it-IT" sz="2400" dirty="0" err="1" smtClean="0"/>
              <a:t>not</a:t>
            </a:r>
            <a:r>
              <a:rPr lang="it-IT" sz="2400" dirty="0" smtClean="0"/>
              <a:t> </a:t>
            </a:r>
            <a:r>
              <a:rPr lang="it-IT" sz="2400" dirty="0" err="1" smtClean="0"/>
              <a:t>based</a:t>
            </a:r>
            <a:r>
              <a:rPr lang="it-IT" sz="2400" dirty="0" smtClean="0"/>
              <a:t> on the </a:t>
            </a:r>
            <a:r>
              <a:rPr lang="it-IT" sz="2400" dirty="0" err="1" smtClean="0"/>
              <a:t>newest</a:t>
            </a:r>
            <a:r>
              <a:rPr lang="it-IT" sz="2400" dirty="0" smtClean="0"/>
              <a:t> </a:t>
            </a:r>
            <a:r>
              <a:rPr lang="it-IT" sz="2400" dirty="0" err="1" smtClean="0"/>
              <a:t>technologies</a:t>
            </a:r>
            <a:r>
              <a:rPr lang="it-IT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Goals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927412" y="2268071"/>
            <a:ext cx="49623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Code’s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simplicity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Rapid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development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Automatic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documentation</a:t>
            </a:r>
            <a:r>
              <a:rPr lang="it-IT" sz="2400" dirty="0" smtClean="0">
                <a:latin typeface="+mj-lt"/>
              </a:rPr>
              <a:t> &amp; </a:t>
            </a:r>
            <a:r>
              <a:rPr lang="it-IT" sz="2400" dirty="0" err="1" smtClean="0">
                <a:latin typeface="+mj-lt"/>
              </a:rPr>
              <a:t>testing</a:t>
            </a:r>
            <a:endParaRPr lang="it-IT" sz="2400" dirty="0" smtClean="0">
              <a:latin typeface="+mj-lt"/>
            </a:endParaRP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Coherence</a:t>
            </a:r>
            <a:r>
              <a:rPr lang="it-IT" sz="2400" dirty="0" smtClean="0">
                <a:latin typeface="+mj-lt"/>
              </a:rPr>
              <a:t> and </a:t>
            </a:r>
            <a:r>
              <a:rPr lang="it-IT" sz="2400" dirty="0" err="1" smtClean="0">
                <a:latin typeface="+mj-lt"/>
              </a:rPr>
              <a:t>standardization</a:t>
            </a:r>
            <a:r>
              <a:rPr lang="it-IT" sz="2400" dirty="0" smtClean="0">
                <a:latin typeface="+mj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10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Input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927412" y="2268071"/>
            <a:ext cx="5881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Database schema</a:t>
            </a:r>
          </a:p>
          <a:p>
            <a:endParaRPr lang="it-IT" sz="24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>
                <a:latin typeface="+mj-lt"/>
              </a:rPr>
              <a:t> Set of Java </a:t>
            </a:r>
            <a:r>
              <a:rPr lang="it-IT" sz="2400" dirty="0" err="1" smtClean="0">
                <a:latin typeface="+mj-lt"/>
              </a:rPr>
              <a:t>classes</a:t>
            </a:r>
            <a:r>
              <a:rPr lang="it-IT" sz="2400" dirty="0" smtClean="0">
                <a:latin typeface="+mj-lt"/>
              </a:rPr>
              <a:t> with custom </a:t>
            </a:r>
            <a:r>
              <a:rPr lang="it-IT" sz="2400" dirty="0" err="1" smtClean="0">
                <a:latin typeface="+mj-lt"/>
              </a:rPr>
              <a:t>annotations</a:t>
            </a:r>
            <a:endParaRPr lang="it-IT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6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 smtClean="0">
                <a:solidFill>
                  <a:srgbClr val="993300"/>
                </a:solidFill>
              </a:rPr>
              <a:t>Transformation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60612" y="2339788"/>
            <a:ext cx="95474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input model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transformed</a:t>
            </a:r>
            <a:r>
              <a:rPr lang="it-IT" sz="2400" dirty="0" smtClean="0"/>
              <a:t> </a:t>
            </a:r>
            <a:r>
              <a:rPr lang="it-IT" sz="2400" dirty="0" err="1" smtClean="0"/>
              <a:t>into</a:t>
            </a:r>
            <a:r>
              <a:rPr lang="it-IT" sz="2400" dirty="0" smtClean="0"/>
              <a:t> an </a:t>
            </a:r>
            <a:r>
              <a:rPr lang="it-IT" sz="2400" dirty="0" err="1" smtClean="0"/>
              <a:t>instance</a:t>
            </a:r>
            <a:r>
              <a:rPr lang="it-IT" sz="2400" dirty="0" smtClean="0"/>
              <a:t> of the </a:t>
            </a:r>
            <a:r>
              <a:rPr lang="it-IT" sz="2400" dirty="0" err="1" smtClean="0"/>
              <a:t>designed</a:t>
            </a:r>
            <a:r>
              <a:rPr lang="it-IT" sz="2400" dirty="0" smtClean="0"/>
              <a:t> metamodel.</a:t>
            </a:r>
          </a:p>
          <a:p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 Project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err="1" smtClean="0"/>
              <a:t>Entity</a:t>
            </a:r>
            <a:endParaRPr lang="it-IT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Field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400" dirty="0" smtClean="0"/>
              <a:t>Security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Output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21224"/>
            <a:ext cx="97150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Server side</a:t>
            </a:r>
          </a:p>
          <a:p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Repository</a:t>
            </a:r>
            <a:r>
              <a:rPr lang="it-IT" sz="2400" dirty="0" smtClean="0"/>
              <a:t> </a:t>
            </a:r>
            <a:r>
              <a:rPr lang="it-IT" sz="2400" dirty="0" err="1" smtClean="0"/>
              <a:t>layer’s</a:t>
            </a:r>
            <a:r>
              <a:rPr lang="it-IT" sz="2400" dirty="0" smtClean="0"/>
              <a:t>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Service </a:t>
            </a:r>
            <a:r>
              <a:rPr lang="it-IT" sz="2400" dirty="0" err="1" smtClean="0"/>
              <a:t>layer’s</a:t>
            </a:r>
            <a:r>
              <a:rPr lang="it-IT" sz="2400" dirty="0" smtClean="0"/>
              <a:t>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Controller </a:t>
            </a:r>
            <a:r>
              <a:rPr lang="it-IT" sz="2400" dirty="0" err="1" smtClean="0"/>
              <a:t>layer’s</a:t>
            </a:r>
            <a:r>
              <a:rPr lang="it-IT" sz="2400" dirty="0" smtClean="0"/>
              <a:t>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r>
              <a:rPr lang="it-IT" sz="2400" dirty="0" smtClean="0"/>
              <a:t>Client side</a:t>
            </a:r>
          </a:p>
          <a:p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Service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Controller component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Template</a:t>
            </a:r>
            <a:r>
              <a:rPr lang="it-IT" sz="2400" dirty="0" smtClean="0"/>
              <a:t> component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96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annotation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81318" y="1712259"/>
            <a:ext cx="98342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Metamodel </a:t>
            </a:r>
            <a:r>
              <a:rPr lang="it-IT" sz="2400" dirty="0" err="1" smtClean="0"/>
              <a:t>contains</a:t>
            </a:r>
            <a:r>
              <a:rPr lang="it-IT" sz="2400" dirty="0" smtClean="0"/>
              <a:t> the </a:t>
            </a:r>
            <a:r>
              <a:rPr lang="it-IT" sz="2400" dirty="0" err="1" smtClean="0"/>
              <a:t>structure</a:t>
            </a:r>
            <a:r>
              <a:rPr lang="it-IT" sz="2400" dirty="0" smtClean="0"/>
              <a:t> for </a:t>
            </a:r>
            <a:r>
              <a:rPr lang="it-IT" sz="2400" dirty="0" err="1" smtClean="0"/>
              <a:t>additional</a:t>
            </a:r>
            <a:r>
              <a:rPr lang="it-IT" sz="2400" dirty="0" smtClean="0"/>
              <a:t> information </a:t>
            </a:r>
            <a:r>
              <a:rPr lang="it-IT" sz="2400" dirty="0" err="1" smtClean="0"/>
              <a:t>that</a:t>
            </a:r>
            <a:r>
              <a:rPr lang="it-IT" sz="2400" dirty="0" smtClean="0"/>
              <a:t> help the generation.</a:t>
            </a:r>
          </a:p>
          <a:p>
            <a:endParaRPr lang="it-IT" sz="2400" dirty="0"/>
          </a:p>
          <a:p>
            <a:r>
              <a:rPr lang="it-IT" sz="2400" dirty="0" err="1" smtClean="0"/>
              <a:t>Annotations</a:t>
            </a:r>
            <a:r>
              <a:rPr lang="it-IT" sz="2400" dirty="0" smtClean="0"/>
              <a:t> are the Java input for </a:t>
            </a:r>
            <a:r>
              <a:rPr lang="it-IT" sz="2400" dirty="0" err="1" smtClean="0"/>
              <a:t>this</a:t>
            </a:r>
            <a:r>
              <a:rPr lang="it-IT" sz="2400" dirty="0" smtClean="0"/>
              <a:t> data.</a:t>
            </a:r>
          </a:p>
          <a:p>
            <a:endParaRPr lang="it-IT" sz="2400" dirty="0"/>
          </a:p>
          <a:p>
            <a:r>
              <a:rPr lang="it-IT" sz="2400" dirty="0" err="1" smtClean="0"/>
              <a:t>Entity</a:t>
            </a:r>
            <a:r>
              <a:rPr lang="it-IT" sz="2400" dirty="0" smtClean="0"/>
              <a:t>: @Cache, @</a:t>
            </a:r>
            <a:r>
              <a:rPr lang="it-IT" sz="2400" dirty="0" err="1" smtClean="0"/>
              <a:t>MaxDescendantLevel</a:t>
            </a:r>
            <a:r>
              <a:rPr lang="it-IT" sz="2400" dirty="0" smtClean="0"/>
              <a:t>,@</a:t>
            </a:r>
            <a:r>
              <a:rPr lang="it-IT" sz="2400" dirty="0" err="1" smtClean="0"/>
              <a:t>IgnoreMenu</a:t>
            </a:r>
            <a:r>
              <a:rPr lang="it-IT" sz="2400" dirty="0" smtClean="0"/>
              <a:t>,…</a:t>
            </a:r>
          </a:p>
          <a:p>
            <a:endParaRPr lang="it-IT" sz="2400" dirty="0"/>
          </a:p>
          <a:p>
            <a:r>
              <a:rPr lang="it-IT" sz="2400" dirty="0" smtClean="0"/>
              <a:t>Field: @</a:t>
            </a:r>
            <a:r>
              <a:rPr lang="it-IT" sz="2400" dirty="0" err="1" smtClean="0"/>
              <a:t>Between</a:t>
            </a:r>
            <a:r>
              <a:rPr lang="it-IT" sz="2400" dirty="0" smtClean="0"/>
              <a:t>, @</a:t>
            </a:r>
            <a:r>
              <a:rPr lang="it-IT" sz="2400" dirty="0" err="1" smtClean="0"/>
              <a:t>DescriptionField</a:t>
            </a:r>
            <a:r>
              <a:rPr lang="it-IT" sz="2400" dirty="0" smtClean="0"/>
              <a:t>, @</a:t>
            </a:r>
            <a:r>
              <a:rPr lang="it-IT" sz="2400" dirty="0" err="1" smtClean="0"/>
              <a:t>Tab</a:t>
            </a:r>
            <a:r>
              <a:rPr lang="it-IT" sz="2400" dirty="0" smtClean="0"/>
              <a:t>,…</a:t>
            </a:r>
          </a:p>
          <a:p>
            <a:endParaRPr lang="it-IT" sz="2400" dirty="0"/>
          </a:p>
          <a:p>
            <a:r>
              <a:rPr lang="it-IT" sz="2400" dirty="0" err="1" smtClean="0"/>
              <a:t>Validation</a:t>
            </a:r>
            <a:r>
              <a:rPr lang="it-IT" sz="2400" dirty="0" smtClean="0"/>
              <a:t>: @</a:t>
            </a:r>
            <a:r>
              <a:rPr lang="it-IT" sz="2400" dirty="0" err="1" smtClean="0"/>
              <a:t>Size</a:t>
            </a:r>
            <a:r>
              <a:rPr lang="it-IT" sz="2400" dirty="0" smtClean="0"/>
              <a:t>, @</a:t>
            </a:r>
            <a:r>
              <a:rPr lang="it-IT" sz="2400" dirty="0" err="1" smtClean="0"/>
              <a:t>NotBlank</a:t>
            </a:r>
            <a:r>
              <a:rPr lang="it-IT" sz="2400" dirty="0" smtClean="0"/>
              <a:t>, @</a:t>
            </a:r>
            <a:r>
              <a:rPr lang="it-IT" sz="2400" dirty="0" err="1" smtClean="0"/>
              <a:t>NotNull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70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security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792941"/>
            <a:ext cx="9473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Generated</a:t>
            </a:r>
            <a:r>
              <a:rPr lang="it-IT" sz="2400" dirty="0" smtClean="0"/>
              <a:t> </a:t>
            </a:r>
            <a:r>
              <a:rPr lang="it-IT" sz="2400" dirty="0" err="1" smtClean="0"/>
              <a:t>application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support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</a:t>
            </a:r>
            <a:r>
              <a:rPr lang="it-IT" sz="2400" dirty="0" err="1" smtClean="0"/>
              <a:t>levels</a:t>
            </a:r>
            <a:r>
              <a:rPr lang="it-IT" sz="2400" dirty="0" smtClean="0"/>
              <a:t> of security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Multirole</a:t>
            </a:r>
            <a:r>
              <a:rPr lang="it-IT" sz="2400" dirty="0" smtClean="0"/>
              <a:t>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Access </a:t>
            </a:r>
            <a:r>
              <a:rPr lang="it-IT" sz="2400" dirty="0" err="1" smtClean="0"/>
              <a:t>level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r>
              <a:rPr lang="it-IT" sz="2400" dirty="0" smtClean="0"/>
              <a:t>Access </a:t>
            </a:r>
            <a:r>
              <a:rPr lang="it-IT" sz="2400" dirty="0" err="1" smtClean="0"/>
              <a:t>level</a:t>
            </a:r>
            <a:r>
              <a:rPr lang="it-IT" sz="2400" dirty="0" smtClean="0"/>
              <a:t> are </a:t>
            </a:r>
            <a:r>
              <a:rPr lang="it-IT" sz="2400" dirty="0" err="1" smtClean="0"/>
              <a:t>defined</a:t>
            </a:r>
            <a:r>
              <a:rPr lang="it-IT" sz="2400" dirty="0" smtClean="0"/>
              <a:t> </a:t>
            </a:r>
            <a:r>
              <a:rPr lang="it-IT" sz="2400" dirty="0" err="1" smtClean="0"/>
              <a:t>towards</a:t>
            </a:r>
            <a:r>
              <a:rPr lang="it-IT" sz="2400" dirty="0" smtClean="0"/>
              <a:t> </a:t>
            </a:r>
            <a:r>
              <a:rPr lang="it-IT" sz="2400" dirty="0" err="1" smtClean="0"/>
              <a:t>entityGroup</a:t>
            </a:r>
            <a:r>
              <a:rPr lang="it-IT" sz="2400" dirty="0" smtClean="0"/>
              <a:t>, </a:t>
            </a:r>
            <a:r>
              <a:rPr lang="it-IT" sz="2400" dirty="0" err="1" smtClean="0"/>
              <a:t>entity</a:t>
            </a:r>
            <a:r>
              <a:rPr lang="it-IT" sz="2400" dirty="0" smtClean="0"/>
              <a:t> and </a:t>
            </a:r>
            <a:r>
              <a:rPr lang="it-IT" sz="2400" dirty="0" err="1" smtClean="0"/>
              <a:t>field</a:t>
            </a:r>
            <a:r>
              <a:rPr lang="it-IT" sz="2400" dirty="0" smtClean="0"/>
              <a:t>, in a </a:t>
            </a:r>
            <a:r>
              <a:rPr lang="it-IT" sz="2400" dirty="0" err="1" smtClean="0"/>
              <a:t>hierarchy</a:t>
            </a:r>
            <a:r>
              <a:rPr lang="it-IT" sz="2400" dirty="0" smtClean="0"/>
              <a:t> </a:t>
            </a:r>
            <a:r>
              <a:rPr lang="it-IT" sz="2400" dirty="0" err="1" smtClean="0"/>
              <a:t>solution</a:t>
            </a:r>
            <a:r>
              <a:rPr lang="it-IT" sz="2400" dirty="0" smtClean="0"/>
              <a:t>.</a:t>
            </a:r>
          </a:p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provides</a:t>
            </a:r>
            <a:r>
              <a:rPr lang="it-IT" sz="2400" dirty="0" smtClean="0"/>
              <a:t> </a:t>
            </a:r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different</a:t>
            </a:r>
            <a:r>
              <a:rPr lang="it-IT" sz="2400" dirty="0" smtClean="0"/>
              <a:t> policy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Block</a:t>
            </a:r>
            <a:r>
              <a:rPr lang="it-IT" sz="2400" dirty="0" smtClean="0"/>
              <a:t> with </a:t>
            </a:r>
            <a:r>
              <a:rPr lang="it-IT" sz="2400" dirty="0" err="1" smtClean="0"/>
              <a:t>restriction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Access with </a:t>
            </a:r>
            <a:r>
              <a:rPr lang="it-IT" sz="2400" dirty="0" err="1" smtClean="0"/>
              <a:t>permission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39633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6301758"/>
            <a:ext cx="12192000" cy="556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8766176" cy="501650"/>
          </a:xfrm>
        </p:spPr>
        <p:txBody>
          <a:bodyPr/>
          <a:lstStyle/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Marco Livraghi </a:t>
            </a:r>
          </a:p>
          <a:p>
            <a:pPr algn="r"/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Automatic</a:t>
            </a:r>
            <a:r>
              <a:rPr lang="it-IT" sz="1400" b="1" dirty="0" smtClean="0">
                <a:solidFill>
                  <a:schemeClr val="bg1"/>
                </a:solidFill>
                <a:latin typeface="+mj-lt"/>
              </a:rPr>
              <a:t> generation of web CRUD </a:t>
            </a:r>
            <a:r>
              <a:rPr lang="it-IT" sz="1400" b="1" dirty="0" err="1" smtClean="0">
                <a:solidFill>
                  <a:schemeClr val="bg1"/>
                </a:solidFill>
                <a:latin typeface="+mj-lt"/>
              </a:rPr>
              <a:t>applications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10754436" y="6356350"/>
            <a:ext cx="900752" cy="501650"/>
          </a:xfrm>
        </p:spPr>
        <p:txBody>
          <a:bodyPr/>
          <a:lstStyle/>
          <a:p>
            <a:fld id="{0797AD00-C326-4210-A0F4-A98EE509344B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it/archive/b/be/20151029123608!Logo_Politecnico_Milan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75" y="163775"/>
            <a:ext cx="1437564" cy="143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0" y="1288007"/>
            <a:ext cx="10594975" cy="172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791570" y="356559"/>
            <a:ext cx="9803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smtClean="0">
                <a:solidFill>
                  <a:srgbClr val="993300"/>
                </a:solidFill>
              </a:rPr>
              <a:t>Focus on: </a:t>
            </a:r>
            <a:r>
              <a:rPr lang="it-IT" sz="4800" dirty="0" err="1" smtClean="0">
                <a:solidFill>
                  <a:srgbClr val="993300"/>
                </a:solidFill>
              </a:rPr>
              <a:t>documentation</a:t>
            </a:r>
            <a:endParaRPr lang="it-IT" sz="4800" dirty="0" smtClean="0">
              <a:solidFill>
                <a:srgbClr val="9933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791570" y="1801906"/>
            <a:ext cx="9625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err="1" smtClean="0"/>
              <a:t>framework</a:t>
            </a:r>
            <a:r>
              <a:rPr lang="it-IT" sz="2400" dirty="0" smtClean="0"/>
              <a:t> </a:t>
            </a:r>
            <a:r>
              <a:rPr lang="it-IT" sz="2400" dirty="0" err="1" smtClean="0"/>
              <a:t>adopted</a:t>
            </a:r>
            <a:r>
              <a:rPr lang="it-IT" sz="2400" dirty="0" smtClean="0"/>
              <a:t> for </a:t>
            </a:r>
            <a:r>
              <a:rPr lang="it-IT" sz="2400" dirty="0" err="1" smtClean="0"/>
              <a:t>documentation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Swagger</a:t>
            </a:r>
            <a:r>
              <a:rPr lang="it-IT" sz="2400" dirty="0" smtClean="0"/>
              <a:t>, </a:t>
            </a:r>
            <a:r>
              <a:rPr lang="it-IT" sz="2400" dirty="0" err="1" smtClean="0"/>
              <a:t>which</a:t>
            </a:r>
            <a:r>
              <a:rPr lang="it-IT" sz="2400" dirty="0" smtClean="0"/>
              <a:t> </a:t>
            </a:r>
            <a:r>
              <a:rPr lang="it-IT" sz="2400" dirty="0" err="1" smtClean="0"/>
              <a:t>grants</a:t>
            </a:r>
            <a:r>
              <a:rPr lang="it-IT" sz="2400" dirty="0" smtClean="0"/>
              <a:t>:</a:t>
            </a:r>
          </a:p>
          <a:p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Textual</a:t>
            </a:r>
            <a:r>
              <a:rPr lang="it-IT" sz="2400" dirty="0" smtClean="0"/>
              <a:t> </a:t>
            </a:r>
            <a:r>
              <a:rPr lang="it-IT" sz="2400" dirty="0" err="1" smtClean="0"/>
              <a:t>description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each</a:t>
            </a:r>
            <a:r>
              <a:rPr lang="it-IT" sz="2400" dirty="0" smtClean="0"/>
              <a:t> REST </a:t>
            </a:r>
            <a:r>
              <a:rPr lang="it-IT" sz="2400" dirty="0" err="1" smtClean="0"/>
              <a:t>interface</a:t>
            </a:r>
            <a:endParaRPr lang="it-IT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smtClean="0"/>
              <a:t>Technical </a:t>
            </a:r>
            <a:r>
              <a:rPr lang="it-IT" sz="2400" dirty="0" err="1" smtClean="0"/>
              <a:t>description</a:t>
            </a:r>
            <a:r>
              <a:rPr lang="it-IT" sz="2400" dirty="0" smtClean="0"/>
              <a:t> of </a:t>
            </a:r>
            <a:r>
              <a:rPr lang="it-IT" sz="2400" dirty="0" err="1" smtClean="0"/>
              <a:t>each</a:t>
            </a:r>
            <a:r>
              <a:rPr lang="it-IT" sz="2400" dirty="0" smtClean="0"/>
              <a:t> JSON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 smtClean="0"/>
              <a:t>Possibility</a:t>
            </a:r>
            <a:r>
              <a:rPr lang="it-IT" sz="2400" dirty="0" smtClean="0"/>
              <a:t> to test </a:t>
            </a:r>
            <a:r>
              <a:rPr lang="it-IT" sz="2400" dirty="0" err="1" smtClean="0"/>
              <a:t>each</a:t>
            </a:r>
            <a:r>
              <a:rPr lang="it-IT" sz="2400" dirty="0" smtClean="0"/>
              <a:t> REST 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9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659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web crud applications</dc:title>
  <dc:creator>Marco Livraghi</dc:creator>
  <cp:lastModifiedBy>Marco Livraghi</cp:lastModifiedBy>
  <cp:revision>32</cp:revision>
  <dcterms:created xsi:type="dcterms:W3CDTF">2016-09-03T11:29:23Z</dcterms:created>
  <dcterms:modified xsi:type="dcterms:W3CDTF">2016-09-03T16:24:52Z</dcterms:modified>
</cp:coreProperties>
</file>