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0" r:id="rId2"/>
    <p:sldId id="272" r:id="rId3"/>
    <p:sldId id="271" r:id="rId4"/>
    <p:sldId id="273" r:id="rId5"/>
    <p:sldId id="274" r:id="rId6"/>
    <p:sldId id="275" r:id="rId7"/>
    <p:sldId id="276" r:id="rId8"/>
    <p:sldId id="277" r:id="rId9"/>
    <p:sldId id="285" r:id="rId10"/>
    <p:sldId id="278" r:id="rId11"/>
    <p:sldId id="279" r:id="rId12"/>
    <p:sldId id="280" r:id="rId13"/>
    <p:sldId id="281" r:id="rId14"/>
    <p:sldId id="282" r:id="rId15"/>
    <p:sldId id="28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083BAD-6A9F-461D-81CB-B66E0466E26C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0283B8-3745-495E-B6DD-BD661BB0737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69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B5B3-039F-429B-99C7-2CD73848BA9F}" type="datetime1">
              <a:rPr lang="en-US" smtClean="0"/>
              <a:t>9/11/2016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AD00-C326-4210-A0F4-A98EE509344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08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8E728-2569-4D94-88D5-45B756BBDC0A}" type="datetime1">
              <a:rPr lang="en-US" smtClean="0"/>
              <a:t>9/11/2016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AD00-C326-4210-A0F4-A98EE509344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77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51DE9-B89E-4DE2-8F1F-7636B1D7A646}" type="datetime1">
              <a:rPr lang="en-US" smtClean="0"/>
              <a:t>9/11/2016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AD00-C326-4210-A0F4-A98EE509344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3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A3AE3-844A-4687-BB35-F0E83962B700}" type="datetime1">
              <a:rPr lang="en-US" smtClean="0"/>
              <a:t>9/11/2016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AD00-C326-4210-A0F4-A98EE509344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331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6F8F8-CCC5-4FB5-885B-AF7CF2D52008}" type="datetime1">
              <a:rPr lang="en-US" smtClean="0"/>
              <a:t>9/11/2016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AD00-C326-4210-A0F4-A98EE509344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412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2D62B-8271-4E4B-A040-490B722A1E50}" type="datetime1">
              <a:rPr lang="en-US" smtClean="0"/>
              <a:t>9/11/2016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AD00-C326-4210-A0F4-A98EE509344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08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584F-F6AB-40C4-A0C4-3B9E7CF7B2D3}" type="datetime1">
              <a:rPr lang="en-US" smtClean="0"/>
              <a:t>9/11/2016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AD00-C326-4210-A0F4-A98EE509344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454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AA1C-42D1-4E66-A81A-4CED565C438A}" type="datetime1">
              <a:rPr lang="en-US" smtClean="0"/>
              <a:t>9/11/2016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AD00-C326-4210-A0F4-A98EE509344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353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654EE-CA51-4CAB-81A3-915B4196B46A}" type="datetime1">
              <a:rPr lang="en-US" smtClean="0"/>
              <a:t>9/11/2016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AD00-C326-4210-A0F4-A98EE509344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8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6A17B-E3F7-4271-86D1-AAC93576A658}" type="datetime1">
              <a:rPr lang="en-US" smtClean="0"/>
              <a:t>9/11/2016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AD00-C326-4210-A0F4-A98EE509344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16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A9F43-4BB6-405C-957B-D236E6322BE8}" type="datetime1">
              <a:rPr lang="en-US" smtClean="0"/>
              <a:t>9/11/2016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AD00-C326-4210-A0F4-A98EE509344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567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CF0BE-6E47-44E1-A749-E278485BAA87}" type="datetime1">
              <a:rPr lang="en-US" smtClean="0"/>
              <a:t>9/11/2016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7AD00-C326-4210-A0F4-A98EE509344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0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301758"/>
            <a:ext cx="12192000" cy="5562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8766176" cy="501650"/>
          </a:xfrm>
        </p:spPr>
        <p:txBody>
          <a:bodyPr/>
          <a:lstStyle/>
          <a:p>
            <a:pPr algn="r"/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Marco Livraghi </a:t>
            </a:r>
          </a:p>
          <a:p>
            <a:pPr algn="r"/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1400" b="1" dirty="0" err="1" smtClean="0">
                <a:solidFill>
                  <a:schemeClr val="bg1"/>
                </a:solidFill>
                <a:latin typeface="+mj-lt"/>
              </a:rPr>
              <a:t>Automatic</a:t>
            </a:r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 generation of web CRUD </a:t>
            </a:r>
            <a:r>
              <a:rPr lang="it-IT" sz="1400" b="1" dirty="0" err="1" smtClean="0">
                <a:solidFill>
                  <a:schemeClr val="bg1"/>
                </a:solidFill>
                <a:latin typeface="+mj-lt"/>
              </a:rPr>
              <a:t>applications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>
          <a:xfrm>
            <a:off x="10754436" y="6356350"/>
            <a:ext cx="900752" cy="501650"/>
          </a:xfrm>
        </p:spPr>
        <p:txBody>
          <a:bodyPr/>
          <a:lstStyle/>
          <a:p>
            <a:fld id="{0797AD00-C326-4210-A0F4-A98EE509344B}" type="slidenum">
              <a:rPr lang="en-US" smtClean="0">
                <a:solidFill>
                  <a:schemeClr val="bg1"/>
                </a:solidFill>
              </a:r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upload.wikimedia.org/wikipedia/it/archive/b/be/20151029123608!Logo_Politecnico_Milan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218" y="3588292"/>
            <a:ext cx="1437564" cy="143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/>
          <p:cNvSpPr txBox="1"/>
          <p:nvPr/>
        </p:nvSpPr>
        <p:spPr>
          <a:xfrm>
            <a:off x="1194297" y="893545"/>
            <a:ext cx="98034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dirty="0" err="1" smtClean="0">
                <a:solidFill>
                  <a:srgbClr val="993300"/>
                </a:solidFill>
              </a:rPr>
              <a:t>Automatic</a:t>
            </a:r>
            <a:r>
              <a:rPr lang="it-IT" sz="4800" dirty="0" smtClean="0">
                <a:solidFill>
                  <a:srgbClr val="993300"/>
                </a:solidFill>
              </a:rPr>
              <a:t> generation </a:t>
            </a:r>
          </a:p>
          <a:p>
            <a:pPr algn="ctr"/>
            <a:r>
              <a:rPr lang="it-IT" sz="4800" dirty="0" smtClean="0">
                <a:solidFill>
                  <a:srgbClr val="993300"/>
                </a:solidFill>
              </a:rPr>
              <a:t>of </a:t>
            </a:r>
          </a:p>
          <a:p>
            <a:pPr algn="ctr"/>
            <a:r>
              <a:rPr lang="it-IT" sz="4800" dirty="0" smtClean="0">
                <a:solidFill>
                  <a:srgbClr val="993300"/>
                </a:solidFill>
              </a:rPr>
              <a:t>web CRUD </a:t>
            </a:r>
            <a:r>
              <a:rPr lang="it-IT" sz="4800" dirty="0" err="1" smtClean="0">
                <a:solidFill>
                  <a:srgbClr val="993300"/>
                </a:solidFill>
              </a:rPr>
              <a:t>applications</a:t>
            </a:r>
            <a:endParaRPr lang="it-IT" sz="4800" dirty="0" smtClean="0">
              <a:solidFill>
                <a:srgbClr val="993300"/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731520" y="5550408"/>
            <a:ext cx="4032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Supervisor: Marco Brambilla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07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301758"/>
            <a:ext cx="12192000" cy="5562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8766176" cy="501650"/>
          </a:xfrm>
        </p:spPr>
        <p:txBody>
          <a:bodyPr/>
          <a:lstStyle/>
          <a:p>
            <a:pPr algn="r"/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Marco Livraghi </a:t>
            </a:r>
          </a:p>
          <a:p>
            <a:pPr algn="r"/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1400" b="1" dirty="0" err="1" smtClean="0">
                <a:solidFill>
                  <a:schemeClr val="bg1"/>
                </a:solidFill>
                <a:latin typeface="+mj-lt"/>
              </a:rPr>
              <a:t>Automatic</a:t>
            </a:r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 generation of web CRUD </a:t>
            </a:r>
            <a:r>
              <a:rPr lang="it-IT" sz="1400" b="1" dirty="0" err="1" smtClean="0">
                <a:solidFill>
                  <a:schemeClr val="bg1"/>
                </a:solidFill>
                <a:latin typeface="+mj-lt"/>
              </a:rPr>
              <a:t>applications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>
          <a:xfrm>
            <a:off x="10754436" y="6356350"/>
            <a:ext cx="900752" cy="501650"/>
          </a:xfrm>
        </p:spPr>
        <p:txBody>
          <a:bodyPr/>
          <a:lstStyle/>
          <a:p>
            <a:fld id="{0797AD00-C326-4210-A0F4-A98EE509344B}" type="slidenum">
              <a:rPr lang="en-US" smtClean="0">
                <a:solidFill>
                  <a:schemeClr val="bg1"/>
                </a:solidFill>
              </a:r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upload.wikimedia.org/wikipedia/it/archive/b/be/20151029123608!Logo_Politecnico_Milan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4975" y="163775"/>
            <a:ext cx="1437564" cy="143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tangolo 5"/>
          <p:cNvSpPr/>
          <p:nvPr/>
        </p:nvSpPr>
        <p:spPr>
          <a:xfrm>
            <a:off x="0" y="1288007"/>
            <a:ext cx="10594975" cy="1723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/>
          <p:cNvSpPr txBox="1"/>
          <p:nvPr/>
        </p:nvSpPr>
        <p:spPr>
          <a:xfrm>
            <a:off x="791570" y="356559"/>
            <a:ext cx="98034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 smtClean="0">
                <a:solidFill>
                  <a:srgbClr val="993300"/>
                </a:solidFill>
              </a:rPr>
              <a:t>Focus on: self generation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537882" y="1730188"/>
            <a:ext cx="993289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 smtClean="0"/>
              <a:t>Designed</a:t>
            </a:r>
            <a:r>
              <a:rPr lang="it-IT" sz="2400" dirty="0" smtClean="0"/>
              <a:t> metamodel can be </a:t>
            </a:r>
            <a:r>
              <a:rPr lang="it-IT" sz="2400" dirty="0" err="1" smtClean="0"/>
              <a:t>represented</a:t>
            </a:r>
            <a:r>
              <a:rPr lang="it-IT" sz="2400" dirty="0" smtClean="0"/>
              <a:t> </a:t>
            </a:r>
            <a:r>
              <a:rPr lang="it-IT" sz="2400" dirty="0" err="1" smtClean="0"/>
              <a:t>as</a:t>
            </a:r>
            <a:r>
              <a:rPr lang="it-IT" sz="2400" dirty="0" smtClean="0"/>
              <a:t> an </a:t>
            </a:r>
            <a:r>
              <a:rPr lang="it-IT" sz="2400" dirty="0" err="1" smtClean="0"/>
              <a:t>instance</a:t>
            </a:r>
            <a:r>
              <a:rPr lang="it-IT" sz="2400" dirty="0" smtClean="0"/>
              <a:t> of </a:t>
            </a:r>
            <a:r>
              <a:rPr lang="it-IT" sz="2400" dirty="0" err="1" smtClean="0"/>
              <a:t>itself</a:t>
            </a:r>
            <a:r>
              <a:rPr lang="it-IT" sz="2400" dirty="0" smtClean="0"/>
              <a:t>.</a:t>
            </a:r>
          </a:p>
          <a:p>
            <a:endParaRPr lang="it-IT" sz="2400" dirty="0" smtClean="0"/>
          </a:p>
          <a:p>
            <a:r>
              <a:rPr lang="it-IT" sz="2400" dirty="0" err="1" smtClean="0"/>
              <a:t>This</a:t>
            </a:r>
            <a:r>
              <a:rPr lang="it-IT" sz="2400" dirty="0" smtClean="0"/>
              <a:t> </a:t>
            </a:r>
            <a:r>
              <a:rPr lang="it-IT" sz="2400" dirty="0" err="1" smtClean="0"/>
              <a:t>means</a:t>
            </a:r>
            <a:r>
              <a:rPr lang="it-IT" sz="2400" dirty="0" smtClean="0"/>
              <a:t> </a:t>
            </a:r>
            <a:r>
              <a:rPr lang="it-IT" sz="2400" dirty="0" err="1" smtClean="0"/>
              <a:t>that</a:t>
            </a:r>
            <a:r>
              <a:rPr lang="it-IT" sz="2400" dirty="0" smtClean="0"/>
              <a:t>, </a:t>
            </a:r>
            <a:r>
              <a:rPr lang="it-IT" sz="2400" dirty="0" err="1" smtClean="0"/>
              <a:t>after</a:t>
            </a:r>
            <a:r>
              <a:rPr lang="it-IT" sz="2400" dirty="0" smtClean="0"/>
              <a:t> the first </a:t>
            </a:r>
            <a:r>
              <a:rPr lang="it-IT" sz="2400" dirty="0" err="1" smtClean="0"/>
              <a:t>core’s</a:t>
            </a:r>
            <a:r>
              <a:rPr lang="it-IT" sz="2400" dirty="0" smtClean="0"/>
              <a:t> </a:t>
            </a:r>
            <a:r>
              <a:rPr lang="it-IT" sz="2400" dirty="0" err="1" smtClean="0"/>
              <a:t>implementation</a:t>
            </a:r>
            <a:r>
              <a:rPr lang="it-IT" sz="2400" dirty="0" smtClean="0"/>
              <a:t>, </a:t>
            </a:r>
            <a:r>
              <a:rPr lang="it-IT" sz="2400" dirty="0" err="1" smtClean="0"/>
              <a:t>it</a:t>
            </a:r>
            <a:r>
              <a:rPr lang="it-IT" sz="2400" dirty="0" smtClean="0"/>
              <a:t> </a:t>
            </a:r>
            <a:r>
              <a:rPr lang="it-IT" sz="2400" dirty="0" err="1" smtClean="0"/>
              <a:t>has</a:t>
            </a:r>
            <a:r>
              <a:rPr lang="it-IT" sz="2400" dirty="0" smtClean="0"/>
              <a:t> </a:t>
            </a:r>
            <a:r>
              <a:rPr lang="it-IT" sz="2400" dirty="0" err="1" smtClean="0"/>
              <a:t>been</a:t>
            </a:r>
            <a:r>
              <a:rPr lang="it-IT" sz="2400" dirty="0" smtClean="0"/>
              <a:t> </a:t>
            </a:r>
            <a:r>
              <a:rPr lang="it-IT" sz="2400" dirty="0" err="1" smtClean="0"/>
              <a:t>possible</a:t>
            </a:r>
            <a:r>
              <a:rPr lang="it-IT" sz="2400" dirty="0" smtClean="0"/>
              <a:t> to </a:t>
            </a:r>
            <a:r>
              <a:rPr lang="it-IT" sz="2400" dirty="0" err="1" smtClean="0"/>
              <a:t>automatically</a:t>
            </a:r>
            <a:r>
              <a:rPr lang="it-IT" sz="2400" dirty="0" smtClean="0"/>
              <a:t> generate a web </a:t>
            </a:r>
            <a:r>
              <a:rPr lang="it-IT" sz="2400" dirty="0" err="1" smtClean="0"/>
              <a:t>interface</a:t>
            </a:r>
            <a:r>
              <a:rPr lang="it-IT" sz="2400" dirty="0" smtClean="0"/>
              <a:t> </a:t>
            </a:r>
            <a:r>
              <a:rPr lang="it-IT" sz="2400" dirty="0" err="1" smtClean="0"/>
              <a:t>towards</a:t>
            </a:r>
            <a:r>
              <a:rPr lang="it-IT" sz="2400" dirty="0" smtClean="0"/>
              <a:t> the metamodel.</a:t>
            </a:r>
          </a:p>
          <a:p>
            <a:endParaRPr lang="it-IT" sz="2400" dirty="0"/>
          </a:p>
          <a:p>
            <a:r>
              <a:rPr lang="it-IT" sz="2400" dirty="0" err="1" smtClean="0"/>
              <a:t>This</a:t>
            </a:r>
            <a:r>
              <a:rPr lang="it-IT" sz="2400" dirty="0" smtClean="0"/>
              <a:t> </a:t>
            </a:r>
            <a:r>
              <a:rPr lang="it-IT" sz="2400" dirty="0" err="1" smtClean="0"/>
              <a:t>allows</a:t>
            </a:r>
            <a:r>
              <a:rPr lang="it-IT" sz="2400" dirty="0" smtClean="0"/>
              <a:t> </a:t>
            </a:r>
            <a:r>
              <a:rPr lang="it-IT" sz="2400" dirty="0" err="1" smtClean="0"/>
              <a:t>developers</a:t>
            </a:r>
            <a:r>
              <a:rPr lang="it-IT" sz="2400" dirty="0" smtClean="0"/>
              <a:t> (and non-</a:t>
            </a:r>
            <a:r>
              <a:rPr lang="it-IT" sz="2400" dirty="0" err="1" smtClean="0"/>
              <a:t>developers</a:t>
            </a:r>
            <a:r>
              <a:rPr lang="it-IT" sz="2400" dirty="0" smtClean="0"/>
              <a:t>..) </a:t>
            </a:r>
            <a:r>
              <a:rPr lang="it-IT" sz="2400" dirty="0" err="1" smtClean="0"/>
              <a:t>performing</a:t>
            </a:r>
            <a:r>
              <a:rPr lang="it-IT" sz="2400" dirty="0" smtClean="0"/>
              <a:t> CRUD </a:t>
            </a:r>
            <a:r>
              <a:rPr lang="it-IT" sz="2400" dirty="0" err="1" smtClean="0"/>
              <a:t>operations</a:t>
            </a:r>
            <a:r>
              <a:rPr lang="it-IT" sz="2400" dirty="0" smtClean="0"/>
              <a:t> on </a:t>
            </a:r>
            <a:r>
              <a:rPr lang="it-IT" sz="2400" dirty="0" err="1" smtClean="0"/>
              <a:t>their</a:t>
            </a:r>
            <a:r>
              <a:rPr lang="it-IT" sz="2400" dirty="0" smtClean="0"/>
              <a:t> domain </a:t>
            </a:r>
            <a:r>
              <a:rPr lang="it-IT" sz="2400" dirty="0" err="1" smtClean="0"/>
              <a:t>problems’s</a:t>
            </a:r>
            <a:r>
              <a:rPr lang="it-IT" sz="2400" dirty="0" smtClean="0"/>
              <a:t> </a:t>
            </a:r>
            <a:r>
              <a:rPr lang="it-IT" sz="2400" dirty="0" err="1" smtClean="0"/>
              <a:t>instance</a:t>
            </a:r>
            <a:r>
              <a:rPr lang="it-IT" sz="2400" dirty="0" smtClean="0"/>
              <a:t>.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71617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301758"/>
            <a:ext cx="12192000" cy="5562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8766176" cy="501650"/>
          </a:xfrm>
        </p:spPr>
        <p:txBody>
          <a:bodyPr/>
          <a:lstStyle/>
          <a:p>
            <a:pPr algn="r"/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Marco Livraghi </a:t>
            </a:r>
          </a:p>
          <a:p>
            <a:pPr algn="r"/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1400" b="1" dirty="0" err="1" smtClean="0">
                <a:solidFill>
                  <a:schemeClr val="bg1"/>
                </a:solidFill>
                <a:latin typeface="+mj-lt"/>
              </a:rPr>
              <a:t>Automatic</a:t>
            </a:r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 generation of web CRUD </a:t>
            </a:r>
            <a:r>
              <a:rPr lang="it-IT" sz="1400" b="1" dirty="0" err="1" smtClean="0">
                <a:solidFill>
                  <a:schemeClr val="bg1"/>
                </a:solidFill>
                <a:latin typeface="+mj-lt"/>
              </a:rPr>
              <a:t>applications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>
          <a:xfrm>
            <a:off x="10754436" y="6356350"/>
            <a:ext cx="900752" cy="501650"/>
          </a:xfrm>
        </p:spPr>
        <p:txBody>
          <a:bodyPr/>
          <a:lstStyle/>
          <a:p>
            <a:fld id="{0797AD00-C326-4210-A0F4-A98EE509344B}" type="slidenum">
              <a:rPr lang="en-US" smtClean="0">
                <a:solidFill>
                  <a:schemeClr val="bg1"/>
                </a:solidFill>
              </a:r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upload.wikimedia.org/wikipedia/it/archive/b/be/20151029123608!Logo_Politecnico_Milan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4975" y="163775"/>
            <a:ext cx="1437564" cy="143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tangolo 5"/>
          <p:cNvSpPr/>
          <p:nvPr/>
        </p:nvSpPr>
        <p:spPr>
          <a:xfrm>
            <a:off x="0" y="1288007"/>
            <a:ext cx="10594975" cy="1723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/>
          <p:cNvSpPr txBox="1"/>
          <p:nvPr/>
        </p:nvSpPr>
        <p:spPr>
          <a:xfrm>
            <a:off x="791570" y="356559"/>
            <a:ext cx="98034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 smtClean="0">
                <a:solidFill>
                  <a:srgbClr val="993300"/>
                </a:solidFill>
              </a:rPr>
              <a:t>Focus on: </a:t>
            </a:r>
            <a:r>
              <a:rPr lang="it-IT" sz="4800" dirty="0" err="1" smtClean="0">
                <a:solidFill>
                  <a:srgbClr val="993300"/>
                </a:solidFill>
              </a:rPr>
              <a:t>continuous</a:t>
            </a:r>
            <a:r>
              <a:rPr lang="it-IT" sz="4800" dirty="0" smtClean="0">
                <a:solidFill>
                  <a:srgbClr val="993300"/>
                </a:solidFill>
              </a:rPr>
              <a:t> generation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645459" y="2286000"/>
            <a:ext cx="98701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The </a:t>
            </a:r>
            <a:r>
              <a:rPr lang="it-IT" sz="2400" dirty="0" err="1" smtClean="0"/>
              <a:t>key</a:t>
            </a:r>
            <a:r>
              <a:rPr lang="it-IT" sz="2400" dirty="0" smtClean="0"/>
              <a:t> idea </a:t>
            </a:r>
            <a:r>
              <a:rPr lang="it-IT" sz="2400" dirty="0" err="1" smtClean="0"/>
              <a:t>is</a:t>
            </a:r>
            <a:r>
              <a:rPr lang="it-IT" sz="2400" dirty="0" smtClean="0"/>
              <a:t> to </a:t>
            </a:r>
            <a:r>
              <a:rPr lang="it-IT" sz="2400" dirty="0" err="1" smtClean="0"/>
              <a:t>allow</a:t>
            </a:r>
            <a:r>
              <a:rPr lang="it-IT" sz="2400" dirty="0" smtClean="0"/>
              <a:t> </a:t>
            </a:r>
            <a:r>
              <a:rPr lang="it-IT" sz="2400" dirty="0" err="1" smtClean="0"/>
              <a:t>modifying</a:t>
            </a:r>
            <a:r>
              <a:rPr lang="it-IT" sz="2400" dirty="0" smtClean="0"/>
              <a:t> and re-</a:t>
            </a:r>
            <a:r>
              <a:rPr lang="it-IT" sz="2400" dirty="0" err="1" smtClean="0"/>
              <a:t>generating</a:t>
            </a:r>
            <a:r>
              <a:rPr lang="it-IT" sz="2400" dirty="0" smtClean="0"/>
              <a:t> just a part of the </a:t>
            </a:r>
            <a:r>
              <a:rPr lang="it-IT" sz="2400" dirty="0" err="1" smtClean="0"/>
              <a:t>project</a:t>
            </a:r>
            <a:r>
              <a:rPr lang="it-IT" sz="2400" dirty="0" smtClean="0"/>
              <a:t>.</a:t>
            </a:r>
          </a:p>
          <a:p>
            <a:endParaRPr lang="it-IT" sz="2400" dirty="0"/>
          </a:p>
          <a:p>
            <a:r>
              <a:rPr lang="it-IT" sz="2400" dirty="0" smtClean="0"/>
              <a:t>Re-generation must be </a:t>
            </a:r>
            <a:r>
              <a:rPr lang="it-IT" sz="2400" dirty="0" err="1" smtClean="0"/>
              <a:t>able</a:t>
            </a:r>
            <a:r>
              <a:rPr lang="it-IT" sz="2400" dirty="0" smtClean="0"/>
              <a:t> to </a:t>
            </a:r>
            <a:r>
              <a:rPr lang="it-IT" sz="2400" dirty="0" err="1" smtClean="0"/>
              <a:t>keep</a:t>
            </a:r>
            <a:r>
              <a:rPr lang="it-IT" sz="2400" dirty="0" smtClean="0"/>
              <a:t> </a:t>
            </a:r>
            <a:r>
              <a:rPr lang="it-IT" sz="2400" dirty="0" err="1" smtClean="0"/>
              <a:t>track</a:t>
            </a:r>
            <a:r>
              <a:rPr lang="it-IT" sz="2400" dirty="0" smtClean="0"/>
              <a:t> of custom code </a:t>
            </a:r>
            <a:r>
              <a:rPr lang="it-IT" sz="2400" dirty="0" err="1" smtClean="0"/>
              <a:t>added</a:t>
            </a:r>
            <a:r>
              <a:rPr lang="it-IT" sz="2400" dirty="0" smtClean="0"/>
              <a:t> by </a:t>
            </a:r>
            <a:r>
              <a:rPr lang="it-IT" sz="2400" dirty="0" err="1" smtClean="0"/>
              <a:t>developers</a:t>
            </a:r>
            <a:r>
              <a:rPr lang="it-IT" sz="2400" dirty="0" smtClean="0"/>
              <a:t>.</a:t>
            </a:r>
          </a:p>
          <a:p>
            <a:endParaRPr lang="it-IT" sz="2400" dirty="0"/>
          </a:p>
          <a:p>
            <a:r>
              <a:rPr lang="it-IT" sz="2400" dirty="0" err="1" smtClean="0"/>
              <a:t>It</a:t>
            </a:r>
            <a:r>
              <a:rPr lang="it-IT" sz="2400" dirty="0" smtClean="0"/>
              <a:t> </a:t>
            </a:r>
            <a:r>
              <a:rPr lang="it-IT" sz="2400" dirty="0" err="1" smtClean="0"/>
              <a:t>has</a:t>
            </a:r>
            <a:r>
              <a:rPr lang="it-IT" sz="2400" dirty="0" smtClean="0"/>
              <a:t> </a:t>
            </a:r>
            <a:r>
              <a:rPr lang="it-IT" sz="2400" dirty="0" err="1" smtClean="0"/>
              <a:t>been</a:t>
            </a:r>
            <a:r>
              <a:rPr lang="it-IT" sz="2400" dirty="0" smtClean="0"/>
              <a:t> </a:t>
            </a:r>
            <a:r>
              <a:rPr lang="it-IT" sz="2400" dirty="0" err="1" smtClean="0"/>
              <a:t>implemented</a:t>
            </a:r>
            <a:r>
              <a:rPr lang="it-IT" sz="2400" dirty="0"/>
              <a:t> </a:t>
            </a:r>
            <a:r>
              <a:rPr lang="it-IT" sz="2400" dirty="0" smtClean="0"/>
              <a:t>by </a:t>
            </a:r>
            <a:r>
              <a:rPr lang="it-IT" sz="2400" dirty="0" err="1" smtClean="0"/>
              <a:t>means</a:t>
            </a:r>
            <a:r>
              <a:rPr lang="it-IT" sz="2400" dirty="0" smtClean="0"/>
              <a:t> of Git API </a:t>
            </a:r>
            <a:r>
              <a:rPr lang="it-IT" sz="2400" dirty="0" err="1" smtClean="0"/>
              <a:t>at</a:t>
            </a:r>
            <a:r>
              <a:rPr lang="it-IT" sz="2400" dirty="0" smtClean="0"/>
              <a:t> </a:t>
            </a:r>
            <a:r>
              <a:rPr lang="it-IT" sz="2400" dirty="0" err="1" smtClean="0"/>
              <a:t>runtime</a:t>
            </a:r>
            <a:r>
              <a:rPr lang="it-IT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2347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301758"/>
            <a:ext cx="12192000" cy="5562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8766176" cy="501650"/>
          </a:xfrm>
        </p:spPr>
        <p:txBody>
          <a:bodyPr/>
          <a:lstStyle/>
          <a:p>
            <a:pPr algn="r"/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Marco Livraghi </a:t>
            </a:r>
          </a:p>
          <a:p>
            <a:pPr algn="r"/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1400" b="1" dirty="0" err="1" smtClean="0">
                <a:solidFill>
                  <a:schemeClr val="bg1"/>
                </a:solidFill>
                <a:latin typeface="+mj-lt"/>
              </a:rPr>
              <a:t>Automatic</a:t>
            </a:r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 generation of web CRUD </a:t>
            </a:r>
            <a:r>
              <a:rPr lang="it-IT" sz="1400" b="1" dirty="0" err="1" smtClean="0">
                <a:solidFill>
                  <a:schemeClr val="bg1"/>
                </a:solidFill>
                <a:latin typeface="+mj-lt"/>
              </a:rPr>
              <a:t>applications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>
          <a:xfrm>
            <a:off x="10754436" y="6356350"/>
            <a:ext cx="900752" cy="501650"/>
          </a:xfrm>
        </p:spPr>
        <p:txBody>
          <a:bodyPr/>
          <a:lstStyle/>
          <a:p>
            <a:fld id="{0797AD00-C326-4210-A0F4-A98EE509344B}" type="slidenum">
              <a:rPr lang="en-US" smtClean="0">
                <a:solidFill>
                  <a:schemeClr val="bg1"/>
                </a:solidFill>
              </a:r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upload.wikimedia.org/wikipedia/it/archive/b/be/20151029123608!Logo_Politecnico_Milan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4975" y="163775"/>
            <a:ext cx="1437564" cy="143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tangolo 5"/>
          <p:cNvSpPr/>
          <p:nvPr/>
        </p:nvSpPr>
        <p:spPr>
          <a:xfrm>
            <a:off x="0" y="1288007"/>
            <a:ext cx="10594975" cy="1723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/>
          <p:cNvSpPr txBox="1"/>
          <p:nvPr/>
        </p:nvSpPr>
        <p:spPr>
          <a:xfrm>
            <a:off x="791570" y="356559"/>
            <a:ext cx="98034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 smtClean="0">
                <a:solidFill>
                  <a:srgbClr val="993300"/>
                </a:solidFill>
              </a:rPr>
              <a:t>Test case: EBSN-</a:t>
            </a:r>
            <a:r>
              <a:rPr lang="it-IT" sz="4800" dirty="0" err="1" smtClean="0">
                <a:solidFill>
                  <a:srgbClr val="993300"/>
                </a:solidFill>
              </a:rPr>
              <a:t>Backoffice</a:t>
            </a:r>
            <a:endParaRPr lang="it-IT" sz="4800" dirty="0" smtClean="0">
              <a:solidFill>
                <a:srgbClr val="993300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791570" y="1739153"/>
            <a:ext cx="963438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EBSN-</a:t>
            </a:r>
            <a:r>
              <a:rPr lang="it-IT" sz="2400" dirty="0" err="1" smtClean="0"/>
              <a:t>Backoffice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a management software </a:t>
            </a:r>
            <a:r>
              <a:rPr lang="it-IT" sz="2400" dirty="0" err="1" smtClean="0"/>
              <a:t>that</a:t>
            </a:r>
            <a:r>
              <a:rPr lang="it-IT" sz="2400" dirty="0" smtClean="0"/>
              <a:t> </a:t>
            </a:r>
            <a:r>
              <a:rPr lang="it-IT" sz="2400" dirty="0" err="1" smtClean="0"/>
              <a:t>provides</a:t>
            </a:r>
            <a:r>
              <a:rPr lang="it-IT" sz="2400" dirty="0" smtClean="0"/>
              <a:t> CMS and </a:t>
            </a:r>
            <a:r>
              <a:rPr lang="it-IT" sz="2400" dirty="0" err="1" smtClean="0"/>
              <a:t>customer</a:t>
            </a:r>
            <a:r>
              <a:rPr lang="it-IT" sz="2400" dirty="0" smtClean="0"/>
              <a:t> </a:t>
            </a:r>
            <a:r>
              <a:rPr lang="it-IT" sz="2400" dirty="0" smtClean="0"/>
              <a:t>care </a:t>
            </a:r>
            <a:r>
              <a:rPr lang="it-IT" sz="2400" dirty="0" err="1" smtClean="0"/>
              <a:t>feature</a:t>
            </a:r>
            <a:r>
              <a:rPr lang="it-IT" sz="2400" dirty="0" smtClean="0"/>
              <a:t> in </a:t>
            </a:r>
            <a:r>
              <a:rPr lang="it-IT" sz="2400" dirty="0" smtClean="0"/>
              <a:t>an </a:t>
            </a:r>
            <a:r>
              <a:rPr lang="it-IT" sz="2400" dirty="0" err="1" smtClean="0"/>
              <a:t>Ecommerce</a:t>
            </a:r>
            <a:r>
              <a:rPr lang="it-IT" sz="2400" dirty="0" smtClean="0"/>
              <a:t> </a:t>
            </a:r>
            <a:r>
              <a:rPr lang="it-IT" sz="2400" dirty="0" err="1" smtClean="0"/>
              <a:t>platform</a:t>
            </a:r>
            <a:r>
              <a:rPr lang="it-IT" sz="2400" dirty="0" smtClean="0"/>
              <a:t>.</a:t>
            </a:r>
          </a:p>
          <a:p>
            <a:endParaRPr lang="it-IT" sz="2400" dirty="0"/>
          </a:p>
          <a:p>
            <a:r>
              <a:rPr lang="it-IT" sz="2400" dirty="0" err="1" smtClean="0"/>
              <a:t>It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built</a:t>
            </a:r>
            <a:r>
              <a:rPr lang="it-IT" sz="2400" dirty="0" smtClean="0"/>
              <a:t> on top of a </a:t>
            </a:r>
            <a:r>
              <a:rPr lang="it-IT" sz="2400" dirty="0" err="1" smtClean="0"/>
              <a:t>PostgreSQL</a:t>
            </a:r>
            <a:r>
              <a:rPr lang="it-IT" sz="2400" dirty="0" smtClean="0"/>
              <a:t> </a:t>
            </a:r>
            <a:r>
              <a:rPr lang="it-IT" sz="2400" dirty="0" smtClean="0"/>
              <a:t>database, made up of </a:t>
            </a:r>
            <a:r>
              <a:rPr lang="it-IT" sz="2400" dirty="0" smtClean="0"/>
              <a:t>more </a:t>
            </a:r>
            <a:r>
              <a:rPr lang="it-IT" sz="2400" dirty="0" err="1" smtClean="0"/>
              <a:t>than</a:t>
            </a:r>
            <a:r>
              <a:rPr lang="it-IT" sz="2400" dirty="0" smtClean="0"/>
              <a:t> 200 </a:t>
            </a:r>
            <a:r>
              <a:rPr lang="it-IT" sz="2400" dirty="0" err="1" smtClean="0"/>
              <a:t>tables</a:t>
            </a:r>
            <a:r>
              <a:rPr lang="it-IT" sz="2400" dirty="0" smtClean="0"/>
              <a:t>.</a:t>
            </a:r>
          </a:p>
          <a:p>
            <a:endParaRPr lang="it-IT" sz="2400" dirty="0"/>
          </a:p>
          <a:p>
            <a:r>
              <a:rPr lang="it-IT" sz="2400" dirty="0" smtClean="0"/>
              <a:t>The </a:t>
            </a:r>
            <a:r>
              <a:rPr lang="it-IT" sz="2400" dirty="0" err="1" smtClean="0"/>
              <a:t>framework</a:t>
            </a:r>
            <a:r>
              <a:rPr lang="it-IT" sz="2400" dirty="0" smtClean="0"/>
              <a:t> </a:t>
            </a:r>
            <a:r>
              <a:rPr lang="it-IT" sz="2400" dirty="0" err="1" smtClean="0"/>
              <a:t>allowed</a:t>
            </a:r>
            <a:r>
              <a:rPr lang="it-IT" sz="2400" dirty="0" smtClean="0"/>
              <a:t>???? </a:t>
            </a:r>
            <a:r>
              <a:rPr lang="it-IT" sz="2400" dirty="0" err="1" smtClean="0"/>
              <a:t>generating</a:t>
            </a:r>
            <a:r>
              <a:rPr lang="it-IT" sz="2400" dirty="0" smtClean="0"/>
              <a:t> </a:t>
            </a:r>
            <a:r>
              <a:rPr lang="it-IT" sz="2400" dirty="0" err="1" smtClean="0"/>
              <a:t>it</a:t>
            </a:r>
            <a:r>
              <a:rPr lang="it-IT" sz="2400" dirty="0" smtClean="0"/>
              <a:t> in a </a:t>
            </a:r>
            <a:r>
              <a:rPr lang="it-IT" sz="2400" dirty="0" err="1" smtClean="0"/>
              <a:t>few</a:t>
            </a:r>
            <a:r>
              <a:rPr lang="it-IT" sz="2400" dirty="0" smtClean="0"/>
              <a:t> hours.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619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301758"/>
            <a:ext cx="12192000" cy="5562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8766176" cy="501650"/>
          </a:xfrm>
        </p:spPr>
        <p:txBody>
          <a:bodyPr/>
          <a:lstStyle/>
          <a:p>
            <a:pPr algn="r"/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Marco Livraghi </a:t>
            </a:r>
          </a:p>
          <a:p>
            <a:pPr algn="r"/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1400" b="1" dirty="0" err="1" smtClean="0">
                <a:solidFill>
                  <a:schemeClr val="bg1"/>
                </a:solidFill>
                <a:latin typeface="+mj-lt"/>
              </a:rPr>
              <a:t>Automatic</a:t>
            </a:r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 generation of web CRUD </a:t>
            </a:r>
            <a:r>
              <a:rPr lang="it-IT" sz="1400" b="1" dirty="0" err="1" smtClean="0">
                <a:solidFill>
                  <a:schemeClr val="bg1"/>
                </a:solidFill>
                <a:latin typeface="+mj-lt"/>
              </a:rPr>
              <a:t>applications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>
          <a:xfrm>
            <a:off x="10754436" y="6356350"/>
            <a:ext cx="900752" cy="501650"/>
          </a:xfrm>
        </p:spPr>
        <p:txBody>
          <a:bodyPr/>
          <a:lstStyle/>
          <a:p>
            <a:fld id="{0797AD00-C326-4210-A0F4-A98EE509344B}" type="slidenum">
              <a:rPr lang="en-US" smtClean="0">
                <a:solidFill>
                  <a:schemeClr val="bg1"/>
                </a:solidFill>
              </a:r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upload.wikimedia.org/wikipedia/it/archive/b/be/20151029123608!Logo_Politecnico_Milan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4975" y="163775"/>
            <a:ext cx="1437564" cy="143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tangolo 5"/>
          <p:cNvSpPr/>
          <p:nvPr/>
        </p:nvSpPr>
        <p:spPr>
          <a:xfrm>
            <a:off x="0" y="1288007"/>
            <a:ext cx="10594975" cy="1723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/>
          <p:cNvSpPr txBox="1"/>
          <p:nvPr/>
        </p:nvSpPr>
        <p:spPr>
          <a:xfrm>
            <a:off x="791570" y="356559"/>
            <a:ext cx="98034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 smtClean="0">
                <a:solidFill>
                  <a:srgbClr val="993300"/>
                </a:solidFill>
              </a:rPr>
              <a:t>Test case: EBSN-</a:t>
            </a:r>
            <a:r>
              <a:rPr lang="it-IT" sz="4800" dirty="0" err="1" smtClean="0">
                <a:solidFill>
                  <a:srgbClr val="993300"/>
                </a:solidFill>
              </a:rPr>
              <a:t>Storepicking</a:t>
            </a:r>
            <a:endParaRPr lang="it-IT" sz="4800" dirty="0" smtClean="0">
              <a:solidFill>
                <a:srgbClr val="993300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636494" y="1775012"/>
            <a:ext cx="995848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EBSN-</a:t>
            </a:r>
            <a:r>
              <a:rPr lang="it-IT" sz="2400" dirty="0" err="1" smtClean="0"/>
              <a:t>Storepicking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a </a:t>
            </a:r>
            <a:r>
              <a:rPr lang="it-IT" sz="2400" dirty="0" smtClean="0"/>
              <a:t>WMS (</a:t>
            </a:r>
            <a:r>
              <a:rPr lang="it-IT" sz="2400" dirty="0" err="1"/>
              <a:t>W</a:t>
            </a:r>
            <a:r>
              <a:rPr lang="it-IT" sz="2400" dirty="0" err="1" smtClean="0"/>
              <a:t>arehouse</a:t>
            </a:r>
            <a:r>
              <a:rPr lang="it-IT" sz="2400" dirty="0" smtClean="0"/>
              <a:t> </a:t>
            </a:r>
            <a:r>
              <a:rPr lang="it-IT" sz="2400" dirty="0"/>
              <a:t>M</a:t>
            </a:r>
            <a:r>
              <a:rPr lang="it-IT" sz="2400" dirty="0" smtClean="0"/>
              <a:t>anagement </a:t>
            </a:r>
            <a:r>
              <a:rPr lang="it-IT" sz="2400" dirty="0"/>
              <a:t>S</a:t>
            </a:r>
            <a:r>
              <a:rPr lang="it-IT" sz="2400" dirty="0" smtClean="0"/>
              <a:t>ystem) </a:t>
            </a:r>
            <a:r>
              <a:rPr lang="it-IT" sz="2400" dirty="0" err="1" smtClean="0"/>
              <a:t>that</a:t>
            </a:r>
            <a:r>
              <a:rPr lang="it-IT" sz="2400" dirty="0" smtClean="0"/>
              <a:t> </a:t>
            </a:r>
            <a:r>
              <a:rPr lang="it-IT" sz="2400" dirty="0" err="1" smtClean="0"/>
              <a:t>keeps</a:t>
            </a:r>
            <a:r>
              <a:rPr lang="it-IT" sz="2400" dirty="0" smtClean="0"/>
              <a:t> </a:t>
            </a:r>
            <a:r>
              <a:rPr lang="it-IT" sz="2400" dirty="0" err="1" smtClean="0"/>
              <a:t>track</a:t>
            </a:r>
            <a:r>
              <a:rPr lang="it-IT" sz="2400" dirty="0" smtClean="0"/>
              <a:t> of </a:t>
            </a:r>
            <a:r>
              <a:rPr lang="it-IT" sz="2400" dirty="0" err="1" smtClean="0"/>
              <a:t>orders</a:t>
            </a:r>
            <a:r>
              <a:rPr lang="it-IT" sz="2400" dirty="0" smtClean="0"/>
              <a:t>, </a:t>
            </a:r>
            <a:r>
              <a:rPr lang="it-IT" sz="2400" dirty="0" err="1" smtClean="0"/>
              <a:t>products</a:t>
            </a:r>
            <a:r>
              <a:rPr lang="it-IT" sz="2400" dirty="0" smtClean="0"/>
              <a:t> and </a:t>
            </a:r>
            <a:r>
              <a:rPr lang="it-IT" sz="2400" dirty="0" err="1" smtClean="0"/>
              <a:t>other</a:t>
            </a:r>
            <a:r>
              <a:rPr lang="it-IT" sz="2400" dirty="0" smtClean="0"/>
              <a:t> </a:t>
            </a:r>
            <a:r>
              <a:rPr lang="it-IT" sz="2400" dirty="0" err="1" smtClean="0"/>
              <a:t>different</a:t>
            </a:r>
            <a:r>
              <a:rPr lang="it-IT" sz="2400" dirty="0" smtClean="0"/>
              <a:t> </a:t>
            </a:r>
            <a:r>
              <a:rPr lang="it-IT" sz="2400" dirty="0" err="1" smtClean="0"/>
              <a:t>issues</a:t>
            </a:r>
            <a:r>
              <a:rPr lang="it-IT" sz="2400" dirty="0" smtClean="0"/>
              <a:t> </a:t>
            </a:r>
            <a:r>
              <a:rPr lang="it-IT" sz="2400" dirty="0" err="1" smtClean="0"/>
              <a:t>related</a:t>
            </a:r>
            <a:r>
              <a:rPr lang="it-IT" sz="2400" dirty="0" smtClean="0"/>
              <a:t> to </a:t>
            </a:r>
            <a:r>
              <a:rPr lang="it-IT" sz="2400" dirty="0" err="1" smtClean="0"/>
              <a:t>warehouse</a:t>
            </a:r>
            <a:r>
              <a:rPr lang="it-IT" sz="2400" dirty="0" smtClean="0"/>
              <a:t> management.</a:t>
            </a:r>
            <a:endParaRPr lang="it-IT" sz="2400" dirty="0" smtClean="0"/>
          </a:p>
          <a:p>
            <a:endParaRPr lang="it-IT" sz="2400" dirty="0"/>
          </a:p>
          <a:p>
            <a:r>
              <a:rPr lang="it-IT" sz="2400" dirty="0" err="1" smtClean="0"/>
              <a:t>It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built</a:t>
            </a:r>
            <a:r>
              <a:rPr lang="it-IT" sz="2400" dirty="0" smtClean="0"/>
              <a:t> on top of a </a:t>
            </a:r>
            <a:r>
              <a:rPr lang="it-IT" sz="2400" dirty="0" err="1" smtClean="0"/>
              <a:t>Mysql</a:t>
            </a:r>
            <a:r>
              <a:rPr lang="it-IT" sz="2400" dirty="0" smtClean="0"/>
              <a:t> database of 25 </a:t>
            </a:r>
            <a:r>
              <a:rPr lang="it-IT" sz="2400" dirty="0" err="1" smtClean="0"/>
              <a:t>tables</a:t>
            </a:r>
            <a:r>
              <a:rPr lang="it-IT" sz="2400" dirty="0" smtClean="0"/>
              <a:t>.</a:t>
            </a:r>
          </a:p>
          <a:p>
            <a:endParaRPr lang="it-IT" sz="2400" dirty="0"/>
          </a:p>
          <a:p>
            <a:r>
              <a:rPr lang="it-IT" sz="2400" dirty="0" smtClean="0"/>
              <a:t>The </a:t>
            </a:r>
            <a:r>
              <a:rPr lang="it-IT" sz="2400" dirty="0" err="1" smtClean="0"/>
              <a:t>framework</a:t>
            </a:r>
            <a:r>
              <a:rPr lang="it-IT" sz="2400" dirty="0" smtClean="0"/>
              <a:t> </a:t>
            </a:r>
            <a:r>
              <a:rPr lang="it-IT" sz="2400" dirty="0" err="1" smtClean="0"/>
              <a:t>generated</a:t>
            </a:r>
            <a:r>
              <a:rPr lang="it-IT" sz="2400" dirty="0" smtClean="0"/>
              <a:t> a first </a:t>
            </a:r>
            <a:r>
              <a:rPr lang="it-IT" sz="2400" dirty="0" err="1" smtClean="0"/>
              <a:t>version</a:t>
            </a:r>
            <a:r>
              <a:rPr lang="it-IT" sz="2400" dirty="0" smtClean="0"/>
              <a:t> of </a:t>
            </a:r>
            <a:r>
              <a:rPr lang="it-IT" sz="2400" dirty="0" err="1" smtClean="0"/>
              <a:t>this</a:t>
            </a:r>
            <a:r>
              <a:rPr lang="it-IT" sz="2400" dirty="0" smtClean="0"/>
              <a:t> software </a:t>
            </a:r>
            <a:r>
              <a:rPr lang="it-IT" sz="2400" dirty="0" err="1" smtClean="0"/>
              <a:t>after</a:t>
            </a:r>
            <a:r>
              <a:rPr lang="it-IT" sz="2400" dirty="0" smtClean="0"/>
              <a:t> </a:t>
            </a:r>
            <a:r>
              <a:rPr lang="it-IT" sz="2400" dirty="0" err="1" smtClean="0"/>
              <a:t>few</a:t>
            </a:r>
            <a:r>
              <a:rPr lang="it-IT" sz="2400" dirty="0" smtClean="0"/>
              <a:t> hours of work.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9673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301758"/>
            <a:ext cx="12192000" cy="5562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8766176" cy="501650"/>
          </a:xfrm>
        </p:spPr>
        <p:txBody>
          <a:bodyPr/>
          <a:lstStyle/>
          <a:p>
            <a:pPr algn="r"/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Marco Livraghi </a:t>
            </a:r>
          </a:p>
          <a:p>
            <a:pPr algn="r"/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1400" b="1" dirty="0" err="1" smtClean="0">
                <a:solidFill>
                  <a:schemeClr val="bg1"/>
                </a:solidFill>
                <a:latin typeface="+mj-lt"/>
              </a:rPr>
              <a:t>Automatic</a:t>
            </a:r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 generation of web CRUD </a:t>
            </a:r>
            <a:r>
              <a:rPr lang="it-IT" sz="1400" b="1" dirty="0" err="1" smtClean="0">
                <a:solidFill>
                  <a:schemeClr val="bg1"/>
                </a:solidFill>
                <a:latin typeface="+mj-lt"/>
              </a:rPr>
              <a:t>applications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>
          <a:xfrm>
            <a:off x="10754436" y="6356350"/>
            <a:ext cx="900752" cy="501650"/>
          </a:xfrm>
        </p:spPr>
        <p:txBody>
          <a:bodyPr/>
          <a:lstStyle/>
          <a:p>
            <a:fld id="{0797AD00-C326-4210-A0F4-A98EE509344B}" type="slidenum">
              <a:rPr lang="en-US" smtClean="0">
                <a:solidFill>
                  <a:schemeClr val="bg1"/>
                </a:solidFill>
              </a:r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upload.wikimedia.org/wikipedia/it/archive/b/be/20151029123608!Logo_Politecnico_Milan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4975" y="163775"/>
            <a:ext cx="1437564" cy="143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tangolo 5"/>
          <p:cNvSpPr/>
          <p:nvPr/>
        </p:nvSpPr>
        <p:spPr>
          <a:xfrm>
            <a:off x="0" y="1288007"/>
            <a:ext cx="10594975" cy="1723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/>
          <p:cNvSpPr txBox="1"/>
          <p:nvPr/>
        </p:nvSpPr>
        <p:spPr>
          <a:xfrm>
            <a:off x="791570" y="356559"/>
            <a:ext cx="98034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 err="1" smtClean="0">
                <a:solidFill>
                  <a:srgbClr val="993300"/>
                </a:solidFill>
              </a:rPr>
              <a:t>Results</a:t>
            </a:r>
            <a:endParaRPr lang="it-IT" sz="4800" dirty="0" smtClean="0">
              <a:solidFill>
                <a:srgbClr val="993300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64776" y="1846729"/>
            <a:ext cx="99508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The </a:t>
            </a:r>
            <a:r>
              <a:rPr lang="it-IT" sz="2400" dirty="0" err="1" smtClean="0"/>
              <a:t>implemented</a:t>
            </a:r>
            <a:r>
              <a:rPr lang="it-IT" sz="2400" dirty="0" smtClean="0"/>
              <a:t> </a:t>
            </a:r>
            <a:r>
              <a:rPr lang="it-IT" sz="2400" dirty="0" err="1" smtClean="0"/>
              <a:t>framework</a:t>
            </a:r>
            <a:r>
              <a:rPr lang="it-IT" sz="2400" dirty="0" smtClean="0"/>
              <a:t> </a:t>
            </a:r>
            <a:r>
              <a:rPr lang="it-IT" sz="2400" dirty="0" err="1" smtClean="0"/>
              <a:t>provided</a:t>
            </a:r>
            <a:r>
              <a:rPr lang="it-IT" sz="2400" dirty="0" smtClean="0"/>
              <a:t> </a:t>
            </a:r>
            <a:r>
              <a:rPr lang="it-IT" sz="2400" dirty="0" err="1" smtClean="0"/>
              <a:t>good</a:t>
            </a:r>
            <a:r>
              <a:rPr lang="it-IT" sz="2400" dirty="0" smtClean="0"/>
              <a:t> </a:t>
            </a:r>
            <a:r>
              <a:rPr lang="it-IT" sz="2400" dirty="0" err="1" smtClean="0"/>
              <a:t>results</a:t>
            </a:r>
            <a:r>
              <a:rPr lang="it-IT" sz="2400" dirty="0" smtClean="0"/>
              <a:t> in a </a:t>
            </a:r>
            <a:r>
              <a:rPr lang="it-IT" sz="2400" dirty="0" err="1" smtClean="0"/>
              <a:t>real</a:t>
            </a:r>
            <a:r>
              <a:rPr lang="it-IT" sz="2400" dirty="0" smtClean="0"/>
              <a:t> world </a:t>
            </a:r>
            <a:r>
              <a:rPr lang="it-IT" sz="2400" dirty="0" err="1" smtClean="0"/>
              <a:t>environment</a:t>
            </a:r>
            <a:r>
              <a:rPr lang="it-IT" sz="2400" dirty="0" smtClean="0"/>
              <a:t>.</a:t>
            </a:r>
          </a:p>
          <a:p>
            <a:endParaRPr lang="it-IT" sz="2400" dirty="0"/>
          </a:p>
          <a:p>
            <a:r>
              <a:rPr lang="it-IT" sz="2400" dirty="0" err="1" smtClean="0"/>
              <a:t>It</a:t>
            </a:r>
            <a:r>
              <a:rPr lang="it-IT" sz="2400" dirty="0" smtClean="0"/>
              <a:t> </a:t>
            </a:r>
            <a:r>
              <a:rPr lang="it-IT" sz="2400" dirty="0" err="1" smtClean="0"/>
              <a:t>generated</a:t>
            </a:r>
            <a:r>
              <a:rPr lang="it-IT" sz="2400" dirty="0" smtClean="0"/>
              <a:t> a </a:t>
            </a:r>
            <a:r>
              <a:rPr lang="it-IT" sz="2400" dirty="0" err="1" smtClean="0"/>
              <a:t>basic</a:t>
            </a:r>
            <a:r>
              <a:rPr lang="it-IT" sz="2400" dirty="0" smtClean="0"/>
              <a:t> </a:t>
            </a:r>
            <a:r>
              <a:rPr lang="it-IT" sz="2400" dirty="0" err="1" smtClean="0"/>
              <a:t>version</a:t>
            </a:r>
            <a:r>
              <a:rPr lang="it-IT" sz="2400" dirty="0" smtClean="0"/>
              <a:t> of an </a:t>
            </a:r>
            <a:r>
              <a:rPr lang="it-IT" sz="2400" dirty="0" err="1" smtClean="0"/>
              <a:t>application</a:t>
            </a:r>
            <a:r>
              <a:rPr lang="it-IT" sz="2400" dirty="0" smtClean="0"/>
              <a:t>, with easy-to-</a:t>
            </a:r>
            <a:r>
              <a:rPr lang="it-IT" sz="2400" dirty="0" err="1" smtClean="0"/>
              <a:t>read</a:t>
            </a:r>
            <a:r>
              <a:rPr lang="it-IT" sz="2400" dirty="0" smtClean="0"/>
              <a:t> code, a precise </a:t>
            </a:r>
            <a:r>
              <a:rPr lang="it-IT" sz="2400" dirty="0" err="1" smtClean="0"/>
              <a:t>scaffolding</a:t>
            </a:r>
            <a:r>
              <a:rPr lang="it-IT" sz="2400" dirty="0"/>
              <a:t> </a:t>
            </a:r>
            <a:r>
              <a:rPr lang="it-IT" sz="2400" dirty="0" smtClean="0"/>
              <a:t>and the </a:t>
            </a:r>
            <a:r>
              <a:rPr lang="it-IT" sz="2400" dirty="0" err="1" smtClean="0"/>
              <a:t>related</a:t>
            </a:r>
            <a:r>
              <a:rPr lang="it-IT" sz="2400" dirty="0" smtClean="0"/>
              <a:t> </a:t>
            </a:r>
            <a:r>
              <a:rPr lang="it-IT" sz="2400" dirty="0" err="1" smtClean="0"/>
              <a:t>documentation</a:t>
            </a:r>
            <a:r>
              <a:rPr lang="it-IT" sz="2400" dirty="0" smtClean="0"/>
              <a:t>.</a:t>
            </a:r>
          </a:p>
          <a:p>
            <a:endParaRPr lang="it-IT" sz="2400" dirty="0"/>
          </a:p>
          <a:p>
            <a:r>
              <a:rPr lang="it-IT" sz="2400" dirty="0" err="1" smtClean="0"/>
              <a:t>Generated</a:t>
            </a:r>
            <a:r>
              <a:rPr lang="it-IT" sz="2400" dirty="0" smtClean="0"/>
              <a:t> </a:t>
            </a:r>
            <a:r>
              <a:rPr lang="it-IT" sz="2400" dirty="0" err="1" smtClean="0"/>
              <a:t>application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provided</a:t>
            </a:r>
            <a:r>
              <a:rPr lang="it-IT" sz="2400" dirty="0" smtClean="0"/>
              <a:t> with a </a:t>
            </a:r>
            <a:r>
              <a:rPr lang="it-IT" sz="2400" dirty="0" err="1" smtClean="0"/>
              <a:t>basic</a:t>
            </a:r>
            <a:r>
              <a:rPr lang="it-IT" sz="2400" dirty="0" smtClean="0"/>
              <a:t> </a:t>
            </a:r>
            <a:r>
              <a:rPr lang="it-IT" sz="2400" dirty="0" err="1" smtClean="0"/>
              <a:t>graphic</a:t>
            </a:r>
            <a:r>
              <a:rPr lang="it-IT" sz="2400" dirty="0" smtClean="0"/>
              <a:t> layout </a:t>
            </a:r>
            <a:r>
              <a:rPr lang="it-IT" sz="2400" dirty="0" err="1" smtClean="0"/>
              <a:t>that</a:t>
            </a:r>
            <a:r>
              <a:rPr lang="it-IT" sz="2400" dirty="0" smtClean="0"/>
              <a:t> </a:t>
            </a:r>
            <a:r>
              <a:rPr lang="it-IT" sz="2400" dirty="0" err="1" smtClean="0"/>
              <a:t>would</a:t>
            </a:r>
            <a:r>
              <a:rPr lang="it-IT" sz="2400" dirty="0" smtClean="0"/>
              <a:t> </a:t>
            </a:r>
            <a:r>
              <a:rPr lang="it-IT" sz="2400" dirty="0" err="1" smtClean="0"/>
              <a:t>require</a:t>
            </a:r>
            <a:r>
              <a:rPr lang="it-IT" sz="2400" dirty="0" smtClean="0"/>
              <a:t> some time to be </a:t>
            </a:r>
            <a:r>
              <a:rPr lang="it-IT" sz="2400" dirty="0" err="1" smtClean="0"/>
              <a:t>customized</a:t>
            </a:r>
            <a:r>
              <a:rPr lang="it-IT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807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301758"/>
            <a:ext cx="12192000" cy="5562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8766176" cy="501650"/>
          </a:xfrm>
        </p:spPr>
        <p:txBody>
          <a:bodyPr/>
          <a:lstStyle/>
          <a:p>
            <a:pPr algn="r"/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Marco Livraghi </a:t>
            </a:r>
          </a:p>
          <a:p>
            <a:pPr algn="r"/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1400" b="1" dirty="0" err="1" smtClean="0">
                <a:solidFill>
                  <a:schemeClr val="bg1"/>
                </a:solidFill>
                <a:latin typeface="+mj-lt"/>
              </a:rPr>
              <a:t>Automatic</a:t>
            </a:r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 generation of web CRUD </a:t>
            </a:r>
            <a:r>
              <a:rPr lang="it-IT" sz="1400" b="1" dirty="0" err="1" smtClean="0">
                <a:solidFill>
                  <a:schemeClr val="bg1"/>
                </a:solidFill>
                <a:latin typeface="+mj-lt"/>
              </a:rPr>
              <a:t>applications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>
          <a:xfrm>
            <a:off x="10754436" y="6356350"/>
            <a:ext cx="900752" cy="501650"/>
          </a:xfrm>
        </p:spPr>
        <p:txBody>
          <a:bodyPr/>
          <a:lstStyle/>
          <a:p>
            <a:fld id="{0797AD00-C326-4210-A0F4-A98EE509344B}" type="slidenum">
              <a:rPr lang="en-US" smtClean="0">
                <a:solidFill>
                  <a:schemeClr val="bg1"/>
                </a:solidFill>
              </a:r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upload.wikimedia.org/wikipedia/it/archive/b/be/20151029123608!Logo_Politecnico_Milan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4975" y="163775"/>
            <a:ext cx="1437564" cy="143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tangolo 5"/>
          <p:cNvSpPr/>
          <p:nvPr/>
        </p:nvSpPr>
        <p:spPr>
          <a:xfrm>
            <a:off x="0" y="1288007"/>
            <a:ext cx="10594975" cy="1723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/>
          <p:cNvSpPr txBox="1"/>
          <p:nvPr/>
        </p:nvSpPr>
        <p:spPr>
          <a:xfrm>
            <a:off x="791570" y="356559"/>
            <a:ext cx="98034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 smtClean="0">
                <a:solidFill>
                  <a:srgbClr val="993300"/>
                </a:solidFill>
              </a:rPr>
              <a:t>The end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1865342" y="2922494"/>
            <a:ext cx="76558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7200" dirty="0" err="1" smtClean="0"/>
              <a:t>Thank</a:t>
            </a:r>
            <a:r>
              <a:rPr lang="it-IT" sz="7200" dirty="0" smtClean="0"/>
              <a:t> </a:t>
            </a:r>
            <a:r>
              <a:rPr lang="it-IT" sz="7200" dirty="0" err="1" smtClean="0"/>
              <a:t>you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81399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301758"/>
            <a:ext cx="12192000" cy="5562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8766176" cy="501650"/>
          </a:xfrm>
        </p:spPr>
        <p:txBody>
          <a:bodyPr/>
          <a:lstStyle/>
          <a:p>
            <a:pPr algn="r"/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Marco Livraghi </a:t>
            </a:r>
          </a:p>
          <a:p>
            <a:pPr algn="r"/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1400" b="1" dirty="0" err="1" smtClean="0">
                <a:solidFill>
                  <a:schemeClr val="bg1"/>
                </a:solidFill>
                <a:latin typeface="+mj-lt"/>
              </a:rPr>
              <a:t>Automatic</a:t>
            </a:r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 generation of web CRUD </a:t>
            </a:r>
            <a:r>
              <a:rPr lang="it-IT" sz="1400" b="1" dirty="0" err="1" smtClean="0">
                <a:solidFill>
                  <a:schemeClr val="bg1"/>
                </a:solidFill>
                <a:latin typeface="+mj-lt"/>
              </a:rPr>
              <a:t>applications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>
          <a:xfrm>
            <a:off x="10754436" y="6356350"/>
            <a:ext cx="900752" cy="501650"/>
          </a:xfrm>
        </p:spPr>
        <p:txBody>
          <a:bodyPr/>
          <a:lstStyle/>
          <a:p>
            <a:fld id="{0797AD00-C326-4210-A0F4-A98EE509344B}" type="slidenum">
              <a:rPr lang="en-US" smtClean="0">
                <a:solidFill>
                  <a:schemeClr val="bg1"/>
                </a:solidFill>
              </a:r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upload.wikimedia.org/wikipedia/it/archive/b/be/20151029123608!Logo_Politecnico_Milan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4975" y="163775"/>
            <a:ext cx="1437564" cy="143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tangolo 5"/>
          <p:cNvSpPr/>
          <p:nvPr/>
        </p:nvSpPr>
        <p:spPr>
          <a:xfrm>
            <a:off x="0" y="1288007"/>
            <a:ext cx="10594975" cy="1723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/>
          <p:cNvSpPr txBox="1"/>
          <p:nvPr/>
        </p:nvSpPr>
        <p:spPr>
          <a:xfrm>
            <a:off x="791570" y="356559"/>
            <a:ext cx="98034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 err="1" smtClean="0">
                <a:solidFill>
                  <a:srgbClr val="993300"/>
                </a:solidFill>
              </a:rPr>
              <a:t>Context</a:t>
            </a:r>
            <a:endParaRPr lang="it-IT" sz="4800" dirty="0" smtClean="0">
              <a:solidFill>
                <a:srgbClr val="993300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201272" y="2286000"/>
            <a:ext cx="99163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More </a:t>
            </a:r>
            <a:r>
              <a:rPr lang="it-IT" sz="2400" dirty="0" err="1" smtClean="0"/>
              <a:t>than</a:t>
            </a:r>
            <a:r>
              <a:rPr lang="it-IT" sz="2400" dirty="0" smtClean="0"/>
              <a:t> 80% </a:t>
            </a:r>
            <a:r>
              <a:rPr lang="it-IT" sz="2400" dirty="0" err="1" smtClean="0"/>
              <a:t>people</a:t>
            </a:r>
            <a:r>
              <a:rPr lang="it-IT" sz="2400" dirty="0" smtClean="0"/>
              <a:t> </a:t>
            </a:r>
            <a:r>
              <a:rPr lang="it-IT" sz="2400" dirty="0" err="1" smtClean="0"/>
              <a:t>have</a:t>
            </a:r>
            <a:r>
              <a:rPr lang="it-IT" sz="2400" dirty="0" smtClean="0"/>
              <a:t> </a:t>
            </a:r>
            <a:r>
              <a:rPr lang="it-IT" sz="2400" dirty="0" err="1" smtClean="0"/>
              <a:t>access</a:t>
            </a:r>
            <a:r>
              <a:rPr lang="it-IT" sz="2400" dirty="0" smtClean="0"/>
              <a:t> to the web and web </a:t>
            </a:r>
            <a:r>
              <a:rPr lang="it-IT" sz="2400" dirty="0" err="1" smtClean="0"/>
              <a:t>applications</a:t>
            </a:r>
            <a:r>
              <a:rPr lang="it-IT" sz="2400" dirty="0" smtClean="0"/>
              <a:t> are </a:t>
            </a:r>
            <a:r>
              <a:rPr lang="it-IT" sz="2400" dirty="0" err="1" smtClean="0"/>
              <a:t>replacing</a:t>
            </a:r>
            <a:r>
              <a:rPr lang="it-IT" sz="2400" dirty="0" smtClean="0"/>
              <a:t> </a:t>
            </a:r>
            <a:r>
              <a:rPr lang="it-IT" sz="2400" dirty="0" err="1" smtClean="0"/>
              <a:t>old</a:t>
            </a:r>
            <a:r>
              <a:rPr lang="it-IT" sz="2400" dirty="0" smtClean="0"/>
              <a:t> software.</a:t>
            </a:r>
          </a:p>
          <a:p>
            <a:endParaRPr lang="it-IT" sz="2400" dirty="0"/>
          </a:p>
          <a:p>
            <a:r>
              <a:rPr lang="it-IT" sz="2400" dirty="0" err="1" smtClean="0"/>
              <a:t>Different</a:t>
            </a:r>
            <a:r>
              <a:rPr lang="it-IT" sz="2400" dirty="0" smtClean="0"/>
              <a:t> mobile </a:t>
            </a:r>
            <a:r>
              <a:rPr lang="it-IT" sz="2400" dirty="0" err="1" smtClean="0"/>
              <a:t>frameworks</a:t>
            </a:r>
            <a:r>
              <a:rPr lang="it-IT" sz="2400" dirty="0" smtClean="0"/>
              <a:t> </a:t>
            </a:r>
            <a:r>
              <a:rPr lang="it-IT" sz="2400" dirty="0" err="1" smtClean="0"/>
              <a:t>rely</a:t>
            </a:r>
            <a:r>
              <a:rPr lang="it-IT" sz="2400" dirty="0" smtClean="0"/>
              <a:t> on web </a:t>
            </a:r>
            <a:r>
              <a:rPr lang="it-IT" sz="2400" dirty="0" err="1" smtClean="0"/>
              <a:t>development</a:t>
            </a:r>
            <a:r>
              <a:rPr lang="it-IT" sz="2400" dirty="0" smtClean="0"/>
              <a:t>.</a:t>
            </a:r>
          </a:p>
          <a:p>
            <a:endParaRPr lang="it-IT" sz="2400" dirty="0"/>
          </a:p>
          <a:p>
            <a:r>
              <a:rPr lang="it-IT" sz="2400" dirty="0" err="1" smtClean="0"/>
              <a:t>Generators</a:t>
            </a:r>
            <a:r>
              <a:rPr lang="it-IT" sz="2400" dirty="0" smtClean="0"/>
              <a:t> </a:t>
            </a:r>
            <a:r>
              <a:rPr lang="it-IT" sz="2400" dirty="0" err="1" smtClean="0"/>
              <a:t>provide</a:t>
            </a:r>
            <a:r>
              <a:rPr lang="it-IT" sz="2400" dirty="0" smtClean="0"/>
              <a:t> </a:t>
            </a:r>
            <a:r>
              <a:rPr lang="it-IT" sz="2400" dirty="0" err="1" smtClean="0"/>
              <a:t>complex</a:t>
            </a:r>
            <a:r>
              <a:rPr lang="it-IT" sz="2400" dirty="0" smtClean="0"/>
              <a:t> code, </a:t>
            </a:r>
            <a:r>
              <a:rPr lang="it-IT" sz="2400" dirty="0" err="1" smtClean="0"/>
              <a:t>require</a:t>
            </a:r>
            <a:r>
              <a:rPr lang="it-IT" sz="2400" dirty="0" smtClean="0"/>
              <a:t> </a:t>
            </a:r>
            <a:r>
              <a:rPr lang="it-IT" sz="2400" dirty="0" err="1" smtClean="0"/>
              <a:t>too</a:t>
            </a:r>
            <a:r>
              <a:rPr lang="it-IT" sz="2400" dirty="0" smtClean="0"/>
              <a:t> </a:t>
            </a:r>
            <a:r>
              <a:rPr lang="it-IT" sz="2400" dirty="0" err="1" smtClean="0"/>
              <a:t>much</a:t>
            </a:r>
            <a:r>
              <a:rPr lang="it-IT" sz="2400" dirty="0" smtClean="0"/>
              <a:t> </a:t>
            </a:r>
            <a:r>
              <a:rPr lang="it-IT" sz="2400" dirty="0" err="1" smtClean="0"/>
              <a:t>configuration</a:t>
            </a:r>
            <a:r>
              <a:rPr lang="it-IT" sz="2400" dirty="0"/>
              <a:t> </a:t>
            </a:r>
            <a:r>
              <a:rPr lang="it-IT" sz="2400" dirty="0" smtClean="0"/>
              <a:t>and are </a:t>
            </a:r>
            <a:r>
              <a:rPr lang="it-IT" sz="2400" dirty="0" err="1" smtClean="0"/>
              <a:t>not</a:t>
            </a:r>
            <a:r>
              <a:rPr lang="it-IT" sz="2400" dirty="0" smtClean="0"/>
              <a:t> </a:t>
            </a:r>
            <a:r>
              <a:rPr lang="it-IT" sz="2400" dirty="0" err="1" smtClean="0"/>
              <a:t>based</a:t>
            </a:r>
            <a:r>
              <a:rPr lang="it-IT" sz="2400" dirty="0" smtClean="0"/>
              <a:t> on the </a:t>
            </a:r>
            <a:r>
              <a:rPr lang="it-IT" sz="2400" dirty="0" err="1" smtClean="0"/>
              <a:t>newest</a:t>
            </a:r>
            <a:r>
              <a:rPr lang="it-IT" sz="2400" dirty="0" smtClean="0"/>
              <a:t> </a:t>
            </a:r>
            <a:r>
              <a:rPr lang="it-IT" sz="2400" dirty="0" err="1" smtClean="0"/>
              <a:t>technologies</a:t>
            </a:r>
            <a:r>
              <a:rPr lang="it-IT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072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301758"/>
            <a:ext cx="12192000" cy="5562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8766176" cy="501650"/>
          </a:xfrm>
        </p:spPr>
        <p:txBody>
          <a:bodyPr/>
          <a:lstStyle/>
          <a:p>
            <a:pPr algn="r"/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Marco Livraghi </a:t>
            </a:r>
          </a:p>
          <a:p>
            <a:pPr algn="r"/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1400" b="1" dirty="0" err="1" smtClean="0">
                <a:solidFill>
                  <a:schemeClr val="bg1"/>
                </a:solidFill>
                <a:latin typeface="+mj-lt"/>
              </a:rPr>
              <a:t>Automatic</a:t>
            </a:r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 generation of web CRUD </a:t>
            </a:r>
            <a:r>
              <a:rPr lang="it-IT" sz="1400" b="1" dirty="0" err="1" smtClean="0">
                <a:solidFill>
                  <a:schemeClr val="bg1"/>
                </a:solidFill>
                <a:latin typeface="+mj-lt"/>
              </a:rPr>
              <a:t>applications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>
          <a:xfrm>
            <a:off x="10754436" y="6356350"/>
            <a:ext cx="900752" cy="501650"/>
          </a:xfrm>
        </p:spPr>
        <p:txBody>
          <a:bodyPr/>
          <a:lstStyle/>
          <a:p>
            <a:fld id="{0797AD00-C326-4210-A0F4-A98EE509344B}" type="slidenum">
              <a:rPr lang="en-US" smtClean="0">
                <a:solidFill>
                  <a:schemeClr val="bg1"/>
                </a:solidFill>
              </a:r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upload.wikimedia.org/wikipedia/it/archive/b/be/20151029123608!Logo_Politecnico_Milan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4975" y="163775"/>
            <a:ext cx="1437564" cy="143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tangolo 5"/>
          <p:cNvSpPr/>
          <p:nvPr/>
        </p:nvSpPr>
        <p:spPr>
          <a:xfrm>
            <a:off x="0" y="1288007"/>
            <a:ext cx="10594975" cy="1723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/>
          <p:cNvSpPr txBox="1"/>
          <p:nvPr/>
        </p:nvSpPr>
        <p:spPr>
          <a:xfrm>
            <a:off x="791570" y="356559"/>
            <a:ext cx="98034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 err="1" smtClean="0">
                <a:solidFill>
                  <a:srgbClr val="993300"/>
                </a:solidFill>
              </a:rPr>
              <a:t>Goals</a:t>
            </a:r>
            <a:endParaRPr lang="it-IT" sz="4800" dirty="0" smtClean="0">
              <a:solidFill>
                <a:srgbClr val="993300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451924" y="1988208"/>
            <a:ext cx="496232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400" dirty="0" smtClean="0">
                <a:latin typeface="+mj-lt"/>
              </a:rPr>
              <a:t> </a:t>
            </a:r>
            <a:r>
              <a:rPr lang="it-IT" sz="2400" dirty="0" err="1" smtClean="0">
                <a:latin typeface="+mj-lt"/>
              </a:rPr>
              <a:t>Code’s</a:t>
            </a:r>
            <a:r>
              <a:rPr lang="it-IT" sz="2400" dirty="0" smtClean="0">
                <a:latin typeface="+mj-lt"/>
              </a:rPr>
              <a:t> </a:t>
            </a:r>
            <a:r>
              <a:rPr lang="it-IT" sz="2400" dirty="0" err="1" smtClean="0">
                <a:latin typeface="+mj-lt"/>
              </a:rPr>
              <a:t>simplicity</a:t>
            </a:r>
            <a:endParaRPr lang="it-IT" sz="2400" dirty="0" smtClean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it-IT" sz="24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400" dirty="0" err="1" smtClean="0">
                <a:latin typeface="+mj-lt"/>
              </a:rPr>
              <a:t>Lack</a:t>
            </a:r>
            <a:r>
              <a:rPr lang="it-IT" sz="2400" dirty="0" smtClean="0">
                <a:latin typeface="+mj-lt"/>
              </a:rPr>
              <a:t> of </a:t>
            </a:r>
            <a:r>
              <a:rPr lang="it-IT" sz="2400" dirty="0" err="1" smtClean="0">
                <a:latin typeface="+mj-lt"/>
              </a:rPr>
              <a:t>configuration</a:t>
            </a:r>
            <a:endParaRPr lang="it-IT" sz="2400" dirty="0" smtClean="0">
              <a:latin typeface="+mj-lt"/>
            </a:endParaRPr>
          </a:p>
          <a:p>
            <a:endParaRPr lang="it-IT" sz="2400" dirty="0" smtClean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400" dirty="0" smtClean="0">
                <a:latin typeface="+mj-lt"/>
              </a:rPr>
              <a:t> </a:t>
            </a:r>
            <a:r>
              <a:rPr lang="it-IT" sz="2400" dirty="0" err="1" smtClean="0">
                <a:latin typeface="+mj-lt"/>
              </a:rPr>
              <a:t>Rapid</a:t>
            </a:r>
            <a:r>
              <a:rPr lang="it-IT" sz="2400" dirty="0" smtClean="0">
                <a:latin typeface="+mj-lt"/>
              </a:rPr>
              <a:t> </a:t>
            </a:r>
            <a:r>
              <a:rPr lang="it-IT" sz="2400" dirty="0" err="1" smtClean="0">
                <a:latin typeface="+mj-lt"/>
              </a:rPr>
              <a:t>development</a:t>
            </a:r>
            <a:endParaRPr lang="it-IT" sz="2400" dirty="0" smtClean="0">
              <a:latin typeface="+mj-lt"/>
            </a:endParaRPr>
          </a:p>
          <a:p>
            <a:endParaRPr lang="it-IT" sz="2400" dirty="0" smtClean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400" dirty="0">
                <a:latin typeface="+mj-lt"/>
              </a:rPr>
              <a:t> </a:t>
            </a:r>
            <a:r>
              <a:rPr lang="it-IT" sz="2400" dirty="0" err="1" smtClean="0">
                <a:latin typeface="+mj-lt"/>
              </a:rPr>
              <a:t>Automatic</a:t>
            </a:r>
            <a:r>
              <a:rPr lang="it-IT" sz="2400" dirty="0" smtClean="0">
                <a:latin typeface="+mj-lt"/>
              </a:rPr>
              <a:t> </a:t>
            </a:r>
            <a:r>
              <a:rPr lang="it-IT" sz="2400" dirty="0" err="1" smtClean="0">
                <a:latin typeface="+mj-lt"/>
              </a:rPr>
              <a:t>documentation</a:t>
            </a:r>
            <a:r>
              <a:rPr lang="it-IT" sz="2400" dirty="0" smtClean="0">
                <a:latin typeface="+mj-lt"/>
              </a:rPr>
              <a:t> &amp; </a:t>
            </a:r>
            <a:r>
              <a:rPr lang="it-IT" sz="2400" dirty="0" err="1" smtClean="0">
                <a:latin typeface="+mj-lt"/>
              </a:rPr>
              <a:t>testing</a:t>
            </a:r>
            <a:endParaRPr lang="it-IT" sz="2400" dirty="0" smtClean="0">
              <a:latin typeface="+mj-lt"/>
            </a:endParaRPr>
          </a:p>
          <a:p>
            <a:endParaRPr lang="it-IT" sz="2400" dirty="0" smtClean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400" dirty="0">
                <a:latin typeface="+mj-lt"/>
              </a:rPr>
              <a:t> </a:t>
            </a:r>
            <a:r>
              <a:rPr lang="it-IT" sz="2400" dirty="0" err="1" smtClean="0">
                <a:latin typeface="+mj-lt"/>
              </a:rPr>
              <a:t>Coherence</a:t>
            </a:r>
            <a:r>
              <a:rPr lang="it-IT" sz="2400" dirty="0" smtClean="0">
                <a:latin typeface="+mj-lt"/>
              </a:rPr>
              <a:t> and </a:t>
            </a:r>
            <a:r>
              <a:rPr lang="it-IT" sz="2400" dirty="0" err="1" smtClean="0">
                <a:latin typeface="+mj-lt"/>
              </a:rPr>
              <a:t>standardization</a:t>
            </a:r>
            <a:r>
              <a:rPr lang="it-IT" sz="2400" dirty="0" smtClean="0">
                <a:latin typeface="+mj-lt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1104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301758"/>
            <a:ext cx="12192000" cy="5562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8766176" cy="501650"/>
          </a:xfrm>
        </p:spPr>
        <p:txBody>
          <a:bodyPr/>
          <a:lstStyle/>
          <a:p>
            <a:pPr algn="r"/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Marco Livraghi </a:t>
            </a:r>
          </a:p>
          <a:p>
            <a:pPr algn="r"/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1400" b="1" dirty="0" err="1" smtClean="0">
                <a:solidFill>
                  <a:schemeClr val="bg1"/>
                </a:solidFill>
                <a:latin typeface="+mj-lt"/>
              </a:rPr>
              <a:t>Automatic</a:t>
            </a:r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 generation of web CRUD </a:t>
            </a:r>
            <a:r>
              <a:rPr lang="it-IT" sz="1400" b="1" dirty="0" err="1" smtClean="0">
                <a:solidFill>
                  <a:schemeClr val="bg1"/>
                </a:solidFill>
                <a:latin typeface="+mj-lt"/>
              </a:rPr>
              <a:t>applications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>
          <a:xfrm>
            <a:off x="10754436" y="6356350"/>
            <a:ext cx="900752" cy="501650"/>
          </a:xfrm>
        </p:spPr>
        <p:txBody>
          <a:bodyPr/>
          <a:lstStyle/>
          <a:p>
            <a:fld id="{0797AD00-C326-4210-A0F4-A98EE509344B}" type="slidenum">
              <a:rPr lang="en-US" smtClean="0">
                <a:solidFill>
                  <a:schemeClr val="bg1"/>
                </a:solidFill>
              </a:r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upload.wikimedia.org/wikipedia/it/archive/b/be/20151029123608!Logo_Politecnico_Milan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4975" y="163775"/>
            <a:ext cx="1437564" cy="143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tangolo 5"/>
          <p:cNvSpPr/>
          <p:nvPr/>
        </p:nvSpPr>
        <p:spPr>
          <a:xfrm>
            <a:off x="0" y="1288007"/>
            <a:ext cx="10594975" cy="1723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/>
          <p:cNvSpPr txBox="1"/>
          <p:nvPr/>
        </p:nvSpPr>
        <p:spPr>
          <a:xfrm>
            <a:off x="791570" y="356559"/>
            <a:ext cx="98034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 smtClean="0">
                <a:solidFill>
                  <a:srgbClr val="993300"/>
                </a:solidFill>
              </a:rPr>
              <a:t>Input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1927412" y="2268071"/>
            <a:ext cx="58818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400" dirty="0" smtClean="0">
                <a:latin typeface="+mj-lt"/>
              </a:rPr>
              <a:t> Database schema</a:t>
            </a:r>
          </a:p>
          <a:p>
            <a:endParaRPr lang="it-IT" sz="2400" dirty="0" smtClean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400" dirty="0" smtClean="0">
                <a:latin typeface="+mj-lt"/>
              </a:rPr>
              <a:t> Set of Java </a:t>
            </a:r>
            <a:r>
              <a:rPr lang="it-IT" sz="2400" dirty="0" err="1" smtClean="0">
                <a:latin typeface="+mj-lt"/>
              </a:rPr>
              <a:t>classes</a:t>
            </a:r>
            <a:r>
              <a:rPr lang="it-IT" sz="2400" dirty="0" smtClean="0">
                <a:latin typeface="+mj-lt"/>
              </a:rPr>
              <a:t> with custom </a:t>
            </a:r>
            <a:r>
              <a:rPr lang="it-IT" sz="2400" dirty="0" err="1" smtClean="0">
                <a:latin typeface="+mj-lt"/>
              </a:rPr>
              <a:t>annotations</a:t>
            </a:r>
            <a:endParaRPr lang="it-IT" sz="2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5561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301758"/>
            <a:ext cx="12192000" cy="5562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8766176" cy="501650"/>
          </a:xfrm>
        </p:spPr>
        <p:txBody>
          <a:bodyPr/>
          <a:lstStyle/>
          <a:p>
            <a:pPr algn="r"/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Marco Livraghi </a:t>
            </a:r>
          </a:p>
          <a:p>
            <a:pPr algn="r"/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1400" b="1" dirty="0" err="1" smtClean="0">
                <a:solidFill>
                  <a:schemeClr val="bg1"/>
                </a:solidFill>
                <a:latin typeface="+mj-lt"/>
              </a:rPr>
              <a:t>Automatic</a:t>
            </a:r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 generation of web CRUD </a:t>
            </a:r>
            <a:r>
              <a:rPr lang="it-IT" sz="1400" b="1" dirty="0" err="1" smtClean="0">
                <a:solidFill>
                  <a:schemeClr val="bg1"/>
                </a:solidFill>
                <a:latin typeface="+mj-lt"/>
              </a:rPr>
              <a:t>applications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>
          <a:xfrm>
            <a:off x="10754436" y="6356350"/>
            <a:ext cx="900752" cy="501650"/>
          </a:xfrm>
        </p:spPr>
        <p:txBody>
          <a:bodyPr/>
          <a:lstStyle/>
          <a:p>
            <a:fld id="{0797AD00-C326-4210-A0F4-A98EE509344B}" type="slidenum">
              <a:rPr lang="en-US" smtClean="0">
                <a:solidFill>
                  <a:schemeClr val="bg1"/>
                </a:solidFill>
              </a:r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upload.wikimedia.org/wikipedia/it/archive/b/be/20151029123608!Logo_Politecnico_Milan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4975" y="163775"/>
            <a:ext cx="1437564" cy="143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tangolo 5"/>
          <p:cNvSpPr/>
          <p:nvPr/>
        </p:nvSpPr>
        <p:spPr>
          <a:xfrm>
            <a:off x="0" y="1288007"/>
            <a:ext cx="10594975" cy="1723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/>
          <p:cNvSpPr txBox="1"/>
          <p:nvPr/>
        </p:nvSpPr>
        <p:spPr>
          <a:xfrm>
            <a:off x="791570" y="356559"/>
            <a:ext cx="98034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 err="1" smtClean="0">
                <a:solidFill>
                  <a:srgbClr val="993300"/>
                </a:solidFill>
              </a:rPr>
              <a:t>Transformation</a:t>
            </a:r>
            <a:endParaRPr lang="it-IT" sz="4800" dirty="0" smtClean="0">
              <a:solidFill>
                <a:srgbClr val="993300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659444" y="1920223"/>
            <a:ext cx="95474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The input model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transformed</a:t>
            </a:r>
            <a:r>
              <a:rPr lang="it-IT" sz="2400" dirty="0" smtClean="0"/>
              <a:t> </a:t>
            </a:r>
            <a:r>
              <a:rPr lang="it-IT" sz="2400" dirty="0" err="1" smtClean="0"/>
              <a:t>into</a:t>
            </a:r>
            <a:r>
              <a:rPr lang="it-IT" sz="2400" dirty="0" smtClean="0"/>
              <a:t> </a:t>
            </a:r>
            <a:r>
              <a:rPr lang="it-IT" sz="2400" dirty="0" smtClean="0"/>
              <a:t>the </a:t>
            </a:r>
            <a:r>
              <a:rPr lang="it-IT" sz="2400" dirty="0" err="1" smtClean="0"/>
              <a:t>designed</a:t>
            </a:r>
            <a:r>
              <a:rPr lang="it-IT" sz="2400" dirty="0" smtClean="0"/>
              <a:t> </a:t>
            </a:r>
            <a:r>
              <a:rPr lang="it-IT" sz="2400" dirty="0" smtClean="0"/>
              <a:t>metamodel </a:t>
            </a:r>
            <a:r>
              <a:rPr lang="it-IT" sz="2400" dirty="0" err="1" smtClean="0"/>
              <a:t>instance</a:t>
            </a:r>
            <a:r>
              <a:rPr lang="it-IT" sz="2400" dirty="0" smtClean="0"/>
              <a:t>.</a:t>
            </a:r>
            <a:endParaRPr lang="it-IT" sz="2400" dirty="0" smtClean="0"/>
          </a:p>
          <a:p>
            <a:endParaRPr lang="it-IT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it-IT" sz="2400" dirty="0" smtClean="0"/>
              <a:t> Project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it-IT" sz="24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it-IT" sz="2400" dirty="0" err="1" smtClean="0"/>
              <a:t>Entity</a:t>
            </a:r>
            <a:endParaRPr lang="it-IT" sz="24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it-IT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it-IT" sz="2400" dirty="0" smtClean="0"/>
              <a:t>Field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it-IT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it-IT" sz="2400" dirty="0" smtClean="0"/>
              <a:t>Security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9" name="Immagine 8" descr="https://lh4.googleusercontent.com/AFpfEAHTy9rs0LtnLbdxppgedruaqqRNWOOOnvcoIlOOAXhBHZTZnTN1Ysd3nHOYo5zpEaorkXjihShNEWkf7qjAY_WeixymrXqgkXVCYAjJnTqNJWQTvW5asBJx6ZD5539EM2rV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107" y="2341001"/>
            <a:ext cx="7068757" cy="39334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413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301758"/>
            <a:ext cx="12192000" cy="5562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8766176" cy="501650"/>
          </a:xfrm>
        </p:spPr>
        <p:txBody>
          <a:bodyPr/>
          <a:lstStyle/>
          <a:p>
            <a:pPr algn="r"/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Marco Livraghi </a:t>
            </a:r>
          </a:p>
          <a:p>
            <a:pPr algn="r"/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1400" b="1" dirty="0" err="1" smtClean="0">
                <a:solidFill>
                  <a:schemeClr val="bg1"/>
                </a:solidFill>
                <a:latin typeface="+mj-lt"/>
              </a:rPr>
              <a:t>Automatic</a:t>
            </a:r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 generation of web CRUD </a:t>
            </a:r>
            <a:r>
              <a:rPr lang="it-IT" sz="1400" b="1" dirty="0" err="1" smtClean="0">
                <a:solidFill>
                  <a:schemeClr val="bg1"/>
                </a:solidFill>
                <a:latin typeface="+mj-lt"/>
              </a:rPr>
              <a:t>applications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>
          <a:xfrm>
            <a:off x="10754436" y="6356350"/>
            <a:ext cx="900752" cy="501650"/>
          </a:xfrm>
        </p:spPr>
        <p:txBody>
          <a:bodyPr/>
          <a:lstStyle/>
          <a:p>
            <a:fld id="{0797AD00-C326-4210-A0F4-A98EE509344B}" type="slidenum">
              <a:rPr lang="en-US" smtClean="0">
                <a:solidFill>
                  <a:schemeClr val="bg1"/>
                </a:solidFill>
              </a:r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upload.wikimedia.org/wikipedia/it/archive/b/be/20151029123608!Logo_Politecnico_Milan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4975" y="163775"/>
            <a:ext cx="1437564" cy="143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tangolo 5"/>
          <p:cNvSpPr/>
          <p:nvPr/>
        </p:nvSpPr>
        <p:spPr>
          <a:xfrm>
            <a:off x="0" y="1288007"/>
            <a:ext cx="10594975" cy="1723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/>
          <p:cNvSpPr txBox="1"/>
          <p:nvPr/>
        </p:nvSpPr>
        <p:spPr>
          <a:xfrm>
            <a:off x="791570" y="356559"/>
            <a:ext cx="98034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 smtClean="0">
                <a:solidFill>
                  <a:srgbClr val="993300"/>
                </a:solidFill>
              </a:rPr>
              <a:t>Output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791570" y="1721224"/>
            <a:ext cx="971506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Server side [Spring Framework]</a:t>
            </a:r>
          </a:p>
          <a:p>
            <a:endParaRPr lang="it-IT" sz="24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400" dirty="0" err="1" smtClean="0"/>
              <a:t>Repository</a:t>
            </a:r>
            <a:r>
              <a:rPr lang="it-IT" sz="2400" dirty="0" smtClean="0"/>
              <a:t> </a:t>
            </a:r>
            <a:r>
              <a:rPr lang="it-IT" sz="2400" dirty="0" err="1" smtClean="0"/>
              <a:t>layer</a:t>
            </a:r>
            <a:r>
              <a:rPr lang="it-IT" sz="2400" dirty="0" smtClean="0"/>
              <a:t> </a:t>
            </a:r>
            <a:r>
              <a:rPr lang="it-IT" sz="2400" dirty="0" smtClean="0"/>
              <a:t>component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400" dirty="0" smtClean="0"/>
              <a:t>Service </a:t>
            </a:r>
            <a:r>
              <a:rPr lang="it-IT" sz="2400" dirty="0" err="1" smtClean="0"/>
              <a:t>layer</a:t>
            </a:r>
            <a:r>
              <a:rPr lang="it-IT" sz="2400" dirty="0" smtClean="0"/>
              <a:t> </a:t>
            </a:r>
            <a:r>
              <a:rPr lang="it-IT" sz="2400" dirty="0" smtClean="0"/>
              <a:t>component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400" dirty="0" smtClean="0"/>
              <a:t>Controller </a:t>
            </a:r>
            <a:r>
              <a:rPr lang="it-IT" sz="2400" dirty="0" err="1" smtClean="0"/>
              <a:t>layer</a:t>
            </a:r>
            <a:r>
              <a:rPr lang="it-IT" sz="2400" dirty="0" smtClean="0"/>
              <a:t> </a:t>
            </a:r>
            <a:r>
              <a:rPr lang="it-IT" sz="2400" dirty="0" smtClean="0"/>
              <a:t>component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it-IT" sz="2400" dirty="0"/>
          </a:p>
          <a:p>
            <a:r>
              <a:rPr lang="it-IT" sz="2400" dirty="0" smtClean="0"/>
              <a:t>Client side [</a:t>
            </a:r>
            <a:r>
              <a:rPr lang="it-IT" sz="2400" dirty="0" err="1" smtClean="0"/>
              <a:t>AngularJS</a:t>
            </a:r>
            <a:r>
              <a:rPr lang="it-IT" sz="2400" dirty="0" smtClean="0"/>
              <a:t>]</a:t>
            </a:r>
          </a:p>
          <a:p>
            <a:endParaRPr lang="it-IT" sz="24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400" dirty="0" smtClean="0"/>
              <a:t>Service component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400" dirty="0" smtClean="0"/>
              <a:t>Controller component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400" dirty="0" err="1" smtClean="0"/>
              <a:t>Template</a:t>
            </a:r>
            <a:r>
              <a:rPr lang="it-IT" sz="2400" dirty="0" smtClean="0"/>
              <a:t> component</a:t>
            </a:r>
            <a:endParaRPr lang="it-IT" sz="2400" dirty="0"/>
          </a:p>
        </p:txBody>
      </p:sp>
      <p:pic>
        <p:nvPicPr>
          <p:cNvPr id="9" name="Immagine 8" descr="File:MVC-Process.sv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21224"/>
            <a:ext cx="4026408" cy="43077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63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301758"/>
            <a:ext cx="12192000" cy="5562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8766176" cy="501650"/>
          </a:xfrm>
        </p:spPr>
        <p:txBody>
          <a:bodyPr/>
          <a:lstStyle/>
          <a:p>
            <a:pPr algn="r"/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Marco Livraghi </a:t>
            </a:r>
          </a:p>
          <a:p>
            <a:pPr algn="r"/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1400" b="1" dirty="0" err="1" smtClean="0">
                <a:solidFill>
                  <a:schemeClr val="bg1"/>
                </a:solidFill>
                <a:latin typeface="+mj-lt"/>
              </a:rPr>
              <a:t>Automatic</a:t>
            </a:r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 generation of web CRUD </a:t>
            </a:r>
            <a:r>
              <a:rPr lang="it-IT" sz="1400" b="1" dirty="0" err="1" smtClean="0">
                <a:solidFill>
                  <a:schemeClr val="bg1"/>
                </a:solidFill>
                <a:latin typeface="+mj-lt"/>
              </a:rPr>
              <a:t>applications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>
          <a:xfrm>
            <a:off x="10754436" y="6356350"/>
            <a:ext cx="900752" cy="501650"/>
          </a:xfrm>
        </p:spPr>
        <p:txBody>
          <a:bodyPr/>
          <a:lstStyle/>
          <a:p>
            <a:fld id="{0797AD00-C326-4210-A0F4-A98EE509344B}" type="slidenum">
              <a:rPr lang="en-US" smtClean="0">
                <a:solidFill>
                  <a:schemeClr val="bg1"/>
                </a:solidFill>
              </a:r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upload.wikimedia.org/wikipedia/it/archive/b/be/20151029123608!Logo_Politecnico_Milan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4975" y="163775"/>
            <a:ext cx="1437564" cy="143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tangolo 5"/>
          <p:cNvSpPr/>
          <p:nvPr/>
        </p:nvSpPr>
        <p:spPr>
          <a:xfrm>
            <a:off x="0" y="1288007"/>
            <a:ext cx="10594975" cy="1723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/>
          <p:cNvSpPr txBox="1"/>
          <p:nvPr/>
        </p:nvSpPr>
        <p:spPr>
          <a:xfrm>
            <a:off x="791570" y="356559"/>
            <a:ext cx="98034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 smtClean="0">
                <a:solidFill>
                  <a:srgbClr val="993300"/>
                </a:solidFill>
              </a:rPr>
              <a:t>Focus on: </a:t>
            </a:r>
            <a:r>
              <a:rPr lang="it-IT" sz="4800" dirty="0" err="1" smtClean="0">
                <a:solidFill>
                  <a:srgbClr val="993300"/>
                </a:solidFill>
              </a:rPr>
              <a:t>annotation</a:t>
            </a:r>
            <a:endParaRPr lang="it-IT" sz="4800" dirty="0" smtClean="0">
              <a:solidFill>
                <a:srgbClr val="993300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681318" y="1712259"/>
            <a:ext cx="983428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Metamodel </a:t>
            </a:r>
            <a:r>
              <a:rPr lang="it-IT" sz="2400" dirty="0" err="1" smtClean="0"/>
              <a:t>contains</a:t>
            </a:r>
            <a:r>
              <a:rPr lang="it-IT" sz="2400" dirty="0" smtClean="0"/>
              <a:t> the </a:t>
            </a:r>
            <a:r>
              <a:rPr lang="it-IT" sz="2400" dirty="0" err="1" smtClean="0"/>
              <a:t>structure</a:t>
            </a:r>
            <a:r>
              <a:rPr lang="it-IT" sz="2400" dirty="0" smtClean="0"/>
              <a:t> for </a:t>
            </a:r>
            <a:r>
              <a:rPr lang="it-IT" sz="2400" dirty="0" err="1" smtClean="0"/>
              <a:t>additional</a:t>
            </a:r>
            <a:r>
              <a:rPr lang="it-IT" sz="2400" dirty="0" smtClean="0"/>
              <a:t> information </a:t>
            </a:r>
            <a:r>
              <a:rPr lang="it-IT" sz="2400" dirty="0" err="1" smtClean="0"/>
              <a:t>that</a:t>
            </a:r>
            <a:r>
              <a:rPr lang="it-IT" sz="2400" dirty="0" smtClean="0"/>
              <a:t> </a:t>
            </a:r>
            <a:r>
              <a:rPr lang="it-IT" sz="2400" dirty="0" err="1" smtClean="0"/>
              <a:t>helps</a:t>
            </a:r>
            <a:r>
              <a:rPr lang="it-IT" sz="2400" dirty="0" smtClean="0"/>
              <a:t> the generation.</a:t>
            </a:r>
          </a:p>
          <a:p>
            <a:endParaRPr lang="it-IT" sz="2400" dirty="0"/>
          </a:p>
          <a:p>
            <a:r>
              <a:rPr lang="it-IT" sz="2400" dirty="0" err="1" smtClean="0"/>
              <a:t>These</a:t>
            </a:r>
            <a:r>
              <a:rPr lang="it-IT" sz="2400" dirty="0" smtClean="0"/>
              <a:t> data</a:t>
            </a:r>
            <a:r>
              <a:rPr lang="it-IT" sz="2400" dirty="0"/>
              <a:t> </a:t>
            </a:r>
            <a:r>
              <a:rPr lang="it-IT" sz="2400" dirty="0" smtClean="0"/>
              <a:t>are </a:t>
            </a:r>
            <a:r>
              <a:rPr lang="it-IT" sz="2400" dirty="0" err="1" smtClean="0"/>
              <a:t>filled</a:t>
            </a:r>
            <a:r>
              <a:rPr lang="it-IT" sz="2400" dirty="0" smtClean="0"/>
              <a:t> by Java </a:t>
            </a:r>
            <a:r>
              <a:rPr lang="it-IT" sz="2400" dirty="0" err="1" smtClean="0"/>
              <a:t>annotations</a:t>
            </a:r>
            <a:r>
              <a:rPr lang="it-IT" sz="2400" dirty="0" smtClean="0"/>
              <a:t>.</a:t>
            </a:r>
            <a:endParaRPr lang="it-IT" sz="2400" dirty="0" smtClean="0"/>
          </a:p>
          <a:p>
            <a:endParaRPr lang="it-IT" sz="2400" dirty="0"/>
          </a:p>
          <a:p>
            <a:r>
              <a:rPr lang="it-IT" sz="2400" dirty="0" err="1" smtClean="0"/>
              <a:t>Entity</a:t>
            </a:r>
            <a:r>
              <a:rPr lang="it-IT" sz="2400" dirty="0" smtClean="0"/>
              <a:t>: @Cache, @</a:t>
            </a:r>
            <a:r>
              <a:rPr lang="it-IT" sz="2400" dirty="0" err="1" smtClean="0"/>
              <a:t>MaxDescendantLevel</a:t>
            </a:r>
            <a:r>
              <a:rPr lang="it-IT" sz="2400" dirty="0" smtClean="0"/>
              <a:t>,@</a:t>
            </a:r>
            <a:r>
              <a:rPr lang="it-IT" sz="2400" dirty="0" err="1" smtClean="0"/>
              <a:t>IgnoreMenu</a:t>
            </a:r>
            <a:r>
              <a:rPr lang="it-IT" sz="2400" dirty="0" smtClean="0"/>
              <a:t>,…</a:t>
            </a:r>
          </a:p>
          <a:p>
            <a:endParaRPr lang="it-IT" sz="2400" dirty="0"/>
          </a:p>
          <a:p>
            <a:r>
              <a:rPr lang="it-IT" sz="2400" dirty="0" smtClean="0"/>
              <a:t>Field: @</a:t>
            </a:r>
            <a:r>
              <a:rPr lang="it-IT" sz="2400" dirty="0" err="1" smtClean="0"/>
              <a:t>Between</a:t>
            </a:r>
            <a:r>
              <a:rPr lang="it-IT" sz="2400" dirty="0" smtClean="0"/>
              <a:t>, @</a:t>
            </a:r>
            <a:r>
              <a:rPr lang="it-IT" sz="2400" dirty="0" err="1" smtClean="0"/>
              <a:t>DescriptionField</a:t>
            </a:r>
            <a:r>
              <a:rPr lang="it-IT" sz="2400" dirty="0" smtClean="0"/>
              <a:t>, @</a:t>
            </a:r>
            <a:r>
              <a:rPr lang="it-IT" sz="2400" dirty="0" err="1" smtClean="0"/>
              <a:t>Tab</a:t>
            </a:r>
            <a:r>
              <a:rPr lang="it-IT" sz="2400" dirty="0" smtClean="0"/>
              <a:t>,…</a:t>
            </a:r>
          </a:p>
          <a:p>
            <a:endParaRPr lang="it-IT" sz="2400" dirty="0"/>
          </a:p>
          <a:p>
            <a:r>
              <a:rPr lang="it-IT" sz="2400" dirty="0" err="1" smtClean="0"/>
              <a:t>Validation</a:t>
            </a:r>
            <a:r>
              <a:rPr lang="it-IT" sz="2400" dirty="0" smtClean="0"/>
              <a:t>: @</a:t>
            </a:r>
            <a:r>
              <a:rPr lang="it-IT" sz="2400" dirty="0" err="1" smtClean="0"/>
              <a:t>Size</a:t>
            </a:r>
            <a:r>
              <a:rPr lang="it-IT" sz="2400" dirty="0" smtClean="0"/>
              <a:t>, @</a:t>
            </a:r>
            <a:r>
              <a:rPr lang="it-IT" sz="2400" dirty="0" err="1" smtClean="0"/>
              <a:t>NotBlank</a:t>
            </a:r>
            <a:r>
              <a:rPr lang="it-IT" sz="2400" dirty="0" smtClean="0"/>
              <a:t>, @</a:t>
            </a:r>
            <a:r>
              <a:rPr lang="it-IT" sz="2400" dirty="0" err="1" smtClean="0"/>
              <a:t>NotNull</a:t>
            </a:r>
            <a:endParaRPr lang="en-US" sz="2400" dirty="0"/>
          </a:p>
        </p:txBody>
      </p:sp>
      <p:pic>
        <p:nvPicPr>
          <p:cNvPr id="8" name="Picture 2" descr="http://howtodoinjava.com/wp-content/uploads/2014/06/java-annotat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257" y="2522798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704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301758"/>
            <a:ext cx="12192000" cy="5562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8766176" cy="501650"/>
          </a:xfrm>
        </p:spPr>
        <p:txBody>
          <a:bodyPr/>
          <a:lstStyle/>
          <a:p>
            <a:pPr algn="r"/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Marco Livraghi </a:t>
            </a:r>
          </a:p>
          <a:p>
            <a:pPr algn="r"/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1400" b="1" dirty="0" err="1" smtClean="0">
                <a:solidFill>
                  <a:schemeClr val="bg1"/>
                </a:solidFill>
                <a:latin typeface="+mj-lt"/>
              </a:rPr>
              <a:t>Automatic</a:t>
            </a:r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 generation of web CRUD </a:t>
            </a:r>
            <a:r>
              <a:rPr lang="it-IT" sz="1400" b="1" dirty="0" err="1" smtClean="0">
                <a:solidFill>
                  <a:schemeClr val="bg1"/>
                </a:solidFill>
                <a:latin typeface="+mj-lt"/>
              </a:rPr>
              <a:t>applications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>
          <a:xfrm>
            <a:off x="10754436" y="6356350"/>
            <a:ext cx="900752" cy="501650"/>
          </a:xfrm>
        </p:spPr>
        <p:txBody>
          <a:bodyPr/>
          <a:lstStyle/>
          <a:p>
            <a:fld id="{0797AD00-C326-4210-A0F4-A98EE509344B}" type="slidenum">
              <a:rPr lang="en-US" smtClean="0">
                <a:solidFill>
                  <a:schemeClr val="bg1"/>
                </a:solidFill>
              </a:r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upload.wikimedia.org/wikipedia/it/archive/b/be/20151029123608!Logo_Politecnico_Milan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4975" y="163775"/>
            <a:ext cx="1437564" cy="143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tangolo 5"/>
          <p:cNvSpPr/>
          <p:nvPr/>
        </p:nvSpPr>
        <p:spPr>
          <a:xfrm>
            <a:off x="0" y="1288007"/>
            <a:ext cx="10594975" cy="1723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/>
          <p:cNvSpPr txBox="1"/>
          <p:nvPr/>
        </p:nvSpPr>
        <p:spPr>
          <a:xfrm>
            <a:off x="791570" y="356559"/>
            <a:ext cx="98034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 smtClean="0">
                <a:solidFill>
                  <a:srgbClr val="993300"/>
                </a:solidFill>
              </a:rPr>
              <a:t>Focus on: security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791570" y="1792941"/>
            <a:ext cx="94730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 smtClean="0"/>
              <a:t>Generated</a:t>
            </a:r>
            <a:r>
              <a:rPr lang="it-IT" sz="2400" dirty="0" smtClean="0"/>
              <a:t> </a:t>
            </a:r>
            <a:r>
              <a:rPr lang="it-IT" sz="2400" dirty="0" err="1" smtClean="0"/>
              <a:t>application</a:t>
            </a:r>
            <a:r>
              <a:rPr lang="it-IT" sz="2400" dirty="0" smtClean="0"/>
              <a:t> </a:t>
            </a:r>
            <a:r>
              <a:rPr lang="it-IT" sz="2400" dirty="0" err="1" smtClean="0"/>
              <a:t>support</a:t>
            </a:r>
            <a:r>
              <a:rPr lang="it-IT" sz="2400" dirty="0" smtClean="0"/>
              <a:t> </a:t>
            </a:r>
            <a:r>
              <a:rPr lang="it-IT" sz="2400" dirty="0" err="1" smtClean="0"/>
              <a:t>different</a:t>
            </a:r>
            <a:r>
              <a:rPr lang="it-IT" sz="2400" dirty="0" smtClean="0"/>
              <a:t> </a:t>
            </a:r>
            <a:r>
              <a:rPr lang="it-IT" sz="2400" dirty="0" err="1" smtClean="0"/>
              <a:t>levels</a:t>
            </a:r>
            <a:r>
              <a:rPr lang="it-IT" sz="2400" dirty="0" smtClean="0"/>
              <a:t> of </a:t>
            </a:r>
            <a:r>
              <a:rPr lang="it-IT" sz="2400" dirty="0" smtClean="0"/>
              <a:t>security:</a:t>
            </a:r>
            <a:endParaRPr lang="it-IT" sz="24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400" dirty="0" err="1" smtClean="0"/>
              <a:t>Multirole</a:t>
            </a:r>
            <a:r>
              <a:rPr lang="it-IT" sz="2400" dirty="0" smtClean="0"/>
              <a:t> management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400" dirty="0" smtClean="0"/>
              <a:t>Access </a:t>
            </a:r>
            <a:r>
              <a:rPr lang="it-IT" sz="2400" dirty="0" err="1" smtClean="0"/>
              <a:t>level</a:t>
            </a:r>
            <a:r>
              <a:rPr lang="it-IT" sz="2400" dirty="0" smtClean="0"/>
              <a:t> policy</a:t>
            </a:r>
            <a:endParaRPr lang="it-IT" sz="24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it-IT" sz="2400" dirty="0"/>
          </a:p>
          <a:p>
            <a:r>
              <a:rPr lang="it-IT" sz="2400" dirty="0" smtClean="0"/>
              <a:t>Access </a:t>
            </a:r>
            <a:r>
              <a:rPr lang="it-IT" sz="2400" dirty="0" err="1" smtClean="0"/>
              <a:t>level</a:t>
            </a:r>
            <a:r>
              <a:rPr lang="it-IT" sz="2400" dirty="0" smtClean="0"/>
              <a:t> </a:t>
            </a:r>
            <a:r>
              <a:rPr lang="it-IT" sz="2400" dirty="0" err="1" smtClean="0"/>
              <a:t>policies</a:t>
            </a:r>
            <a:r>
              <a:rPr lang="it-IT" sz="2400" dirty="0" smtClean="0"/>
              <a:t> are </a:t>
            </a:r>
            <a:r>
              <a:rPr lang="it-IT" sz="2400" dirty="0" err="1" smtClean="0"/>
              <a:t>defined</a:t>
            </a:r>
            <a:r>
              <a:rPr lang="it-IT" sz="2400" dirty="0" smtClean="0"/>
              <a:t> </a:t>
            </a:r>
            <a:r>
              <a:rPr lang="it-IT" sz="2400" dirty="0" smtClean="0"/>
              <a:t>by ??????? </a:t>
            </a:r>
            <a:r>
              <a:rPr lang="it-IT" sz="2400" dirty="0" err="1" smtClean="0"/>
              <a:t>EntityGroup</a:t>
            </a:r>
            <a:r>
              <a:rPr lang="it-IT" sz="2400" dirty="0" smtClean="0"/>
              <a:t>, </a:t>
            </a:r>
            <a:r>
              <a:rPr lang="it-IT" sz="2400" dirty="0" err="1" smtClean="0"/>
              <a:t>Entity</a:t>
            </a:r>
            <a:r>
              <a:rPr lang="it-IT" sz="2400" dirty="0" smtClean="0"/>
              <a:t> </a:t>
            </a:r>
            <a:r>
              <a:rPr lang="it-IT" sz="2400" dirty="0" smtClean="0"/>
              <a:t>and </a:t>
            </a:r>
            <a:r>
              <a:rPr lang="it-IT" sz="2400" dirty="0" smtClean="0"/>
              <a:t>Field</a:t>
            </a:r>
            <a:r>
              <a:rPr lang="it-IT" sz="2400" dirty="0" smtClean="0"/>
              <a:t>, in a </a:t>
            </a:r>
            <a:r>
              <a:rPr lang="it-IT" sz="2400" dirty="0" err="1" smtClean="0"/>
              <a:t>hierarchy</a:t>
            </a:r>
            <a:r>
              <a:rPr lang="it-IT" sz="2400" dirty="0" smtClean="0"/>
              <a:t> </a:t>
            </a:r>
            <a:r>
              <a:rPr lang="it-IT" sz="2400" dirty="0" err="1" smtClean="0"/>
              <a:t>solution</a:t>
            </a:r>
            <a:r>
              <a:rPr lang="it-IT" sz="2400" dirty="0" smtClean="0"/>
              <a:t>.</a:t>
            </a:r>
          </a:p>
          <a:p>
            <a:endParaRPr lang="it-IT" sz="2400" dirty="0" smtClean="0"/>
          </a:p>
          <a:p>
            <a:r>
              <a:rPr lang="it-IT" sz="2400" dirty="0" smtClean="0"/>
              <a:t>The </a:t>
            </a:r>
            <a:r>
              <a:rPr lang="it-IT" sz="2400" dirty="0" err="1" smtClean="0"/>
              <a:t>framework</a:t>
            </a:r>
            <a:r>
              <a:rPr lang="it-IT" sz="2400" dirty="0" smtClean="0"/>
              <a:t> </a:t>
            </a:r>
            <a:r>
              <a:rPr lang="it-IT" sz="2400" dirty="0" err="1" smtClean="0"/>
              <a:t>provides</a:t>
            </a:r>
            <a:r>
              <a:rPr lang="it-IT" sz="2400" dirty="0" smtClean="0"/>
              <a:t> </a:t>
            </a:r>
            <a:r>
              <a:rPr lang="it-IT" sz="2400" dirty="0" err="1" smtClean="0"/>
              <a:t>two</a:t>
            </a:r>
            <a:r>
              <a:rPr lang="it-IT" sz="2400" dirty="0" smtClean="0"/>
              <a:t> </a:t>
            </a:r>
            <a:r>
              <a:rPr lang="it-IT" sz="2400" dirty="0" err="1" smtClean="0"/>
              <a:t>different</a:t>
            </a:r>
            <a:r>
              <a:rPr lang="it-IT" sz="2400" dirty="0" smtClean="0"/>
              <a:t> </a:t>
            </a:r>
            <a:r>
              <a:rPr lang="it-IT" sz="2400" dirty="0" err="1" smtClean="0"/>
              <a:t>policies</a:t>
            </a:r>
            <a:r>
              <a:rPr lang="it-IT" sz="2400" dirty="0" smtClean="0"/>
              <a:t>:</a:t>
            </a:r>
            <a:endParaRPr lang="it-IT" sz="24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400" dirty="0" err="1" smtClean="0"/>
              <a:t>Block</a:t>
            </a:r>
            <a:r>
              <a:rPr lang="it-IT" sz="2400" dirty="0" smtClean="0"/>
              <a:t> with </a:t>
            </a:r>
            <a:r>
              <a:rPr lang="it-IT" sz="2400" dirty="0" err="1" smtClean="0"/>
              <a:t>restriction</a:t>
            </a:r>
            <a:endParaRPr lang="it-IT" sz="24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400" dirty="0" smtClean="0"/>
              <a:t>Access with </a:t>
            </a:r>
            <a:r>
              <a:rPr lang="it-IT" sz="2400" dirty="0" err="1" smtClean="0"/>
              <a:t>permission</a:t>
            </a:r>
            <a:endParaRPr lang="it-IT" sz="2400" dirty="0" smtClean="0"/>
          </a:p>
        </p:txBody>
      </p:sp>
    </p:spTree>
    <p:extLst>
      <p:ext uri="{BB962C8B-B14F-4D97-AF65-F5344CB8AC3E}">
        <p14:creationId xmlns:p14="http://schemas.microsoft.com/office/powerpoint/2010/main" val="396337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301758"/>
            <a:ext cx="12192000" cy="5562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8766176" cy="501650"/>
          </a:xfrm>
        </p:spPr>
        <p:txBody>
          <a:bodyPr/>
          <a:lstStyle/>
          <a:p>
            <a:pPr algn="r"/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Marco Livraghi </a:t>
            </a:r>
          </a:p>
          <a:p>
            <a:pPr algn="r"/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1400" b="1" dirty="0" err="1" smtClean="0">
                <a:solidFill>
                  <a:schemeClr val="bg1"/>
                </a:solidFill>
                <a:latin typeface="+mj-lt"/>
              </a:rPr>
              <a:t>Automatic</a:t>
            </a:r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 generation of web CRUD </a:t>
            </a:r>
            <a:r>
              <a:rPr lang="it-IT" sz="1400" b="1" dirty="0" err="1" smtClean="0">
                <a:solidFill>
                  <a:schemeClr val="bg1"/>
                </a:solidFill>
                <a:latin typeface="+mj-lt"/>
              </a:rPr>
              <a:t>applications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>
          <a:xfrm>
            <a:off x="10754436" y="6356350"/>
            <a:ext cx="900752" cy="501650"/>
          </a:xfrm>
        </p:spPr>
        <p:txBody>
          <a:bodyPr/>
          <a:lstStyle/>
          <a:p>
            <a:fld id="{0797AD00-C326-4210-A0F4-A98EE509344B}" type="slidenum">
              <a:rPr lang="en-US" smtClean="0">
                <a:solidFill>
                  <a:schemeClr val="bg1"/>
                </a:solidFill>
              </a:r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upload.wikimedia.org/wikipedia/it/archive/b/be/20151029123608!Logo_Politecnico_Milan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4975" y="163775"/>
            <a:ext cx="1437564" cy="143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tangolo 5"/>
          <p:cNvSpPr/>
          <p:nvPr/>
        </p:nvSpPr>
        <p:spPr>
          <a:xfrm>
            <a:off x="0" y="1288007"/>
            <a:ext cx="10594975" cy="1723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/>
          <p:cNvSpPr txBox="1"/>
          <p:nvPr/>
        </p:nvSpPr>
        <p:spPr>
          <a:xfrm>
            <a:off x="791570" y="356559"/>
            <a:ext cx="98034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 smtClean="0">
                <a:solidFill>
                  <a:srgbClr val="993300"/>
                </a:solidFill>
              </a:rPr>
              <a:t>Focus on: </a:t>
            </a:r>
            <a:r>
              <a:rPr lang="it-IT" sz="4800" dirty="0" err="1" smtClean="0">
                <a:solidFill>
                  <a:srgbClr val="993300"/>
                </a:solidFill>
              </a:rPr>
              <a:t>documentation</a:t>
            </a:r>
            <a:endParaRPr lang="it-IT" sz="4800" dirty="0" smtClean="0">
              <a:solidFill>
                <a:srgbClr val="993300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791570" y="1801906"/>
            <a:ext cx="96254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/>
              <a:t>Swagger</a:t>
            </a:r>
            <a:r>
              <a:rPr lang="it-IT" sz="2400" dirty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the </a:t>
            </a:r>
            <a:r>
              <a:rPr lang="it-IT" sz="2400" dirty="0" err="1"/>
              <a:t>adopted</a:t>
            </a:r>
            <a:r>
              <a:rPr lang="it-IT" sz="2400" dirty="0"/>
              <a:t> </a:t>
            </a:r>
            <a:r>
              <a:rPr lang="it-IT" sz="2400" dirty="0" err="1"/>
              <a:t>framework</a:t>
            </a:r>
            <a:r>
              <a:rPr lang="it-IT" sz="2400" dirty="0"/>
              <a:t> </a:t>
            </a:r>
            <a:r>
              <a:rPr lang="it-IT" sz="2400" dirty="0" smtClean="0"/>
              <a:t>for </a:t>
            </a:r>
            <a:r>
              <a:rPr lang="it-IT" sz="2400" dirty="0" err="1" smtClean="0"/>
              <a:t>documentation</a:t>
            </a:r>
            <a:r>
              <a:rPr lang="it-IT" sz="2400" dirty="0" smtClean="0"/>
              <a:t>. </a:t>
            </a:r>
            <a:r>
              <a:rPr lang="it-IT" sz="2400" dirty="0" err="1" smtClean="0"/>
              <a:t>It</a:t>
            </a:r>
            <a:r>
              <a:rPr lang="it-IT" sz="2400" dirty="0" smtClean="0"/>
              <a:t> </a:t>
            </a:r>
            <a:r>
              <a:rPr lang="it-IT" sz="2400" dirty="0" err="1" smtClean="0"/>
              <a:t>grants</a:t>
            </a:r>
            <a:r>
              <a:rPr lang="it-IT" sz="2400" dirty="0" smtClean="0"/>
              <a:t>:</a:t>
            </a:r>
          </a:p>
          <a:p>
            <a:endParaRPr lang="it-IT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400" dirty="0" err="1" smtClean="0"/>
              <a:t>Textual</a:t>
            </a:r>
            <a:r>
              <a:rPr lang="it-IT" sz="2400" dirty="0" smtClean="0"/>
              <a:t> </a:t>
            </a:r>
            <a:r>
              <a:rPr lang="it-IT" sz="2400" dirty="0" err="1" smtClean="0"/>
              <a:t>description</a:t>
            </a:r>
            <a:r>
              <a:rPr lang="it-IT" sz="2400" dirty="0" smtClean="0"/>
              <a:t> of </a:t>
            </a:r>
            <a:r>
              <a:rPr lang="it-IT" sz="2400" dirty="0" err="1" smtClean="0"/>
              <a:t>each</a:t>
            </a:r>
            <a:r>
              <a:rPr lang="it-IT" sz="2400" dirty="0" smtClean="0"/>
              <a:t> REST </a:t>
            </a:r>
            <a:r>
              <a:rPr lang="it-IT" sz="2400" dirty="0" smtClean="0"/>
              <a:t>API</a:t>
            </a:r>
            <a:endParaRPr lang="it-IT" sz="24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it-IT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400" dirty="0" smtClean="0"/>
              <a:t>Technical </a:t>
            </a:r>
            <a:r>
              <a:rPr lang="it-IT" sz="2400" dirty="0" err="1" smtClean="0"/>
              <a:t>description</a:t>
            </a:r>
            <a:r>
              <a:rPr lang="it-IT" sz="2400" dirty="0" smtClean="0"/>
              <a:t> of </a:t>
            </a:r>
            <a:r>
              <a:rPr lang="it-IT" sz="2400" dirty="0" err="1" smtClean="0"/>
              <a:t>each</a:t>
            </a:r>
            <a:r>
              <a:rPr lang="it-IT" sz="2400" dirty="0" smtClean="0"/>
              <a:t> JSON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it-IT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400" dirty="0" err="1" smtClean="0"/>
              <a:t>Possibility</a:t>
            </a:r>
            <a:r>
              <a:rPr lang="it-IT" sz="2400" dirty="0" smtClean="0"/>
              <a:t> to test </a:t>
            </a:r>
            <a:r>
              <a:rPr lang="it-IT" sz="2400" dirty="0" err="1" smtClean="0"/>
              <a:t>each</a:t>
            </a:r>
            <a:r>
              <a:rPr lang="it-IT" sz="2400" dirty="0" smtClean="0"/>
              <a:t> REST API</a:t>
            </a:r>
            <a:endParaRPr lang="en-US" sz="2400" dirty="0"/>
          </a:p>
        </p:txBody>
      </p:sp>
      <p:pic>
        <p:nvPicPr>
          <p:cNvPr id="2050" name="Picture 2" descr="https://www.predic8.com/public/enterprise/swagger-rest-api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73"/>
          <a:stretch/>
        </p:blipFill>
        <p:spPr bwMode="auto">
          <a:xfrm>
            <a:off x="5604279" y="3009752"/>
            <a:ext cx="6070191" cy="2953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490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681</Words>
  <Application>Microsoft Office PowerPoint</Application>
  <PresentationFormat>Widescreen</PresentationFormat>
  <Paragraphs>151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generation of web crud applications</dc:title>
  <dc:creator>Marco Livraghi</dc:creator>
  <cp:lastModifiedBy>Marco Livraghi</cp:lastModifiedBy>
  <cp:revision>53</cp:revision>
  <dcterms:created xsi:type="dcterms:W3CDTF">2016-09-03T11:29:23Z</dcterms:created>
  <dcterms:modified xsi:type="dcterms:W3CDTF">2016-09-11T15:02:32Z</dcterms:modified>
</cp:coreProperties>
</file>