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4"/>
    <p:restoredTop sz="81863"/>
  </p:normalViewPr>
  <p:slideViewPr>
    <p:cSldViewPr snapToGrid="0" snapToObjects="1">
      <p:cViewPr varScale="1">
        <p:scale>
          <a:sx n="80" d="100"/>
          <a:sy n="80" d="100"/>
        </p:scale>
        <p:origin x="7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14A9A-9872-1B45-A51E-3B147366E1A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5DF-FBDE-2548-8944-37C83AAD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5DF-FBDE-2548-8944-37C83AAD4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6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Heading in wrong place</a:t>
            </a:r>
          </a:p>
          <a:p>
            <a:r>
              <a:rPr lang="en-US" dirty="0"/>
              <a:t>no body</a:t>
            </a:r>
          </a:p>
          <a:p>
            <a:r>
              <a:rPr lang="en-US" dirty="0"/>
              <a:t>h1 is main heading </a:t>
            </a:r>
          </a:p>
          <a:p>
            <a:r>
              <a:rPr lang="en-US" dirty="0"/>
              <a:t>pr should be </a:t>
            </a:r>
            <a:r>
              <a:rPr lang="en-US" dirty="0" err="1"/>
              <a:t>br</a:t>
            </a:r>
            <a:endParaRPr lang="en-US" dirty="0"/>
          </a:p>
          <a:p>
            <a:r>
              <a:rPr lang="en-US" dirty="0" err="1"/>
              <a:t>img</a:t>
            </a:r>
            <a:r>
              <a:rPr lang="en-US" dirty="0"/>
              <a:t> is </a:t>
            </a:r>
            <a:r>
              <a:rPr lang="en-US" dirty="0" err="1"/>
              <a:t>src</a:t>
            </a:r>
            <a:r>
              <a:rPr lang="en-US" dirty="0"/>
              <a:t>, not </a:t>
            </a:r>
            <a:r>
              <a:rPr lang="en-US" dirty="0" err="1"/>
              <a:t>scr</a:t>
            </a:r>
            <a:endParaRPr lang="en-US" dirty="0"/>
          </a:p>
          <a:p>
            <a:r>
              <a:rPr lang="en-US" dirty="0"/>
              <a:t>Google is missing http://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5DF-FBDE-2548-8944-37C83AAD40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identical id’s</a:t>
            </a:r>
          </a:p>
          <a:p>
            <a:r>
              <a:rPr lang="en-US" dirty="0"/>
              <a:t>class is fine ( called pics means nothing )</a:t>
            </a:r>
          </a:p>
          <a:p>
            <a:r>
              <a:rPr lang="en-US" dirty="0"/>
              <a:t>hyperlink missing an e in </a:t>
            </a:r>
            <a:r>
              <a:rPr lang="en-US" dirty="0" err="1"/>
              <a:t>href</a:t>
            </a:r>
            <a:endParaRPr lang="en-US" dirty="0"/>
          </a:p>
          <a:p>
            <a:r>
              <a:rPr lang="en-US" dirty="0"/>
              <a:t>no body or </a:t>
            </a:r>
            <a:r>
              <a:rPr lang="en-US"/>
              <a:t>close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5DF-FBDE-2548-8944-37C83AAD4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822-AD9D-9845-97CD-456F2C29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FAA6-3D1E-8248-8536-419B83FFCAF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38200" y="2128838"/>
            <a:ext cx="10515600" cy="3489325"/>
          </a:xfrm>
        </p:spPr>
        <p:txBody>
          <a:bodyPr/>
          <a:lstStyle>
            <a:lvl1pPr>
              <a:defRPr b="1" i="0">
                <a:latin typeface="American Typewriter Semibold" panose="02090604020004020304" pitchFamily="18" charset="77"/>
              </a:defRPr>
            </a:lvl1pPr>
          </a:lstStyle>
          <a:p>
            <a:pPr lvl="0"/>
            <a:r>
              <a:rPr lang="en-US" dirty="0"/>
              <a:t>Objective 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Objective 2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Objective 3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039046-49EE-E94E-90EE-3B8B3BB9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34868-D97F-2C42-BD11-CEB439D60B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50" y="554038"/>
            <a:ext cx="1962150" cy="528637"/>
          </a:xfrm>
        </p:spPr>
        <p:txBody>
          <a:bodyPr/>
          <a:lstStyle/>
          <a:p>
            <a:pPr lvl="0"/>
            <a:r>
              <a:rPr lang="en-US" dirty="0"/>
              <a:t>label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A533447-C72C-C54D-9980-CE1DF76AE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313" y="2763838"/>
            <a:ext cx="1962150" cy="528637"/>
          </a:xfrm>
        </p:spPr>
        <p:txBody>
          <a:bodyPr/>
          <a:lstStyle/>
          <a:p>
            <a:pPr lvl="0"/>
            <a:r>
              <a:rPr lang="en-US" dirty="0"/>
              <a:t>label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301830-059B-AD4C-B23A-3C9A2A3955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313" y="4973638"/>
            <a:ext cx="1962150" cy="528637"/>
          </a:xfrm>
        </p:spPr>
        <p:txBody>
          <a:bodyPr/>
          <a:lstStyle/>
          <a:p>
            <a:pPr lvl="0"/>
            <a:r>
              <a:rPr lang="en-US" dirty="0"/>
              <a:t>label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D659FF-D477-3C40-86D7-F9D39B6FB0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54887" y="554038"/>
            <a:ext cx="1962150" cy="528637"/>
          </a:xfrm>
        </p:spPr>
        <p:txBody>
          <a:bodyPr/>
          <a:lstStyle/>
          <a:p>
            <a:pPr lvl="0"/>
            <a:r>
              <a:rPr lang="en-US" dirty="0"/>
              <a:t>label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052A9F8-CE15-694E-9102-46CCDEBABD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91650" y="2763838"/>
            <a:ext cx="1962150" cy="528637"/>
          </a:xfrm>
        </p:spPr>
        <p:txBody>
          <a:bodyPr/>
          <a:lstStyle/>
          <a:p>
            <a:pPr lvl="0"/>
            <a:r>
              <a:rPr lang="en-US" dirty="0"/>
              <a:t>label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AC1B24A-3933-9343-AE27-DCFE41CE75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91650" y="4973638"/>
            <a:ext cx="1962150" cy="528637"/>
          </a:xfrm>
        </p:spPr>
        <p:txBody>
          <a:bodyPr/>
          <a:lstStyle/>
          <a:p>
            <a:pPr lvl="0"/>
            <a:r>
              <a:rPr lang="en-US" dirty="0"/>
              <a:t>label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C1DCD3-6E7F-724B-851B-152AE201D908}"/>
              </a:ext>
            </a:extLst>
          </p:cNvPr>
          <p:cNvCxnSpPr>
            <a:cxnSpLocks/>
            <a:stCxn id="5" idx="3"/>
          </p:cNvCxnSpPr>
          <p:nvPr userDrawn="1"/>
        </p:nvCxnSpPr>
        <p:spPr>
          <a:xfrm>
            <a:off x="2298700" y="818357"/>
            <a:ext cx="1206500" cy="10750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66497-BD29-AD4E-8A62-80792051FB6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 flipV="1">
            <a:off x="2335463" y="3028156"/>
            <a:ext cx="1169737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330F4D-D85C-194B-A597-F77DB54F9256}"/>
              </a:ext>
            </a:extLst>
          </p:cNvPr>
          <p:cNvCxnSpPr>
            <a:cxnSpLocks/>
          </p:cNvCxnSpPr>
          <p:nvPr userDrawn="1"/>
        </p:nvCxnSpPr>
        <p:spPr>
          <a:xfrm flipV="1">
            <a:off x="2408321" y="4135605"/>
            <a:ext cx="1317012" cy="1085996"/>
          </a:xfrm>
          <a:prstGeom prst="straightConnector1">
            <a:avLst/>
          </a:prstGeom>
          <a:ln w="28575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6A87A4-4195-6144-964E-F4EC5FF4413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flipH="1" flipV="1">
            <a:off x="8178800" y="4364565"/>
            <a:ext cx="1212850" cy="8733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065C12-E5EA-4744-BE94-36CC3DB8C747}"/>
              </a:ext>
            </a:extLst>
          </p:cNvPr>
          <p:cNvCxnSpPr>
            <a:cxnSpLocks/>
            <a:stCxn id="9" idx="1"/>
          </p:cNvCxnSpPr>
          <p:nvPr userDrawn="1"/>
        </p:nvCxnSpPr>
        <p:spPr>
          <a:xfrm flipH="1">
            <a:off x="8178800" y="3028157"/>
            <a:ext cx="1212850" cy="35358"/>
          </a:xfrm>
          <a:prstGeom prst="straightConnector1">
            <a:avLst/>
          </a:prstGeom>
          <a:ln w="28575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88B471-D156-CB44-ACDE-638958D09B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148387" y="701842"/>
            <a:ext cx="1206501" cy="1022978"/>
          </a:xfrm>
          <a:prstGeom prst="straightConnector1">
            <a:avLst/>
          </a:prstGeom>
          <a:ln w="28575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4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822-AD9D-9845-97CD-456F2C29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4" y="335839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4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822-AD9D-9845-97CD-456F2C29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4" y="335839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751983-F665-CB4E-B24B-C6D51B9A1D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9175" y="2033588"/>
            <a:ext cx="5076825" cy="40671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h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822-AD9D-9845-97CD-456F2C29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4" y="335839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ECD74-3BEC-9A4B-BD76-0B893868A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CJM 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B8F8-0360-A842-A73C-1F70A257C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HTML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751983-F665-CB4E-B24B-C6D51B9A1D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9175" y="2033588"/>
            <a:ext cx="10515099" cy="40671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4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70A8C-7522-E243-AF83-A0CA787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41B9-ED7D-0B4D-BEAD-1DE10677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1B1E-4099-E149-ADB2-0088D1699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CJM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446A-CD0A-9C45-8E4D-4C434E542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HTML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B74F9A1-1178-C042-BA92-D60AE1F906DE}"/>
              </a:ext>
            </a:extLst>
          </p:cNvPr>
          <p:cNvSpPr/>
          <p:nvPr userDrawn="1"/>
        </p:nvSpPr>
        <p:spPr>
          <a:xfrm rot="10800000">
            <a:off x="10479505" y="-58571"/>
            <a:ext cx="1712495" cy="1825625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CF93F-8428-D644-BE48-016171BF3CC5}"/>
              </a:ext>
            </a:extLst>
          </p:cNvPr>
          <p:cNvSpPr txBox="1"/>
          <p:nvPr userDrawn="1"/>
        </p:nvSpPr>
        <p:spPr>
          <a:xfrm>
            <a:off x="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latin typeface="American Typewriter Semibold" panose="02090604020004020304" pitchFamily="18" charset="77"/>
              </a:rPr>
              <a:t>CJM</a:t>
            </a:r>
          </a:p>
        </p:txBody>
      </p:sp>
    </p:spTree>
    <p:extLst>
      <p:ext uri="{BB962C8B-B14F-4D97-AF65-F5344CB8AC3E}">
        <p14:creationId xmlns:p14="http://schemas.microsoft.com/office/powerpoint/2010/main" val="232036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2060"/>
          </a:solidFill>
          <a:latin typeface="American Typewriter Semibold" panose="02090604020004020304" pitchFamily="18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rgbClr val="002060"/>
          </a:solidFill>
          <a:latin typeface="American Typewriter Light" panose="02090304020004020304" pitchFamily="18" charset="77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American Typewriter Light" panose="02090304020004020304" pitchFamily="18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American Typewriter Light" panose="02090304020004020304" pitchFamily="18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merican Typewriter Light" panose="02090304020004020304" pitchFamily="18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merican Typewriter Light" panose="02090304020004020304" pitchFamily="18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v2/share/basic-html-tags/767cb879-f85b-49d9-8fff-6b3193cd623b" TargetMode="External"/><Relationship Id="rId2" Type="http://schemas.openxmlformats.org/officeDocument/2006/relationships/hyperlink" Target="https://create.kahoot.it/v2/share/html/3a1fe17b-f71d-47ff-b853-22595b6393bd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e.kahoot.it/v2/share/css/2c4ff4e1-867f-4e9b-9ecd-ed446a7ebae7" TargetMode="External"/><Relationship Id="rId4" Type="http://schemas.openxmlformats.org/officeDocument/2006/relationships/hyperlink" Target="https://create.kahoot.it/v2/share/css/ebf27758-c6ab-4b72-99a2-ce7021882a7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F2D7-E917-8540-BDF1-8937031A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Plenaries</a:t>
            </a:r>
          </a:p>
        </p:txBody>
      </p:sp>
    </p:spTree>
    <p:extLst>
      <p:ext uri="{BB962C8B-B14F-4D97-AF65-F5344CB8AC3E}">
        <p14:creationId xmlns:p14="http://schemas.microsoft.com/office/powerpoint/2010/main" val="32051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29520-5B07-034A-8D72-F833A19B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web design in exactly 8 words</a:t>
            </a:r>
          </a:p>
        </p:txBody>
      </p:sp>
    </p:spTree>
    <p:extLst>
      <p:ext uri="{BB962C8B-B14F-4D97-AF65-F5344CB8AC3E}">
        <p14:creationId xmlns:p14="http://schemas.microsoft.com/office/powerpoint/2010/main" val="340248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29520-5B07-034A-8D72-F833A19B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CSS in exactly 7 words</a:t>
            </a:r>
          </a:p>
        </p:txBody>
      </p:sp>
    </p:spTree>
    <p:extLst>
      <p:ext uri="{BB962C8B-B14F-4D97-AF65-F5344CB8AC3E}">
        <p14:creationId xmlns:p14="http://schemas.microsoft.com/office/powerpoint/2010/main" val="63798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29520-5B07-034A-8D72-F833A19B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HTML Layouts in exactly 9 words</a:t>
            </a:r>
          </a:p>
        </p:txBody>
      </p:sp>
    </p:spTree>
    <p:extLst>
      <p:ext uri="{BB962C8B-B14F-4D97-AF65-F5344CB8AC3E}">
        <p14:creationId xmlns:p14="http://schemas.microsoft.com/office/powerpoint/2010/main" val="330972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29520-5B07-034A-8D72-F833A19B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 paper , </a:t>
            </a:r>
            <a:r>
              <a:rPr lang="en-US" dirty="0" err="1"/>
              <a:t>summarise</a:t>
            </a:r>
            <a:r>
              <a:rPr lang="en-US" dirty="0"/>
              <a:t> todays lesson in HTML ( don’t forget titles, text , pictures and maybe even a link )</a:t>
            </a:r>
          </a:p>
        </p:txBody>
      </p:sp>
    </p:spTree>
    <p:extLst>
      <p:ext uri="{BB962C8B-B14F-4D97-AF65-F5344CB8AC3E}">
        <p14:creationId xmlns:p14="http://schemas.microsoft.com/office/powerpoint/2010/main" val="367562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2DFBEE-CDDA-D745-81CB-1D3F25F3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Yes No Black White True False</a:t>
            </a:r>
          </a:p>
        </p:txBody>
      </p:sp>
    </p:spTree>
    <p:extLst>
      <p:ext uri="{BB962C8B-B14F-4D97-AF65-F5344CB8AC3E}">
        <p14:creationId xmlns:p14="http://schemas.microsoft.com/office/powerpoint/2010/main" val="232286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28343C-F48A-114B-9BFF-69FB886A0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3499"/>
              </p:ext>
            </p:extLst>
          </p:nvPr>
        </p:nvGraphicFramePr>
        <p:xfrm>
          <a:off x="1749612" y="1862666"/>
          <a:ext cx="8128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549493852"/>
                    </a:ext>
                  </a:extLst>
                </a:gridCol>
                <a:gridCol w="5816600">
                  <a:extLst>
                    <a:ext uri="{9D8B030D-6E8A-4147-A177-3AD203B41FA5}">
                      <a16:colId xmlns:a16="http://schemas.microsoft.com/office/drawing/2014/main" val="5438351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4000" dirty="0"/>
                        <a:t>Kahoot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8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</a:t>
                      </a:r>
                      <a:r>
                        <a:rPr lang="en-US" dirty="0" err="1">
                          <a:hlinkClick r:id="rId2"/>
                        </a:rPr>
                        <a:t>create.kahoot.it</a:t>
                      </a:r>
                      <a:r>
                        <a:rPr lang="en-US" dirty="0">
                          <a:hlinkClick r:id="rId2"/>
                        </a:rPr>
                        <a:t>/v2/share/html/3a1fe17b-f71d-47ff-b853-22595b6393bd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9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</a:t>
                      </a:r>
                      <a:r>
                        <a:rPr lang="en-US" dirty="0" err="1">
                          <a:hlinkClick r:id="rId3"/>
                        </a:rPr>
                        <a:t>create.kahoot.it</a:t>
                      </a:r>
                      <a:r>
                        <a:rPr lang="en-US" dirty="0">
                          <a:hlinkClick r:id="rId3"/>
                        </a:rPr>
                        <a:t>/v2/share/basic-html-tags/767cb879-f85b-49d9-8fff-6b3193cd623b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1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</a:t>
                      </a:r>
                      <a:r>
                        <a:rPr lang="en-US" dirty="0" err="1">
                          <a:hlinkClick r:id="rId4"/>
                        </a:rPr>
                        <a:t>create.kahoot.it</a:t>
                      </a:r>
                      <a:r>
                        <a:rPr lang="en-US" dirty="0">
                          <a:hlinkClick r:id="rId4"/>
                        </a:rPr>
                        <a:t>/v2/share/</a:t>
                      </a:r>
                      <a:r>
                        <a:rPr lang="en-US" dirty="0" err="1">
                          <a:hlinkClick r:id="rId4"/>
                        </a:rPr>
                        <a:t>css</a:t>
                      </a:r>
                      <a:r>
                        <a:rPr lang="en-US" dirty="0">
                          <a:hlinkClick r:id="rId4"/>
                        </a:rPr>
                        <a:t>/ebf27758-c6ab-4b72-99a2-ce7021882a77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49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</a:t>
                      </a:r>
                      <a:r>
                        <a:rPr lang="en-US" dirty="0" err="1">
                          <a:hlinkClick r:id="rId5"/>
                        </a:rPr>
                        <a:t>create.kahoot.it</a:t>
                      </a:r>
                      <a:r>
                        <a:rPr lang="en-US" dirty="0">
                          <a:hlinkClick r:id="rId5"/>
                        </a:rPr>
                        <a:t>/v2/share/</a:t>
                      </a:r>
                      <a:r>
                        <a:rPr lang="en-US" dirty="0" err="1">
                          <a:hlinkClick r:id="rId5"/>
                        </a:rPr>
                        <a:t>css</a:t>
                      </a:r>
                      <a:r>
                        <a:rPr lang="en-US" dirty="0">
                          <a:hlinkClick r:id="rId5"/>
                        </a:rPr>
                        <a:t>/2c4ff4e1-867f-4e9b-9ecd-ed446a7ebae7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9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78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6616-6A3A-B340-BE8F-523DA4C5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mistakes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C4991-23FE-2048-A070-2DD1C1DE59C2}"/>
              </a:ext>
            </a:extLst>
          </p:cNvPr>
          <p:cNvSpPr/>
          <p:nvPr/>
        </p:nvSpPr>
        <p:spPr>
          <a:xfrm>
            <a:off x="1705535" y="1805552"/>
            <a:ext cx="878092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&lt;!DOCTYPE </a:t>
            </a:r>
            <a:r>
              <a:rPr lang="en-GB" sz="2800" b="1" dirty="0">
                <a:solidFill>
                  <a:srgbClr val="0000FF"/>
                </a:solidFill>
              </a:rPr>
              <a:t>html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&lt;</a:t>
            </a:r>
            <a:r>
              <a:rPr lang="en-GB" sz="2800" b="1" dirty="0">
                <a:solidFill>
                  <a:srgbClr val="000080"/>
                </a:solidFill>
              </a:rPr>
              <a:t>html </a:t>
            </a:r>
            <a:r>
              <a:rPr lang="en-GB" sz="2800" b="1" dirty="0">
                <a:solidFill>
                  <a:srgbClr val="0000FF"/>
                </a:solidFill>
              </a:rPr>
              <a:t>lang</a:t>
            </a:r>
            <a:r>
              <a:rPr lang="en-GB" sz="2800" b="1" dirty="0">
                <a:solidFill>
                  <a:srgbClr val="008000"/>
                </a:solidFill>
              </a:rPr>
              <a:t>="</a:t>
            </a:r>
            <a:r>
              <a:rPr lang="en-GB" sz="2800" b="1" dirty="0" err="1">
                <a:solidFill>
                  <a:srgbClr val="008000"/>
                </a:solidFill>
              </a:rPr>
              <a:t>en</a:t>
            </a:r>
            <a:r>
              <a:rPr lang="en-GB" sz="2800" b="1" dirty="0">
                <a:solidFill>
                  <a:srgbClr val="008000"/>
                </a:solidFill>
              </a:rPr>
              <a:t>"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&lt;</a:t>
            </a:r>
            <a:r>
              <a:rPr lang="en-GB" sz="2800" b="1" dirty="0">
                <a:solidFill>
                  <a:srgbClr val="000080"/>
                </a:solidFill>
              </a:rPr>
              <a:t>head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    &lt;</a:t>
            </a:r>
            <a:r>
              <a:rPr lang="en-GB" sz="2800" b="1" dirty="0">
                <a:solidFill>
                  <a:srgbClr val="000080"/>
                </a:solidFill>
              </a:rPr>
              <a:t>meta </a:t>
            </a:r>
            <a:r>
              <a:rPr lang="en-GB" sz="2800" b="1" dirty="0">
                <a:solidFill>
                  <a:srgbClr val="0000FF"/>
                </a:solidFill>
              </a:rPr>
              <a:t>charset</a:t>
            </a:r>
            <a:r>
              <a:rPr lang="en-GB" sz="2800" b="1" dirty="0">
                <a:solidFill>
                  <a:srgbClr val="008000"/>
                </a:solidFill>
              </a:rPr>
              <a:t>="UTF-8"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    &lt;</a:t>
            </a:r>
            <a:r>
              <a:rPr lang="en-GB" sz="2800" b="1" dirty="0">
                <a:solidFill>
                  <a:srgbClr val="000080"/>
                </a:solidFill>
              </a:rPr>
              <a:t>title</a:t>
            </a:r>
            <a:r>
              <a:rPr lang="en-GB" sz="2800" dirty="0"/>
              <a:t>&gt;This is the heading&lt;/</a:t>
            </a:r>
            <a:r>
              <a:rPr lang="en-GB" sz="2800" b="1" dirty="0">
                <a:solidFill>
                  <a:srgbClr val="000080"/>
                </a:solidFill>
              </a:rPr>
              <a:t>title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&lt;/</a:t>
            </a:r>
            <a:r>
              <a:rPr lang="en-GB" sz="2800" b="1" dirty="0">
                <a:solidFill>
                  <a:srgbClr val="000080"/>
                </a:solidFill>
              </a:rPr>
              <a:t>head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&lt;</a:t>
            </a:r>
            <a:r>
              <a:rPr lang="en-GB" sz="2800" b="1" dirty="0">
                <a:solidFill>
                  <a:srgbClr val="000080"/>
                </a:solidFill>
              </a:rPr>
              <a:t>h1</a:t>
            </a:r>
            <a:r>
              <a:rPr lang="en-GB" sz="2800" dirty="0"/>
              <a:t>&gt;I'm a sub&lt;</a:t>
            </a:r>
            <a:r>
              <a:rPr lang="en-GB" sz="2800" b="1" dirty="0">
                <a:solidFill>
                  <a:srgbClr val="000080"/>
                </a:solidFill>
              </a:rPr>
              <a:t>pr</a:t>
            </a:r>
            <a:r>
              <a:rPr lang="en-GB" sz="2800" dirty="0"/>
              <a:t>&gt; heading&lt;/</a:t>
            </a:r>
            <a:r>
              <a:rPr lang="en-GB" sz="2800" b="1" dirty="0">
                <a:solidFill>
                  <a:srgbClr val="000080"/>
                </a:solidFill>
              </a:rPr>
              <a:t>h1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&lt;</a:t>
            </a:r>
            <a:r>
              <a:rPr lang="en-GB" sz="2800" b="1" dirty="0">
                <a:solidFill>
                  <a:srgbClr val="000080"/>
                </a:solidFill>
              </a:rPr>
              <a:t>p</a:t>
            </a:r>
            <a:r>
              <a:rPr lang="en-GB" sz="2800" dirty="0"/>
              <a:t>&gt;This is a paragraph</a:t>
            </a:r>
            <a:br>
              <a:rPr lang="en-GB" sz="2800" dirty="0"/>
            </a:br>
            <a:r>
              <a:rPr lang="en-GB" sz="2800" dirty="0"/>
              <a:t>    &lt;</a:t>
            </a:r>
            <a:r>
              <a:rPr lang="en-GB" sz="2800" b="1" dirty="0" err="1">
                <a:solidFill>
                  <a:srgbClr val="000080"/>
                </a:solidFill>
              </a:rPr>
              <a:t>img</a:t>
            </a:r>
            <a:r>
              <a:rPr lang="en-GB" sz="2800" b="1" dirty="0">
                <a:solidFill>
                  <a:srgbClr val="000080"/>
                </a:solidFill>
              </a:rPr>
              <a:t> </a:t>
            </a:r>
            <a:r>
              <a:rPr lang="en-GB" sz="2800" b="1" dirty="0" err="1">
                <a:solidFill>
                  <a:srgbClr val="0000FF"/>
                </a:solidFill>
              </a:rPr>
              <a:t>scr</a:t>
            </a:r>
            <a:r>
              <a:rPr lang="en-GB" sz="2800" b="1" dirty="0">
                <a:solidFill>
                  <a:srgbClr val="008000"/>
                </a:solidFill>
              </a:rPr>
              <a:t>="</a:t>
            </a:r>
            <a:r>
              <a:rPr lang="en-GB" sz="2800" b="1" dirty="0" err="1">
                <a:solidFill>
                  <a:srgbClr val="008000"/>
                </a:solidFill>
              </a:rPr>
              <a:t>theWorld.jpg</a:t>
            </a:r>
            <a:r>
              <a:rPr lang="en-GB" sz="2800" b="1" dirty="0">
                <a:solidFill>
                  <a:srgbClr val="008000"/>
                </a:solidFill>
              </a:rPr>
              <a:t>"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    &lt;</a:t>
            </a:r>
            <a:r>
              <a:rPr lang="en-GB" sz="2800" b="1" dirty="0">
                <a:solidFill>
                  <a:srgbClr val="000080"/>
                </a:solidFill>
              </a:rPr>
              <a:t>a </a:t>
            </a:r>
            <a:r>
              <a:rPr lang="en-GB" sz="2800" b="1" dirty="0" err="1">
                <a:solidFill>
                  <a:srgbClr val="0000FF"/>
                </a:solidFill>
              </a:rPr>
              <a:t>href</a:t>
            </a:r>
            <a:r>
              <a:rPr lang="en-GB" sz="2800" b="1" dirty="0">
                <a:solidFill>
                  <a:srgbClr val="008000"/>
                </a:solidFill>
              </a:rPr>
              <a:t>="</a:t>
            </a:r>
            <a:r>
              <a:rPr lang="en-GB" sz="2800" b="1" dirty="0" err="1">
                <a:solidFill>
                  <a:srgbClr val="008000"/>
                </a:solidFill>
              </a:rPr>
              <a:t>www.google.com</a:t>
            </a:r>
            <a:r>
              <a:rPr lang="en-GB" sz="2800" b="1" dirty="0">
                <a:solidFill>
                  <a:srgbClr val="008000"/>
                </a:solidFill>
              </a:rPr>
              <a:t>"</a:t>
            </a:r>
            <a:r>
              <a:rPr lang="en-GB" sz="2800" dirty="0"/>
              <a:t>&gt;Google&lt;/</a:t>
            </a:r>
            <a:r>
              <a:rPr lang="en-GB" sz="2800" b="1" dirty="0">
                <a:solidFill>
                  <a:srgbClr val="000080"/>
                </a:solidFill>
              </a:rPr>
              <a:t>a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&lt;/</a:t>
            </a:r>
            <a:r>
              <a:rPr lang="en-GB" sz="2800" b="1" dirty="0">
                <a:solidFill>
                  <a:srgbClr val="000080"/>
                </a:solidFill>
              </a:rPr>
              <a:t>html</a:t>
            </a:r>
            <a:r>
              <a:rPr lang="en-GB" sz="2800" dirty="0"/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246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ED53-270E-C54D-8DE1-22895BCD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mistakes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E46B60-B10E-C342-9AB1-77E6C83FA884}"/>
              </a:ext>
            </a:extLst>
          </p:cNvPr>
          <p:cNvSpPr/>
          <p:nvPr/>
        </p:nvSpPr>
        <p:spPr>
          <a:xfrm>
            <a:off x="2237873" y="1595021"/>
            <a:ext cx="893545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&lt;!DOCTYPE </a:t>
            </a:r>
            <a:r>
              <a:rPr lang="en-GB" sz="2800" b="1" dirty="0">
                <a:solidFill>
                  <a:srgbClr val="0000FF"/>
                </a:solidFill>
              </a:rPr>
              <a:t>html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&lt;</a:t>
            </a:r>
            <a:r>
              <a:rPr lang="en-GB" sz="2800" b="1" dirty="0">
                <a:solidFill>
                  <a:srgbClr val="000080"/>
                </a:solidFill>
              </a:rPr>
              <a:t>html </a:t>
            </a:r>
            <a:r>
              <a:rPr lang="en-GB" sz="2800" b="1" dirty="0">
                <a:solidFill>
                  <a:srgbClr val="0000FF"/>
                </a:solidFill>
              </a:rPr>
              <a:t>lang</a:t>
            </a:r>
            <a:r>
              <a:rPr lang="en-GB" sz="2800" b="1" dirty="0">
                <a:solidFill>
                  <a:srgbClr val="008000"/>
                </a:solidFill>
              </a:rPr>
              <a:t>="</a:t>
            </a:r>
            <a:r>
              <a:rPr lang="en-GB" sz="2800" b="1" dirty="0" err="1">
                <a:solidFill>
                  <a:srgbClr val="008000"/>
                </a:solidFill>
              </a:rPr>
              <a:t>en</a:t>
            </a:r>
            <a:r>
              <a:rPr lang="en-GB" sz="2800" b="1" dirty="0">
                <a:solidFill>
                  <a:srgbClr val="008000"/>
                </a:solidFill>
              </a:rPr>
              <a:t>"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&lt;</a:t>
            </a:r>
            <a:r>
              <a:rPr lang="en-GB" sz="2800" b="1" dirty="0">
                <a:solidFill>
                  <a:srgbClr val="000080"/>
                </a:solidFill>
              </a:rPr>
              <a:t>head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    &lt;</a:t>
            </a:r>
            <a:r>
              <a:rPr lang="en-GB" sz="2800" b="1" dirty="0">
                <a:solidFill>
                  <a:srgbClr val="000080"/>
                </a:solidFill>
              </a:rPr>
              <a:t>meta </a:t>
            </a:r>
            <a:r>
              <a:rPr lang="en-GB" sz="2800" b="1" dirty="0">
                <a:solidFill>
                  <a:srgbClr val="0000FF"/>
                </a:solidFill>
              </a:rPr>
              <a:t>charset</a:t>
            </a:r>
            <a:r>
              <a:rPr lang="en-GB" sz="2800" b="1" dirty="0">
                <a:solidFill>
                  <a:srgbClr val="008000"/>
                </a:solidFill>
              </a:rPr>
              <a:t>="UTF-8"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    &lt;</a:t>
            </a:r>
            <a:r>
              <a:rPr lang="en-GB" sz="2800" b="1" dirty="0">
                <a:solidFill>
                  <a:srgbClr val="000080"/>
                </a:solidFill>
              </a:rPr>
              <a:t>title</a:t>
            </a:r>
            <a:r>
              <a:rPr lang="en-GB" sz="2800" dirty="0"/>
              <a:t>&gt;Title&lt;/</a:t>
            </a:r>
            <a:r>
              <a:rPr lang="en-GB" sz="2800" b="1" dirty="0">
                <a:solidFill>
                  <a:srgbClr val="000080"/>
                </a:solidFill>
              </a:rPr>
              <a:t>title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&lt;/</a:t>
            </a:r>
            <a:r>
              <a:rPr lang="en-GB" sz="2800" b="1" dirty="0">
                <a:solidFill>
                  <a:srgbClr val="000080"/>
                </a:solidFill>
              </a:rPr>
              <a:t>head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&lt;</a:t>
            </a:r>
            <a:r>
              <a:rPr lang="en-GB" sz="2800" b="1" dirty="0">
                <a:solidFill>
                  <a:srgbClr val="000080"/>
                </a:solidFill>
              </a:rPr>
              <a:t>h1 </a:t>
            </a:r>
            <a:r>
              <a:rPr lang="en-GB" sz="2800" b="1" dirty="0">
                <a:solidFill>
                  <a:srgbClr val="0000FF"/>
                </a:solidFill>
              </a:rPr>
              <a:t>id</a:t>
            </a:r>
            <a:r>
              <a:rPr lang="en-GB" sz="2800" b="1" dirty="0">
                <a:solidFill>
                  <a:srgbClr val="008000"/>
                </a:solidFill>
              </a:rPr>
              <a:t>="</a:t>
            </a:r>
            <a:r>
              <a:rPr lang="en-GB" sz="2800" b="1" dirty="0" err="1">
                <a:solidFill>
                  <a:srgbClr val="008000"/>
                </a:solidFill>
              </a:rPr>
              <a:t>hdng</a:t>
            </a:r>
            <a:r>
              <a:rPr lang="en-GB" sz="2800" b="1" dirty="0">
                <a:solidFill>
                  <a:srgbClr val="008000"/>
                </a:solidFill>
              </a:rPr>
              <a:t>"</a:t>
            </a:r>
            <a:r>
              <a:rPr lang="en-GB" sz="2800" dirty="0"/>
              <a:t>&gt;I'm a heading&lt;/</a:t>
            </a:r>
            <a:r>
              <a:rPr lang="en-GB" sz="2800" b="1" dirty="0">
                <a:solidFill>
                  <a:srgbClr val="000080"/>
                </a:solidFill>
              </a:rPr>
              <a:t>h1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&lt;</a:t>
            </a:r>
            <a:r>
              <a:rPr lang="en-GB" sz="2800" b="1" dirty="0">
                <a:solidFill>
                  <a:srgbClr val="000080"/>
                </a:solidFill>
              </a:rPr>
              <a:t>h2 </a:t>
            </a:r>
            <a:r>
              <a:rPr lang="en-GB" sz="2800" b="1" dirty="0">
                <a:solidFill>
                  <a:srgbClr val="0000FF"/>
                </a:solidFill>
              </a:rPr>
              <a:t>id</a:t>
            </a:r>
            <a:r>
              <a:rPr lang="en-GB" sz="2800" b="1" dirty="0">
                <a:solidFill>
                  <a:srgbClr val="008000"/>
                </a:solidFill>
              </a:rPr>
              <a:t>="</a:t>
            </a:r>
            <a:r>
              <a:rPr lang="en-GB" sz="2800" b="1" dirty="0" err="1">
                <a:solidFill>
                  <a:srgbClr val="008000"/>
                </a:solidFill>
              </a:rPr>
              <a:t>hdng</a:t>
            </a:r>
            <a:r>
              <a:rPr lang="en-GB" sz="2800" b="1" dirty="0">
                <a:solidFill>
                  <a:srgbClr val="008000"/>
                </a:solidFill>
              </a:rPr>
              <a:t>"</a:t>
            </a:r>
            <a:r>
              <a:rPr lang="en-GB" sz="2800" dirty="0"/>
              <a:t>&gt;I'm a sub-heading&lt;/</a:t>
            </a:r>
            <a:r>
              <a:rPr lang="en-GB" sz="2800" b="1" dirty="0">
                <a:solidFill>
                  <a:srgbClr val="000080"/>
                </a:solidFill>
              </a:rPr>
              <a:t>h2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&lt;</a:t>
            </a:r>
            <a:r>
              <a:rPr lang="en-GB" sz="2800" b="1" dirty="0">
                <a:solidFill>
                  <a:srgbClr val="000080"/>
                </a:solidFill>
              </a:rPr>
              <a:t>p </a:t>
            </a:r>
            <a:r>
              <a:rPr lang="en-GB" sz="2800" b="1" dirty="0">
                <a:solidFill>
                  <a:srgbClr val="0000FF"/>
                </a:solidFill>
              </a:rPr>
              <a:t>class</a:t>
            </a:r>
            <a:r>
              <a:rPr lang="en-GB" sz="2800" b="1" dirty="0">
                <a:solidFill>
                  <a:srgbClr val="008000"/>
                </a:solidFill>
              </a:rPr>
              <a:t>="pics"</a:t>
            </a:r>
            <a:r>
              <a:rPr lang="en-GB" sz="2800" dirty="0"/>
              <a:t>&gt;This is a paragraph&lt;/</a:t>
            </a:r>
            <a:r>
              <a:rPr lang="en-GB" sz="2800" b="1" dirty="0">
                <a:solidFill>
                  <a:srgbClr val="000080"/>
                </a:solidFill>
              </a:rPr>
              <a:t>p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    &lt;</a:t>
            </a:r>
            <a:r>
              <a:rPr lang="en-GB" sz="2800" b="1" dirty="0" err="1">
                <a:solidFill>
                  <a:srgbClr val="000080"/>
                </a:solidFill>
              </a:rPr>
              <a:t>img</a:t>
            </a:r>
            <a:r>
              <a:rPr lang="en-GB" sz="2800" b="1" dirty="0">
                <a:solidFill>
                  <a:srgbClr val="000080"/>
                </a:solidFill>
              </a:rPr>
              <a:t> </a:t>
            </a:r>
            <a:r>
              <a:rPr lang="en-GB" sz="2800" b="1" dirty="0" err="1">
                <a:solidFill>
                  <a:srgbClr val="0000FF"/>
                </a:solidFill>
              </a:rPr>
              <a:t>src</a:t>
            </a:r>
            <a:r>
              <a:rPr lang="en-GB" sz="2800" b="1" dirty="0">
                <a:solidFill>
                  <a:srgbClr val="008000"/>
                </a:solidFill>
              </a:rPr>
              <a:t>="</a:t>
            </a:r>
            <a:r>
              <a:rPr lang="en-GB" sz="2800" b="1" dirty="0" err="1">
                <a:solidFill>
                  <a:srgbClr val="008000"/>
                </a:solidFill>
              </a:rPr>
              <a:t>theWorld.jpg</a:t>
            </a:r>
            <a:r>
              <a:rPr lang="en-GB" sz="2800" b="1" dirty="0">
                <a:solidFill>
                  <a:srgbClr val="008000"/>
                </a:solidFill>
              </a:rPr>
              <a:t>" </a:t>
            </a:r>
            <a:r>
              <a:rPr lang="en-GB" sz="2800" b="1" dirty="0">
                <a:solidFill>
                  <a:srgbClr val="0000FF"/>
                </a:solidFill>
              </a:rPr>
              <a:t>class</a:t>
            </a:r>
            <a:r>
              <a:rPr lang="en-GB" sz="2800" b="1" dirty="0">
                <a:solidFill>
                  <a:srgbClr val="008000"/>
                </a:solidFill>
              </a:rPr>
              <a:t>="pics"</a:t>
            </a:r>
            <a:r>
              <a:rPr lang="en-GB" sz="2800" dirty="0"/>
              <a:t>&gt;</a:t>
            </a:r>
            <a:br>
              <a:rPr lang="en-GB" sz="2800" dirty="0"/>
            </a:br>
            <a:r>
              <a:rPr lang="en-GB" sz="2800" dirty="0"/>
              <a:t>    &lt;</a:t>
            </a:r>
            <a:r>
              <a:rPr lang="en-GB" sz="2800" b="1" dirty="0">
                <a:solidFill>
                  <a:srgbClr val="000080"/>
                </a:solidFill>
              </a:rPr>
              <a:t>a </a:t>
            </a:r>
            <a:r>
              <a:rPr lang="en-GB" sz="2800" b="1" dirty="0" err="1">
                <a:solidFill>
                  <a:srgbClr val="0000FF"/>
                </a:solidFill>
              </a:rPr>
              <a:t>hrf</a:t>
            </a:r>
            <a:r>
              <a:rPr lang="en-GB" sz="2800" b="1" dirty="0">
                <a:solidFill>
                  <a:srgbClr val="008000"/>
                </a:solidFill>
              </a:rPr>
              <a:t>="http://</a:t>
            </a:r>
            <a:r>
              <a:rPr lang="en-GB" sz="2800" b="1" dirty="0" err="1">
                <a:solidFill>
                  <a:srgbClr val="008000"/>
                </a:solidFill>
              </a:rPr>
              <a:t>www.google.com</a:t>
            </a:r>
            <a:r>
              <a:rPr lang="en-GB" sz="2800" b="1" dirty="0">
                <a:solidFill>
                  <a:srgbClr val="008000"/>
                </a:solidFill>
              </a:rPr>
              <a:t>" </a:t>
            </a:r>
            <a:r>
              <a:rPr lang="en-GB" sz="2800" dirty="0"/>
              <a:t>&gt;Google&lt;/</a:t>
            </a:r>
            <a:r>
              <a:rPr lang="en-GB" sz="2800" b="1" dirty="0">
                <a:solidFill>
                  <a:srgbClr val="000080"/>
                </a:solidFill>
              </a:rPr>
              <a:t>a</a:t>
            </a:r>
            <a:r>
              <a:rPr lang="en-GB" sz="2800" dirty="0"/>
              <a:t>&gt;</a:t>
            </a:r>
            <a:br>
              <a:rPr lang="en-GB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092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JM lesson" id="{E5E941EC-7130-E342-96ED-CB464CEB9B13}" vid="{59A436E3-58E6-1148-9A49-096FBC1A11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377</Words>
  <Application>Microsoft Macintosh PowerPoint</Application>
  <PresentationFormat>Widescreen</PresentationFormat>
  <Paragraphs>32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American Typewriter Light</vt:lpstr>
      <vt:lpstr>American Typewriter Semibold</vt:lpstr>
      <vt:lpstr>Arial</vt:lpstr>
      <vt:lpstr>Calibri</vt:lpstr>
      <vt:lpstr>Office Theme</vt:lpstr>
      <vt:lpstr>HTML Plenaries</vt:lpstr>
      <vt:lpstr>Define web design in exactly 8 words</vt:lpstr>
      <vt:lpstr>Define CSS in exactly 7 words</vt:lpstr>
      <vt:lpstr>Define HTML Layouts in exactly 9 words</vt:lpstr>
      <vt:lpstr>On paper , summarise todays lesson in HTML ( don’t forget titles, text , pictures and maybe even a link )</vt:lpstr>
      <vt:lpstr>Yes No Black White True False</vt:lpstr>
      <vt:lpstr>PowerPoint Presentation</vt:lpstr>
      <vt:lpstr>Spot the mistakes</vt:lpstr>
      <vt:lpstr>Spot the mistakes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Christopher Millington</dc:creator>
  <cp:lastModifiedBy>Christopher Millington</cp:lastModifiedBy>
  <cp:revision>4</cp:revision>
  <dcterms:created xsi:type="dcterms:W3CDTF">2020-10-08T06:02:44Z</dcterms:created>
  <dcterms:modified xsi:type="dcterms:W3CDTF">2020-10-08T07:29:49Z</dcterms:modified>
</cp:coreProperties>
</file>