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5"/>
  </p:notes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70" r:id="rId14"/>
  </p:sldIdLst>
  <p:sldSz cx="9144000" cy="6858000" type="screen4x3"/>
  <p:notesSz cx="9144000" cy="6858000"/>
  <p:embeddedFontLst>
    <p:embeddedFont>
      <p:font typeface="Calibri" panose="020F0502020204030204" pitchFamily="34" charset="0"/>
      <p:regular r:id="rId16"/>
      <p:bold r:id="rId17"/>
      <p:italic r:id="rId18"/>
      <p:boldItalic r:id="rId19"/>
    </p:embeddedFont>
    <p:embeddedFont>
      <p:font typeface="Constantia" panose="02030602050306030303" pitchFamily="18" charset="0"/>
      <p:regular r:id="rId20"/>
      <p:bold r:id="rId21"/>
      <p:italic r:id="rId22"/>
      <p:boldItalic r:id="rId23"/>
    </p:embeddedFont>
    <p:embeddedFont>
      <p:font typeface="Corbel" panose="020B05030202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DFEA"/>
    <a:srgbClr val="25A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906"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6a7ac9576_0_10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6a7ac9576_0_10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4960849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6693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1113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24129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35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81901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2740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31769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66403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770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48496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408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01773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511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927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61902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3108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8/10/2022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34142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grpSp>
        <p:nvGrpSpPr>
          <p:cNvPr id="60" name="Google Shape;60;p14"/>
          <p:cNvGrpSpPr/>
          <p:nvPr/>
        </p:nvGrpSpPr>
        <p:grpSpPr>
          <a:xfrm>
            <a:off x="0" y="0"/>
            <a:ext cx="9144007" cy="6858000"/>
            <a:chOff x="0" y="0"/>
            <a:chExt cx="9144007" cy="6858000"/>
          </a:xfrm>
        </p:grpSpPr>
        <p:pic>
          <p:nvPicPr>
            <p:cNvPr id="61" name="Google Shape;61;p14"/>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62" name="Google Shape;62;p14"/>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63" name="Google Shape;63;p14"/>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64" name="Google Shape;64;p14"/>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5" name="Google Shape;65;p14"/>
          <p:cNvSpPr txBox="1"/>
          <p:nvPr/>
        </p:nvSpPr>
        <p:spPr>
          <a:xfrm>
            <a:off x="2771775" y="429577"/>
            <a:ext cx="3880485" cy="631583"/>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strike="noStrike" cap="none" dirty="0">
                <a:solidFill>
                  <a:srgbClr val="4BDFEA"/>
                </a:solidFill>
                <a:latin typeface="Calibri"/>
                <a:ea typeface="Calibri"/>
                <a:cs typeface="Calibri"/>
                <a:sym typeface="Calibri"/>
              </a:rPr>
              <a:t>Progressive Education Society's</a:t>
            </a:r>
          </a:p>
          <a:p>
            <a:pPr marL="12700" marR="0" lvl="0" indent="0" algn="l" rtl="0">
              <a:lnSpc>
                <a:spcPct val="100000"/>
              </a:lnSpc>
              <a:spcBef>
                <a:spcPts val="0"/>
              </a:spcBef>
              <a:spcAft>
                <a:spcPts val="0"/>
              </a:spcAft>
              <a:buClr>
                <a:srgbClr val="000000"/>
              </a:buClr>
              <a:buSzPts val="2000"/>
              <a:buFont typeface="Arial"/>
              <a:buNone/>
            </a:pPr>
            <a:r>
              <a:rPr lang="en-US" sz="2000" b="1" i="0" strike="noStrike" cap="none" dirty="0">
                <a:solidFill>
                  <a:srgbClr val="4BDFEA"/>
                </a:solidFill>
                <a:latin typeface="Calibri"/>
                <a:ea typeface="Calibri"/>
                <a:cs typeface="Calibri"/>
                <a:sym typeface="Calibri"/>
              </a:rPr>
              <a:t>	</a:t>
            </a:r>
            <a:endParaRPr lang="en-US" sz="2000" b="0" i="0" strike="noStrike" cap="none" dirty="0">
              <a:solidFill>
                <a:srgbClr val="000000"/>
              </a:solidFill>
              <a:latin typeface="Calibri"/>
              <a:ea typeface="Calibri"/>
              <a:cs typeface="Calibri"/>
              <a:sym typeface="Calibri"/>
            </a:endParaRPr>
          </a:p>
        </p:txBody>
      </p:sp>
      <p:sp>
        <p:nvSpPr>
          <p:cNvPr id="66" name="Google Shape;66;p14"/>
          <p:cNvSpPr txBox="1">
            <a:spLocks noGrp="1"/>
          </p:cNvSpPr>
          <p:nvPr>
            <p:ph type="title"/>
          </p:nvPr>
        </p:nvSpPr>
        <p:spPr>
          <a:xfrm>
            <a:off x="1999614" y="706246"/>
            <a:ext cx="5370670" cy="1916807"/>
          </a:xfrm>
          <a:prstGeom prst="rect">
            <a:avLst/>
          </a:prstGeom>
          <a:noFill/>
          <a:ln>
            <a:noFill/>
          </a:ln>
        </p:spPr>
        <p:txBody>
          <a:bodyPr spcFirstLastPara="1" wrap="square" lIns="0" tIns="12700" rIns="0" bIns="0" anchor="t" anchorCtr="0">
            <a:spAutoFit/>
          </a:bodyPr>
          <a:lstStyle/>
          <a:p>
            <a:pPr marL="12065" marR="5080" lvl="0" indent="0" algn="ctr" rtl="0">
              <a:lnSpc>
                <a:spcPct val="116799"/>
              </a:lnSpc>
              <a:spcBef>
                <a:spcPts val="0"/>
              </a:spcBef>
              <a:spcAft>
                <a:spcPts val="0"/>
              </a:spcAft>
              <a:buSzPts val="1400"/>
              <a:buNone/>
            </a:pPr>
            <a:r>
              <a:rPr lang="en-US" sz="2800" dirty="0">
                <a:solidFill>
                  <a:srgbClr val="4BDFEA"/>
                </a:solidFill>
              </a:rPr>
              <a:t>Modern College of Engineering  </a:t>
            </a:r>
            <a:r>
              <a:rPr lang="en-US" dirty="0">
                <a:solidFill>
                  <a:schemeClr val="accent1">
                    <a:lumMod val="60000"/>
                    <a:lumOff val="40000"/>
                  </a:schemeClr>
                </a:solidFill>
              </a:rPr>
              <a:t>MCA Department</a:t>
            </a:r>
          </a:p>
          <a:p>
            <a:pPr marL="2540" lvl="0" indent="0" algn="ctr" rtl="0">
              <a:lnSpc>
                <a:spcPct val="100000"/>
              </a:lnSpc>
              <a:spcBef>
                <a:spcPts val="530"/>
              </a:spcBef>
              <a:spcAft>
                <a:spcPts val="0"/>
              </a:spcAft>
              <a:buSzPts val="1400"/>
              <a:buNone/>
            </a:pPr>
            <a:r>
              <a:rPr lang="en-US" u="sng" dirty="0">
                <a:solidFill>
                  <a:srgbClr val="FFFFFF"/>
                </a:solidFill>
              </a:rPr>
              <a:t>CRYPTO PRICE FETCHER</a:t>
            </a:r>
            <a:endParaRPr lang="en-US" u="sng" dirty="0"/>
          </a:p>
        </p:txBody>
      </p:sp>
      <p:sp>
        <p:nvSpPr>
          <p:cNvPr id="67" name="Google Shape;67;p14"/>
          <p:cNvSpPr txBox="1"/>
          <p:nvPr/>
        </p:nvSpPr>
        <p:spPr>
          <a:xfrm>
            <a:off x="2975250" y="2876350"/>
            <a:ext cx="3922764" cy="1663256"/>
          </a:xfrm>
          <a:prstGeom prst="rect">
            <a:avLst/>
          </a:prstGeom>
          <a:noFill/>
          <a:ln>
            <a:noFill/>
          </a:ln>
        </p:spPr>
        <p:txBody>
          <a:bodyPr spcFirstLastPara="1" wrap="square" lIns="0" tIns="52050" rIns="0" bIns="0" anchor="t" anchorCtr="0">
            <a:spAutoFit/>
          </a:bodyPr>
          <a:lstStyle/>
          <a:p>
            <a:pPr marL="12700" marR="0" lvl="0" indent="0" algn="l" rtl="0">
              <a:lnSpc>
                <a:spcPct val="100000"/>
              </a:lnSpc>
              <a:spcBef>
                <a:spcPts val="0"/>
              </a:spcBef>
              <a:spcAft>
                <a:spcPts val="0"/>
              </a:spcAft>
              <a:buClr>
                <a:srgbClr val="000000"/>
              </a:buClr>
              <a:buSzPts val="1550"/>
              <a:buFont typeface="Arial"/>
              <a:buNone/>
            </a:pPr>
            <a:r>
              <a:rPr lang="en-US" sz="1550" b="0" i="0" u="sng" strike="noStrike" cap="none" dirty="0">
                <a:solidFill>
                  <a:srgbClr val="FFFFFF"/>
                </a:solidFill>
                <a:latin typeface="Constantia"/>
                <a:ea typeface="Constantia"/>
                <a:cs typeface="Constantia"/>
                <a:sym typeface="Constantia"/>
              </a:rPr>
              <a:t>FYMCA-Sem-II(Term-II)</a:t>
            </a:r>
          </a:p>
          <a:p>
            <a:pPr marL="1270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onstantia"/>
              <a:ea typeface="Constantia"/>
              <a:cs typeface="Constantia"/>
              <a:sym typeface="Constantia"/>
            </a:endParaRPr>
          </a:p>
          <a:p>
            <a:pPr marL="63500" marR="0" lvl="0" indent="0" algn="l" rtl="0">
              <a:lnSpc>
                <a:spcPct val="100000"/>
              </a:lnSpc>
              <a:spcBef>
                <a:spcPts val="315"/>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Rajat Bhargav	</a:t>
            </a:r>
            <a:r>
              <a:rPr lang="en-US" sz="1550" b="0" i="0" u="none" strike="noStrike" cap="none">
                <a:solidFill>
                  <a:srgbClr val="FFFFFF"/>
                </a:solidFill>
                <a:latin typeface="Constantia"/>
                <a:ea typeface="Constantia"/>
                <a:cs typeface="Constantia"/>
                <a:sym typeface="Constantia"/>
              </a:rPr>
              <a:t>		51106</a:t>
            </a:r>
            <a:endParaRPr sz="1550" b="0" i="0" u="none" strike="noStrike" cap="none" dirty="0">
              <a:solidFill>
                <a:srgbClr val="000000"/>
              </a:solidFill>
              <a:latin typeface="Constantia"/>
              <a:ea typeface="Constantia"/>
              <a:cs typeface="Constantia"/>
              <a:sym typeface="Constantia"/>
            </a:endParaRPr>
          </a:p>
          <a:p>
            <a:pPr marL="66675" marR="0" lvl="0" indent="0" algn="l" rtl="0">
              <a:lnSpc>
                <a:spcPct val="100000"/>
              </a:lnSpc>
              <a:spcBef>
                <a:spcPts val="395"/>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Madhumita Sarkar 		51153</a:t>
            </a:r>
            <a:endParaRPr sz="1550" b="0" i="0" u="none" strike="noStrike" cap="none" dirty="0">
              <a:solidFill>
                <a:srgbClr val="000000"/>
              </a:solidFill>
              <a:latin typeface="Constantia"/>
              <a:ea typeface="Constantia"/>
              <a:cs typeface="Constantia"/>
              <a:sym typeface="Constantia"/>
            </a:endParaRPr>
          </a:p>
          <a:p>
            <a:pPr marL="61594" marR="0" lvl="0" indent="0" algn="l" rtl="0">
              <a:lnSpc>
                <a:spcPct val="100000"/>
              </a:lnSpc>
              <a:spcBef>
                <a:spcPts val="315"/>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Swarup Sharma  		51154</a:t>
            </a:r>
            <a:endParaRPr sz="1550" b="0" i="0" u="none" strike="noStrike" cap="none" dirty="0">
              <a:solidFill>
                <a:srgbClr val="000000"/>
              </a:solidFill>
              <a:latin typeface="Constantia"/>
              <a:ea typeface="Constantia"/>
              <a:cs typeface="Constantia"/>
              <a:sym typeface="Constantia"/>
            </a:endParaRPr>
          </a:p>
          <a:p>
            <a:pPr marL="61594" marR="0" lvl="0" indent="0" algn="l" rtl="0">
              <a:lnSpc>
                <a:spcPct val="100000"/>
              </a:lnSpc>
              <a:spcBef>
                <a:spcPts val="395"/>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Manjeet Kumar Singh	51157</a:t>
            </a:r>
            <a:endParaRPr sz="1550" b="0" i="0" u="none" strike="noStrike" cap="none" dirty="0">
              <a:solidFill>
                <a:srgbClr val="000000"/>
              </a:solidFill>
              <a:latin typeface="Constantia"/>
              <a:ea typeface="Constantia"/>
              <a:cs typeface="Constantia"/>
              <a:sym typeface="Constantia"/>
            </a:endParaRPr>
          </a:p>
        </p:txBody>
      </p:sp>
      <p:sp>
        <p:nvSpPr>
          <p:cNvPr id="68" name="Google Shape;68;p14"/>
          <p:cNvSpPr txBox="1"/>
          <p:nvPr/>
        </p:nvSpPr>
        <p:spPr>
          <a:xfrm>
            <a:off x="478472" y="4855527"/>
            <a:ext cx="5467350" cy="82931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Name of Project Guide : Prof. Rama </a:t>
            </a:r>
            <a:r>
              <a:rPr lang="en-US" sz="1550" b="0" i="0" u="none" strike="noStrike" cap="none" dirty="0" err="1">
                <a:solidFill>
                  <a:srgbClr val="FFFFFF"/>
                </a:solidFill>
                <a:latin typeface="Constantia"/>
                <a:ea typeface="Constantia"/>
                <a:cs typeface="Constantia"/>
                <a:sym typeface="Constantia"/>
              </a:rPr>
              <a:t>Bansode</a:t>
            </a:r>
            <a:endParaRPr sz="1550" b="0" i="0" u="none" strike="noStrike" cap="none" dirty="0">
              <a:solidFill>
                <a:srgbClr val="000000"/>
              </a:solidFill>
              <a:latin typeface="Constantia"/>
              <a:ea typeface="Constantia"/>
              <a:cs typeface="Constantia"/>
              <a:sym typeface="Constantia"/>
            </a:endParaRPr>
          </a:p>
          <a:p>
            <a:pPr marL="0" marR="0" lvl="0" indent="0" algn="l" rtl="0">
              <a:lnSpc>
                <a:spcPct val="100000"/>
              </a:lnSpc>
              <a:spcBef>
                <a:spcPts val="10"/>
              </a:spcBef>
              <a:spcAft>
                <a:spcPts val="0"/>
              </a:spcAft>
              <a:buClr>
                <a:srgbClr val="000000"/>
              </a:buClr>
              <a:buSzPts val="2100"/>
              <a:buFont typeface="Arial"/>
              <a:buNone/>
            </a:pPr>
            <a:endParaRPr sz="2100" b="0" i="0" u="none" strike="noStrike" cap="none" dirty="0">
              <a:solidFill>
                <a:srgbClr val="000000"/>
              </a:solidFill>
              <a:latin typeface="Constantia"/>
              <a:ea typeface="Constantia"/>
              <a:cs typeface="Constantia"/>
              <a:sym typeface="Constantia"/>
            </a:endParaRPr>
          </a:p>
          <a:p>
            <a:pPr marL="2501265" marR="0" lvl="0" indent="0" algn="l" rtl="0">
              <a:lnSpc>
                <a:spcPct val="100000"/>
              </a:lnSpc>
              <a:spcBef>
                <a:spcPts val="0"/>
              </a:spcBef>
              <a:spcAft>
                <a:spcPts val="0"/>
              </a:spcAft>
              <a:buClr>
                <a:srgbClr val="000000"/>
              </a:buClr>
              <a:buSzPts val="1550"/>
              <a:buFont typeface="Arial"/>
              <a:buNone/>
            </a:pPr>
            <a:r>
              <a:rPr lang="en-US" sz="1550" b="0" i="0" u="none" strike="noStrike" cap="none" dirty="0">
                <a:solidFill>
                  <a:srgbClr val="FFFFFF"/>
                </a:solidFill>
                <a:latin typeface="Constantia"/>
                <a:ea typeface="Constantia"/>
                <a:cs typeface="Constantia"/>
                <a:sym typeface="Constantia"/>
              </a:rPr>
              <a:t>Academic Year- 2021-22 (Term-II)</a:t>
            </a:r>
            <a:endParaRPr sz="1550" b="0" i="0" u="none" strike="noStrike" cap="none" dirty="0">
              <a:solidFill>
                <a:srgbClr val="000000"/>
              </a:solidFill>
              <a:latin typeface="Constantia"/>
              <a:ea typeface="Constantia"/>
              <a:cs typeface="Constantia"/>
              <a:sym typeface="Constantia"/>
            </a:endParaRPr>
          </a:p>
        </p:txBody>
      </p:sp>
      <p:pic>
        <p:nvPicPr>
          <p:cNvPr id="69" name="Google Shape;69;p14"/>
          <p:cNvPicPr preferRelativeResize="0"/>
          <p:nvPr/>
        </p:nvPicPr>
        <p:blipFill rotWithShape="1">
          <a:blip r:embed="rId6">
            <a:alphaModFix/>
          </a:blip>
          <a:srcRect/>
          <a:stretch/>
        </p:blipFill>
        <p:spPr>
          <a:xfrm>
            <a:off x="838200" y="457200"/>
            <a:ext cx="990600" cy="89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844200" y="289350"/>
            <a:ext cx="7128900" cy="11703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chemeClr val="dk1"/>
              </a:buClr>
              <a:buSzPts val="2750"/>
              <a:buFont typeface="Arial"/>
              <a:buNone/>
            </a:pPr>
            <a:r>
              <a:rPr lang="en-US" sz="2750" b="0">
                <a:solidFill>
                  <a:srgbClr val="FFC000"/>
                </a:solidFill>
                <a:latin typeface="Constantia"/>
                <a:ea typeface="Constantia"/>
                <a:cs typeface="Constantia"/>
                <a:sym typeface="Constantia"/>
              </a:rPr>
              <a:t>Search Bar ( use to filter coin)</a:t>
            </a:r>
            <a:endParaRPr sz="2750" b="0">
              <a:solidFill>
                <a:schemeClr val="dk1"/>
              </a:solidFill>
              <a:latin typeface="Constantia"/>
              <a:ea typeface="Constantia"/>
              <a:cs typeface="Constantia"/>
              <a:sym typeface="Constantia"/>
            </a:endParaRPr>
          </a:p>
          <a:p>
            <a:pPr marL="12700" marR="5080" lvl="0" indent="0" algn="l" rtl="0">
              <a:lnSpc>
                <a:spcPct val="101000"/>
              </a:lnSpc>
              <a:spcBef>
                <a:spcPts val="2085"/>
              </a:spcBef>
              <a:spcAft>
                <a:spcPts val="0"/>
              </a:spcAft>
              <a:buClr>
                <a:schemeClr val="dk1"/>
              </a:buClr>
              <a:buSzPts val="1550"/>
              <a:buFont typeface="Arial"/>
              <a:buNone/>
            </a:pPr>
            <a:r>
              <a:rPr lang="en-US" sz="1550" b="0">
                <a:solidFill>
                  <a:schemeClr val="dk1"/>
                </a:solidFill>
                <a:latin typeface="Constantia"/>
                <a:ea typeface="Constantia"/>
                <a:cs typeface="Constantia"/>
                <a:sym typeface="Constantia"/>
              </a:rPr>
              <a:t>At top of the Home Screen Search Bar will be used to filter coin as per user requirement</a:t>
            </a:r>
            <a:endParaRPr/>
          </a:p>
        </p:txBody>
      </p:sp>
      <p:pic>
        <p:nvPicPr>
          <p:cNvPr id="238" name="Google Shape;238;p25"/>
          <p:cNvPicPr preferRelativeResize="0"/>
          <p:nvPr/>
        </p:nvPicPr>
        <p:blipFill rotWithShape="1">
          <a:blip r:embed="rId3">
            <a:alphaModFix/>
          </a:blip>
          <a:srcRect/>
          <a:stretch/>
        </p:blipFill>
        <p:spPr>
          <a:xfrm>
            <a:off x="5812650" y="1359325"/>
            <a:ext cx="2607649" cy="5093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title"/>
          </p:nvPr>
        </p:nvSpPr>
        <p:spPr>
          <a:xfrm>
            <a:off x="384144" y="695825"/>
            <a:ext cx="3703114"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solidFill>
                  <a:srgbClr val="FFC000"/>
                </a:solidFill>
              </a:rPr>
              <a:t>Refresh Button</a:t>
            </a:r>
            <a:endParaRPr dirty="0">
              <a:solidFill>
                <a:srgbClr val="FFC000"/>
              </a:solidFill>
            </a:endParaRPr>
          </a:p>
        </p:txBody>
      </p:sp>
      <p:sp>
        <p:nvSpPr>
          <p:cNvPr id="244" name="Google Shape;244;p26"/>
          <p:cNvSpPr txBox="1">
            <a:spLocks noGrp="1"/>
          </p:cNvSpPr>
          <p:nvPr>
            <p:ph idx="1"/>
          </p:nvPr>
        </p:nvSpPr>
        <p:spPr>
          <a:xfrm>
            <a:off x="716096" y="1584225"/>
            <a:ext cx="3034654" cy="14773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solidFill>
                  <a:srgbClr val="00AF50"/>
                </a:solidFill>
              </a:rPr>
              <a:t>Updates the Crypto Coin Prices -</a:t>
            </a:r>
            <a:r>
              <a:rPr lang="en-US" dirty="0"/>
              <a:t> </a:t>
            </a:r>
            <a:endParaRPr dirty="0"/>
          </a:p>
          <a:p>
            <a:pPr marL="0" lvl="0" indent="0" algn="l" rtl="0">
              <a:lnSpc>
                <a:spcPct val="100000"/>
              </a:lnSpc>
              <a:spcBef>
                <a:spcPts val="0"/>
              </a:spcBef>
              <a:spcAft>
                <a:spcPts val="0"/>
              </a:spcAft>
              <a:buSzPts val="1400"/>
              <a:buNone/>
            </a:pPr>
            <a:r>
              <a:rPr lang="en-US" dirty="0"/>
              <a:t>By calling request to </a:t>
            </a:r>
            <a:endParaRPr dirty="0"/>
          </a:p>
          <a:p>
            <a:pPr marL="0" lvl="0" indent="0" algn="l" rtl="0">
              <a:lnSpc>
                <a:spcPct val="100000"/>
              </a:lnSpc>
              <a:spcBef>
                <a:spcPts val="0"/>
              </a:spcBef>
              <a:spcAft>
                <a:spcPts val="0"/>
              </a:spcAft>
              <a:buSzPts val="1400"/>
              <a:buNone/>
            </a:pPr>
            <a:r>
              <a:rPr lang="en-US" dirty="0"/>
              <a:t>API(</a:t>
            </a:r>
            <a:r>
              <a:rPr lang="en-US" dirty="0" err="1">
                <a:solidFill>
                  <a:srgbClr val="FF0000"/>
                </a:solidFill>
              </a:rPr>
              <a:t>CoinMarket</a:t>
            </a:r>
            <a:r>
              <a:rPr lang="en-US" dirty="0"/>
              <a:t>)</a:t>
            </a:r>
            <a:endParaRPr dirty="0"/>
          </a:p>
        </p:txBody>
      </p:sp>
      <p:pic>
        <p:nvPicPr>
          <p:cNvPr id="245" name="Google Shape;245;p26"/>
          <p:cNvPicPr preferRelativeResize="0"/>
          <p:nvPr/>
        </p:nvPicPr>
        <p:blipFill rotWithShape="1">
          <a:blip r:embed="rId3">
            <a:alphaModFix/>
          </a:blip>
          <a:srcRect/>
          <a:stretch/>
        </p:blipFill>
        <p:spPr>
          <a:xfrm>
            <a:off x="4778650" y="336763"/>
            <a:ext cx="2876225" cy="6184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p:nvPr/>
        </p:nvSpPr>
        <p:spPr>
          <a:xfrm>
            <a:off x="469000" y="541975"/>
            <a:ext cx="27516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u="sng" dirty="0">
                <a:solidFill>
                  <a:srgbClr val="096CC5"/>
                </a:solidFill>
                <a:latin typeface="Calibri" panose="020F0502020204030204" pitchFamily="34" charset="0"/>
                <a:ea typeface="Constantia"/>
                <a:cs typeface="Calibri" panose="020F0502020204030204" pitchFamily="34" charset="0"/>
                <a:sym typeface="Constantia"/>
              </a:rPr>
              <a:t>Reports</a:t>
            </a:r>
            <a:endParaRPr sz="4000" u="sng" dirty="0">
              <a:latin typeface="Calibri" panose="020F0502020204030204" pitchFamily="34" charset="0"/>
              <a:ea typeface="Constantia"/>
              <a:cs typeface="Calibri" panose="020F0502020204030204" pitchFamily="34" charset="0"/>
              <a:sym typeface="Constantia"/>
            </a:endParaRPr>
          </a:p>
        </p:txBody>
      </p:sp>
      <p:sp>
        <p:nvSpPr>
          <p:cNvPr id="251" name="Google Shape;251;p27"/>
          <p:cNvSpPr txBox="1"/>
          <p:nvPr/>
        </p:nvSpPr>
        <p:spPr>
          <a:xfrm>
            <a:off x="541975" y="1667600"/>
            <a:ext cx="8306700" cy="45242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dirty="0"/>
              <a:t>Project name : Crypto Tracker</a:t>
            </a:r>
            <a:endParaRPr sz="2300" dirty="0"/>
          </a:p>
          <a:p>
            <a:pPr marL="0" lvl="0" indent="0" algn="l" rtl="0">
              <a:spcBef>
                <a:spcPts val="0"/>
              </a:spcBef>
              <a:spcAft>
                <a:spcPts val="0"/>
              </a:spcAft>
              <a:buNone/>
            </a:pPr>
            <a:r>
              <a:rPr lang="en-US" sz="2300" dirty="0"/>
              <a:t>Technology used : Java , Volley Library , Android Studio , JSON</a:t>
            </a:r>
            <a:endParaRPr sz="2300" dirty="0"/>
          </a:p>
          <a:p>
            <a:pPr marL="0" lvl="0" indent="0" algn="l" rtl="0">
              <a:spcBef>
                <a:spcPts val="0"/>
              </a:spcBef>
              <a:spcAft>
                <a:spcPts val="0"/>
              </a:spcAft>
              <a:buNone/>
            </a:pPr>
            <a:r>
              <a:rPr lang="en-US" sz="2300" dirty="0"/>
              <a:t>Requirements : Internet Permission , Android version &gt; 5.0</a:t>
            </a:r>
            <a:endParaRPr sz="2300" dirty="0"/>
          </a:p>
          <a:p>
            <a:pPr marL="0" lvl="0" indent="0" algn="l" rtl="0">
              <a:spcBef>
                <a:spcPts val="0"/>
              </a:spcBef>
              <a:spcAft>
                <a:spcPts val="0"/>
              </a:spcAft>
              <a:buNone/>
            </a:pPr>
            <a:r>
              <a:rPr lang="en-US" sz="2300" dirty="0"/>
              <a:t>API ( </a:t>
            </a:r>
            <a:r>
              <a:rPr lang="en-US" sz="2300" dirty="0" err="1"/>
              <a:t>CoinMarket</a:t>
            </a:r>
            <a:r>
              <a:rPr lang="en-US" sz="2300" dirty="0"/>
              <a:t>) - Free version</a:t>
            </a:r>
          </a:p>
          <a:p>
            <a:pPr marL="0" lvl="0" indent="0" algn="l" rtl="0">
              <a:spcBef>
                <a:spcPts val="0"/>
              </a:spcBef>
              <a:spcAft>
                <a:spcPts val="0"/>
              </a:spcAft>
              <a:buNone/>
            </a:pPr>
            <a:endParaRPr sz="2300" dirty="0"/>
          </a:p>
          <a:p>
            <a:pPr marL="0" lvl="0" indent="0" algn="l" rtl="0">
              <a:spcBef>
                <a:spcPts val="0"/>
              </a:spcBef>
              <a:spcAft>
                <a:spcPts val="0"/>
              </a:spcAft>
              <a:buNone/>
            </a:pPr>
            <a:r>
              <a:rPr lang="en-US" sz="2400" dirty="0">
                <a:solidFill>
                  <a:srgbClr val="273239"/>
                </a:solidFill>
                <a:highlight>
                  <a:srgbClr val="FFFFFF"/>
                </a:highlight>
                <a:latin typeface="Calibri"/>
                <a:ea typeface="Calibri"/>
                <a:cs typeface="Calibri"/>
                <a:sym typeface="Calibri"/>
              </a:rPr>
              <a:t>We have build a simple application in which we will be displaying the real-time rates of different cryptocurrencies inside our app</a:t>
            </a:r>
          </a:p>
          <a:p>
            <a:pPr marL="0" lvl="0" indent="0" algn="l" rtl="0">
              <a:spcBef>
                <a:spcPts val="0"/>
              </a:spcBef>
              <a:spcAft>
                <a:spcPts val="0"/>
              </a:spcAft>
              <a:buNone/>
            </a:pPr>
            <a:r>
              <a:rPr lang="en-US" sz="2400" dirty="0">
                <a:solidFill>
                  <a:srgbClr val="273239"/>
                </a:solidFill>
                <a:highlight>
                  <a:srgbClr val="FFFFFF"/>
                </a:highlight>
                <a:latin typeface="Calibri"/>
                <a:ea typeface="Calibri"/>
                <a:cs typeface="Calibri"/>
                <a:sym typeface="Calibri"/>
              </a:rPr>
              <a:t>features :-</a:t>
            </a:r>
          </a:p>
          <a:p>
            <a:pPr marL="0" lvl="0" indent="0" algn="l" rtl="0">
              <a:spcBef>
                <a:spcPts val="0"/>
              </a:spcBef>
              <a:spcAft>
                <a:spcPts val="0"/>
              </a:spcAft>
              <a:buNone/>
            </a:pPr>
            <a:r>
              <a:rPr lang="en-US" sz="2400" dirty="0">
                <a:solidFill>
                  <a:srgbClr val="273239"/>
                </a:solidFill>
                <a:highlight>
                  <a:srgbClr val="FFFFFF"/>
                </a:highlight>
              </a:rPr>
              <a:t>	</a:t>
            </a:r>
            <a:r>
              <a:rPr lang="en-US" sz="2400" b="1" dirty="0">
                <a:solidFill>
                  <a:srgbClr val="4A86E8"/>
                </a:solidFill>
                <a:highlight>
                  <a:srgbClr val="FFFFFF"/>
                </a:highlight>
              </a:rPr>
              <a:t>Search bar , Refresh Button , Recycler View (Screen Type)</a:t>
            </a:r>
          </a:p>
          <a:p>
            <a:pPr marL="0" lvl="0" indent="0" algn="l" rtl="0">
              <a:spcBef>
                <a:spcPts val="0"/>
              </a:spcBef>
              <a:spcAft>
                <a:spcPts val="0"/>
              </a:spcAft>
              <a:buNone/>
            </a:pPr>
            <a:endParaRPr lang="en-US" sz="2400" dirty="0">
              <a:solidFill>
                <a:srgbClr val="4A86E8"/>
              </a:solidFill>
              <a:highlight>
                <a:srgbClr val="FFFFFF"/>
              </a:highlight>
            </a:endParaRPr>
          </a:p>
          <a:p>
            <a:pPr marL="0" lvl="0" indent="0" algn="l" rtl="0">
              <a:spcBef>
                <a:spcPts val="0"/>
              </a:spcBef>
              <a:spcAft>
                <a:spcPts val="0"/>
              </a:spcAft>
              <a:buNone/>
            </a:pPr>
            <a:r>
              <a:rPr lang="en-US" sz="2400" b="1" i="1" dirty="0">
                <a:solidFill>
                  <a:srgbClr val="273239"/>
                </a:solidFill>
                <a:highlight>
                  <a:srgbClr val="FFFFFF"/>
                </a:highlight>
              </a:rPr>
              <a:t>Application Size : - 4.5 mb</a:t>
            </a:r>
          </a:p>
          <a:p>
            <a:pPr marL="0" lvl="0" indent="0" algn="l" rtl="0">
              <a:spcBef>
                <a:spcPts val="0"/>
              </a:spcBef>
              <a:spcAft>
                <a:spcPts val="0"/>
              </a:spcAft>
              <a:buNone/>
            </a:pPr>
            <a:endParaRPr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623577" y="706250"/>
            <a:ext cx="7617039" cy="615553"/>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u="sng" dirty="0">
                <a:solidFill>
                  <a:srgbClr val="096CC5"/>
                </a:solidFill>
              </a:rPr>
              <a:t>Limitations &amp; future Enhancements</a:t>
            </a:r>
            <a:endParaRPr u="sng" dirty="0">
              <a:solidFill>
                <a:srgbClr val="096CC5"/>
              </a:solidFill>
            </a:endParaRPr>
          </a:p>
        </p:txBody>
      </p:sp>
      <p:sp>
        <p:nvSpPr>
          <p:cNvPr id="257" name="Google Shape;257;p28"/>
          <p:cNvSpPr txBox="1"/>
          <p:nvPr/>
        </p:nvSpPr>
        <p:spPr>
          <a:xfrm>
            <a:off x="623575" y="1448725"/>
            <a:ext cx="77649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rgbClr val="C00000"/>
                </a:solidFill>
              </a:rPr>
              <a:t>Limitations :- </a:t>
            </a:r>
            <a:endParaRPr sz="2200">
              <a:solidFill>
                <a:srgbClr val="C00000"/>
              </a:solidFill>
            </a:endParaRPr>
          </a:p>
          <a:p>
            <a:pPr marL="457200" lvl="0" indent="-368300" algn="l" rtl="0">
              <a:spcBef>
                <a:spcPts val="0"/>
              </a:spcBef>
              <a:spcAft>
                <a:spcPts val="0"/>
              </a:spcAft>
              <a:buClr>
                <a:srgbClr val="C00000"/>
              </a:buClr>
              <a:buSzPts val="2200"/>
              <a:buChar char="●"/>
            </a:pPr>
            <a:r>
              <a:rPr lang="en-US" sz="2200">
                <a:solidFill>
                  <a:srgbClr val="C00000"/>
                </a:solidFill>
              </a:rPr>
              <a:t>As the API used in this project is free therefore the API request per day is limited .</a:t>
            </a:r>
            <a:endParaRPr sz="2200">
              <a:solidFill>
                <a:srgbClr val="C00000"/>
              </a:solidFill>
            </a:endParaRPr>
          </a:p>
          <a:p>
            <a:pPr marL="457200" lvl="0" indent="-368300" algn="l" rtl="0">
              <a:spcBef>
                <a:spcPts val="0"/>
              </a:spcBef>
              <a:spcAft>
                <a:spcPts val="0"/>
              </a:spcAft>
              <a:buClr>
                <a:srgbClr val="C00000"/>
              </a:buClr>
              <a:buSzPts val="2200"/>
              <a:buChar char="●"/>
            </a:pPr>
            <a:r>
              <a:rPr lang="en-US" sz="2200">
                <a:solidFill>
                  <a:srgbClr val="C00000"/>
                </a:solidFill>
              </a:rPr>
              <a:t>Time band of API request is fixed for free version.</a:t>
            </a:r>
            <a:endParaRPr sz="2200">
              <a:solidFill>
                <a:srgbClr val="C00000"/>
              </a:solidFill>
            </a:endParaRPr>
          </a:p>
        </p:txBody>
      </p:sp>
      <p:sp>
        <p:nvSpPr>
          <p:cNvPr id="258" name="Google Shape;258;p28"/>
          <p:cNvSpPr txBox="1"/>
          <p:nvPr/>
        </p:nvSpPr>
        <p:spPr>
          <a:xfrm>
            <a:off x="562800" y="3533225"/>
            <a:ext cx="7202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00AF50"/>
                </a:solidFill>
              </a:rPr>
              <a:t>Future Enhancements :-</a:t>
            </a:r>
            <a:endParaRPr sz="2000">
              <a:solidFill>
                <a:srgbClr val="00AF50"/>
              </a:solidFill>
            </a:endParaRPr>
          </a:p>
          <a:p>
            <a:pPr marL="457200" lvl="0" indent="-355600" algn="l" rtl="0">
              <a:spcBef>
                <a:spcPts val="0"/>
              </a:spcBef>
              <a:spcAft>
                <a:spcPts val="0"/>
              </a:spcAft>
              <a:buClr>
                <a:srgbClr val="00AF50"/>
              </a:buClr>
              <a:buSzPts val="2000"/>
              <a:buChar char="●"/>
            </a:pPr>
            <a:r>
              <a:rPr lang="en-US" sz="2000">
                <a:solidFill>
                  <a:srgbClr val="00AF50"/>
                </a:solidFill>
              </a:rPr>
              <a:t>Paid API can be used for subscription base API Request hence the limit of request will be incremented</a:t>
            </a:r>
            <a:endParaRPr sz="2000">
              <a:solidFill>
                <a:srgbClr val="00AF50"/>
              </a:solidFill>
            </a:endParaRPr>
          </a:p>
          <a:p>
            <a:pPr marL="0" lvl="0" indent="0" algn="l" rtl="0">
              <a:spcBef>
                <a:spcPts val="0"/>
              </a:spcBef>
              <a:spcAft>
                <a:spcPts val="0"/>
              </a:spcAft>
              <a:buNone/>
            </a:pPr>
            <a:endParaRPr sz="2000">
              <a:solidFill>
                <a:srgbClr val="00AF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grpSp>
        <p:nvGrpSpPr>
          <p:cNvPr id="74" name="Google Shape;74;p15"/>
          <p:cNvGrpSpPr/>
          <p:nvPr/>
        </p:nvGrpSpPr>
        <p:grpSpPr>
          <a:xfrm>
            <a:off x="0" y="0"/>
            <a:ext cx="9144000" cy="6858000"/>
            <a:chOff x="0" y="0"/>
            <a:chExt cx="9144000" cy="6858000"/>
          </a:xfrm>
        </p:grpSpPr>
        <p:pic>
          <p:nvPicPr>
            <p:cNvPr id="75" name="Google Shape;75;p15"/>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76" name="Google Shape;76;p15"/>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77" name="Google Shape;77;p15"/>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78" name="Google Shape;78;p15"/>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79" name="Google Shape;79;p15"/>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15"/>
          <p:cNvSpPr txBox="1">
            <a:spLocks noGrp="1"/>
          </p:cNvSpPr>
          <p:nvPr>
            <p:ph type="title"/>
          </p:nvPr>
        </p:nvSpPr>
        <p:spPr>
          <a:xfrm>
            <a:off x="445134" y="950594"/>
            <a:ext cx="16758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500" b="0" u="sng" dirty="0">
                <a:solidFill>
                  <a:srgbClr val="04607A"/>
                </a:solidFill>
                <a:latin typeface="Calibri"/>
                <a:ea typeface="Calibri"/>
                <a:cs typeface="Calibri"/>
                <a:sym typeface="Calibri"/>
              </a:rPr>
              <a:t>Contents</a:t>
            </a:r>
            <a:endParaRPr sz="3500" u="sng" dirty="0">
              <a:latin typeface="Calibri"/>
              <a:ea typeface="Calibri"/>
              <a:cs typeface="Calibri"/>
              <a:sym typeface="Calibri"/>
            </a:endParaRPr>
          </a:p>
        </p:txBody>
      </p:sp>
      <p:sp>
        <p:nvSpPr>
          <p:cNvPr id="81" name="Google Shape;81;p15"/>
          <p:cNvSpPr txBox="1">
            <a:spLocks noGrp="1"/>
          </p:cNvSpPr>
          <p:nvPr>
            <p:ph type="ftr" sz="quarter" idx="11"/>
          </p:nvPr>
        </p:nvSpPr>
        <p:spPr>
          <a:xfrm>
            <a:off x="5905041" y="6246564"/>
            <a:ext cx="3026743" cy="160044"/>
          </a:xfrm>
          <a:prstGeom prst="rect">
            <a:avLst/>
          </a:prstGeom>
          <a:noFill/>
          <a:ln>
            <a:noFill/>
          </a:ln>
        </p:spPr>
        <p:txBody>
          <a:bodyPr spcFirstLastPara="1" wrap="square" lIns="0" tIns="0" rIns="0" bIns="0" anchor="t" anchorCtr="0">
            <a:spAutoFit/>
          </a:bodyPr>
          <a:lstStyle/>
          <a:p>
            <a:pPr marL="12700" lvl="0" indent="0" algn="l" rtl="0">
              <a:lnSpc>
                <a:spcPct val="103750"/>
              </a:lnSpc>
              <a:spcBef>
                <a:spcPts val="0"/>
              </a:spcBef>
              <a:spcAft>
                <a:spcPts val="0"/>
              </a:spcAft>
              <a:buSzPts val="1400"/>
              <a:buNone/>
            </a:pPr>
            <a:r>
              <a:rPr lang="en-US" dirty="0">
                <a:solidFill>
                  <a:schemeClr val="tx1">
                    <a:lumMod val="50000"/>
                    <a:lumOff val="50000"/>
                  </a:schemeClr>
                </a:solidFill>
              </a:rPr>
              <a:t>&lt;PES Modern college of engineering, Pune 5&gt; &lt;MCA/FY&gt;</a:t>
            </a:r>
            <a:endParaRPr dirty="0">
              <a:solidFill>
                <a:schemeClr val="tx1">
                  <a:lumMod val="50000"/>
                  <a:lumOff val="50000"/>
                </a:schemeClr>
              </a:solidFill>
            </a:endParaRPr>
          </a:p>
        </p:txBody>
      </p:sp>
      <p:sp>
        <p:nvSpPr>
          <p:cNvPr id="82" name="Google Shape;82;p15"/>
          <p:cNvSpPr txBox="1"/>
          <p:nvPr/>
        </p:nvSpPr>
        <p:spPr>
          <a:xfrm>
            <a:off x="536574" y="1908619"/>
            <a:ext cx="5368460" cy="4228065"/>
          </a:xfrm>
          <a:prstGeom prst="rect">
            <a:avLst/>
          </a:prstGeom>
          <a:noFill/>
          <a:ln>
            <a:noFill/>
          </a:ln>
        </p:spPr>
        <p:txBody>
          <a:bodyPr spcFirstLastPara="1" wrap="square" lIns="0" tIns="59675" rIns="0" bIns="0" anchor="t" anchorCtr="0">
            <a:spAutoFit/>
          </a:bodyPr>
          <a:lstStyle/>
          <a:p>
            <a:pPr marL="298450" marR="0" lvl="0" indent="-286385" algn="l" rtl="0">
              <a:lnSpc>
                <a:spcPct val="100000"/>
              </a:lnSpc>
              <a:spcBef>
                <a:spcPts val="0"/>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Project Introduction</a:t>
            </a:r>
            <a:endParaRPr sz="2400" b="0" i="0" u="none" strike="noStrike" cap="none" dirty="0">
              <a:solidFill>
                <a:srgbClr val="000000"/>
              </a:solidFill>
              <a:latin typeface="Constantia"/>
              <a:ea typeface="Constantia"/>
              <a:cs typeface="Constantia"/>
              <a:sym typeface="Constantia"/>
            </a:endParaRPr>
          </a:p>
          <a:p>
            <a:pPr marL="298450" marR="0" lvl="0" indent="-286385" algn="l" rtl="0">
              <a:lnSpc>
                <a:spcPct val="100000"/>
              </a:lnSpc>
              <a:spcBef>
                <a:spcPts val="375"/>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Need of the system</a:t>
            </a:r>
            <a:endParaRPr sz="2400" b="0" i="0" u="none" strike="noStrike" cap="none" dirty="0">
              <a:solidFill>
                <a:srgbClr val="000000"/>
              </a:solidFill>
              <a:latin typeface="Constantia"/>
              <a:ea typeface="Constantia"/>
              <a:cs typeface="Constantia"/>
              <a:sym typeface="Constantia"/>
            </a:endParaRPr>
          </a:p>
          <a:p>
            <a:pPr marL="298450" marR="0" lvl="0" indent="-286385" algn="l" rtl="0">
              <a:lnSpc>
                <a:spcPct val="100000"/>
              </a:lnSpc>
              <a:spcBef>
                <a:spcPts val="459"/>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Scope of the system</a:t>
            </a:r>
            <a:endParaRPr sz="2400" b="0" i="0" u="none" strike="noStrike" cap="none" dirty="0">
              <a:solidFill>
                <a:srgbClr val="000000"/>
              </a:solidFill>
              <a:latin typeface="Constantia"/>
              <a:ea typeface="Constantia"/>
              <a:cs typeface="Constantia"/>
              <a:sym typeface="Constantia"/>
            </a:endParaRPr>
          </a:p>
          <a:p>
            <a:pPr marL="298450" marR="0" lvl="0" indent="-286385" algn="l" rtl="0">
              <a:lnSpc>
                <a:spcPct val="100000"/>
              </a:lnSpc>
              <a:spcBef>
                <a:spcPts val="375"/>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Requirement of the system</a:t>
            </a:r>
            <a:endParaRPr sz="2400" b="0" i="0" u="none" strike="noStrike" cap="none" dirty="0">
              <a:solidFill>
                <a:srgbClr val="000000"/>
              </a:solidFill>
              <a:latin typeface="Constantia"/>
              <a:ea typeface="Constantia"/>
              <a:cs typeface="Constantia"/>
              <a:sym typeface="Constantia"/>
            </a:endParaRPr>
          </a:p>
          <a:p>
            <a:pPr marL="298450" marR="0" lvl="0" indent="-286385" algn="l" rtl="0">
              <a:lnSpc>
                <a:spcPct val="100000"/>
              </a:lnSpc>
              <a:spcBef>
                <a:spcPts val="380"/>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Flow Diagram/Flow chart</a:t>
            </a:r>
          </a:p>
          <a:p>
            <a:pPr marL="298450" marR="0" lvl="0" indent="-286385" algn="l" rtl="0">
              <a:lnSpc>
                <a:spcPct val="100000"/>
              </a:lnSpc>
              <a:spcBef>
                <a:spcPts val="380"/>
              </a:spcBef>
              <a:spcAft>
                <a:spcPts val="0"/>
              </a:spcAft>
              <a:buClr>
                <a:srgbClr val="0AD0D9"/>
              </a:buClr>
              <a:buSzPts val="1750"/>
              <a:buFont typeface="Quattrocento Sans"/>
              <a:buChar char="⚫"/>
            </a:pPr>
            <a:r>
              <a:rPr lang="en-US" sz="2400" dirty="0">
                <a:latin typeface="Constantia"/>
                <a:ea typeface="Constantia"/>
                <a:cs typeface="Constantia"/>
                <a:sym typeface="Constantia"/>
              </a:rPr>
              <a:t>Use case diagram</a:t>
            </a:r>
            <a:endParaRPr sz="2400" b="0" i="0" u="none" strike="noStrike" cap="none" dirty="0">
              <a:solidFill>
                <a:srgbClr val="000000"/>
              </a:solidFill>
              <a:latin typeface="Constantia"/>
              <a:ea typeface="Constantia"/>
              <a:cs typeface="Constantia"/>
              <a:sym typeface="Constantia"/>
            </a:endParaRPr>
          </a:p>
          <a:p>
            <a:pPr marL="298450" marR="0" lvl="0" indent="-286385" algn="l" rtl="0">
              <a:lnSpc>
                <a:spcPct val="100000"/>
              </a:lnSpc>
              <a:spcBef>
                <a:spcPts val="375"/>
              </a:spcBef>
              <a:spcAft>
                <a:spcPts val="0"/>
              </a:spcAft>
              <a:buClr>
                <a:srgbClr val="0AD0D9"/>
              </a:buClr>
              <a:buSzPts val="1750"/>
              <a:buFont typeface="Quattrocento Sans"/>
              <a:buChar char="⚫"/>
            </a:pPr>
            <a:r>
              <a:rPr lang="en-US" sz="2400" b="0" i="0" u="none" strike="noStrike" cap="none" dirty="0">
                <a:solidFill>
                  <a:srgbClr val="000000"/>
                </a:solidFill>
                <a:latin typeface="Constantia"/>
                <a:ea typeface="Constantia"/>
                <a:cs typeface="Constantia"/>
                <a:sym typeface="Constantia"/>
              </a:rPr>
              <a:t>Screen layouts</a:t>
            </a:r>
          </a:p>
          <a:p>
            <a:pPr marL="298450" marR="0" lvl="0" indent="-286385" algn="l" rtl="0">
              <a:lnSpc>
                <a:spcPct val="100000"/>
              </a:lnSpc>
              <a:spcBef>
                <a:spcPts val="375"/>
              </a:spcBef>
              <a:spcAft>
                <a:spcPts val="0"/>
              </a:spcAft>
              <a:buClr>
                <a:srgbClr val="0AD0D9"/>
              </a:buClr>
              <a:buSzPts val="1750"/>
              <a:buFont typeface="Quattrocento Sans"/>
              <a:buChar char="⚫"/>
            </a:pPr>
            <a:r>
              <a:rPr lang="en-IN" sz="2400" b="0" i="0" u="none" strike="noStrike" cap="none" dirty="0">
                <a:solidFill>
                  <a:srgbClr val="000000"/>
                </a:solidFill>
                <a:latin typeface="Constantia"/>
                <a:ea typeface="Constantia"/>
                <a:cs typeface="Constantia"/>
                <a:sym typeface="Constantia"/>
              </a:rPr>
              <a:t>Report</a:t>
            </a:r>
          </a:p>
          <a:p>
            <a:pPr marL="298450" marR="0" lvl="0" indent="-286385" algn="l" rtl="0">
              <a:lnSpc>
                <a:spcPct val="100000"/>
              </a:lnSpc>
              <a:spcBef>
                <a:spcPts val="375"/>
              </a:spcBef>
              <a:spcAft>
                <a:spcPts val="0"/>
              </a:spcAft>
              <a:buClr>
                <a:srgbClr val="0AD0D9"/>
              </a:buClr>
              <a:buSzPts val="1750"/>
              <a:buFont typeface="Quattrocento Sans"/>
              <a:buChar char="⚫"/>
            </a:pPr>
            <a:r>
              <a:rPr lang="en-US" sz="2400" dirty="0">
                <a:latin typeface="Constantia" panose="02030602050306030303" pitchFamily="18" charset="0"/>
              </a:rPr>
              <a:t>Limitations &amp; future Enhancements</a:t>
            </a:r>
            <a:endParaRPr lang="en-IN" sz="2400" b="0" i="0" strike="noStrike" cap="none" dirty="0">
              <a:latin typeface="Constantia" panose="02030602050306030303" pitchFamily="18" charset="0"/>
              <a:ea typeface="Constantia"/>
              <a:cs typeface="Constantia"/>
              <a:sym typeface="Constantia"/>
            </a:endParaRPr>
          </a:p>
          <a:p>
            <a:pPr marL="298450" marR="0" lvl="0" indent="-286385" algn="l" rtl="0">
              <a:lnSpc>
                <a:spcPct val="100000"/>
              </a:lnSpc>
              <a:spcBef>
                <a:spcPts val="375"/>
              </a:spcBef>
              <a:spcAft>
                <a:spcPts val="0"/>
              </a:spcAft>
              <a:buClr>
                <a:srgbClr val="0AD0D9"/>
              </a:buClr>
              <a:buSzPts val="1750"/>
              <a:buFont typeface="Quattrocento Sans"/>
              <a:buChar char="⚫"/>
            </a:pPr>
            <a:endParaRPr sz="2400" b="0" i="0" u="none" strike="noStrike" cap="none" dirty="0">
              <a:solidFill>
                <a:srgbClr val="000000"/>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grpSp>
        <p:nvGrpSpPr>
          <p:cNvPr id="87" name="Google Shape;87;p16"/>
          <p:cNvGrpSpPr/>
          <p:nvPr/>
        </p:nvGrpSpPr>
        <p:grpSpPr>
          <a:xfrm>
            <a:off x="0" y="0"/>
            <a:ext cx="9144000" cy="6858000"/>
            <a:chOff x="0" y="0"/>
            <a:chExt cx="9144000" cy="6858000"/>
          </a:xfrm>
        </p:grpSpPr>
        <p:pic>
          <p:nvPicPr>
            <p:cNvPr id="88" name="Google Shape;88;p16"/>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89" name="Google Shape;89;p16"/>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90" name="Google Shape;90;p16"/>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91" name="Google Shape;91;p16"/>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2" name="Google Shape;92;p16"/>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16"/>
          <p:cNvSpPr txBox="1"/>
          <p:nvPr/>
        </p:nvSpPr>
        <p:spPr>
          <a:xfrm>
            <a:off x="536575" y="1952296"/>
            <a:ext cx="7538700" cy="2838982"/>
          </a:xfrm>
          <a:prstGeom prst="rect">
            <a:avLst/>
          </a:prstGeom>
          <a:noFill/>
          <a:ln>
            <a:noFill/>
          </a:ln>
        </p:spPr>
        <p:txBody>
          <a:bodyPr spcFirstLastPara="1" wrap="square" lIns="0" tIns="15875" rIns="0" bIns="0" anchor="t" anchorCtr="0">
            <a:spAutoFit/>
          </a:bodyPr>
          <a:lstStyle/>
          <a:p>
            <a:pPr marL="288925" marR="5080" lvl="0" indent="-276860" algn="l" rtl="0">
              <a:lnSpc>
                <a:spcPct val="100000"/>
              </a:lnSpc>
              <a:spcBef>
                <a:spcPts val="0"/>
              </a:spcBef>
              <a:spcAft>
                <a:spcPts val="0"/>
              </a:spcAft>
              <a:buClr>
                <a:srgbClr val="0AD0D9"/>
              </a:buClr>
              <a:buSzPts val="1500"/>
              <a:buFont typeface="Quattrocento Sans"/>
              <a:buChar char="⚫"/>
            </a:pPr>
            <a:r>
              <a:rPr lang="en-US" sz="2000" b="0" i="0" u="none" strike="noStrike" cap="none" dirty="0">
                <a:solidFill>
                  <a:srgbClr val="04607A"/>
                </a:solidFill>
                <a:latin typeface="Constantia"/>
                <a:ea typeface="Constantia"/>
                <a:cs typeface="Constantia"/>
                <a:sym typeface="Constantia"/>
              </a:rPr>
              <a:t>Crypto Price Fetcher is an android application which is developed  with Java on Android Studio with Volley library support.</a:t>
            </a:r>
          </a:p>
          <a:p>
            <a:pPr marL="12065" marR="5080" lvl="0" algn="l" rtl="0">
              <a:lnSpc>
                <a:spcPct val="100000"/>
              </a:lnSpc>
              <a:spcBef>
                <a:spcPts val="0"/>
              </a:spcBef>
              <a:spcAft>
                <a:spcPts val="0"/>
              </a:spcAft>
              <a:buClr>
                <a:srgbClr val="0AD0D9"/>
              </a:buClr>
              <a:buSzPts val="1500"/>
            </a:pPr>
            <a:endParaRPr sz="2000" b="0" i="0" u="none" strike="noStrike" cap="none" dirty="0">
              <a:solidFill>
                <a:srgbClr val="000000"/>
              </a:solidFill>
              <a:latin typeface="Constantia"/>
              <a:ea typeface="Constantia"/>
              <a:cs typeface="Constantia"/>
              <a:sym typeface="Constantia"/>
            </a:endParaRPr>
          </a:p>
          <a:p>
            <a:pPr marL="288925" marR="23495" lvl="0" indent="-276860" algn="l" rtl="0">
              <a:lnSpc>
                <a:spcPct val="100000"/>
              </a:lnSpc>
              <a:spcBef>
                <a:spcPts val="5"/>
              </a:spcBef>
              <a:spcAft>
                <a:spcPts val="0"/>
              </a:spcAft>
              <a:buClr>
                <a:srgbClr val="0AD0D9"/>
              </a:buClr>
              <a:buSzPts val="1500"/>
              <a:buFont typeface="Quattrocento Sans"/>
              <a:buChar char="⚫"/>
            </a:pPr>
            <a:r>
              <a:rPr lang="en-US" sz="2000" b="0" i="0" u="none" strike="noStrike" cap="none" dirty="0">
                <a:solidFill>
                  <a:srgbClr val="04607A"/>
                </a:solidFill>
                <a:latin typeface="Constantia"/>
                <a:ea typeface="Constantia"/>
                <a:cs typeface="Constantia"/>
                <a:sym typeface="Constantia"/>
              </a:rPr>
              <a:t>This android application displays different crypto-currencies and  their details.</a:t>
            </a:r>
          </a:p>
          <a:p>
            <a:pPr marL="12065" marR="23495" lvl="0" algn="l" rtl="0">
              <a:lnSpc>
                <a:spcPct val="100000"/>
              </a:lnSpc>
              <a:spcBef>
                <a:spcPts val="5"/>
              </a:spcBef>
              <a:spcAft>
                <a:spcPts val="0"/>
              </a:spcAft>
              <a:buClr>
                <a:srgbClr val="0AD0D9"/>
              </a:buClr>
              <a:buSzPts val="1500"/>
            </a:pPr>
            <a:endParaRPr sz="2000" b="0" i="0" u="none" strike="noStrike" cap="none" dirty="0">
              <a:solidFill>
                <a:srgbClr val="000000"/>
              </a:solidFill>
              <a:latin typeface="Constantia"/>
              <a:ea typeface="Constantia"/>
              <a:cs typeface="Constantia"/>
              <a:sym typeface="Constantia"/>
            </a:endParaRPr>
          </a:p>
          <a:p>
            <a:pPr marL="288925" marR="1174750" lvl="0" indent="-276860" algn="l" rtl="0">
              <a:lnSpc>
                <a:spcPct val="121538"/>
              </a:lnSpc>
              <a:spcBef>
                <a:spcPts val="0"/>
              </a:spcBef>
              <a:spcAft>
                <a:spcPts val="0"/>
              </a:spcAft>
              <a:buClr>
                <a:srgbClr val="0AD0D9"/>
              </a:buClr>
              <a:buSzPts val="1500"/>
              <a:buFont typeface="Quattrocento Sans"/>
              <a:buChar char="⚫"/>
            </a:pPr>
            <a:r>
              <a:rPr lang="en-US" sz="2600" b="0" i="0" u="none" strike="noStrike" cap="none" dirty="0">
                <a:solidFill>
                  <a:srgbClr val="C00000"/>
                </a:solidFill>
                <a:latin typeface="Constantia"/>
                <a:ea typeface="Constantia"/>
                <a:cs typeface="Constantia"/>
                <a:sym typeface="Constantia"/>
              </a:rPr>
              <a:t>Application main intent is to fetch current  price of crypto-currencies for the user's</a:t>
            </a:r>
            <a:endParaRPr sz="2600" b="0" i="0" u="none" strike="noStrike" cap="none" dirty="0">
              <a:solidFill>
                <a:srgbClr val="000000"/>
              </a:solidFill>
              <a:latin typeface="Constantia"/>
              <a:ea typeface="Constantia"/>
              <a:cs typeface="Constantia"/>
              <a:sym typeface="Constantia"/>
            </a:endParaRPr>
          </a:p>
        </p:txBody>
      </p:sp>
      <p:sp>
        <p:nvSpPr>
          <p:cNvPr id="95" name="Google Shape;95;p16"/>
          <p:cNvSpPr txBox="1">
            <a:spLocks noGrp="1"/>
          </p:cNvSpPr>
          <p:nvPr>
            <p:ph type="title"/>
          </p:nvPr>
        </p:nvSpPr>
        <p:spPr>
          <a:xfrm>
            <a:off x="445134" y="950594"/>
            <a:ext cx="36957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500" b="0" u="sng" dirty="0">
                <a:solidFill>
                  <a:srgbClr val="04607A"/>
                </a:solidFill>
                <a:latin typeface="Calibri"/>
                <a:ea typeface="Calibri"/>
                <a:cs typeface="Calibri"/>
                <a:sym typeface="Calibri"/>
              </a:rPr>
              <a:t>Project Introduction</a:t>
            </a:r>
            <a:endParaRPr sz="3500" u="sng" dirty="0">
              <a:latin typeface="Calibri"/>
              <a:ea typeface="Calibri"/>
              <a:cs typeface="Calibri"/>
              <a:sym typeface="Calibri"/>
            </a:endParaRPr>
          </a:p>
        </p:txBody>
      </p:sp>
      <p:sp>
        <p:nvSpPr>
          <p:cNvPr id="94" name="Google Shape;94;p16"/>
          <p:cNvSpPr txBox="1">
            <a:spLocks noGrp="1"/>
          </p:cNvSpPr>
          <p:nvPr>
            <p:ph type="ftr" sz="quarter" idx="11"/>
          </p:nvPr>
        </p:nvSpPr>
        <p:spPr>
          <a:xfrm>
            <a:off x="5883007" y="6196436"/>
            <a:ext cx="3048777" cy="320088"/>
          </a:xfrm>
          <a:prstGeom prst="rect">
            <a:avLst/>
          </a:prstGeom>
          <a:noFill/>
          <a:ln>
            <a:noFill/>
          </a:ln>
        </p:spPr>
        <p:txBody>
          <a:bodyPr spcFirstLastPara="1" wrap="square" lIns="0" tIns="0" rIns="0" bIns="0" anchor="t" anchorCtr="0">
            <a:spAutoFit/>
          </a:bodyPr>
          <a:lstStyle/>
          <a:p>
            <a:pPr marL="12700">
              <a:lnSpc>
                <a:spcPct val="103750"/>
              </a:lnSpc>
            </a:pPr>
            <a:r>
              <a:rPr lang="en-US" dirty="0">
                <a:solidFill>
                  <a:schemeClr val="tx1">
                    <a:lumMod val="50000"/>
                    <a:lumOff val="50000"/>
                  </a:schemeClr>
                </a:solidFill>
              </a:rPr>
              <a:t>&lt;PES Modern college of engineering, Pune 5&gt; &lt;MCA/FY&gt;</a:t>
            </a:r>
          </a:p>
          <a:p>
            <a:pPr marL="12700" lvl="0" indent="0" algn="l" rtl="0">
              <a:lnSpc>
                <a:spcPct val="103750"/>
              </a:lnSpc>
              <a:spcBef>
                <a:spcPts val="0"/>
              </a:spcBef>
              <a:spcAft>
                <a:spcPts val="0"/>
              </a:spcAft>
              <a:buSzPts val="1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grpSp>
        <p:nvGrpSpPr>
          <p:cNvPr id="100" name="Google Shape;100;p17"/>
          <p:cNvGrpSpPr/>
          <p:nvPr/>
        </p:nvGrpSpPr>
        <p:grpSpPr>
          <a:xfrm>
            <a:off x="0" y="0"/>
            <a:ext cx="9144000" cy="6858000"/>
            <a:chOff x="0" y="0"/>
            <a:chExt cx="9144000" cy="6858000"/>
          </a:xfrm>
        </p:grpSpPr>
        <p:pic>
          <p:nvPicPr>
            <p:cNvPr id="101" name="Google Shape;101;p17"/>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02" name="Google Shape;102;p17"/>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103" name="Google Shape;103;p17"/>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104" name="Google Shape;104;p17"/>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5" name="Google Shape;105;p17"/>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17"/>
          <p:cNvSpPr txBox="1">
            <a:spLocks noGrp="1"/>
          </p:cNvSpPr>
          <p:nvPr>
            <p:ph type="title"/>
          </p:nvPr>
        </p:nvSpPr>
        <p:spPr>
          <a:xfrm>
            <a:off x="445134" y="950594"/>
            <a:ext cx="35331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500" b="0" u="sng" dirty="0">
                <a:solidFill>
                  <a:srgbClr val="04607A"/>
                </a:solidFill>
                <a:latin typeface="Calibri"/>
                <a:ea typeface="Calibri"/>
                <a:cs typeface="Calibri"/>
                <a:sym typeface="Calibri"/>
              </a:rPr>
              <a:t>Need of the system</a:t>
            </a:r>
            <a:endParaRPr sz="3500" u="sng" dirty="0">
              <a:latin typeface="Calibri"/>
              <a:ea typeface="Calibri"/>
              <a:cs typeface="Calibri"/>
              <a:sym typeface="Calibri"/>
            </a:endParaRPr>
          </a:p>
        </p:txBody>
      </p:sp>
      <p:sp>
        <p:nvSpPr>
          <p:cNvPr id="107" name="Google Shape;107;p17"/>
          <p:cNvSpPr txBox="1">
            <a:spLocks noGrp="1"/>
          </p:cNvSpPr>
          <p:nvPr>
            <p:ph type="ftr" sz="quarter" idx="11"/>
          </p:nvPr>
        </p:nvSpPr>
        <p:spPr>
          <a:xfrm>
            <a:off x="5883007" y="6345716"/>
            <a:ext cx="3048777" cy="160044"/>
          </a:xfrm>
          <a:prstGeom prst="rect">
            <a:avLst/>
          </a:prstGeom>
          <a:noFill/>
          <a:ln>
            <a:noFill/>
          </a:ln>
        </p:spPr>
        <p:txBody>
          <a:bodyPr spcFirstLastPara="1" wrap="square" lIns="0" tIns="0" rIns="0" bIns="0" anchor="t" anchorCtr="0">
            <a:spAutoFit/>
          </a:bodyPr>
          <a:lstStyle/>
          <a:p>
            <a:pPr marL="12700" lvl="0" indent="0" algn="l" rtl="0">
              <a:lnSpc>
                <a:spcPct val="103750"/>
              </a:lnSpc>
              <a:spcBef>
                <a:spcPts val="0"/>
              </a:spcBef>
              <a:spcAft>
                <a:spcPts val="0"/>
              </a:spcAft>
              <a:buSzPts val="1400"/>
              <a:buNone/>
            </a:pPr>
            <a:r>
              <a:rPr lang="en-US" dirty="0">
                <a:solidFill>
                  <a:schemeClr val="tx1">
                    <a:lumMod val="50000"/>
                    <a:lumOff val="50000"/>
                  </a:schemeClr>
                </a:solidFill>
              </a:rPr>
              <a:t>&lt;PES Modern college of engineering, Pune 5&gt; &lt;MCA/FY&gt;</a:t>
            </a:r>
          </a:p>
        </p:txBody>
      </p:sp>
      <p:sp>
        <p:nvSpPr>
          <p:cNvPr id="108" name="Google Shape;108;p17"/>
          <p:cNvSpPr txBox="1"/>
          <p:nvPr/>
        </p:nvSpPr>
        <p:spPr>
          <a:xfrm>
            <a:off x="660400" y="1999614"/>
            <a:ext cx="7924800" cy="3672300"/>
          </a:xfrm>
          <a:prstGeom prst="rect">
            <a:avLst/>
          </a:prstGeom>
          <a:noFill/>
          <a:ln>
            <a:noFill/>
          </a:ln>
        </p:spPr>
        <p:txBody>
          <a:bodyPr spcFirstLastPara="1" wrap="square" lIns="0" tIns="15875" rIns="0" bIns="0" anchor="t" anchorCtr="0">
            <a:spAutoFit/>
          </a:bodyPr>
          <a:lstStyle/>
          <a:p>
            <a:pPr marL="12700" marR="5080" lvl="0" indent="0" algn="l" rtl="0">
              <a:lnSpc>
                <a:spcPct val="100099"/>
              </a:lnSpc>
              <a:spcBef>
                <a:spcPts val="0"/>
              </a:spcBef>
              <a:spcAft>
                <a:spcPts val="0"/>
              </a:spcAft>
              <a:buClr>
                <a:srgbClr val="000000"/>
              </a:buClr>
              <a:buSzPts val="2600"/>
              <a:buFont typeface="Arial"/>
              <a:buNone/>
            </a:pPr>
            <a:r>
              <a:rPr lang="en-US" sz="2600" b="0" i="0" u="none" strike="noStrike" cap="none">
                <a:solidFill>
                  <a:srgbClr val="000000"/>
                </a:solidFill>
                <a:latin typeface="Constantia"/>
                <a:ea typeface="Constantia"/>
                <a:cs typeface="Constantia"/>
                <a:sym typeface="Constantia"/>
              </a:rPr>
              <a:t>As per the technology is changing everyday rapidly and  cryptocurrency are the new asset which is trending  and future of digital currencies as it is secure safe and  also used for trading as investments there are many  other advantages of crypto-currencies based  technology ( for example :- NFT's, Blockchain )</a:t>
            </a:r>
            <a:endParaRPr sz="2600" b="0" i="0" u="none" strike="noStrike" cap="none">
              <a:solidFill>
                <a:srgbClr val="000000"/>
              </a:solidFill>
              <a:latin typeface="Constantia"/>
              <a:ea typeface="Constantia"/>
              <a:cs typeface="Constantia"/>
              <a:sym typeface="Constantia"/>
            </a:endParaRPr>
          </a:p>
          <a:p>
            <a:pPr marL="12700" marR="253365" lvl="0" indent="0" algn="l" rtl="0">
              <a:lnSpc>
                <a:spcPct val="99900"/>
              </a:lnSpc>
              <a:spcBef>
                <a:spcPts val="415"/>
              </a:spcBef>
              <a:spcAft>
                <a:spcPts val="0"/>
              </a:spcAft>
              <a:buClr>
                <a:srgbClr val="000000"/>
              </a:buClr>
              <a:buSzPts val="2600"/>
              <a:buFont typeface="Arial"/>
              <a:buNone/>
            </a:pPr>
            <a:r>
              <a:rPr lang="en-US" sz="2600" b="0" i="0" u="none" strike="noStrike" cap="none">
                <a:solidFill>
                  <a:srgbClr val="000000"/>
                </a:solidFill>
                <a:latin typeface="Constantia"/>
                <a:ea typeface="Constantia"/>
                <a:cs typeface="Constantia"/>
                <a:sym typeface="Constantia"/>
              </a:rPr>
              <a:t>By using this application one can get the latest cryptocurrency price update by	which user can use this  information for trading, investment etc.</a:t>
            </a:r>
            <a:endParaRPr sz="2600" b="0" i="0" u="none" strike="noStrike" cap="none">
              <a:solidFill>
                <a:srgbClr val="000000"/>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pSp>
        <p:nvGrpSpPr>
          <p:cNvPr id="113" name="Google Shape;113;p18"/>
          <p:cNvGrpSpPr/>
          <p:nvPr/>
        </p:nvGrpSpPr>
        <p:grpSpPr>
          <a:xfrm>
            <a:off x="0" y="0"/>
            <a:ext cx="9144000" cy="6858000"/>
            <a:chOff x="0" y="0"/>
            <a:chExt cx="9144000" cy="6858000"/>
          </a:xfrm>
        </p:grpSpPr>
        <p:pic>
          <p:nvPicPr>
            <p:cNvPr id="114" name="Google Shape;114;p18"/>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15" name="Google Shape;115;p18"/>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116" name="Google Shape;116;p18"/>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117" name="Google Shape;117;p18"/>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8" name="Google Shape;118;p18"/>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1" name="Google Shape;121;p18"/>
          <p:cNvSpPr txBox="1">
            <a:spLocks noGrp="1"/>
          </p:cNvSpPr>
          <p:nvPr>
            <p:ph type="title"/>
          </p:nvPr>
        </p:nvSpPr>
        <p:spPr>
          <a:xfrm>
            <a:off x="445134" y="935355"/>
            <a:ext cx="3761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b="0" u="sng" dirty="0">
                <a:solidFill>
                  <a:srgbClr val="04607A"/>
                </a:solidFill>
                <a:latin typeface="Calibri"/>
                <a:ea typeface="Calibri"/>
                <a:cs typeface="Calibri"/>
                <a:sym typeface="Calibri"/>
              </a:rPr>
              <a:t>Scope of the system</a:t>
            </a:r>
            <a:endParaRPr sz="3600" u="sng" dirty="0">
              <a:latin typeface="Calibri"/>
              <a:ea typeface="Calibri"/>
              <a:cs typeface="Calibri"/>
              <a:sym typeface="Calibri"/>
            </a:endParaRPr>
          </a:p>
        </p:txBody>
      </p:sp>
      <p:sp>
        <p:nvSpPr>
          <p:cNvPr id="119" name="Google Shape;119;p18"/>
          <p:cNvSpPr txBox="1">
            <a:spLocks noGrp="1"/>
          </p:cNvSpPr>
          <p:nvPr>
            <p:ph idx="1"/>
          </p:nvPr>
        </p:nvSpPr>
        <p:spPr>
          <a:xfrm>
            <a:off x="623570" y="1937590"/>
            <a:ext cx="7896900" cy="3631117"/>
          </a:xfrm>
          <a:prstGeom prst="rect">
            <a:avLst/>
          </a:prstGeom>
          <a:noFill/>
          <a:ln>
            <a:noFill/>
          </a:ln>
        </p:spPr>
        <p:txBody>
          <a:bodyPr spcFirstLastPara="1" wrap="square" lIns="0" tIns="78100" rIns="0" bIns="0" anchor="t" anchorCtr="0">
            <a:spAutoFit/>
          </a:bodyPr>
          <a:lstStyle/>
          <a:p>
            <a:pPr marL="382270" marR="5080" lvl="0" indent="-334010" algn="l" rtl="0">
              <a:lnSpc>
                <a:spcPct val="100000"/>
              </a:lnSpc>
              <a:spcBef>
                <a:spcPts val="409"/>
              </a:spcBef>
              <a:spcAft>
                <a:spcPts val="0"/>
              </a:spcAft>
              <a:buSzPts val="1400"/>
              <a:buNone/>
            </a:pPr>
            <a:r>
              <a:rPr lang="en-US" sz="2000" b="0" dirty="0">
                <a:latin typeface="Constantia"/>
                <a:ea typeface="Constantia"/>
                <a:cs typeface="Constantia"/>
                <a:sym typeface="Constantia"/>
              </a:rPr>
              <a:t>We can speculate on what value cryptocurrency may have for investors  in the coming months and years (and many will), but the reality is  it’s still a new and speculative investment, without much history on  which to base predictions. No matter what a given expert thinks or  says, no one really knows.</a:t>
            </a:r>
            <a:endParaRPr sz="2000" dirty="0">
              <a:latin typeface="Constantia"/>
              <a:ea typeface="Constantia"/>
              <a:cs typeface="Constantia"/>
              <a:sym typeface="Constantia"/>
            </a:endParaRPr>
          </a:p>
          <a:p>
            <a:pPr marL="382270" marR="83185" lvl="0" indent="-334010" algn="l" rtl="0">
              <a:lnSpc>
                <a:spcPct val="100000"/>
              </a:lnSpc>
              <a:spcBef>
                <a:spcPts val="470"/>
              </a:spcBef>
              <a:spcAft>
                <a:spcPts val="0"/>
              </a:spcAft>
              <a:buSzPts val="1400"/>
              <a:buNone/>
            </a:pPr>
            <a:r>
              <a:rPr lang="en-US" sz="2000" b="0" dirty="0">
                <a:latin typeface="Constantia"/>
                <a:ea typeface="Constantia"/>
                <a:cs typeface="Constantia"/>
                <a:sym typeface="Constantia"/>
              </a:rPr>
              <a:t>As internet is getting cheaper, it</a:t>
            </a:r>
            <a:r>
              <a:rPr lang="en-US" sz="2000" b="0" dirty="0"/>
              <a:t>’</a:t>
            </a:r>
            <a:r>
              <a:rPr lang="en-US" sz="2000" b="0" dirty="0">
                <a:latin typeface="Constantia"/>
                <a:ea typeface="Constantia"/>
                <a:cs typeface="Constantia"/>
                <a:sym typeface="Constantia"/>
              </a:rPr>
              <a:t>s become easy to access anything and  which makes trending topics more trending and investments are so  easy nowadays , If you check the graph after pandemic people are  very aware of investments and future and they see crypto as a good  source of wealth in future and even now also</a:t>
            </a:r>
            <a:endParaRPr sz="2000" dirty="0">
              <a:latin typeface="Constantia"/>
              <a:ea typeface="Constantia"/>
              <a:cs typeface="Constantia"/>
              <a:sym typeface="Constantia"/>
            </a:endParaRPr>
          </a:p>
          <a:p>
            <a:pPr marL="48895" lvl="0" indent="0" algn="l" rtl="0">
              <a:lnSpc>
                <a:spcPct val="100000"/>
              </a:lnSpc>
              <a:spcBef>
                <a:spcPts val="390"/>
              </a:spcBef>
              <a:spcAft>
                <a:spcPts val="0"/>
              </a:spcAft>
              <a:buSzPts val="1400"/>
              <a:buNone/>
            </a:pPr>
            <a:r>
              <a:rPr lang="en-US" sz="2000" b="0" dirty="0">
                <a:latin typeface="Constantia"/>
                <a:ea typeface="Constantia"/>
                <a:cs typeface="Constantia"/>
                <a:sym typeface="Constantia"/>
              </a:rPr>
              <a:t>So scope for digital asset or cryptos are very broad in future.</a:t>
            </a:r>
            <a:endParaRPr sz="2000" dirty="0">
              <a:latin typeface="Constantia"/>
              <a:ea typeface="Constantia"/>
              <a:cs typeface="Constantia"/>
              <a:sym typeface="Constantia"/>
            </a:endParaRPr>
          </a:p>
        </p:txBody>
      </p:sp>
      <p:sp>
        <p:nvSpPr>
          <p:cNvPr id="120" name="Google Shape;120;p18"/>
          <p:cNvSpPr txBox="1">
            <a:spLocks noGrp="1"/>
          </p:cNvSpPr>
          <p:nvPr>
            <p:ph type="ftr" sz="quarter" idx="11"/>
          </p:nvPr>
        </p:nvSpPr>
        <p:spPr>
          <a:xfrm>
            <a:off x="5894024" y="6400325"/>
            <a:ext cx="3037760" cy="160044"/>
          </a:xfrm>
          <a:prstGeom prst="rect">
            <a:avLst/>
          </a:prstGeom>
          <a:noFill/>
          <a:ln>
            <a:noFill/>
          </a:ln>
        </p:spPr>
        <p:txBody>
          <a:bodyPr spcFirstLastPara="1" wrap="square" lIns="0" tIns="0" rIns="0" bIns="0" anchor="t" anchorCtr="0">
            <a:spAutoFit/>
          </a:bodyPr>
          <a:lstStyle/>
          <a:p>
            <a:pPr marL="12700" lvl="0" indent="0" algn="l" rtl="0">
              <a:lnSpc>
                <a:spcPct val="103750"/>
              </a:lnSpc>
              <a:spcBef>
                <a:spcPts val="0"/>
              </a:spcBef>
              <a:spcAft>
                <a:spcPts val="0"/>
              </a:spcAft>
              <a:buSzPts val="1400"/>
              <a:buNone/>
            </a:pPr>
            <a:r>
              <a:rPr lang="en-US" dirty="0">
                <a:solidFill>
                  <a:schemeClr val="tx1">
                    <a:lumMod val="50000"/>
                    <a:lumOff val="50000"/>
                  </a:schemeClr>
                </a:solidFill>
              </a:rPr>
              <a:t>&lt;PES Modern college of engineering, Pune 5&gt; &lt;MCA/FY&gt;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grpSp>
        <p:nvGrpSpPr>
          <p:cNvPr id="126" name="Google Shape;126;p19"/>
          <p:cNvGrpSpPr/>
          <p:nvPr/>
        </p:nvGrpSpPr>
        <p:grpSpPr>
          <a:xfrm>
            <a:off x="0" y="0"/>
            <a:ext cx="9144000" cy="6858000"/>
            <a:chOff x="0" y="0"/>
            <a:chExt cx="9144000" cy="6858000"/>
          </a:xfrm>
        </p:grpSpPr>
        <p:pic>
          <p:nvPicPr>
            <p:cNvPr id="127" name="Google Shape;127;p19"/>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129" name="Google Shape;129;p19"/>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130" name="Google Shape;130;p19"/>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31" name="Google Shape;131;p19"/>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 name="Google Shape;132;p19"/>
          <p:cNvSpPr txBox="1">
            <a:spLocks noGrp="1"/>
          </p:cNvSpPr>
          <p:nvPr>
            <p:ph type="title"/>
          </p:nvPr>
        </p:nvSpPr>
        <p:spPr>
          <a:xfrm>
            <a:off x="445134" y="935355"/>
            <a:ext cx="80193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b="0" u="sng" dirty="0">
                <a:solidFill>
                  <a:srgbClr val="04607A"/>
                </a:solidFill>
                <a:latin typeface="Calibri"/>
                <a:ea typeface="Calibri"/>
                <a:cs typeface="Calibri"/>
                <a:sym typeface="Calibri"/>
              </a:rPr>
              <a:t>Requirement of the system (H/W and S/W)</a:t>
            </a:r>
            <a:endParaRPr sz="3600" u="sng" dirty="0">
              <a:latin typeface="Calibri"/>
              <a:ea typeface="Calibri"/>
              <a:cs typeface="Calibri"/>
              <a:sym typeface="Calibri"/>
            </a:endParaRPr>
          </a:p>
        </p:txBody>
      </p:sp>
      <p:sp>
        <p:nvSpPr>
          <p:cNvPr id="133" name="Google Shape;133;p19"/>
          <p:cNvSpPr txBox="1">
            <a:spLocks noGrp="1"/>
          </p:cNvSpPr>
          <p:nvPr>
            <p:ph type="ftr" sz="quarter" idx="11"/>
          </p:nvPr>
        </p:nvSpPr>
        <p:spPr>
          <a:xfrm>
            <a:off x="5860973" y="6224530"/>
            <a:ext cx="3128791" cy="160044"/>
          </a:xfrm>
          <a:prstGeom prst="rect">
            <a:avLst/>
          </a:prstGeom>
          <a:noFill/>
          <a:ln>
            <a:noFill/>
          </a:ln>
        </p:spPr>
        <p:txBody>
          <a:bodyPr spcFirstLastPara="1" wrap="square" lIns="0" tIns="0" rIns="0" bIns="0" anchor="t" anchorCtr="0">
            <a:spAutoFit/>
          </a:bodyPr>
          <a:lstStyle/>
          <a:p>
            <a:pPr marL="12700" lvl="0" indent="0" algn="l" rtl="0">
              <a:lnSpc>
                <a:spcPct val="103750"/>
              </a:lnSpc>
              <a:spcBef>
                <a:spcPts val="0"/>
              </a:spcBef>
              <a:spcAft>
                <a:spcPts val="0"/>
              </a:spcAft>
              <a:buSzPts val="1400"/>
              <a:buNone/>
            </a:pPr>
            <a:r>
              <a:rPr lang="en-US" dirty="0">
                <a:solidFill>
                  <a:schemeClr val="tx1">
                    <a:lumMod val="50000"/>
                    <a:lumOff val="50000"/>
                  </a:schemeClr>
                </a:solidFill>
              </a:rPr>
              <a:t>&lt;PES Modern college of engineering, Pune 5&gt; &lt;MCA/FY&gt;</a:t>
            </a:r>
          </a:p>
        </p:txBody>
      </p:sp>
      <p:sp>
        <p:nvSpPr>
          <p:cNvPr id="134" name="Google Shape;134;p19"/>
          <p:cNvSpPr txBox="1"/>
          <p:nvPr/>
        </p:nvSpPr>
        <p:spPr>
          <a:xfrm>
            <a:off x="660400" y="2179256"/>
            <a:ext cx="7911600" cy="3738900"/>
          </a:xfrm>
          <a:prstGeom prst="rect">
            <a:avLst/>
          </a:prstGeom>
          <a:noFill/>
          <a:ln>
            <a:noFill/>
          </a:ln>
        </p:spPr>
        <p:txBody>
          <a:bodyPr spcFirstLastPara="1" wrap="square" lIns="0" tIns="11425" rIns="0" bIns="0" anchor="t" anchorCtr="0">
            <a:spAutoFit/>
          </a:bodyPr>
          <a:lstStyle/>
          <a:p>
            <a:pPr marL="12700" marR="5080" lvl="0" indent="0" algn="just" rtl="0">
              <a:lnSpc>
                <a:spcPct val="100400"/>
              </a:lnSpc>
              <a:spcBef>
                <a:spcPts val="0"/>
              </a:spcBef>
              <a:spcAft>
                <a:spcPts val="0"/>
              </a:spcAft>
              <a:buClr>
                <a:srgbClr val="000000"/>
              </a:buClr>
              <a:buSzPts val="2400"/>
              <a:buFont typeface="Arial"/>
              <a:buNone/>
            </a:pPr>
            <a:r>
              <a:rPr lang="en-US" sz="2400" b="0" i="0" u="none" strike="noStrike" cap="none">
                <a:solidFill>
                  <a:srgbClr val="000000"/>
                </a:solidFill>
                <a:latin typeface="Constantia"/>
                <a:ea typeface="Constantia"/>
                <a:cs typeface="Constantia"/>
                <a:sym typeface="Constantia"/>
              </a:rPr>
              <a:t>As the technology is growing everything is becoming easier,  small and compact, as our project is an android application  it has less requirements</a:t>
            </a:r>
            <a:endParaRPr sz="2400" b="0" i="0" u="none" strike="noStrike" cap="none">
              <a:solidFill>
                <a:srgbClr val="000000"/>
              </a:solidFill>
              <a:latin typeface="Constantia"/>
              <a:ea typeface="Constantia"/>
              <a:cs typeface="Constantia"/>
              <a:sym typeface="Constantia"/>
            </a:endParaRPr>
          </a:p>
          <a:p>
            <a:pPr marL="422909" marR="1383030" lvl="0" indent="-410209" algn="just" rtl="0">
              <a:lnSpc>
                <a:spcPct val="119166"/>
              </a:lnSpc>
              <a:spcBef>
                <a:spcPts val="535"/>
              </a:spcBef>
              <a:spcAft>
                <a:spcPts val="0"/>
              </a:spcAft>
              <a:buClr>
                <a:srgbClr val="000000"/>
              </a:buClr>
              <a:buSzPts val="2400"/>
              <a:buFont typeface="Arial"/>
              <a:buNone/>
            </a:pPr>
            <a:r>
              <a:rPr lang="en-US" sz="2400" b="0" i="0" u="none" strike="noStrike" cap="none">
                <a:solidFill>
                  <a:srgbClr val="000000"/>
                </a:solidFill>
                <a:latin typeface="Constantia"/>
                <a:ea typeface="Constantia"/>
                <a:cs typeface="Constantia"/>
                <a:sym typeface="Constantia"/>
              </a:rPr>
              <a:t>Technology used : - Java , Volley library, API -  CoinMarket( for fetching crypto prices)</a:t>
            </a:r>
            <a:endParaRPr sz="2400" b="0" i="0" u="none" strike="noStrike" cap="none">
              <a:solidFill>
                <a:srgbClr val="000000"/>
              </a:solidFill>
              <a:latin typeface="Constantia"/>
              <a:ea typeface="Constantia"/>
              <a:cs typeface="Constantia"/>
              <a:sym typeface="Constantia"/>
            </a:endParaRPr>
          </a:p>
          <a:p>
            <a:pPr marL="0" marR="0" lvl="0" indent="0" algn="l" rtl="0">
              <a:lnSpc>
                <a:spcPct val="100000"/>
              </a:lnSpc>
              <a:spcBef>
                <a:spcPts val="30"/>
              </a:spcBef>
              <a:spcAft>
                <a:spcPts val="0"/>
              </a:spcAft>
              <a:buClr>
                <a:srgbClr val="000000"/>
              </a:buClr>
              <a:buSzPts val="2950"/>
              <a:buFont typeface="Arial"/>
              <a:buNone/>
            </a:pPr>
            <a:endParaRPr sz="2950" b="0" i="0" u="none" strike="noStrike" cap="none">
              <a:solidFill>
                <a:srgbClr val="000000"/>
              </a:solidFill>
              <a:latin typeface="Constantia"/>
              <a:ea typeface="Constantia"/>
              <a:cs typeface="Constantia"/>
              <a:sym typeface="Constantia"/>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onstantia"/>
                <a:ea typeface="Constantia"/>
                <a:cs typeface="Constantia"/>
                <a:sym typeface="Constantia"/>
              </a:rPr>
              <a:t>Requirements :-</a:t>
            </a:r>
            <a:endParaRPr sz="2400" b="0" i="0" u="none" strike="noStrike" cap="none">
              <a:solidFill>
                <a:srgbClr val="000000"/>
              </a:solidFill>
              <a:latin typeface="Constantia"/>
              <a:ea typeface="Constantia"/>
              <a:cs typeface="Constantia"/>
              <a:sym typeface="Constantia"/>
            </a:endParaRPr>
          </a:p>
          <a:p>
            <a:pPr marL="346075" marR="0" lvl="0" indent="-334010" algn="l" rtl="0">
              <a:lnSpc>
                <a:spcPct val="100000"/>
              </a:lnSpc>
              <a:spcBef>
                <a:spcPts val="350"/>
              </a:spcBef>
              <a:spcAft>
                <a:spcPts val="0"/>
              </a:spcAft>
              <a:buClr>
                <a:srgbClr val="0AD0D9"/>
              </a:buClr>
              <a:buSzPts val="1700"/>
              <a:buFont typeface="Arial"/>
              <a:buChar char="•"/>
            </a:pPr>
            <a:r>
              <a:rPr lang="en-US" sz="2400" b="0" i="0" u="none" strike="noStrike" cap="none">
                <a:solidFill>
                  <a:srgbClr val="000000"/>
                </a:solidFill>
                <a:latin typeface="Constantia"/>
                <a:ea typeface="Constantia"/>
                <a:cs typeface="Constantia"/>
                <a:sym typeface="Constantia"/>
              </a:rPr>
              <a:t>Smartphone with android version &gt; 5.0</a:t>
            </a:r>
            <a:endParaRPr sz="2400" b="0" i="0" u="none" strike="noStrike" cap="none">
              <a:solidFill>
                <a:srgbClr val="000000"/>
              </a:solidFill>
              <a:latin typeface="Constantia"/>
              <a:ea typeface="Constantia"/>
              <a:cs typeface="Constantia"/>
              <a:sym typeface="Constantia"/>
            </a:endParaRPr>
          </a:p>
          <a:p>
            <a:pPr marL="346075" marR="0" lvl="0" indent="-334010" algn="l" rtl="0">
              <a:lnSpc>
                <a:spcPct val="100000"/>
              </a:lnSpc>
              <a:spcBef>
                <a:spcPts val="425"/>
              </a:spcBef>
              <a:spcAft>
                <a:spcPts val="0"/>
              </a:spcAft>
              <a:buClr>
                <a:srgbClr val="0AD0D9"/>
              </a:buClr>
              <a:buSzPts val="1700"/>
              <a:buFont typeface="Arial"/>
              <a:buChar char="•"/>
            </a:pPr>
            <a:r>
              <a:rPr lang="en-US" sz="2400" b="0" i="0" u="none" strike="noStrike" cap="none">
                <a:solidFill>
                  <a:srgbClr val="000000"/>
                </a:solidFill>
                <a:latin typeface="Constantia"/>
                <a:ea typeface="Constantia"/>
                <a:cs typeface="Constantia"/>
                <a:sym typeface="Constantia"/>
              </a:rPr>
              <a:t>Internet connection</a:t>
            </a:r>
            <a:endParaRPr sz="2400" b="0" i="0" u="none" strike="noStrike" cap="none">
              <a:solidFill>
                <a:srgbClr val="000000"/>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grpSp>
        <p:nvGrpSpPr>
          <p:cNvPr id="174" name="Google Shape;174;p21"/>
          <p:cNvGrpSpPr/>
          <p:nvPr/>
        </p:nvGrpSpPr>
        <p:grpSpPr>
          <a:xfrm>
            <a:off x="0" y="0"/>
            <a:ext cx="9144000" cy="6858000"/>
            <a:chOff x="0" y="0"/>
            <a:chExt cx="9144000" cy="6858000"/>
          </a:xfrm>
        </p:grpSpPr>
        <p:pic>
          <p:nvPicPr>
            <p:cNvPr id="175" name="Google Shape;175;p21"/>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76" name="Google Shape;176;p21"/>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177" name="Google Shape;177;p21"/>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178" name="Google Shape;178;p21"/>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79" name="Google Shape;179;p21"/>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21"/>
          <p:cNvSpPr txBox="1">
            <a:spLocks noGrp="1"/>
          </p:cNvSpPr>
          <p:nvPr>
            <p:ph type="title"/>
          </p:nvPr>
        </p:nvSpPr>
        <p:spPr>
          <a:xfrm>
            <a:off x="445134" y="515874"/>
            <a:ext cx="5607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b="0" u="sng" dirty="0">
                <a:solidFill>
                  <a:srgbClr val="04607A"/>
                </a:solidFill>
                <a:latin typeface="Calibri"/>
                <a:ea typeface="Calibri"/>
                <a:cs typeface="Calibri"/>
                <a:sym typeface="Calibri"/>
              </a:rPr>
              <a:t>Flow Diagram/Flow chart</a:t>
            </a:r>
            <a:endParaRPr sz="4250" u="sng" dirty="0">
              <a:latin typeface="Calibri"/>
              <a:ea typeface="Calibri"/>
              <a:cs typeface="Calibri"/>
              <a:sym typeface="Calibri"/>
            </a:endParaRPr>
          </a:p>
        </p:txBody>
      </p:sp>
      <p:sp>
        <p:nvSpPr>
          <p:cNvPr id="181" name="Google Shape;181;p21"/>
          <p:cNvSpPr txBox="1"/>
          <p:nvPr/>
        </p:nvSpPr>
        <p:spPr>
          <a:xfrm>
            <a:off x="823912" y="2728976"/>
            <a:ext cx="1181100" cy="1714500"/>
          </a:xfrm>
          <a:prstGeom prst="rect">
            <a:avLst/>
          </a:prstGeom>
          <a:solidFill>
            <a:srgbClr val="D9D9D9"/>
          </a:solidFill>
          <a:ln w="25400" cap="flat" cmpd="sng">
            <a:solidFill>
              <a:srgbClr val="085091"/>
            </a:solidFill>
            <a:prstDash val="solid"/>
            <a:round/>
            <a:headEnd type="none" w="sm" len="sm"/>
            <a:tailEnd type="none" w="sm" len="sm"/>
          </a:ln>
        </p:spPr>
        <p:txBody>
          <a:bodyPr spcFirstLastPara="1" wrap="square" lIns="0" tIns="3175" rIns="0" bIns="0" anchor="t" anchorCtr="0">
            <a:spAutoFit/>
          </a:bodyPr>
          <a:lstStyle/>
          <a:p>
            <a:pPr marL="0" marR="0" lvl="0" indent="0" algn="l" rtl="0">
              <a:lnSpc>
                <a:spcPct val="100000"/>
              </a:lnSpc>
              <a:spcBef>
                <a:spcPts val="0"/>
              </a:spcBef>
              <a:spcAft>
                <a:spcPts val="0"/>
              </a:spcAft>
              <a:buClr>
                <a:srgbClr val="000000"/>
              </a:buClr>
              <a:buSzPts val="2150"/>
              <a:buFont typeface="Arial"/>
              <a:buNone/>
            </a:pPr>
            <a:endParaRPr sz="2150" b="0" i="0" u="none" strike="noStrike" cap="none" dirty="0">
              <a:solidFill>
                <a:srgbClr val="000000"/>
              </a:solidFill>
              <a:latin typeface="Times New Roman"/>
              <a:ea typeface="Times New Roman"/>
              <a:cs typeface="Times New Roman"/>
              <a:sym typeface="Times New Roman"/>
            </a:endParaRPr>
          </a:p>
          <a:p>
            <a:pPr marL="0" marR="3175"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DATA</a:t>
            </a:r>
            <a:endParaRPr sz="1400" b="0" i="0" u="none" strike="noStrike" cap="none" dirty="0">
              <a:solidFill>
                <a:srgbClr val="000000"/>
              </a:solidFill>
              <a:latin typeface="Arial"/>
              <a:ea typeface="Arial"/>
              <a:cs typeface="Arial"/>
              <a:sym typeface="Arial"/>
            </a:endParaRPr>
          </a:p>
          <a:p>
            <a:pPr marL="434340" marR="438150" lvl="0" indent="3175" algn="ctr" rtl="0">
              <a:lnSpc>
                <a:spcPct val="117857"/>
              </a:lnSpc>
              <a:spcBef>
                <a:spcPts val="13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API</a:t>
            </a:r>
            <a:endParaRPr sz="1400" b="0" i="0" u="none" strike="noStrike" cap="none" dirty="0">
              <a:solidFill>
                <a:srgbClr val="000000"/>
              </a:solidFill>
              <a:latin typeface="Arial"/>
              <a:ea typeface="Arial"/>
              <a:cs typeface="Arial"/>
              <a:sym typeface="Arial"/>
            </a:endParaRPr>
          </a:p>
          <a:p>
            <a:pPr marL="0" marR="0" lvl="0" indent="0" algn="ctr" rtl="0">
              <a:lnSpc>
                <a:spcPct val="114642"/>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(SERVER)</a:t>
            </a:r>
            <a:endParaRPr sz="1400" b="0" i="0" u="none" strike="noStrike" cap="none" dirty="0">
              <a:solidFill>
                <a:srgbClr val="000000"/>
              </a:solidFill>
              <a:latin typeface="Arial"/>
              <a:ea typeface="Arial"/>
              <a:cs typeface="Arial"/>
              <a:sym typeface="Arial"/>
            </a:endParaRPr>
          </a:p>
        </p:txBody>
      </p:sp>
      <p:grpSp>
        <p:nvGrpSpPr>
          <p:cNvPr id="182" name="Google Shape;182;p21"/>
          <p:cNvGrpSpPr/>
          <p:nvPr/>
        </p:nvGrpSpPr>
        <p:grpSpPr>
          <a:xfrm>
            <a:off x="3405251" y="2557526"/>
            <a:ext cx="2200275" cy="2105025"/>
            <a:chOff x="3405251" y="2557526"/>
            <a:chExt cx="2200275" cy="2105025"/>
          </a:xfrm>
        </p:grpSpPr>
        <p:sp>
          <p:nvSpPr>
            <p:cNvPr id="183" name="Google Shape;183;p21"/>
            <p:cNvSpPr/>
            <p:nvPr/>
          </p:nvSpPr>
          <p:spPr>
            <a:xfrm>
              <a:off x="3405251" y="2557526"/>
              <a:ext cx="2200275" cy="2105025"/>
            </a:xfrm>
            <a:custGeom>
              <a:avLst/>
              <a:gdLst/>
              <a:ahLst/>
              <a:cxnLst/>
              <a:rect l="l" t="t" r="r" b="b"/>
              <a:pathLst>
                <a:path w="2200275" h="2105025" extrusionOk="0">
                  <a:moveTo>
                    <a:pt x="1100074" y="0"/>
                  </a:moveTo>
                  <a:lnTo>
                    <a:pt x="0" y="1052449"/>
                  </a:lnTo>
                  <a:lnTo>
                    <a:pt x="1100074" y="2105025"/>
                  </a:lnTo>
                  <a:lnTo>
                    <a:pt x="2200275" y="1052449"/>
                  </a:lnTo>
                  <a:lnTo>
                    <a:pt x="1100074" y="0"/>
                  </a:lnTo>
                  <a:close/>
                </a:path>
              </a:pathLst>
            </a:custGeom>
            <a:solidFill>
              <a:srgbClr val="0E6EC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21"/>
            <p:cNvSpPr/>
            <p:nvPr/>
          </p:nvSpPr>
          <p:spPr>
            <a:xfrm>
              <a:off x="3405251" y="2557526"/>
              <a:ext cx="2200275" cy="2105025"/>
            </a:xfrm>
            <a:custGeom>
              <a:avLst/>
              <a:gdLst/>
              <a:ahLst/>
              <a:cxnLst/>
              <a:rect l="l" t="t" r="r" b="b"/>
              <a:pathLst>
                <a:path w="2200275" h="2105025" extrusionOk="0">
                  <a:moveTo>
                    <a:pt x="0" y="1052449"/>
                  </a:moveTo>
                  <a:lnTo>
                    <a:pt x="1100074" y="0"/>
                  </a:lnTo>
                  <a:lnTo>
                    <a:pt x="2200275" y="1052449"/>
                  </a:lnTo>
                  <a:lnTo>
                    <a:pt x="1100074" y="2105025"/>
                  </a:lnTo>
                  <a:lnTo>
                    <a:pt x="0" y="1052449"/>
                  </a:lnTo>
                  <a:close/>
                </a:path>
              </a:pathLst>
            </a:custGeom>
            <a:noFill/>
            <a:ln w="25400" cap="flat" cmpd="sng">
              <a:solidFill>
                <a:srgbClr val="08509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21"/>
          <p:cNvSpPr txBox="1"/>
          <p:nvPr/>
        </p:nvSpPr>
        <p:spPr>
          <a:xfrm>
            <a:off x="4038600" y="3264598"/>
            <a:ext cx="944880" cy="672465"/>
          </a:xfrm>
          <a:prstGeom prst="rect">
            <a:avLst/>
          </a:prstGeom>
          <a:noFill/>
          <a:ln>
            <a:noFill/>
          </a:ln>
        </p:spPr>
        <p:txBody>
          <a:bodyPr spcFirstLastPara="1" wrap="square" lIns="0" tIns="14600" rIns="0" bIns="0" anchor="t" anchorCtr="0">
            <a:spAutoFit/>
          </a:bodyPr>
          <a:lstStyle/>
          <a:p>
            <a:pPr marL="12700" marR="5080" lvl="0" indent="104775" algn="l" rtl="0">
              <a:lnSpc>
                <a:spcPct val="1006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Backend  Connection  established</a:t>
            </a:r>
            <a:endParaRPr sz="1400" b="0" i="0" u="none" strike="noStrike" cap="none">
              <a:solidFill>
                <a:srgbClr val="000000"/>
              </a:solidFill>
              <a:latin typeface="Arial"/>
              <a:ea typeface="Arial"/>
              <a:cs typeface="Arial"/>
              <a:sym typeface="Arial"/>
            </a:endParaRPr>
          </a:p>
        </p:txBody>
      </p:sp>
      <p:grpSp>
        <p:nvGrpSpPr>
          <p:cNvPr id="186" name="Google Shape;186;p21"/>
          <p:cNvGrpSpPr/>
          <p:nvPr/>
        </p:nvGrpSpPr>
        <p:grpSpPr>
          <a:xfrm>
            <a:off x="2024126" y="2376551"/>
            <a:ext cx="6076950" cy="2457450"/>
            <a:chOff x="2024126" y="2376551"/>
            <a:chExt cx="6076950" cy="2457450"/>
          </a:xfrm>
        </p:grpSpPr>
        <p:sp>
          <p:nvSpPr>
            <p:cNvPr id="187" name="Google Shape;187;p21"/>
            <p:cNvSpPr/>
            <p:nvPr/>
          </p:nvSpPr>
          <p:spPr>
            <a:xfrm>
              <a:off x="2024126" y="3557651"/>
              <a:ext cx="4979035" cy="64769"/>
            </a:xfrm>
            <a:custGeom>
              <a:avLst/>
              <a:gdLst/>
              <a:ahLst/>
              <a:cxnLst/>
              <a:rect l="l" t="t" r="r" b="b"/>
              <a:pathLst>
                <a:path w="4979034" h="64770" extrusionOk="0">
                  <a:moveTo>
                    <a:pt x="3486150" y="0"/>
                  </a:moveTo>
                  <a:lnTo>
                    <a:pt x="4978781" y="17018"/>
                  </a:lnTo>
                </a:path>
                <a:path w="4979034" h="64770" extrusionOk="0">
                  <a:moveTo>
                    <a:pt x="1697354" y="64643"/>
                  </a:moveTo>
                  <a:lnTo>
                    <a:pt x="0" y="47498"/>
                  </a:lnTo>
                </a:path>
              </a:pathLst>
            </a:custGeom>
            <a:noFill/>
            <a:ln w="9525" cap="flat" cmpd="sng">
              <a:solidFill>
                <a:srgbClr val="096CC5"/>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188;p21"/>
            <p:cNvSpPr/>
            <p:nvPr/>
          </p:nvSpPr>
          <p:spPr>
            <a:xfrm>
              <a:off x="6996176" y="2376551"/>
              <a:ext cx="1104900" cy="2457450"/>
            </a:xfrm>
            <a:custGeom>
              <a:avLst/>
              <a:gdLst/>
              <a:ahLst/>
              <a:cxnLst/>
              <a:rect l="l" t="t" r="r" b="b"/>
              <a:pathLst>
                <a:path w="1104900" h="2457450" extrusionOk="0">
                  <a:moveTo>
                    <a:pt x="920623" y="0"/>
                  </a:moveTo>
                  <a:lnTo>
                    <a:pt x="184150" y="0"/>
                  </a:lnTo>
                  <a:lnTo>
                    <a:pt x="135187" y="6576"/>
                  </a:lnTo>
                  <a:lnTo>
                    <a:pt x="91195" y="25136"/>
                  </a:lnTo>
                  <a:lnTo>
                    <a:pt x="53927" y="53927"/>
                  </a:lnTo>
                  <a:lnTo>
                    <a:pt x="25136" y="91195"/>
                  </a:lnTo>
                  <a:lnTo>
                    <a:pt x="6576" y="135187"/>
                  </a:lnTo>
                  <a:lnTo>
                    <a:pt x="0" y="184150"/>
                  </a:lnTo>
                  <a:lnTo>
                    <a:pt x="0" y="2273173"/>
                  </a:lnTo>
                  <a:lnTo>
                    <a:pt x="6576" y="2322135"/>
                  </a:lnTo>
                  <a:lnTo>
                    <a:pt x="25136" y="2366127"/>
                  </a:lnTo>
                  <a:lnTo>
                    <a:pt x="53927" y="2403395"/>
                  </a:lnTo>
                  <a:lnTo>
                    <a:pt x="91195" y="2432186"/>
                  </a:lnTo>
                  <a:lnTo>
                    <a:pt x="135187" y="2450746"/>
                  </a:lnTo>
                  <a:lnTo>
                    <a:pt x="184150" y="2457323"/>
                  </a:lnTo>
                  <a:lnTo>
                    <a:pt x="920623" y="2457323"/>
                  </a:lnTo>
                  <a:lnTo>
                    <a:pt x="969595" y="2450746"/>
                  </a:lnTo>
                  <a:lnTo>
                    <a:pt x="1013610" y="2432186"/>
                  </a:lnTo>
                  <a:lnTo>
                    <a:pt x="1050909" y="2403395"/>
                  </a:lnTo>
                  <a:lnTo>
                    <a:pt x="1079730" y="2366127"/>
                  </a:lnTo>
                  <a:lnTo>
                    <a:pt x="1098314" y="2322135"/>
                  </a:lnTo>
                  <a:lnTo>
                    <a:pt x="1104900" y="2273173"/>
                  </a:lnTo>
                  <a:lnTo>
                    <a:pt x="1104900" y="184150"/>
                  </a:lnTo>
                  <a:lnTo>
                    <a:pt x="1098314" y="135187"/>
                  </a:lnTo>
                  <a:lnTo>
                    <a:pt x="1079730" y="91195"/>
                  </a:lnTo>
                  <a:lnTo>
                    <a:pt x="1050909" y="53927"/>
                  </a:lnTo>
                  <a:lnTo>
                    <a:pt x="1013610" y="25136"/>
                  </a:lnTo>
                  <a:lnTo>
                    <a:pt x="969595" y="6576"/>
                  </a:lnTo>
                  <a:lnTo>
                    <a:pt x="92062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21"/>
            <p:cNvSpPr/>
            <p:nvPr/>
          </p:nvSpPr>
          <p:spPr>
            <a:xfrm>
              <a:off x="6996176" y="2376551"/>
              <a:ext cx="1104900" cy="2457450"/>
            </a:xfrm>
            <a:custGeom>
              <a:avLst/>
              <a:gdLst/>
              <a:ahLst/>
              <a:cxnLst/>
              <a:rect l="l" t="t" r="r" b="b"/>
              <a:pathLst>
                <a:path w="1104900" h="2457450" extrusionOk="0">
                  <a:moveTo>
                    <a:pt x="0" y="184150"/>
                  </a:moveTo>
                  <a:lnTo>
                    <a:pt x="6576" y="135187"/>
                  </a:lnTo>
                  <a:lnTo>
                    <a:pt x="25136" y="91195"/>
                  </a:lnTo>
                  <a:lnTo>
                    <a:pt x="53927" y="53927"/>
                  </a:lnTo>
                  <a:lnTo>
                    <a:pt x="91195" y="25136"/>
                  </a:lnTo>
                  <a:lnTo>
                    <a:pt x="135187" y="6576"/>
                  </a:lnTo>
                  <a:lnTo>
                    <a:pt x="184150" y="0"/>
                  </a:lnTo>
                  <a:lnTo>
                    <a:pt x="920623" y="0"/>
                  </a:lnTo>
                  <a:lnTo>
                    <a:pt x="969595" y="6576"/>
                  </a:lnTo>
                  <a:lnTo>
                    <a:pt x="1013610" y="25136"/>
                  </a:lnTo>
                  <a:lnTo>
                    <a:pt x="1050909" y="53927"/>
                  </a:lnTo>
                  <a:lnTo>
                    <a:pt x="1079730" y="91195"/>
                  </a:lnTo>
                  <a:lnTo>
                    <a:pt x="1098314" y="135187"/>
                  </a:lnTo>
                  <a:lnTo>
                    <a:pt x="1104900" y="184150"/>
                  </a:lnTo>
                  <a:lnTo>
                    <a:pt x="1104900" y="2273173"/>
                  </a:lnTo>
                  <a:lnTo>
                    <a:pt x="1098314" y="2322135"/>
                  </a:lnTo>
                  <a:lnTo>
                    <a:pt x="1079730" y="2366127"/>
                  </a:lnTo>
                  <a:lnTo>
                    <a:pt x="1050909" y="2403395"/>
                  </a:lnTo>
                  <a:lnTo>
                    <a:pt x="1013610" y="2432186"/>
                  </a:lnTo>
                  <a:lnTo>
                    <a:pt x="969595" y="2450746"/>
                  </a:lnTo>
                  <a:lnTo>
                    <a:pt x="920623" y="2457323"/>
                  </a:lnTo>
                  <a:lnTo>
                    <a:pt x="184150" y="2457323"/>
                  </a:lnTo>
                  <a:lnTo>
                    <a:pt x="135187" y="2450746"/>
                  </a:lnTo>
                  <a:lnTo>
                    <a:pt x="91195" y="2432186"/>
                  </a:lnTo>
                  <a:lnTo>
                    <a:pt x="53927" y="2403395"/>
                  </a:lnTo>
                  <a:lnTo>
                    <a:pt x="25136" y="2366127"/>
                  </a:lnTo>
                  <a:lnTo>
                    <a:pt x="6576" y="2322135"/>
                  </a:lnTo>
                  <a:lnTo>
                    <a:pt x="0" y="2273173"/>
                  </a:lnTo>
                  <a:lnTo>
                    <a:pt x="0" y="18415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90" name="Google Shape;190;p21"/>
          <p:cNvSpPr txBox="1"/>
          <p:nvPr/>
        </p:nvSpPr>
        <p:spPr>
          <a:xfrm>
            <a:off x="6996176" y="2728976"/>
            <a:ext cx="1104900" cy="390525"/>
          </a:xfrm>
          <a:prstGeom prst="rect">
            <a:avLst/>
          </a:prstGeom>
          <a:solidFill>
            <a:srgbClr val="00AF50"/>
          </a:solidFill>
          <a:ln w="25400" cap="flat" cmpd="sng">
            <a:solidFill>
              <a:srgbClr val="085091"/>
            </a:solidFill>
            <a:prstDash val="solid"/>
            <a:round/>
            <a:headEnd type="none" w="sm" len="sm"/>
            <a:tailEnd type="none" w="sm" len="sm"/>
          </a:ln>
        </p:spPr>
        <p:txBody>
          <a:bodyPr spcFirstLastPara="1" wrap="square" lIns="0" tIns="625" rIns="0" bIns="0" anchor="t" anchorCtr="0">
            <a:spAutoFit/>
          </a:bodyPr>
          <a:lstStyle/>
          <a:p>
            <a:pPr marL="0" marR="0" lvl="0" indent="0" algn="l" rtl="0">
              <a:lnSpc>
                <a:spcPct val="100000"/>
              </a:lnSpc>
              <a:spcBef>
                <a:spcPts val="0"/>
              </a:spcBef>
              <a:spcAft>
                <a:spcPts val="0"/>
              </a:spcAft>
              <a:buClr>
                <a:srgbClr val="000000"/>
              </a:buClr>
              <a:buSzPts val="850"/>
              <a:buFont typeface="Arial"/>
              <a:buNone/>
            </a:pPr>
            <a:endParaRPr sz="850" b="0" i="0" u="none" strike="noStrike" cap="none">
              <a:solidFill>
                <a:srgbClr val="000000"/>
              </a:solidFill>
              <a:latin typeface="Times New Roman"/>
              <a:ea typeface="Times New Roman"/>
              <a:cs typeface="Times New Roman"/>
              <a:sym typeface="Times New Roman"/>
            </a:endParaRPr>
          </a:p>
          <a:p>
            <a:pPr marL="170815"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FFFFFF"/>
                </a:solidFill>
                <a:latin typeface="Arial"/>
                <a:ea typeface="Arial"/>
                <a:cs typeface="Arial"/>
                <a:sym typeface="Arial"/>
              </a:rPr>
              <a:t>Cryptos Price</a:t>
            </a:r>
            <a:endParaRPr sz="900" b="0" i="0" u="none" strike="noStrike" cap="none">
              <a:solidFill>
                <a:srgbClr val="000000"/>
              </a:solidFill>
              <a:latin typeface="Arial"/>
              <a:ea typeface="Arial"/>
              <a:cs typeface="Arial"/>
              <a:sym typeface="Arial"/>
            </a:endParaRPr>
          </a:p>
        </p:txBody>
      </p:sp>
      <p:sp>
        <p:nvSpPr>
          <p:cNvPr id="191" name="Google Shape;191;p21"/>
          <p:cNvSpPr txBox="1"/>
          <p:nvPr/>
        </p:nvSpPr>
        <p:spPr>
          <a:xfrm>
            <a:off x="7100951" y="3786251"/>
            <a:ext cx="895350" cy="323850"/>
          </a:xfrm>
          <a:prstGeom prst="rect">
            <a:avLst/>
          </a:prstGeom>
          <a:solidFill>
            <a:srgbClr val="0E6EC5"/>
          </a:solidFill>
          <a:ln w="25400" cap="flat" cmpd="sng">
            <a:solidFill>
              <a:srgbClr val="085091"/>
            </a:solidFill>
            <a:prstDash val="solid"/>
            <a:round/>
            <a:headEnd type="none" w="sm" len="sm"/>
            <a:tailEnd type="none" w="sm" len="sm"/>
          </a:ln>
        </p:spPr>
        <p:txBody>
          <a:bodyPr spcFirstLastPara="1" wrap="square" lIns="0" tIns="50150" rIns="0" bIns="0" anchor="t" anchorCtr="0">
            <a:spAutoFit/>
          </a:bodyPr>
          <a:lstStyle/>
          <a:p>
            <a:pPr marL="10922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Updates</a:t>
            </a:r>
            <a:endParaRPr sz="1400" b="0" i="0" u="none" strike="noStrike" cap="none">
              <a:solidFill>
                <a:srgbClr val="000000"/>
              </a:solidFill>
              <a:latin typeface="Arial"/>
              <a:ea typeface="Arial"/>
              <a:cs typeface="Arial"/>
              <a:sym typeface="Arial"/>
            </a:endParaRPr>
          </a:p>
        </p:txBody>
      </p:sp>
      <p:pic>
        <p:nvPicPr>
          <p:cNvPr id="192" name="Google Shape;192;p21"/>
          <p:cNvPicPr preferRelativeResize="0"/>
          <p:nvPr/>
        </p:nvPicPr>
        <p:blipFill rotWithShape="1">
          <a:blip r:embed="rId6">
            <a:alphaModFix/>
          </a:blip>
          <a:srcRect/>
          <a:stretch/>
        </p:blipFill>
        <p:spPr>
          <a:xfrm>
            <a:off x="7497826" y="2421001"/>
            <a:ext cx="92075" cy="9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grpSp>
        <p:nvGrpSpPr>
          <p:cNvPr id="197" name="Google Shape;197;p22"/>
          <p:cNvGrpSpPr/>
          <p:nvPr/>
        </p:nvGrpSpPr>
        <p:grpSpPr>
          <a:xfrm>
            <a:off x="0" y="0"/>
            <a:ext cx="9144000" cy="6858000"/>
            <a:chOff x="0" y="0"/>
            <a:chExt cx="9144000" cy="6858000"/>
          </a:xfrm>
        </p:grpSpPr>
        <p:pic>
          <p:nvPicPr>
            <p:cNvPr id="198" name="Google Shape;198;p22"/>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99" name="Google Shape;199;p22"/>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200" name="Google Shape;200;p22"/>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201" name="Google Shape;201;p22"/>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02" name="Google Shape;202;p22"/>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22"/>
          <p:cNvSpPr txBox="1">
            <a:spLocks noGrp="1"/>
          </p:cNvSpPr>
          <p:nvPr>
            <p:ph type="title"/>
          </p:nvPr>
        </p:nvSpPr>
        <p:spPr>
          <a:xfrm>
            <a:off x="445134" y="446722"/>
            <a:ext cx="4150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b="0" u="sng" dirty="0">
                <a:solidFill>
                  <a:srgbClr val="04607A"/>
                </a:solidFill>
                <a:latin typeface="Calibri"/>
                <a:ea typeface="Calibri"/>
                <a:cs typeface="Calibri"/>
                <a:sym typeface="Calibri"/>
              </a:rPr>
              <a:t>Use case Diagrams</a:t>
            </a:r>
            <a:endParaRPr sz="4250" u="sng" dirty="0">
              <a:latin typeface="Calibri"/>
              <a:ea typeface="Calibri"/>
              <a:cs typeface="Calibri"/>
              <a:sym typeface="Calibri"/>
            </a:endParaRPr>
          </a:p>
        </p:txBody>
      </p:sp>
      <p:pic>
        <p:nvPicPr>
          <p:cNvPr id="204" name="Google Shape;204;p22"/>
          <p:cNvPicPr preferRelativeResize="0"/>
          <p:nvPr/>
        </p:nvPicPr>
        <p:blipFill rotWithShape="1">
          <a:blip r:embed="rId6">
            <a:alphaModFix/>
          </a:blip>
          <a:srcRect/>
          <a:stretch/>
        </p:blipFill>
        <p:spPr>
          <a:xfrm>
            <a:off x="409575" y="1314448"/>
            <a:ext cx="8229600" cy="5486398"/>
          </a:xfrm>
          <a:prstGeom prst="rect">
            <a:avLst/>
          </a:prstGeom>
          <a:noFill/>
          <a:ln>
            <a:noFill/>
          </a:ln>
        </p:spPr>
      </p:pic>
      <p:sp>
        <p:nvSpPr>
          <p:cNvPr id="205" name="Google Shape;205;p22"/>
          <p:cNvSpPr txBox="1"/>
          <p:nvPr/>
        </p:nvSpPr>
        <p:spPr>
          <a:xfrm>
            <a:off x="957580" y="2152586"/>
            <a:ext cx="3618865" cy="2379980"/>
          </a:xfrm>
          <a:prstGeom prst="rect">
            <a:avLst/>
          </a:prstGeom>
          <a:noFill/>
          <a:ln>
            <a:noFill/>
          </a:ln>
        </p:spPr>
        <p:txBody>
          <a:bodyPr spcFirstLastPara="1" wrap="square" lIns="0" tIns="9525" rIns="0" bIns="0" anchor="t" anchorCtr="0">
            <a:spAutoFit/>
          </a:bodyPr>
          <a:lstStyle/>
          <a:p>
            <a:pPr marL="12700" marR="158115" lvl="0" indent="0" algn="l" rtl="0">
              <a:lnSpc>
                <a:spcPct val="102899"/>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This can be useful for many things but there  are two major thing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5"/>
              </a:spcBef>
              <a:spcAft>
                <a:spcPts val="0"/>
              </a:spcAft>
              <a:buClr>
                <a:srgbClr val="000000"/>
              </a:buClr>
              <a:buSzPts val="1350"/>
              <a:buFont typeface="Arial"/>
              <a:buNone/>
            </a:pPr>
            <a:endParaRPr sz="1350" b="0" i="0" u="none" strike="noStrike" cap="none">
              <a:solidFill>
                <a:srgbClr val="000000"/>
              </a:solidFill>
              <a:latin typeface="Arial"/>
              <a:ea typeface="Arial"/>
              <a:cs typeface="Arial"/>
              <a:sym typeface="Arial"/>
            </a:endParaRPr>
          </a:p>
          <a:p>
            <a:pPr marL="12700" marR="118745" lvl="0" indent="-82550" algn="l" rtl="0">
              <a:lnSpc>
                <a:spcPct val="102800"/>
              </a:lnSpc>
              <a:spcBef>
                <a:spcPts val="5"/>
              </a:spcBef>
              <a:spcAft>
                <a:spcPts val="0"/>
              </a:spcAft>
              <a:buClr>
                <a:srgbClr val="FFFFFF"/>
              </a:buClr>
              <a:buSzPts val="1300"/>
              <a:buFont typeface="Arial"/>
              <a:buAutoNum type="arabicPeriod"/>
            </a:pPr>
            <a:r>
              <a:rPr lang="en-US" sz="1400" b="0" i="0" u="none" strike="noStrike" cap="none">
                <a:solidFill>
                  <a:srgbClr val="FFFFFF"/>
                </a:solidFill>
                <a:latin typeface="Arial"/>
                <a:ea typeface="Arial"/>
                <a:cs typeface="Arial"/>
                <a:sym typeface="Arial"/>
              </a:rPr>
              <a:t>CryptoMarket ( Trading / Investments) one  can check the crypto curencies price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
              </a:spcBef>
              <a:spcAft>
                <a:spcPts val="0"/>
              </a:spcAft>
              <a:buClr>
                <a:srgbClr val="FFFFFF"/>
              </a:buClr>
              <a:buSzPts val="1450"/>
              <a:buFont typeface="Arial"/>
              <a:buNone/>
            </a:pPr>
            <a:endParaRPr sz="1450" b="0" i="0" u="none" strike="noStrike" cap="none">
              <a:solidFill>
                <a:srgbClr val="000000"/>
              </a:solidFill>
              <a:latin typeface="Arial"/>
              <a:ea typeface="Arial"/>
              <a:cs typeface="Arial"/>
              <a:sym typeface="Arial"/>
            </a:endParaRPr>
          </a:p>
          <a:p>
            <a:pPr marL="12700" marR="5080" lvl="0" indent="-82550" algn="l" rtl="0">
              <a:lnSpc>
                <a:spcPct val="99400"/>
              </a:lnSpc>
              <a:spcBef>
                <a:spcPts val="0"/>
              </a:spcBef>
              <a:spcAft>
                <a:spcPts val="0"/>
              </a:spcAft>
              <a:buClr>
                <a:srgbClr val="FFFFFF"/>
              </a:buClr>
              <a:buSzPts val="1300"/>
              <a:buFont typeface="Arial"/>
              <a:buAutoNum type="arabicPeriod"/>
            </a:pPr>
            <a:r>
              <a:rPr lang="en-US" sz="1400" b="0" i="0" u="none" strike="noStrike" cap="none">
                <a:solidFill>
                  <a:srgbClr val="FFFFFF"/>
                </a:solidFill>
                <a:latin typeface="Arial"/>
                <a:ea typeface="Arial"/>
                <a:cs typeface="Arial"/>
                <a:sym typeface="Arial"/>
              </a:rPr>
              <a:t>Crypto Miners – Miners always prefer to  mine coin which has good value so in order to  making mining profitable and effective he has  to be updated with the prices of crypto  curencies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grpSp>
        <p:nvGrpSpPr>
          <p:cNvPr id="223" name="Google Shape;223;p24"/>
          <p:cNvGrpSpPr/>
          <p:nvPr/>
        </p:nvGrpSpPr>
        <p:grpSpPr>
          <a:xfrm>
            <a:off x="0" y="0"/>
            <a:ext cx="9144000" cy="6858000"/>
            <a:chOff x="0" y="0"/>
            <a:chExt cx="9144000" cy="6858000"/>
          </a:xfrm>
        </p:grpSpPr>
        <p:pic>
          <p:nvPicPr>
            <p:cNvPr id="224" name="Google Shape;224;p24"/>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225" name="Google Shape;225;p24"/>
            <p:cNvPicPr preferRelativeResize="0"/>
            <p:nvPr/>
          </p:nvPicPr>
          <p:blipFill rotWithShape="1">
            <a:blip r:embed="rId4">
              <a:alphaModFix/>
            </a:blip>
            <a:srcRect/>
            <a:stretch/>
          </p:blipFill>
          <p:spPr>
            <a:xfrm>
              <a:off x="0" y="837"/>
              <a:ext cx="9143999" cy="1031239"/>
            </a:xfrm>
            <a:prstGeom prst="rect">
              <a:avLst/>
            </a:prstGeom>
            <a:noFill/>
            <a:ln>
              <a:noFill/>
            </a:ln>
          </p:spPr>
        </p:pic>
        <p:pic>
          <p:nvPicPr>
            <p:cNvPr id="226" name="Google Shape;226;p24"/>
            <p:cNvPicPr preferRelativeResize="0"/>
            <p:nvPr/>
          </p:nvPicPr>
          <p:blipFill rotWithShape="1">
            <a:blip r:embed="rId5">
              <a:alphaModFix/>
            </a:blip>
            <a:srcRect/>
            <a:stretch/>
          </p:blipFill>
          <p:spPr>
            <a:xfrm>
              <a:off x="4406529" y="0"/>
              <a:ext cx="4737470" cy="597664"/>
            </a:xfrm>
            <a:prstGeom prst="rect">
              <a:avLst/>
            </a:prstGeom>
            <a:noFill/>
            <a:ln>
              <a:noFill/>
            </a:ln>
          </p:spPr>
        </p:pic>
        <p:sp>
          <p:nvSpPr>
            <p:cNvPr id="227" name="Google Shape;227;p24"/>
            <p:cNvSpPr/>
            <p:nvPr/>
          </p:nvSpPr>
          <p:spPr>
            <a:xfrm>
              <a:off x="0" y="0"/>
              <a:ext cx="9069705" cy="1015365"/>
            </a:xfrm>
            <a:custGeom>
              <a:avLst/>
              <a:gdLst/>
              <a:ahLst/>
              <a:cxnLst/>
              <a:rect l="l" t="t" r="r" b="b"/>
              <a:pathLst>
                <a:path w="9069705" h="1015365" extrusionOk="0">
                  <a:moveTo>
                    <a:pt x="0" y="1015166"/>
                  </a:moveTo>
                  <a:lnTo>
                    <a:pt x="53492" y="995722"/>
                  </a:lnTo>
                  <a:lnTo>
                    <a:pt x="112892" y="974533"/>
                  </a:lnTo>
                  <a:lnTo>
                    <a:pt x="177134" y="952091"/>
                  </a:lnTo>
                  <a:lnTo>
                    <a:pt x="246045" y="928561"/>
                  </a:lnTo>
                  <a:lnTo>
                    <a:pt x="282197" y="916440"/>
                  </a:lnTo>
                  <a:lnTo>
                    <a:pt x="319452" y="904109"/>
                  </a:lnTo>
                  <a:lnTo>
                    <a:pt x="357787" y="891588"/>
                  </a:lnTo>
                  <a:lnTo>
                    <a:pt x="397182" y="878900"/>
                  </a:lnTo>
                  <a:lnTo>
                    <a:pt x="437613" y="866063"/>
                  </a:lnTo>
                  <a:lnTo>
                    <a:pt x="479061" y="853099"/>
                  </a:lnTo>
                  <a:lnTo>
                    <a:pt x="521502" y="840028"/>
                  </a:lnTo>
                  <a:lnTo>
                    <a:pt x="564916" y="826872"/>
                  </a:lnTo>
                  <a:lnTo>
                    <a:pt x="609280" y="813651"/>
                  </a:lnTo>
                  <a:lnTo>
                    <a:pt x="654574" y="800385"/>
                  </a:lnTo>
                  <a:lnTo>
                    <a:pt x="700775" y="787096"/>
                  </a:lnTo>
                  <a:lnTo>
                    <a:pt x="747862" y="773803"/>
                  </a:lnTo>
                  <a:lnTo>
                    <a:pt x="795814" y="760528"/>
                  </a:lnTo>
                  <a:lnTo>
                    <a:pt x="844607" y="747291"/>
                  </a:lnTo>
                  <a:lnTo>
                    <a:pt x="894222" y="734114"/>
                  </a:lnTo>
                  <a:lnTo>
                    <a:pt x="944636" y="721016"/>
                  </a:lnTo>
                  <a:lnTo>
                    <a:pt x="995827" y="708018"/>
                  </a:lnTo>
                  <a:lnTo>
                    <a:pt x="1047775" y="695142"/>
                  </a:lnTo>
                  <a:lnTo>
                    <a:pt x="1100456" y="682407"/>
                  </a:lnTo>
                  <a:lnTo>
                    <a:pt x="1153851" y="669834"/>
                  </a:lnTo>
                  <a:lnTo>
                    <a:pt x="1207936" y="657445"/>
                  </a:lnTo>
                  <a:lnTo>
                    <a:pt x="1262691" y="645259"/>
                  </a:lnTo>
                  <a:lnTo>
                    <a:pt x="1318093" y="633298"/>
                  </a:lnTo>
                  <a:lnTo>
                    <a:pt x="1374121" y="621583"/>
                  </a:lnTo>
                  <a:lnTo>
                    <a:pt x="1430754" y="610133"/>
                  </a:lnTo>
                  <a:lnTo>
                    <a:pt x="1487970" y="598969"/>
                  </a:lnTo>
                  <a:lnTo>
                    <a:pt x="1545747" y="588113"/>
                  </a:lnTo>
                  <a:lnTo>
                    <a:pt x="1604063" y="577585"/>
                  </a:lnTo>
                  <a:lnTo>
                    <a:pt x="1662897" y="567405"/>
                  </a:lnTo>
                  <a:lnTo>
                    <a:pt x="1722227" y="557594"/>
                  </a:lnTo>
                  <a:lnTo>
                    <a:pt x="1782032" y="548174"/>
                  </a:lnTo>
                  <a:lnTo>
                    <a:pt x="1842290" y="539164"/>
                  </a:lnTo>
                  <a:lnTo>
                    <a:pt x="1902979" y="530585"/>
                  </a:lnTo>
                  <a:lnTo>
                    <a:pt x="1964077" y="522459"/>
                  </a:lnTo>
                  <a:lnTo>
                    <a:pt x="2025564" y="514805"/>
                  </a:lnTo>
                  <a:lnTo>
                    <a:pt x="2087416" y="507645"/>
                  </a:lnTo>
                  <a:lnTo>
                    <a:pt x="2149614" y="500998"/>
                  </a:lnTo>
                  <a:lnTo>
                    <a:pt x="2212134" y="494887"/>
                  </a:lnTo>
                  <a:lnTo>
                    <a:pt x="2274956" y="489331"/>
                  </a:lnTo>
                  <a:lnTo>
                    <a:pt x="2338057" y="484351"/>
                  </a:lnTo>
                  <a:lnTo>
                    <a:pt x="2401417" y="479968"/>
                  </a:lnTo>
                  <a:lnTo>
                    <a:pt x="2465013" y="476202"/>
                  </a:lnTo>
                  <a:lnTo>
                    <a:pt x="2528824" y="473075"/>
                  </a:lnTo>
                  <a:lnTo>
                    <a:pt x="2570419" y="471472"/>
                  </a:lnTo>
                  <a:lnTo>
                    <a:pt x="2612687" y="470276"/>
                  </a:lnTo>
                  <a:lnTo>
                    <a:pt x="2655610" y="469474"/>
                  </a:lnTo>
                  <a:lnTo>
                    <a:pt x="2699169" y="469055"/>
                  </a:lnTo>
                  <a:lnTo>
                    <a:pt x="2743349" y="469009"/>
                  </a:lnTo>
                  <a:lnTo>
                    <a:pt x="2788132" y="469325"/>
                  </a:lnTo>
                  <a:lnTo>
                    <a:pt x="2833500" y="469992"/>
                  </a:lnTo>
                  <a:lnTo>
                    <a:pt x="2879436" y="470998"/>
                  </a:lnTo>
                  <a:lnTo>
                    <a:pt x="2925923" y="472333"/>
                  </a:lnTo>
                  <a:lnTo>
                    <a:pt x="2972944" y="473986"/>
                  </a:lnTo>
                  <a:lnTo>
                    <a:pt x="3020481" y="475946"/>
                  </a:lnTo>
                  <a:lnTo>
                    <a:pt x="3068517" y="478202"/>
                  </a:lnTo>
                  <a:lnTo>
                    <a:pt x="3117034" y="480743"/>
                  </a:lnTo>
                  <a:lnTo>
                    <a:pt x="3166016" y="483558"/>
                  </a:lnTo>
                  <a:lnTo>
                    <a:pt x="3215445" y="486636"/>
                  </a:lnTo>
                  <a:lnTo>
                    <a:pt x="3265304" y="489966"/>
                  </a:lnTo>
                  <a:lnTo>
                    <a:pt x="3315576" y="493538"/>
                  </a:lnTo>
                  <a:lnTo>
                    <a:pt x="3366243" y="497339"/>
                  </a:lnTo>
                  <a:lnTo>
                    <a:pt x="3417287" y="501360"/>
                  </a:lnTo>
                  <a:lnTo>
                    <a:pt x="3468693" y="505589"/>
                  </a:lnTo>
                  <a:lnTo>
                    <a:pt x="3520441" y="510016"/>
                  </a:lnTo>
                  <a:lnTo>
                    <a:pt x="3572516" y="514628"/>
                  </a:lnTo>
                  <a:lnTo>
                    <a:pt x="3624899" y="519417"/>
                  </a:lnTo>
                  <a:lnTo>
                    <a:pt x="3677574" y="524369"/>
                  </a:lnTo>
                  <a:lnTo>
                    <a:pt x="3730523" y="529476"/>
                  </a:lnTo>
                  <a:lnTo>
                    <a:pt x="3783729" y="534725"/>
                  </a:lnTo>
                  <a:lnTo>
                    <a:pt x="3837175" y="540105"/>
                  </a:lnTo>
                  <a:lnTo>
                    <a:pt x="3890843" y="545606"/>
                  </a:lnTo>
                  <a:lnTo>
                    <a:pt x="3944715" y="551217"/>
                  </a:lnTo>
                  <a:lnTo>
                    <a:pt x="3998776" y="556926"/>
                  </a:lnTo>
                  <a:lnTo>
                    <a:pt x="4053007" y="562724"/>
                  </a:lnTo>
                  <a:lnTo>
                    <a:pt x="4107391" y="568598"/>
                  </a:lnTo>
                  <a:lnTo>
                    <a:pt x="4161911" y="574538"/>
                  </a:lnTo>
                  <a:lnTo>
                    <a:pt x="4216549" y="580533"/>
                  </a:lnTo>
                  <a:lnTo>
                    <a:pt x="4271289" y="586572"/>
                  </a:lnTo>
                  <a:lnTo>
                    <a:pt x="4326112" y="592644"/>
                  </a:lnTo>
                  <a:lnTo>
                    <a:pt x="4381002" y="598737"/>
                  </a:lnTo>
                  <a:lnTo>
                    <a:pt x="4435942" y="604843"/>
                  </a:lnTo>
                  <a:lnTo>
                    <a:pt x="4490913" y="610948"/>
                  </a:lnTo>
                  <a:lnTo>
                    <a:pt x="4545899" y="617042"/>
                  </a:lnTo>
                  <a:lnTo>
                    <a:pt x="4600883" y="623115"/>
                  </a:lnTo>
                  <a:lnTo>
                    <a:pt x="4655847" y="629154"/>
                  </a:lnTo>
                  <a:lnTo>
                    <a:pt x="4710774" y="635151"/>
                  </a:lnTo>
                  <a:lnTo>
                    <a:pt x="4765646" y="641092"/>
                  </a:lnTo>
                  <a:lnTo>
                    <a:pt x="4820447" y="646968"/>
                  </a:lnTo>
                  <a:lnTo>
                    <a:pt x="4875158" y="652767"/>
                  </a:lnTo>
                  <a:lnTo>
                    <a:pt x="4929764" y="658479"/>
                  </a:lnTo>
                  <a:lnTo>
                    <a:pt x="4984245" y="664092"/>
                  </a:lnTo>
                  <a:lnTo>
                    <a:pt x="5038586" y="669596"/>
                  </a:lnTo>
                  <a:lnTo>
                    <a:pt x="5092769" y="674980"/>
                  </a:lnTo>
                  <a:lnTo>
                    <a:pt x="5146776" y="680232"/>
                  </a:lnTo>
                  <a:lnTo>
                    <a:pt x="5200590" y="685342"/>
                  </a:lnTo>
                  <a:lnTo>
                    <a:pt x="5254194" y="690299"/>
                  </a:lnTo>
                  <a:lnTo>
                    <a:pt x="5307571" y="695091"/>
                  </a:lnTo>
                  <a:lnTo>
                    <a:pt x="5360703" y="699708"/>
                  </a:lnTo>
                  <a:lnTo>
                    <a:pt x="5413574" y="704139"/>
                  </a:lnTo>
                  <a:lnTo>
                    <a:pt x="5466165" y="708374"/>
                  </a:lnTo>
                  <a:lnTo>
                    <a:pt x="5518459" y="712400"/>
                  </a:lnTo>
                  <a:lnTo>
                    <a:pt x="5570440" y="716207"/>
                  </a:lnTo>
                  <a:lnTo>
                    <a:pt x="5622089" y="719784"/>
                  </a:lnTo>
                  <a:lnTo>
                    <a:pt x="5673390" y="723120"/>
                  </a:lnTo>
                  <a:lnTo>
                    <a:pt x="5724326" y="726204"/>
                  </a:lnTo>
                  <a:lnTo>
                    <a:pt x="5774878" y="729026"/>
                  </a:lnTo>
                  <a:lnTo>
                    <a:pt x="5825030" y="731574"/>
                  </a:lnTo>
                  <a:lnTo>
                    <a:pt x="5874764" y="733837"/>
                  </a:lnTo>
                  <a:lnTo>
                    <a:pt x="5924064" y="735804"/>
                  </a:lnTo>
                  <a:lnTo>
                    <a:pt x="5972911" y="737465"/>
                  </a:lnTo>
                  <a:lnTo>
                    <a:pt x="6021289" y="738808"/>
                  </a:lnTo>
                  <a:lnTo>
                    <a:pt x="6069180" y="739822"/>
                  </a:lnTo>
                  <a:lnTo>
                    <a:pt x="6116567" y="740497"/>
                  </a:lnTo>
                  <a:lnTo>
                    <a:pt x="6163433" y="740822"/>
                  </a:lnTo>
                  <a:lnTo>
                    <a:pt x="6209759" y="740785"/>
                  </a:lnTo>
                  <a:lnTo>
                    <a:pt x="6255530" y="740376"/>
                  </a:lnTo>
                  <a:lnTo>
                    <a:pt x="6300728" y="739584"/>
                  </a:lnTo>
                  <a:lnTo>
                    <a:pt x="6345335" y="738397"/>
                  </a:lnTo>
                  <a:lnTo>
                    <a:pt x="6389335" y="736805"/>
                  </a:lnTo>
                  <a:lnTo>
                    <a:pt x="6432709" y="734796"/>
                  </a:lnTo>
                  <a:lnTo>
                    <a:pt x="6475440" y="732361"/>
                  </a:lnTo>
                  <a:lnTo>
                    <a:pt x="6517513" y="729488"/>
                  </a:lnTo>
                  <a:lnTo>
                    <a:pt x="6578431" y="724523"/>
                  </a:lnTo>
                  <a:lnTo>
                    <a:pt x="6639060" y="718710"/>
                  </a:lnTo>
                  <a:lnTo>
                    <a:pt x="6699391" y="712077"/>
                  </a:lnTo>
                  <a:lnTo>
                    <a:pt x="6759411" y="704654"/>
                  </a:lnTo>
                  <a:lnTo>
                    <a:pt x="6819110" y="696471"/>
                  </a:lnTo>
                  <a:lnTo>
                    <a:pt x="6878476" y="687557"/>
                  </a:lnTo>
                  <a:lnTo>
                    <a:pt x="6937500" y="677943"/>
                  </a:lnTo>
                  <a:lnTo>
                    <a:pt x="6996170" y="667658"/>
                  </a:lnTo>
                  <a:lnTo>
                    <a:pt x="7054474" y="656732"/>
                  </a:lnTo>
                  <a:lnTo>
                    <a:pt x="7112403" y="645195"/>
                  </a:lnTo>
                  <a:lnTo>
                    <a:pt x="7169945" y="633076"/>
                  </a:lnTo>
                  <a:lnTo>
                    <a:pt x="7227090" y="620405"/>
                  </a:lnTo>
                  <a:lnTo>
                    <a:pt x="7283825" y="607213"/>
                  </a:lnTo>
                  <a:lnTo>
                    <a:pt x="7340141" y="593527"/>
                  </a:lnTo>
                  <a:lnTo>
                    <a:pt x="7396027" y="579380"/>
                  </a:lnTo>
                  <a:lnTo>
                    <a:pt x="7451471" y="564799"/>
                  </a:lnTo>
                  <a:lnTo>
                    <a:pt x="7506463" y="549815"/>
                  </a:lnTo>
                  <a:lnTo>
                    <a:pt x="7560992" y="534458"/>
                  </a:lnTo>
                  <a:lnTo>
                    <a:pt x="7615046" y="518757"/>
                  </a:lnTo>
                  <a:lnTo>
                    <a:pt x="7668615" y="502742"/>
                  </a:lnTo>
                  <a:lnTo>
                    <a:pt x="7721688" y="486443"/>
                  </a:lnTo>
                  <a:lnTo>
                    <a:pt x="7774254" y="469890"/>
                  </a:lnTo>
                  <a:lnTo>
                    <a:pt x="7826303" y="453112"/>
                  </a:lnTo>
                  <a:lnTo>
                    <a:pt x="7877822" y="436139"/>
                  </a:lnTo>
                  <a:lnTo>
                    <a:pt x="7928802" y="419001"/>
                  </a:lnTo>
                  <a:lnTo>
                    <a:pt x="7979231" y="401728"/>
                  </a:lnTo>
                  <a:lnTo>
                    <a:pt x="8029098" y="384349"/>
                  </a:lnTo>
                  <a:lnTo>
                    <a:pt x="8078393" y="366894"/>
                  </a:lnTo>
                  <a:lnTo>
                    <a:pt x="8127104" y="349393"/>
                  </a:lnTo>
                  <a:lnTo>
                    <a:pt x="8175221" y="331876"/>
                  </a:lnTo>
                  <a:lnTo>
                    <a:pt x="8222733" y="314371"/>
                  </a:lnTo>
                  <a:lnTo>
                    <a:pt x="8269628" y="296910"/>
                  </a:lnTo>
                  <a:lnTo>
                    <a:pt x="8315897" y="279522"/>
                  </a:lnTo>
                  <a:lnTo>
                    <a:pt x="8361527" y="262236"/>
                  </a:lnTo>
                  <a:lnTo>
                    <a:pt x="8406508" y="245083"/>
                  </a:lnTo>
                  <a:lnTo>
                    <a:pt x="8450829" y="228092"/>
                  </a:lnTo>
                  <a:lnTo>
                    <a:pt x="8494479" y="211292"/>
                  </a:lnTo>
                  <a:lnTo>
                    <a:pt x="8537447" y="194714"/>
                  </a:lnTo>
                  <a:lnTo>
                    <a:pt x="8579723" y="178387"/>
                  </a:lnTo>
                  <a:lnTo>
                    <a:pt x="8621295" y="162342"/>
                  </a:lnTo>
                  <a:lnTo>
                    <a:pt x="8662152" y="146607"/>
                  </a:lnTo>
                  <a:lnTo>
                    <a:pt x="8702284" y="131212"/>
                  </a:lnTo>
                  <a:lnTo>
                    <a:pt x="8741680" y="116188"/>
                  </a:lnTo>
                  <a:lnTo>
                    <a:pt x="8780328" y="101564"/>
                  </a:lnTo>
                  <a:lnTo>
                    <a:pt x="8818217" y="87370"/>
                  </a:lnTo>
                  <a:lnTo>
                    <a:pt x="8855338" y="73636"/>
                  </a:lnTo>
                  <a:lnTo>
                    <a:pt x="8891678" y="60390"/>
                  </a:lnTo>
                  <a:lnTo>
                    <a:pt x="8961975" y="35486"/>
                  </a:lnTo>
                  <a:lnTo>
                    <a:pt x="9029020" y="12896"/>
                  </a:lnTo>
                  <a:lnTo>
                    <a:pt x="9061295" y="2543"/>
                  </a:lnTo>
                  <a:lnTo>
                    <a:pt x="9069550" y="0"/>
                  </a:lnTo>
                </a:path>
              </a:pathLst>
            </a:custGeom>
            <a:noFill/>
            <a:ln w="10775" cap="flat" cmpd="sng">
              <a:solidFill>
                <a:srgbClr val="09B6B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28" name="Google Shape;228;p24"/>
          <p:cNvSpPr/>
          <p:nvPr/>
        </p:nvSpPr>
        <p:spPr>
          <a:xfrm>
            <a:off x="7" y="57022"/>
            <a:ext cx="9144000" cy="892810"/>
          </a:xfrm>
          <a:custGeom>
            <a:avLst/>
            <a:gdLst/>
            <a:ahLst/>
            <a:cxnLst/>
            <a:rect l="l" t="t" r="r" b="b"/>
            <a:pathLst>
              <a:path w="9144000" h="892810" extrusionOk="0">
                <a:moveTo>
                  <a:pt x="0" y="892428"/>
                </a:moveTo>
                <a:lnTo>
                  <a:pt x="52556" y="882879"/>
                </a:lnTo>
                <a:lnTo>
                  <a:pt x="110528" y="871319"/>
                </a:lnTo>
                <a:lnTo>
                  <a:pt x="173709" y="857928"/>
                </a:lnTo>
                <a:lnTo>
                  <a:pt x="241891" y="842883"/>
                </a:lnTo>
                <a:lnTo>
                  <a:pt x="314869" y="826364"/>
                </a:lnTo>
                <a:lnTo>
                  <a:pt x="353091" y="817607"/>
                </a:lnTo>
                <a:lnTo>
                  <a:pt x="392435" y="808548"/>
                </a:lnTo>
                <a:lnTo>
                  <a:pt x="432874" y="799210"/>
                </a:lnTo>
                <a:lnTo>
                  <a:pt x="474382" y="789616"/>
                </a:lnTo>
                <a:lnTo>
                  <a:pt x="516934" y="779786"/>
                </a:lnTo>
                <a:lnTo>
                  <a:pt x="560504" y="769744"/>
                </a:lnTo>
                <a:lnTo>
                  <a:pt x="605066" y="759512"/>
                </a:lnTo>
                <a:lnTo>
                  <a:pt x="650594" y="749113"/>
                </a:lnTo>
                <a:lnTo>
                  <a:pt x="697062" y="738568"/>
                </a:lnTo>
                <a:lnTo>
                  <a:pt x="744445" y="727900"/>
                </a:lnTo>
                <a:lnTo>
                  <a:pt x="792716" y="717131"/>
                </a:lnTo>
                <a:lnTo>
                  <a:pt x="841849" y="706284"/>
                </a:lnTo>
                <a:lnTo>
                  <a:pt x="891820" y="695381"/>
                </a:lnTo>
                <a:lnTo>
                  <a:pt x="942601" y="684444"/>
                </a:lnTo>
                <a:lnTo>
                  <a:pt x="994168" y="673496"/>
                </a:lnTo>
                <a:lnTo>
                  <a:pt x="1046493" y="662558"/>
                </a:lnTo>
                <a:lnTo>
                  <a:pt x="1099552" y="651654"/>
                </a:lnTo>
                <a:lnTo>
                  <a:pt x="1153319" y="640806"/>
                </a:lnTo>
                <a:lnTo>
                  <a:pt x="1207768" y="630035"/>
                </a:lnTo>
                <a:lnTo>
                  <a:pt x="1262872" y="619365"/>
                </a:lnTo>
                <a:lnTo>
                  <a:pt x="1318606" y="608817"/>
                </a:lnTo>
                <a:lnTo>
                  <a:pt x="1374944" y="598414"/>
                </a:lnTo>
                <a:lnTo>
                  <a:pt x="1431861" y="588178"/>
                </a:lnTo>
                <a:lnTo>
                  <a:pt x="1489330" y="578132"/>
                </a:lnTo>
                <a:lnTo>
                  <a:pt x="1547325" y="568298"/>
                </a:lnTo>
                <a:lnTo>
                  <a:pt x="1605822" y="558698"/>
                </a:lnTo>
                <a:lnTo>
                  <a:pt x="1664793" y="549354"/>
                </a:lnTo>
                <a:lnTo>
                  <a:pt x="1724213" y="540290"/>
                </a:lnTo>
                <a:lnTo>
                  <a:pt x="1784056" y="531526"/>
                </a:lnTo>
                <a:lnTo>
                  <a:pt x="1844296" y="523086"/>
                </a:lnTo>
                <a:lnTo>
                  <a:pt x="1904908" y="514992"/>
                </a:lnTo>
                <a:lnTo>
                  <a:pt x="1965866" y="507266"/>
                </a:lnTo>
                <a:lnTo>
                  <a:pt x="2027143" y="499931"/>
                </a:lnTo>
                <a:lnTo>
                  <a:pt x="2088714" y="493008"/>
                </a:lnTo>
                <a:lnTo>
                  <a:pt x="2150553" y="486520"/>
                </a:lnTo>
                <a:lnTo>
                  <a:pt x="2212635" y="480490"/>
                </a:lnTo>
                <a:lnTo>
                  <a:pt x="2274932" y="474940"/>
                </a:lnTo>
                <a:lnTo>
                  <a:pt x="2337420" y="469892"/>
                </a:lnTo>
                <a:lnTo>
                  <a:pt x="2400073" y="465368"/>
                </a:lnTo>
                <a:lnTo>
                  <a:pt x="2462864" y="461392"/>
                </a:lnTo>
                <a:lnTo>
                  <a:pt x="2525768" y="457984"/>
                </a:lnTo>
                <a:lnTo>
                  <a:pt x="2588760" y="455167"/>
                </a:lnTo>
                <a:lnTo>
                  <a:pt x="2630573" y="453679"/>
                </a:lnTo>
                <a:lnTo>
                  <a:pt x="2673032" y="452508"/>
                </a:lnTo>
                <a:lnTo>
                  <a:pt x="2716120" y="451646"/>
                </a:lnTo>
                <a:lnTo>
                  <a:pt x="2759818" y="451083"/>
                </a:lnTo>
                <a:lnTo>
                  <a:pt x="2804112" y="450811"/>
                </a:lnTo>
                <a:lnTo>
                  <a:pt x="2848984" y="450821"/>
                </a:lnTo>
                <a:lnTo>
                  <a:pt x="2894417" y="451106"/>
                </a:lnTo>
                <a:lnTo>
                  <a:pt x="2940395" y="451655"/>
                </a:lnTo>
                <a:lnTo>
                  <a:pt x="2986900" y="452461"/>
                </a:lnTo>
                <a:lnTo>
                  <a:pt x="3033917" y="453515"/>
                </a:lnTo>
                <a:lnTo>
                  <a:pt x="3081428" y="454808"/>
                </a:lnTo>
                <a:lnTo>
                  <a:pt x="3129416" y="456332"/>
                </a:lnTo>
                <a:lnTo>
                  <a:pt x="3177866" y="458078"/>
                </a:lnTo>
                <a:lnTo>
                  <a:pt x="3226759" y="460037"/>
                </a:lnTo>
                <a:lnTo>
                  <a:pt x="3276080" y="462200"/>
                </a:lnTo>
                <a:lnTo>
                  <a:pt x="3325811" y="464560"/>
                </a:lnTo>
                <a:lnTo>
                  <a:pt x="3375936" y="467107"/>
                </a:lnTo>
                <a:lnTo>
                  <a:pt x="3426438" y="469833"/>
                </a:lnTo>
                <a:lnTo>
                  <a:pt x="3477300" y="472729"/>
                </a:lnTo>
                <a:lnTo>
                  <a:pt x="3528506" y="475786"/>
                </a:lnTo>
                <a:lnTo>
                  <a:pt x="3580038" y="478997"/>
                </a:lnTo>
                <a:lnTo>
                  <a:pt x="3631881" y="482351"/>
                </a:lnTo>
                <a:lnTo>
                  <a:pt x="3684017" y="485841"/>
                </a:lnTo>
                <a:lnTo>
                  <a:pt x="3736429" y="489458"/>
                </a:lnTo>
                <a:lnTo>
                  <a:pt x="3789101" y="493193"/>
                </a:lnTo>
                <a:lnTo>
                  <a:pt x="3842016" y="497038"/>
                </a:lnTo>
                <a:lnTo>
                  <a:pt x="3895157" y="500984"/>
                </a:lnTo>
                <a:lnTo>
                  <a:pt x="3948507" y="505022"/>
                </a:lnTo>
                <a:lnTo>
                  <a:pt x="4002051" y="509144"/>
                </a:lnTo>
                <a:lnTo>
                  <a:pt x="4055770" y="513342"/>
                </a:lnTo>
                <a:lnTo>
                  <a:pt x="4109648" y="517605"/>
                </a:lnTo>
                <a:lnTo>
                  <a:pt x="4163669" y="521926"/>
                </a:lnTo>
                <a:lnTo>
                  <a:pt x="4217816" y="526297"/>
                </a:lnTo>
                <a:lnTo>
                  <a:pt x="4272071" y="530708"/>
                </a:lnTo>
                <a:lnTo>
                  <a:pt x="4326419" y="535151"/>
                </a:lnTo>
                <a:lnTo>
                  <a:pt x="4380842" y="539617"/>
                </a:lnTo>
                <a:lnTo>
                  <a:pt x="4435323" y="544098"/>
                </a:lnTo>
                <a:lnTo>
                  <a:pt x="4489847" y="548585"/>
                </a:lnTo>
                <a:lnTo>
                  <a:pt x="4544396" y="553069"/>
                </a:lnTo>
                <a:lnTo>
                  <a:pt x="4598953" y="557541"/>
                </a:lnTo>
                <a:lnTo>
                  <a:pt x="4653501" y="561994"/>
                </a:lnTo>
                <a:lnTo>
                  <a:pt x="4708025" y="566418"/>
                </a:lnTo>
                <a:lnTo>
                  <a:pt x="4762507" y="570806"/>
                </a:lnTo>
                <a:lnTo>
                  <a:pt x="4816930" y="575147"/>
                </a:lnTo>
                <a:lnTo>
                  <a:pt x="4871277" y="579433"/>
                </a:lnTo>
                <a:lnTo>
                  <a:pt x="4925533" y="583657"/>
                </a:lnTo>
                <a:lnTo>
                  <a:pt x="4979679" y="587808"/>
                </a:lnTo>
                <a:lnTo>
                  <a:pt x="5033700" y="591880"/>
                </a:lnTo>
                <a:lnTo>
                  <a:pt x="5087578" y="595862"/>
                </a:lnTo>
                <a:lnTo>
                  <a:pt x="5141298" y="599747"/>
                </a:lnTo>
                <a:lnTo>
                  <a:pt x="5194841" y="603525"/>
                </a:lnTo>
                <a:lnTo>
                  <a:pt x="5248192" y="607188"/>
                </a:lnTo>
                <a:lnTo>
                  <a:pt x="5301333" y="610727"/>
                </a:lnTo>
                <a:lnTo>
                  <a:pt x="5354248" y="614135"/>
                </a:lnTo>
                <a:lnTo>
                  <a:pt x="5406920" y="617401"/>
                </a:lnTo>
                <a:lnTo>
                  <a:pt x="5459332" y="620518"/>
                </a:lnTo>
                <a:lnTo>
                  <a:pt x="5511467" y="623477"/>
                </a:lnTo>
                <a:lnTo>
                  <a:pt x="5563310" y="626269"/>
                </a:lnTo>
                <a:lnTo>
                  <a:pt x="5614843" y="628885"/>
                </a:lnTo>
                <a:lnTo>
                  <a:pt x="5666048" y="631317"/>
                </a:lnTo>
                <a:lnTo>
                  <a:pt x="5716911" y="633557"/>
                </a:lnTo>
                <a:lnTo>
                  <a:pt x="5767412" y="635595"/>
                </a:lnTo>
                <a:lnTo>
                  <a:pt x="5817537" y="637423"/>
                </a:lnTo>
                <a:lnTo>
                  <a:pt x="5867269" y="639033"/>
                </a:lnTo>
                <a:lnTo>
                  <a:pt x="5916589" y="640415"/>
                </a:lnTo>
                <a:lnTo>
                  <a:pt x="5965483" y="641561"/>
                </a:lnTo>
                <a:lnTo>
                  <a:pt x="6013932" y="642463"/>
                </a:lnTo>
                <a:lnTo>
                  <a:pt x="6061920" y="643112"/>
                </a:lnTo>
                <a:lnTo>
                  <a:pt x="6109431" y="643498"/>
                </a:lnTo>
                <a:lnTo>
                  <a:pt x="6156448" y="643615"/>
                </a:lnTo>
                <a:lnTo>
                  <a:pt x="6202954" y="643452"/>
                </a:lnTo>
                <a:lnTo>
                  <a:pt x="6248931" y="643001"/>
                </a:lnTo>
                <a:lnTo>
                  <a:pt x="6294364" y="642254"/>
                </a:lnTo>
                <a:lnTo>
                  <a:pt x="6339236" y="641202"/>
                </a:lnTo>
                <a:lnTo>
                  <a:pt x="6383530" y="639836"/>
                </a:lnTo>
                <a:lnTo>
                  <a:pt x="6427229" y="638147"/>
                </a:lnTo>
                <a:lnTo>
                  <a:pt x="6470316" y="636128"/>
                </a:lnTo>
                <a:lnTo>
                  <a:pt x="6512775" y="633770"/>
                </a:lnTo>
                <a:lnTo>
                  <a:pt x="6554589" y="631063"/>
                </a:lnTo>
                <a:lnTo>
                  <a:pt x="6616280" y="626404"/>
                </a:lnTo>
                <a:lnTo>
                  <a:pt x="6677673" y="621027"/>
                </a:lnTo>
                <a:lnTo>
                  <a:pt x="6738755" y="614959"/>
                </a:lnTo>
                <a:lnTo>
                  <a:pt x="6799516" y="608225"/>
                </a:lnTo>
                <a:lnTo>
                  <a:pt x="6859944" y="600851"/>
                </a:lnTo>
                <a:lnTo>
                  <a:pt x="6920027" y="592863"/>
                </a:lnTo>
                <a:lnTo>
                  <a:pt x="6979753" y="584286"/>
                </a:lnTo>
                <a:lnTo>
                  <a:pt x="7039112" y="575146"/>
                </a:lnTo>
                <a:lnTo>
                  <a:pt x="7098092" y="565470"/>
                </a:lnTo>
                <a:lnTo>
                  <a:pt x="7156682" y="555283"/>
                </a:lnTo>
                <a:lnTo>
                  <a:pt x="7214869" y="544611"/>
                </a:lnTo>
                <a:lnTo>
                  <a:pt x="7272643" y="533479"/>
                </a:lnTo>
                <a:lnTo>
                  <a:pt x="7329991" y="521913"/>
                </a:lnTo>
                <a:lnTo>
                  <a:pt x="7386904" y="509940"/>
                </a:lnTo>
                <a:lnTo>
                  <a:pt x="7443368" y="497585"/>
                </a:lnTo>
                <a:lnTo>
                  <a:pt x="7499372" y="484873"/>
                </a:lnTo>
                <a:lnTo>
                  <a:pt x="7554906" y="471832"/>
                </a:lnTo>
                <a:lnTo>
                  <a:pt x="7609957" y="458485"/>
                </a:lnTo>
                <a:lnTo>
                  <a:pt x="7664515" y="444860"/>
                </a:lnTo>
                <a:lnTo>
                  <a:pt x="7718567" y="430982"/>
                </a:lnTo>
                <a:lnTo>
                  <a:pt x="7772102" y="416877"/>
                </a:lnTo>
                <a:lnTo>
                  <a:pt x="7825108" y="402570"/>
                </a:lnTo>
                <a:lnTo>
                  <a:pt x="7877575" y="388088"/>
                </a:lnTo>
                <a:lnTo>
                  <a:pt x="7929491" y="373456"/>
                </a:lnTo>
                <a:lnTo>
                  <a:pt x="7980844" y="358700"/>
                </a:lnTo>
                <a:lnTo>
                  <a:pt x="8031622" y="343846"/>
                </a:lnTo>
                <a:lnTo>
                  <a:pt x="8081815" y="328920"/>
                </a:lnTo>
                <a:lnTo>
                  <a:pt x="8131410" y="313947"/>
                </a:lnTo>
                <a:lnTo>
                  <a:pt x="8180397" y="298954"/>
                </a:lnTo>
                <a:lnTo>
                  <a:pt x="8228763" y="283966"/>
                </a:lnTo>
                <a:lnTo>
                  <a:pt x="8276498" y="269008"/>
                </a:lnTo>
                <a:lnTo>
                  <a:pt x="8323590" y="254108"/>
                </a:lnTo>
                <a:lnTo>
                  <a:pt x="8370027" y="239290"/>
                </a:lnTo>
                <a:lnTo>
                  <a:pt x="8415798" y="224580"/>
                </a:lnTo>
                <a:lnTo>
                  <a:pt x="8460891" y="210004"/>
                </a:lnTo>
                <a:lnTo>
                  <a:pt x="8505295" y="195588"/>
                </a:lnTo>
                <a:lnTo>
                  <a:pt x="8548999" y="181358"/>
                </a:lnTo>
                <a:lnTo>
                  <a:pt x="8591990" y="167340"/>
                </a:lnTo>
                <a:lnTo>
                  <a:pt x="8634258" y="153559"/>
                </a:lnTo>
                <a:lnTo>
                  <a:pt x="8675791" y="140041"/>
                </a:lnTo>
                <a:lnTo>
                  <a:pt x="8716578" y="126812"/>
                </a:lnTo>
                <a:lnTo>
                  <a:pt x="8756606" y="113898"/>
                </a:lnTo>
                <a:lnTo>
                  <a:pt x="8795865" y="101325"/>
                </a:lnTo>
                <a:lnTo>
                  <a:pt x="8834344" y="89117"/>
                </a:lnTo>
                <a:lnTo>
                  <a:pt x="8872029" y="77303"/>
                </a:lnTo>
                <a:lnTo>
                  <a:pt x="8908911" y="65906"/>
                </a:lnTo>
                <a:lnTo>
                  <a:pt x="8980217" y="44469"/>
                </a:lnTo>
                <a:lnTo>
                  <a:pt x="9048170" y="25014"/>
                </a:lnTo>
                <a:lnTo>
                  <a:pt x="9112678" y="7748"/>
                </a:lnTo>
                <a:lnTo>
                  <a:pt x="9143611" y="0"/>
                </a:lnTo>
              </a:path>
            </a:pathLst>
          </a:custGeom>
          <a:noFill/>
          <a:ln w="9525" cap="flat" cmpd="sng">
            <a:solidFill>
              <a:srgbClr val="0FCF9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24"/>
          <p:cNvSpPr txBox="1"/>
          <p:nvPr/>
        </p:nvSpPr>
        <p:spPr>
          <a:xfrm>
            <a:off x="445125" y="1655800"/>
            <a:ext cx="3587048" cy="2819924"/>
          </a:xfrm>
          <a:prstGeom prst="rect">
            <a:avLst/>
          </a:prstGeom>
          <a:noFill/>
          <a:ln>
            <a:noFill/>
          </a:ln>
        </p:spPr>
        <p:txBody>
          <a:bodyPr spcFirstLastPara="1" wrap="square" lIns="0" tIns="12050" rIns="0" bIns="0" anchor="t" anchorCtr="0">
            <a:spAutoFit/>
          </a:bodyPr>
          <a:lstStyle/>
          <a:p>
            <a:pPr marL="12700" marR="1452880" lvl="0" indent="0" algn="l" rtl="0">
              <a:lnSpc>
                <a:spcPct val="159300"/>
              </a:lnSpc>
              <a:spcBef>
                <a:spcPts val="0"/>
              </a:spcBef>
              <a:spcAft>
                <a:spcPts val="0"/>
              </a:spcAft>
              <a:buClr>
                <a:srgbClr val="000000"/>
              </a:buClr>
              <a:buSzPts val="2400"/>
              <a:buFont typeface="Arial"/>
              <a:buNone/>
            </a:pPr>
            <a:r>
              <a:rPr lang="en-US" sz="2750" b="0" i="0" u="none" strike="noStrike" cap="none" dirty="0">
                <a:solidFill>
                  <a:srgbClr val="0FCF9B"/>
                </a:solidFill>
                <a:latin typeface="Constantia"/>
                <a:ea typeface="Constantia"/>
                <a:cs typeface="Constantia"/>
                <a:sym typeface="Constantia"/>
              </a:rPr>
              <a:t>Home Screen</a:t>
            </a:r>
            <a:endParaRPr sz="2750" b="0" i="0" u="none" strike="noStrike" cap="none" dirty="0">
              <a:solidFill>
                <a:srgbClr val="000000"/>
              </a:solidFill>
              <a:latin typeface="Constantia"/>
              <a:ea typeface="Constantia"/>
              <a:cs typeface="Constantia"/>
              <a:sym typeface="Constantia"/>
            </a:endParaRPr>
          </a:p>
          <a:p>
            <a:pPr marL="12700" marR="1452880" lvl="0" indent="0" algn="l" rtl="0">
              <a:lnSpc>
                <a:spcPct val="159300"/>
              </a:lnSpc>
              <a:spcBef>
                <a:spcPts val="0"/>
              </a:spcBef>
              <a:spcAft>
                <a:spcPts val="0"/>
              </a:spcAft>
              <a:buClr>
                <a:srgbClr val="000000"/>
              </a:buClr>
              <a:buSzPts val="2400"/>
              <a:buFont typeface="Arial"/>
              <a:buNone/>
            </a:pPr>
            <a:r>
              <a:rPr lang="en-US" sz="1550" b="0" i="0" u="none" strike="noStrike" cap="none" dirty="0">
                <a:solidFill>
                  <a:srgbClr val="000000"/>
                </a:solidFill>
                <a:latin typeface="Constantia"/>
                <a:ea typeface="Constantia"/>
                <a:cs typeface="Constantia"/>
                <a:sym typeface="Constantia"/>
              </a:rPr>
              <a:t>First Screen consists of different type of crypto-currencies with its price getting updated  regularly.</a:t>
            </a:r>
            <a:endParaRPr sz="1550" b="0" i="0" u="none" strike="noStrike" cap="none" dirty="0">
              <a:solidFill>
                <a:srgbClr val="000000"/>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750"/>
              <a:buFont typeface="Arial"/>
              <a:buNone/>
            </a:pPr>
            <a:endParaRPr sz="1550" b="0" i="0" u="none" strike="noStrike" cap="none" dirty="0">
              <a:solidFill>
                <a:srgbClr val="000000"/>
              </a:solidFill>
              <a:latin typeface="Constantia"/>
              <a:ea typeface="Constantia"/>
              <a:cs typeface="Constantia"/>
              <a:sym typeface="Constantia"/>
            </a:endParaRPr>
          </a:p>
        </p:txBody>
      </p:sp>
      <p:sp>
        <p:nvSpPr>
          <p:cNvPr id="231" name="Google Shape;231;p24"/>
          <p:cNvSpPr txBox="1">
            <a:spLocks noGrp="1"/>
          </p:cNvSpPr>
          <p:nvPr>
            <p:ph type="title"/>
          </p:nvPr>
        </p:nvSpPr>
        <p:spPr>
          <a:xfrm>
            <a:off x="445125" y="713300"/>
            <a:ext cx="2759709" cy="55527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500" b="0" u="sng" dirty="0">
                <a:solidFill>
                  <a:srgbClr val="04607A"/>
                </a:solidFill>
                <a:latin typeface="Calibri"/>
                <a:ea typeface="Calibri"/>
                <a:cs typeface="Calibri"/>
                <a:sym typeface="Calibri"/>
              </a:rPr>
              <a:t>Screen Layouts</a:t>
            </a:r>
            <a:endParaRPr lang="en-US" sz="3500" u="sng" dirty="0">
              <a:latin typeface="Calibri"/>
              <a:ea typeface="Calibri"/>
              <a:cs typeface="Calibri"/>
              <a:sym typeface="Calibri"/>
            </a:endParaRPr>
          </a:p>
        </p:txBody>
      </p:sp>
      <p:sp>
        <p:nvSpPr>
          <p:cNvPr id="230" name="Google Shape;230;p24"/>
          <p:cNvSpPr txBox="1">
            <a:spLocks noGrp="1"/>
          </p:cNvSpPr>
          <p:nvPr>
            <p:ph type="ftr" sz="quarter" idx="11"/>
          </p:nvPr>
        </p:nvSpPr>
        <p:spPr>
          <a:xfrm>
            <a:off x="5530467" y="6501900"/>
            <a:ext cx="3401317" cy="160044"/>
          </a:xfrm>
          <a:prstGeom prst="rect">
            <a:avLst/>
          </a:prstGeom>
          <a:noFill/>
          <a:ln>
            <a:noFill/>
          </a:ln>
        </p:spPr>
        <p:txBody>
          <a:bodyPr spcFirstLastPara="1" wrap="square" lIns="0" tIns="0" rIns="0" bIns="0" anchor="t" anchorCtr="0">
            <a:spAutoFit/>
          </a:bodyPr>
          <a:lstStyle/>
          <a:p>
            <a:pPr marL="12700" lvl="0" indent="0" algn="l" rtl="0">
              <a:lnSpc>
                <a:spcPct val="103750"/>
              </a:lnSpc>
              <a:spcBef>
                <a:spcPts val="0"/>
              </a:spcBef>
              <a:spcAft>
                <a:spcPts val="0"/>
              </a:spcAft>
              <a:buSzPts val="1400"/>
              <a:buNone/>
            </a:pPr>
            <a:r>
              <a:rPr lang="en-US" dirty="0">
                <a:solidFill>
                  <a:schemeClr val="tx1">
                    <a:lumMod val="50000"/>
                    <a:lumOff val="50000"/>
                  </a:schemeClr>
                </a:solidFill>
              </a:rPr>
              <a:t>&lt;PES Modern college of engineering, Pune 5&gt; &lt;MCA/FY&gt;</a:t>
            </a:r>
          </a:p>
        </p:txBody>
      </p:sp>
      <p:pic>
        <p:nvPicPr>
          <p:cNvPr id="232" name="Google Shape;232;p24"/>
          <p:cNvPicPr preferRelativeResize="0"/>
          <p:nvPr/>
        </p:nvPicPr>
        <p:blipFill rotWithShape="1">
          <a:blip r:embed="rId6">
            <a:alphaModFix/>
          </a:blip>
          <a:srcRect/>
          <a:stretch/>
        </p:blipFill>
        <p:spPr>
          <a:xfrm>
            <a:off x="5649650" y="1002220"/>
            <a:ext cx="2892425" cy="549968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0</TotalTime>
  <Words>772</Words>
  <Application>Microsoft Office PowerPoint</Application>
  <PresentationFormat>On-screen Show (4:3)</PresentationFormat>
  <Paragraphs>90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Constantia</vt:lpstr>
      <vt:lpstr>Calibri</vt:lpstr>
      <vt:lpstr>Times New Roman</vt:lpstr>
      <vt:lpstr>Quattrocento Sans</vt:lpstr>
      <vt:lpstr>Arial</vt:lpstr>
      <vt:lpstr>Corbel</vt:lpstr>
      <vt:lpstr>Parallax</vt:lpstr>
      <vt:lpstr>Modern College of Engineering  MCA Department CRYPTO PRICE FETCHER</vt:lpstr>
      <vt:lpstr>Contents</vt:lpstr>
      <vt:lpstr>Project Introduction</vt:lpstr>
      <vt:lpstr>Need of the system</vt:lpstr>
      <vt:lpstr>Scope of the system</vt:lpstr>
      <vt:lpstr>Requirement of the system (H/W and S/W)</vt:lpstr>
      <vt:lpstr>Flow Diagram/Flow chart</vt:lpstr>
      <vt:lpstr>Use case Diagrams</vt:lpstr>
      <vt:lpstr>Screen Layouts</vt:lpstr>
      <vt:lpstr>Search Bar ( use to filter coin) At top of the Home Screen Search Bar will be used to filter coin as per user requirement</vt:lpstr>
      <vt:lpstr>Refresh Button</vt:lpstr>
      <vt:lpstr>PowerPoint Presentation</vt:lpstr>
      <vt:lpstr>Limitations &amp; 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Engineering  MCA Department CRYPTO PRICE FETCHER</dc:title>
  <cp:lastModifiedBy>Madhumita</cp:lastModifiedBy>
  <cp:revision>1</cp:revision>
  <dcterms:modified xsi:type="dcterms:W3CDTF">2022-08-10T18:36:01Z</dcterms:modified>
</cp:coreProperties>
</file>