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9972" y="718458"/>
            <a:ext cx="8719458" cy="914400"/>
          </a:xfrm>
        </p:spPr>
        <p:txBody>
          <a:bodyPr/>
          <a:lstStyle/>
          <a:p>
            <a:r>
              <a:rPr lang="ro-RO" sz="5200" dirty="0" smtClean="0"/>
              <a:t>Clasificarea calculatoarelor</a:t>
            </a:r>
            <a:r>
              <a:rPr lang="ro-RO" sz="5200" dirty="0"/>
              <a:t>.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Realizat: Cotorobai Marius, cl.10 ,,C”</a:t>
            </a:r>
          </a:p>
          <a:p>
            <a:r>
              <a:rPr lang="pt-BR" dirty="0"/>
              <a:t>Profesor: Maria Guțu</a:t>
            </a:r>
          </a:p>
        </p:txBody>
      </p:sp>
    </p:spTree>
    <p:extLst>
      <p:ext uri="{BB962C8B-B14F-4D97-AF65-F5344CB8AC3E}">
        <p14:creationId xmlns:p14="http://schemas.microsoft.com/office/powerpoint/2010/main" val="7891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Obiective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762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/>
              <a:t>Clasificarea calculatoarelor:</a:t>
            </a:r>
          </a:p>
          <a:p>
            <a:pPr marL="0" indent="0">
              <a:buNone/>
            </a:pPr>
            <a:r>
              <a:rPr lang="ro-RO" sz="2400" dirty="0" smtClean="0"/>
              <a:t>1. </a:t>
            </a:r>
            <a:r>
              <a:rPr lang="ro-RO" sz="2400" dirty="0"/>
              <a:t>Care sunt criteriile de clasificare ale calculatoarelor?</a:t>
            </a:r>
          </a:p>
          <a:p>
            <a:pPr marL="0" indent="0">
              <a:buNone/>
            </a:pPr>
            <a:r>
              <a:rPr lang="ro-RO" sz="2400" dirty="0" smtClean="0"/>
              <a:t>2. </a:t>
            </a:r>
            <a:r>
              <a:rPr lang="ro-RO" sz="2400" dirty="0"/>
              <a:t>Care sunt grupurile de calculatoare existente</a:t>
            </a:r>
            <a:r>
              <a:rPr lang="ro-RO" sz="2400" dirty="0" smtClean="0"/>
              <a:t>?</a:t>
            </a:r>
          </a:p>
          <a:p>
            <a:pPr marL="0" indent="0">
              <a:buNone/>
            </a:pPr>
            <a:r>
              <a:rPr lang="ro-RO" sz="2400" dirty="0" smtClean="0"/>
              <a:t>3-6. Descrierea fiecărui tip de calculatoare.</a:t>
            </a:r>
            <a:endParaRPr lang="ro-RO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3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Care sunt criteriile de clasificare ale calculatoarelor?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/>
              <a:t>-tipul </a:t>
            </a:r>
            <a:r>
              <a:rPr lang="ro-RO" sz="2000" dirty="0" err="1"/>
              <a:t>unităţii</a:t>
            </a:r>
            <a:r>
              <a:rPr lang="ro-RO" sz="2000" dirty="0"/>
              <a:t> centrale de prelucrare (UCP);</a:t>
            </a:r>
          </a:p>
          <a:p>
            <a:pPr marL="0" indent="0">
              <a:buNone/>
            </a:pPr>
            <a:r>
              <a:rPr lang="ro-RO" sz="2000" dirty="0"/>
              <a:t>-cantitatea de memorie internă pe care microprocesorul o poate utiliza;</a:t>
            </a:r>
          </a:p>
          <a:p>
            <a:pPr marL="0" indent="0">
              <a:buNone/>
            </a:pPr>
            <a:r>
              <a:rPr lang="ro-RO" sz="2000" dirty="0"/>
              <a:t>-capacitatea de stocare a memoriei interne;</a:t>
            </a:r>
          </a:p>
          <a:p>
            <a:pPr marL="0" indent="0">
              <a:buNone/>
            </a:pPr>
            <a:r>
              <a:rPr lang="ro-RO" sz="2000" dirty="0"/>
              <a:t>-viteza perifericelor de </a:t>
            </a:r>
            <a:r>
              <a:rPr lang="ro-RO" sz="2000" dirty="0" err="1"/>
              <a:t>ieşire</a:t>
            </a:r>
            <a:r>
              <a:rPr lang="ro-RO" sz="2000" dirty="0"/>
              <a:t>;</a:t>
            </a:r>
          </a:p>
          <a:p>
            <a:pPr marL="0" indent="0">
              <a:buNone/>
            </a:pPr>
            <a:r>
              <a:rPr lang="ro-RO" sz="2000" dirty="0"/>
              <a:t>-viteza de prelucrare – exprimată în MIPS (</a:t>
            </a:r>
            <a:r>
              <a:rPr lang="ro-RO" sz="2000" dirty="0" err="1"/>
              <a:t>Millions</a:t>
            </a:r>
            <a:r>
              <a:rPr lang="ro-RO" sz="2000" dirty="0"/>
              <a:t> of </a:t>
            </a:r>
            <a:r>
              <a:rPr lang="ro-RO" sz="2000" dirty="0" err="1"/>
              <a:t>Instructions</a:t>
            </a:r>
            <a:r>
              <a:rPr lang="ro-RO" sz="2000" dirty="0"/>
              <a:t> Per </a:t>
            </a:r>
            <a:r>
              <a:rPr lang="ro-RO" sz="2000" dirty="0" err="1"/>
              <a:t>Second</a:t>
            </a:r>
            <a:r>
              <a:rPr lang="ro-RO" sz="2000" dirty="0"/>
              <a:t>);</a:t>
            </a:r>
          </a:p>
          <a:p>
            <a:pPr marL="0" indent="0">
              <a:buNone/>
            </a:pPr>
            <a:r>
              <a:rPr lang="ro-RO" sz="2000" dirty="0"/>
              <a:t>-numărul utilizatorilor care pot avea acces la calculator în </a:t>
            </a:r>
            <a:r>
              <a:rPr lang="ro-RO" sz="2000" dirty="0" err="1"/>
              <a:t>acelaşi</a:t>
            </a:r>
            <a:r>
              <a:rPr lang="ro-RO" sz="2000" dirty="0"/>
              <a:t> timp;</a:t>
            </a:r>
          </a:p>
          <a:p>
            <a:pPr marL="0" indent="0">
              <a:buNone/>
            </a:pPr>
            <a:r>
              <a:rPr lang="ro-RO" sz="2000" dirty="0"/>
              <a:t>-costul sistemului.</a:t>
            </a:r>
          </a:p>
          <a:p>
            <a:pPr marL="0" indent="0">
              <a:buNone/>
            </a:pPr>
            <a:r>
              <a:rPr lang="ro-RO" sz="2000" dirty="0"/>
              <a:t>-parametrii de masă și gabarit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60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Care sunt grupurile de calculatoare existente?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3487"/>
            <a:ext cx="8596668" cy="4277876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În </a:t>
            </a:r>
            <a:r>
              <a:rPr lang="ro-RO" dirty="0" err="1"/>
              <a:t>fucție</a:t>
            </a:r>
            <a:r>
              <a:rPr lang="ro-RO" dirty="0"/>
              <a:t> de datele din pagina precedentă ,calculatoarele moderne se clasifică în:</a:t>
            </a:r>
          </a:p>
          <a:p>
            <a:pPr marL="0" indent="0">
              <a:buNone/>
            </a:pPr>
            <a:r>
              <a:rPr lang="ro-RO" dirty="0"/>
              <a:t>-Supercalculatoare;                                -</a:t>
            </a:r>
            <a:r>
              <a:rPr lang="ro-RO" dirty="0" err="1"/>
              <a:t>Macrocalculatoarele</a:t>
            </a:r>
            <a:r>
              <a:rPr lang="ro-RO" dirty="0"/>
              <a:t>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-</a:t>
            </a:r>
            <a:r>
              <a:rPr lang="ro-RO" dirty="0"/>
              <a:t>Minicalculatoare;                                   -Microcalculatoare;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7" y="2560239"/>
            <a:ext cx="3090940" cy="18899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57" y="2560239"/>
            <a:ext cx="3328704" cy="18899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7" y="4891016"/>
            <a:ext cx="3090940" cy="17801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383" y="4891016"/>
            <a:ext cx="3029975" cy="18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Supercalculatoarele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 </a:t>
            </a:r>
            <a:r>
              <a:rPr lang="ro-RO" sz="2000" dirty="0"/>
              <a:t>Supercalculatoarele sunt cele mai puternice, complexe si scumpe sisteme electronice de calcul, care pot executa peste 1 bilion de </a:t>
            </a:r>
            <a:r>
              <a:rPr lang="ro-RO" sz="2000" dirty="0" err="1"/>
              <a:t>instructiuni</a:t>
            </a:r>
            <a:r>
              <a:rPr lang="ro-RO" sz="2000" dirty="0"/>
              <a:t> pe </a:t>
            </a:r>
            <a:r>
              <a:rPr lang="ro-RO" sz="2000" dirty="0" err="1"/>
              <a:t>secundã</a:t>
            </a:r>
            <a:r>
              <a:rPr lang="ro-RO" sz="2000" dirty="0"/>
              <a:t>. Au procesorul format dintr-un </a:t>
            </a:r>
            <a:r>
              <a:rPr lang="ro-RO" sz="2000" dirty="0" err="1"/>
              <a:t>numãr</a:t>
            </a:r>
            <a:r>
              <a:rPr lang="ro-RO" sz="2000" dirty="0"/>
              <a:t> mare de microprocesoare (de ordinul miilor), sunt proiectate pentru calcul paralel, au costuri si performante foarte ridicate. Sunt utilizate în domenii care </a:t>
            </a:r>
            <a:r>
              <a:rPr lang="ro-RO" sz="2000" dirty="0" err="1"/>
              <a:t>necesitã</a:t>
            </a:r>
            <a:r>
              <a:rPr lang="ro-RO" sz="2000" dirty="0"/>
              <a:t> prelucrarea </a:t>
            </a:r>
            <a:r>
              <a:rPr lang="ro-RO" sz="2000" dirty="0" err="1"/>
              <a:t>complexã</a:t>
            </a:r>
            <a:r>
              <a:rPr lang="ro-RO" sz="2000" dirty="0"/>
              <a:t> a datelor, cum ar fi: reactoare nucleare, proiectarea aeronavelor, seismologie, meteo, etc. Luând în considerare </a:t>
            </a:r>
            <a:r>
              <a:rPr lang="ro-RO" sz="2000" dirty="0" err="1"/>
              <a:t>particularitãtile</a:t>
            </a:r>
            <a:r>
              <a:rPr lang="ro-RO" sz="2000" dirty="0"/>
              <a:t> unui calculator personal (PC), din punct de vedere a </a:t>
            </a:r>
            <a:r>
              <a:rPr lang="ro-RO" sz="2000" dirty="0" err="1"/>
              <a:t>mãrimii</a:t>
            </a:r>
            <a:r>
              <a:rPr lang="ro-RO" sz="2000" dirty="0"/>
              <a:t> (fizice sau ca si capacitate de memorare), </a:t>
            </a:r>
            <a:r>
              <a:rPr lang="ro-RO" sz="2000" dirty="0" err="1"/>
              <a:t>vitezã</a:t>
            </a:r>
            <a:r>
              <a:rPr lang="ro-RO" sz="2000" dirty="0"/>
              <a:t> de lucru, costuri, </a:t>
            </a:r>
            <a:r>
              <a:rPr lang="ro-RO" sz="2000" dirty="0" err="1"/>
              <a:t>utilizãri</a:t>
            </a:r>
            <a:r>
              <a:rPr lang="ro-RO" sz="2000" dirty="0"/>
              <a:t> specifice, se poate spune </a:t>
            </a:r>
            <a:r>
              <a:rPr lang="ro-RO" sz="2000" dirty="0" err="1"/>
              <a:t>cã</a:t>
            </a:r>
            <a:r>
              <a:rPr lang="ro-RO" sz="2000" dirty="0"/>
              <a:t> </a:t>
            </a:r>
            <a:r>
              <a:rPr lang="ro-RO" sz="2000" dirty="0" err="1"/>
              <a:t>existã</a:t>
            </a:r>
            <a:r>
              <a:rPr lang="ro-RO" sz="2000" dirty="0"/>
              <a:t> mai multe tipuri de calculatoare si anume: Desktop, </a:t>
            </a:r>
            <a:r>
              <a:rPr lang="ro-RO" sz="2000" dirty="0" err="1"/>
              <a:t>Tower</a:t>
            </a:r>
            <a:r>
              <a:rPr lang="ro-RO" sz="2000" dirty="0"/>
              <a:t>, Laptop, Palm PC.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773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err="1" smtClean="0"/>
              <a:t>Macrocalculatoarele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 err="1"/>
              <a:t>Macrocalculatoarele</a:t>
            </a:r>
            <a:r>
              <a:rPr lang="ro-RO" sz="2000" dirty="0"/>
              <a:t> constituie o categorie aparte, </a:t>
            </a:r>
            <a:r>
              <a:rPr lang="ro-RO" sz="2000" dirty="0" err="1"/>
              <a:t>situatã</a:t>
            </a:r>
            <a:r>
              <a:rPr lang="ro-RO" sz="2000" dirty="0"/>
              <a:t> între supercalculatoare si minicalculatoare, operând cu viteze ridicate si administrând un volum foarte mare de date. Au procesorul foarte complex, volum mare de stocare în DM, S I/O complex, orientat pe gestionare de </a:t>
            </a:r>
            <a:r>
              <a:rPr lang="ro-RO" sz="2000" dirty="0" err="1"/>
              <a:t>statii</a:t>
            </a:r>
            <a:r>
              <a:rPr lang="ro-RO" sz="2000" dirty="0"/>
              <a:t> de lucru, permit acces multiutilizator (pot suporta sute si chiar mii de utilizatori simultan). </a:t>
            </a:r>
            <a:r>
              <a:rPr lang="ro-RO" sz="2000" dirty="0" err="1"/>
              <a:t>Macrocalculatoarele</a:t>
            </a:r>
            <a:r>
              <a:rPr lang="ro-RO" sz="2000" dirty="0"/>
              <a:t> </a:t>
            </a:r>
            <a:r>
              <a:rPr lang="ro-RO" sz="2000" dirty="0" err="1"/>
              <a:t>necesitã</a:t>
            </a:r>
            <a:r>
              <a:rPr lang="ro-RO" sz="2000" dirty="0"/>
              <a:t> </a:t>
            </a:r>
            <a:r>
              <a:rPr lang="ro-RO" sz="2000" dirty="0" err="1"/>
              <a:t>instalatii</a:t>
            </a:r>
            <a:r>
              <a:rPr lang="ro-RO" sz="2000" dirty="0"/>
              <a:t> speciale si proceduri de </a:t>
            </a:r>
            <a:r>
              <a:rPr lang="ro-RO" sz="2000" dirty="0" err="1"/>
              <a:t>mentinere</a:t>
            </a:r>
            <a:r>
              <a:rPr lang="ro-RO" sz="2000" dirty="0"/>
              <a:t> în </a:t>
            </a:r>
            <a:r>
              <a:rPr lang="ro-RO" sz="2000" dirty="0" err="1"/>
              <a:t>functiune</a:t>
            </a:r>
            <a:r>
              <a:rPr lang="ro-RO" sz="2000" dirty="0"/>
              <a:t>, neputând fi cuplate direct la </a:t>
            </a:r>
            <a:r>
              <a:rPr lang="ro-RO" sz="2000" dirty="0" err="1"/>
              <a:t>reteaua</a:t>
            </a:r>
            <a:r>
              <a:rPr lang="ro-RO" sz="2000" dirty="0"/>
              <a:t> de </a:t>
            </a:r>
            <a:r>
              <a:rPr lang="ro-RO" sz="2000" dirty="0" err="1"/>
              <a:t>înaltã</a:t>
            </a:r>
            <a:r>
              <a:rPr lang="ro-RO" sz="2000" dirty="0"/>
              <a:t> tensiune, de aceea au costuri foarte ridicate. Ele </a:t>
            </a:r>
            <a:r>
              <a:rPr lang="ro-RO" sz="2000" dirty="0" err="1"/>
              <a:t>functioneazã</a:t>
            </a:r>
            <a:r>
              <a:rPr lang="ro-RO" sz="2000" dirty="0"/>
              <a:t>, de </a:t>
            </a:r>
            <a:r>
              <a:rPr lang="ro-RO" sz="2000" dirty="0" err="1"/>
              <a:t>regulã</a:t>
            </a:r>
            <a:r>
              <a:rPr lang="ro-RO" sz="2000" dirty="0"/>
              <a:t>, </a:t>
            </a:r>
            <a:r>
              <a:rPr lang="ro-RO" sz="2000" dirty="0" err="1"/>
              <a:t>fãrã</a:t>
            </a:r>
            <a:r>
              <a:rPr lang="ro-RO" sz="2000" dirty="0"/>
              <a:t> întrerupere, ceea ce presupune accesul controlat la date si un sistem de </a:t>
            </a:r>
            <a:r>
              <a:rPr lang="ro-RO" sz="2000" dirty="0" err="1"/>
              <a:t>protectie</a:t>
            </a:r>
            <a:r>
              <a:rPr lang="ro-RO" sz="2000" dirty="0"/>
              <a:t> adecvat.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784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Minicalculatoarele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dirty="0"/>
              <a:t>Minicalculatoare au fost create pentru executarea unor </a:t>
            </a:r>
            <a:r>
              <a:rPr lang="ro-RO" sz="2200" dirty="0" err="1"/>
              <a:t>functii</a:t>
            </a:r>
            <a:r>
              <a:rPr lang="ro-RO" sz="2200" dirty="0"/>
              <a:t> specializate: </a:t>
            </a:r>
            <a:r>
              <a:rPr lang="ro-RO" sz="2200" dirty="0" err="1"/>
              <a:t>aplicatii</a:t>
            </a:r>
            <a:r>
              <a:rPr lang="ro-RO" sz="2200" dirty="0"/>
              <a:t> </a:t>
            </a:r>
            <a:r>
              <a:rPr lang="ro-RO" sz="2200" dirty="0" err="1"/>
              <a:t>multi</a:t>
            </a:r>
            <a:r>
              <a:rPr lang="ro-RO" sz="2200" dirty="0"/>
              <a:t>-utilizator,  </a:t>
            </a:r>
            <a:r>
              <a:rPr lang="ro-RO" sz="2200" dirty="0" err="1"/>
              <a:t>masini</a:t>
            </a:r>
            <a:r>
              <a:rPr lang="ro-RO" sz="2200" dirty="0"/>
              <a:t> cu control numeric, </a:t>
            </a:r>
            <a:r>
              <a:rPr lang="ro-RO" sz="2200" dirty="0" err="1"/>
              <a:t>automatizãri</a:t>
            </a:r>
            <a:r>
              <a:rPr lang="ro-RO" sz="2200" dirty="0"/>
              <a:t> industriale, transmisii de date între sisteme dispersate geografic. Ele sunt calculatoare de dimensiuni medii, compuse din module structurale cu </a:t>
            </a:r>
            <a:r>
              <a:rPr lang="ro-RO" sz="2200" dirty="0" err="1"/>
              <a:t>functii</a:t>
            </a:r>
            <a:r>
              <a:rPr lang="ro-RO" sz="2200" dirty="0"/>
              <a:t> precise, sunt </a:t>
            </a:r>
            <a:r>
              <a:rPr lang="ro-RO" sz="2200" dirty="0" err="1"/>
              <a:t>usor</a:t>
            </a:r>
            <a:r>
              <a:rPr lang="ro-RO" sz="2200" dirty="0"/>
              <a:t> de instalat si utilizat, se pot conecta la </a:t>
            </a:r>
            <a:r>
              <a:rPr lang="ro-RO" sz="2200" dirty="0" err="1"/>
              <a:t>reteaua</a:t>
            </a:r>
            <a:r>
              <a:rPr lang="ro-RO" sz="2200" dirty="0"/>
              <a:t> </a:t>
            </a:r>
            <a:r>
              <a:rPr lang="ro-RO" sz="2200" dirty="0" err="1"/>
              <a:t>electricã</a:t>
            </a:r>
            <a:r>
              <a:rPr lang="ro-RO" sz="2200" dirty="0"/>
              <a:t> </a:t>
            </a:r>
            <a:r>
              <a:rPr lang="ro-RO" sz="2200" dirty="0" err="1"/>
              <a:t>fãrã</a:t>
            </a:r>
            <a:r>
              <a:rPr lang="ro-RO" sz="2200" dirty="0"/>
              <a:t> </a:t>
            </a:r>
            <a:r>
              <a:rPr lang="ro-RO" sz="2200" dirty="0" err="1"/>
              <a:t>restrictii</a:t>
            </a:r>
            <a:r>
              <a:rPr lang="ro-RO" sz="2200" dirty="0"/>
              <a:t>. Au putere si capacitate de stocare mai mare, UCP complex, Sistemul de intrare/</a:t>
            </a:r>
            <a:r>
              <a:rPr lang="ro-RO" sz="2200" dirty="0" err="1"/>
              <a:t>iesire</a:t>
            </a:r>
            <a:r>
              <a:rPr lang="ro-RO" sz="2200" dirty="0"/>
              <a:t> foarte dezvoltat în sensul </a:t>
            </a:r>
            <a:r>
              <a:rPr lang="ro-RO" sz="2200" dirty="0" err="1"/>
              <a:t>comunicãrii</a:t>
            </a:r>
            <a:r>
              <a:rPr lang="ro-RO" sz="2200" dirty="0"/>
              <a:t> prin </a:t>
            </a:r>
            <a:r>
              <a:rPr lang="ro-RO" sz="2200" dirty="0" err="1"/>
              <a:t>retea</a:t>
            </a:r>
            <a:r>
              <a:rPr lang="ro-RO" sz="2200" dirty="0"/>
              <a:t> de periferice în sistem multiutilizator.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0817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Microcalculatoarele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200" dirty="0"/>
              <a:t>Microcalculatoarele, denumite </a:t>
            </a:r>
            <a:r>
              <a:rPr lang="ro-RO" sz="2200" dirty="0" err="1"/>
              <a:t>şi</a:t>
            </a:r>
            <a:r>
              <a:rPr lang="ro-RO" sz="2200" dirty="0"/>
              <a:t> calculatoare personale, </a:t>
            </a:r>
            <a:r>
              <a:rPr lang="ro-RO" sz="2200" dirty="0" err="1"/>
              <a:t>sînt</a:t>
            </a:r>
            <a:r>
              <a:rPr lang="ro-RO" sz="2200" dirty="0"/>
              <a:t> realizate la </a:t>
            </a:r>
            <a:r>
              <a:rPr lang="ro-RO" sz="2200" dirty="0" err="1"/>
              <a:t>preţuri</a:t>
            </a:r>
            <a:r>
              <a:rPr lang="ro-RO" sz="2200" dirty="0"/>
              <a:t> scăzute - între 100 </a:t>
            </a:r>
            <a:r>
              <a:rPr lang="ro-RO" sz="2200" dirty="0" err="1"/>
              <a:t>şi</a:t>
            </a:r>
            <a:r>
              <a:rPr lang="ro-RO" sz="2200" dirty="0"/>
              <a:t> 15000 de dolari </a:t>
            </a:r>
            <a:r>
              <a:rPr lang="ro-RO" sz="2200" dirty="0" err="1"/>
              <a:t>şi</a:t>
            </a:r>
            <a:r>
              <a:rPr lang="ro-RO" sz="2200" dirty="0"/>
              <a:t> asigură o viteză de calcul de ordinul milioanelor de </a:t>
            </a:r>
            <a:r>
              <a:rPr lang="ro-RO" sz="2200" dirty="0" err="1"/>
              <a:t>operaţii</a:t>
            </a:r>
            <a:r>
              <a:rPr lang="ro-RO" sz="2200" dirty="0"/>
              <a:t> pe secundă. De obicei, echipamentele periferice ale unui microcalculator includ vizualizatorul, tastatura, o unitate de disc rigid, una sau două </a:t>
            </a:r>
            <a:r>
              <a:rPr lang="ro-RO" sz="2200" dirty="0" err="1"/>
              <a:t>unităţi</a:t>
            </a:r>
            <a:r>
              <a:rPr lang="ro-RO" sz="2200" dirty="0"/>
              <a:t> de disc flexibil </a:t>
            </a:r>
            <a:r>
              <a:rPr lang="ro-RO" sz="2200" dirty="0" err="1"/>
              <a:t>şi</a:t>
            </a:r>
            <a:r>
              <a:rPr lang="ro-RO" sz="2200" dirty="0"/>
              <a:t> o imprimantă. </a:t>
            </a:r>
            <a:r>
              <a:rPr lang="ro-RO" sz="2200" dirty="0" err="1"/>
              <a:t>Corporaţii</a:t>
            </a:r>
            <a:r>
              <a:rPr lang="ro-RO" sz="2200" dirty="0"/>
              <a:t> care produc microcalculatoare există în foarte multe </a:t>
            </a:r>
            <a:r>
              <a:rPr lang="ro-RO" sz="2200" dirty="0" err="1"/>
              <a:t>ţări</a:t>
            </a:r>
            <a:r>
              <a:rPr lang="ro-RO" sz="2200" dirty="0"/>
              <a:t>, însă lideri mondiali, unanim </a:t>
            </a:r>
            <a:r>
              <a:rPr lang="ro-RO" sz="2200" dirty="0" err="1"/>
              <a:t>recunoscuţi</a:t>
            </a:r>
            <a:r>
              <a:rPr lang="ro-RO" sz="2200" dirty="0"/>
              <a:t>, </a:t>
            </a:r>
            <a:r>
              <a:rPr lang="ro-RO" sz="2200" dirty="0" err="1"/>
              <a:t>sînt</a:t>
            </a:r>
            <a:r>
              <a:rPr lang="ro-RO" sz="2200" dirty="0"/>
              <a:t> firmele IBM, </a:t>
            </a:r>
            <a:r>
              <a:rPr lang="ro-RO" sz="2200" dirty="0" err="1"/>
              <a:t>Hewlet</a:t>
            </a:r>
            <a:r>
              <a:rPr lang="ro-RO" sz="2200" dirty="0"/>
              <a:t> </a:t>
            </a:r>
            <a:r>
              <a:rPr lang="ro-RO" sz="2200" dirty="0" err="1"/>
              <a:t>Packard</a:t>
            </a:r>
            <a:r>
              <a:rPr lang="ro-RO" sz="2200" dirty="0"/>
              <a:t>, Apple, Olivetti etc.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2521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594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Clasificarea calculatoarelor.</vt:lpstr>
      <vt:lpstr>Obiective</vt:lpstr>
      <vt:lpstr>Care sunt criteriile de clasificare ale calculatoarelor?</vt:lpstr>
      <vt:lpstr>Care sunt grupurile de calculatoare existente?</vt:lpstr>
      <vt:lpstr>Supercalculatoarele</vt:lpstr>
      <vt:lpstr>Macrocalculatoarele</vt:lpstr>
      <vt:lpstr>Minicalculatoarele</vt:lpstr>
      <vt:lpstr>Microcalculatoarele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calculatoarelor.</dc:title>
  <dc:creator>Microsoft Office</dc:creator>
  <cp:lastModifiedBy>Microsoft Office</cp:lastModifiedBy>
  <cp:revision>3</cp:revision>
  <dcterms:created xsi:type="dcterms:W3CDTF">2019-04-27T16:18:19Z</dcterms:created>
  <dcterms:modified xsi:type="dcterms:W3CDTF">2019-04-27T16:39:47Z</dcterms:modified>
</cp:coreProperties>
</file>