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057" y="1175654"/>
            <a:ext cx="8702524" cy="1676403"/>
          </a:xfrm>
        </p:spPr>
        <p:txBody>
          <a:bodyPr/>
          <a:lstStyle/>
          <a:p>
            <a:r>
              <a:rPr lang="ro-MD" sz="5200" dirty="0" smtClean="0"/>
              <a:t>Dispozitive de intrare-ieșire. </a:t>
            </a:r>
            <a:br>
              <a:rPr lang="ro-MD" sz="5200" dirty="0" smtClean="0"/>
            </a:br>
            <a:endParaRPr lang="ru-RU" sz="5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dirty="0" smtClean="0"/>
              <a:t>Realizat: </a:t>
            </a:r>
            <a:r>
              <a:rPr lang="ro-MD" dirty="0" err="1" smtClean="0"/>
              <a:t>Cotorobai</a:t>
            </a:r>
            <a:r>
              <a:rPr lang="ro-MD" dirty="0" smtClean="0"/>
              <a:t> Marius, cl.10 ,,C”</a:t>
            </a:r>
          </a:p>
          <a:p>
            <a:r>
              <a:rPr lang="ro-MD" dirty="0" smtClean="0"/>
              <a:t>Profesor: Maria Guțu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2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Modem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/>
              <a:t> Modem – </a:t>
            </a:r>
            <a:r>
              <a:rPr lang="ro-RO" dirty="0" smtClean="0"/>
              <a:t>dispozitiv </a:t>
            </a:r>
            <a:r>
              <a:rPr lang="ro-RO" smtClean="0"/>
              <a:t>de intrare </a:t>
            </a:r>
            <a:r>
              <a:rPr lang="ro-RO" dirty="0" smtClean="0"/>
              <a:t>și ieșire </a:t>
            </a:r>
            <a:r>
              <a:rPr lang="ro-RO" dirty="0"/>
              <a:t>ce permite comunicarea între calculatoare aflate la </a:t>
            </a:r>
            <a:r>
              <a:rPr lang="ro-RO" dirty="0" err="1"/>
              <a:t>distanţă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Modulare = transferul semnalului din digital în analogic.</a:t>
            </a:r>
          </a:p>
          <a:p>
            <a:pPr marL="0" indent="0">
              <a:buNone/>
            </a:pPr>
            <a:r>
              <a:rPr lang="ro-RO" dirty="0"/>
              <a:t>Demodulare = transferul semnalului din analogic în digital.</a:t>
            </a:r>
          </a:p>
          <a:p>
            <a:pPr marL="0" indent="0">
              <a:buNone/>
            </a:pPr>
            <a:r>
              <a:rPr lang="ro-RO" dirty="0"/>
              <a:t>Principala caracteristică este viteza de transfer – se măsoară în </a:t>
            </a:r>
            <a:r>
              <a:rPr lang="ro-RO" dirty="0" err="1"/>
              <a:t>bps</a:t>
            </a:r>
            <a:r>
              <a:rPr lang="ro-RO" dirty="0"/>
              <a:t> (</a:t>
            </a:r>
            <a:r>
              <a:rPr lang="ro-RO" dirty="0" err="1"/>
              <a:t>bits</a:t>
            </a:r>
            <a:r>
              <a:rPr lang="ro-RO" dirty="0"/>
              <a:t> per </a:t>
            </a:r>
            <a:r>
              <a:rPr lang="ro-RO" dirty="0" err="1"/>
              <a:t>second</a:t>
            </a:r>
            <a:r>
              <a:rPr lang="ro-RO" dirty="0"/>
              <a:t>):</a:t>
            </a:r>
          </a:p>
          <a:p>
            <a:pPr marL="0" indent="0">
              <a:buNone/>
            </a:pPr>
            <a:r>
              <a:rPr lang="ro-RO" dirty="0"/>
              <a:t>14400 </a:t>
            </a:r>
            <a:r>
              <a:rPr lang="ro-RO" dirty="0" err="1"/>
              <a:t>bps</a:t>
            </a:r>
            <a:r>
              <a:rPr lang="ro-RO" dirty="0"/>
              <a:t>, 28,8 Kbps, 36,6 Kbps, 57,6 Kbps.</a:t>
            </a:r>
          </a:p>
          <a:p>
            <a:pPr marL="0" indent="0">
              <a:buNone/>
            </a:pPr>
            <a:r>
              <a:rPr lang="ro-RO" dirty="0"/>
              <a:t>În </a:t>
            </a:r>
            <a:r>
              <a:rPr lang="ro-RO" dirty="0" err="1"/>
              <a:t>funcţie</a:t>
            </a:r>
            <a:r>
              <a:rPr lang="ro-RO" dirty="0"/>
              <a:t> de modul de conectare sunt există:</a:t>
            </a:r>
          </a:p>
          <a:p>
            <a:pPr marL="0" indent="0">
              <a:buNone/>
            </a:pPr>
            <a:r>
              <a:rPr lang="ro-RO" dirty="0"/>
              <a:t>- modem intern – conectat pe placa de bază;</a:t>
            </a:r>
          </a:p>
          <a:p>
            <a:pPr marL="0" indent="0">
              <a:buNone/>
            </a:pPr>
            <a:r>
              <a:rPr lang="ro-RO" dirty="0"/>
              <a:t>- modem extern – conectat pe un port serial.</a:t>
            </a:r>
          </a:p>
          <a:p>
            <a:pPr marL="0" indent="0">
              <a:buNone/>
            </a:pPr>
            <a:r>
              <a:rPr lang="ro-RO" dirty="0"/>
              <a:t>Tipuri de modem: fax-modem, data/</a:t>
            </a:r>
            <a:r>
              <a:rPr lang="ro-RO" dirty="0" err="1"/>
              <a:t>voice</a:t>
            </a:r>
            <a:r>
              <a:rPr lang="ro-RO" dirty="0"/>
              <a:t>-modem.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9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Obiective: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MD" sz="2400" dirty="0" smtClean="0"/>
              <a:t>Dispozitivele de intrare-ieșire:</a:t>
            </a:r>
          </a:p>
          <a:p>
            <a:pPr marL="0" indent="0">
              <a:buNone/>
            </a:pPr>
            <a:r>
              <a:rPr lang="ro-MD" sz="2400" dirty="0" smtClean="0"/>
              <a:t>1. Ce sunt dispozitivele de intrare-ieșire?</a:t>
            </a:r>
          </a:p>
          <a:p>
            <a:pPr marL="0" indent="0">
              <a:buNone/>
            </a:pPr>
            <a:r>
              <a:rPr lang="ro-MD" sz="2400" dirty="0" smtClean="0"/>
              <a:t>2. Care sunt dispozitivele de intrare-ieșire?</a:t>
            </a:r>
          </a:p>
          <a:p>
            <a:pPr marL="0" indent="0">
              <a:buNone/>
            </a:pPr>
            <a:endParaRPr lang="ro-MD" sz="2400" dirty="0"/>
          </a:p>
        </p:txBody>
      </p:sp>
    </p:spTree>
    <p:extLst>
      <p:ext uri="{BB962C8B-B14F-4D97-AF65-F5344CB8AC3E}">
        <p14:creationId xmlns:p14="http://schemas.microsoft.com/office/powerpoint/2010/main" val="373235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Ce sunt dispozitivele de intrare și ieșire?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o-RO" sz="2200" dirty="0"/>
              <a:t>Un calculator </a:t>
            </a:r>
            <a:r>
              <a:rPr lang="ro-RO" sz="2200" dirty="0" err="1"/>
              <a:t>interacţionează</a:t>
            </a:r>
            <a:r>
              <a:rPr lang="ro-RO" sz="2200" dirty="0"/>
              <a:t> cu exteriorul prin intermediul dispozitivelor periferice </a:t>
            </a:r>
            <a:r>
              <a:rPr lang="ro-RO" sz="2200" dirty="0" smtClean="0"/>
              <a:t>de intrare/</a:t>
            </a:r>
            <a:r>
              <a:rPr lang="ro-RO" sz="2200" dirty="0" err="1" smtClean="0"/>
              <a:t>ieşire</a:t>
            </a:r>
            <a:r>
              <a:rPr lang="ro-RO" sz="2200" dirty="0" smtClean="0"/>
              <a:t> </a:t>
            </a:r>
            <a:r>
              <a:rPr lang="ro-RO" sz="2200" dirty="0" err="1"/>
              <a:t>şi</a:t>
            </a:r>
            <a:r>
              <a:rPr lang="ro-RO" sz="2200" dirty="0"/>
              <a:t> al dispozitivelor de memorie externă.</a:t>
            </a:r>
          </a:p>
          <a:p>
            <a:pPr marL="0" indent="0">
              <a:buNone/>
            </a:pPr>
            <a:r>
              <a:rPr lang="ro-RO" sz="2200" dirty="0"/>
              <a:t>Dispozitivele periferice se conectează la calculator prin intermediul porturilor. În </a:t>
            </a:r>
            <a:r>
              <a:rPr lang="ro-RO" sz="2200" dirty="0" err="1"/>
              <a:t>funcţie</a:t>
            </a:r>
            <a:r>
              <a:rPr lang="ro-RO" sz="2200" dirty="0"/>
              <a:t> </a:t>
            </a:r>
            <a:r>
              <a:rPr lang="ro-RO" sz="2200" dirty="0" smtClean="0"/>
              <a:t>de modul </a:t>
            </a:r>
            <a:r>
              <a:rPr lang="ro-RO" sz="2200" dirty="0"/>
              <a:t>de transmitere a </a:t>
            </a:r>
            <a:r>
              <a:rPr lang="ro-RO" sz="2200" dirty="0" err="1" smtClean="0"/>
              <a:t>informaţiei</a:t>
            </a:r>
            <a:r>
              <a:rPr lang="ro-RO" sz="2200" dirty="0" smtClean="0"/>
              <a:t> </a:t>
            </a:r>
            <a:r>
              <a:rPr lang="ro-RO" sz="2200" dirty="0"/>
              <a:t>porturile se clasifică în:</a:t>
            </a:r>
          </a:p>
          <a:p>
            <a:pPr marL="0" indent="0">
              <a:buNone/>
            </a:pPr>
            <a:r>
              <a:rPr lang="ro-RO" sz="2200" dirty="0"/>
              <a:t>- porturi seriale – la un moment dat se transmite un singur </a:t>
            </a:r>
            <a:r>
              <a:rPr lang="ro-RO" sz="2200" dirty="0" smtClean="0"/>
              <a:t>bit; </a:t>
            </a:r>
            <a:endParaRPr lang="ro-RO" sz="2200" dirty="0"/>
          </a:p>
          <a:p>
            <a:pPr marL="0" indent="0">
              <a:buNone/>
            </a:pPr>
            <a:r>
              <a:rPr lang="ro-RO" sz="2200" dirty="0"/>
              <a:t>- porturi paralele – la un moment dat se transmit mai </a:t>
            </a:r>
            <a:r>
              <a:rPr lang="ro-RO" sz="2200" dirty="0" err="1"/>
              <a:t>mulţi</a:t>
            </a:r>
            <a:r>
              <a:rPr lang="ro-RO" sz="2200" dirty="0"/>
              <a:t> </a:t>
            </a:r>
            <a:r>
              <a:rPr lang="ro-RO" sz="2200" dirty="0" err="1" smtClean="0"/>
              <a:t>biţi</a:t>
            </a:r>
            <a:r>
              <a:rPr lang="ro-RO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757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Care sunt dispozitivele de intrare și ieșire?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737976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D" sz="2100" dirty="0" smtClean="0"/>
              <a:t>Dispozitive de intrare:</a:t>
            </a:r>
          </a:p>
          <a:p>
            <a:pPr marL="0" indent="0">
              <a:buNone/>
            </a:pPr>
            <a:r>
              <a:rPr lang="ro-MD" sz="2100" dirty="0" smtClean="0"/>
              <a:t>-Tastatura</a:t>
            </a:r>
          </a:p>
          <a:p>
            <a:pPr marL="0" indent="0">
              <a:buNone/>
            </a:pPr>
            <a:r>
              <a:rPr lang="ro-MD" sz="2100" dirty="0" smtClean="0"/>
              <a:t>-Mouse</a:t>
            </a:r>
          </a:p>
          <a:p>
            <a:pPr marL="0" indent="0">
              <a:buNone/>
            </a:pPr>
            <a:r>
              <a:rPr lang="ro-MD" sz="2100" dirty="0" smtClean="0"/>
              <a:t>-Scaner</a:t>
            </a:r>
          </a:p>
          <a:p>
            <a:pPr marL="0" indent="0">
              <a:buNone/>
            </a:pPr>
            <a:r>
              <a:rPr lang="ro-MD" sz="2100" dirty="0" smtClean="0"/>
              <a:t>-Microfon</a:t>
            </a:r>
          </a:p>
          <a:p>
            <a:pPr marL="0" indent="0">
              <a:buNone/>
            </a:pPr>
            <a:r>
              <a:rPr lang="ro-MD" sz="2100" dirty="0" smtClean="0"/>
              <a:t>-Camera video/aparat </a:t>
            </a:r>
            <a:r>
              <a:rPr lang="ro-MD" sz="2100" dirty="0" err="1" smtClean="0"/>
              <a:t>foto</a:t>
            </a:r>
            <a:endParaRPr lang="ro-MD" sz="2100" dirty="0" smtClean="0"/>
          </a:p>
          <a:p>
            <a:pPr marL="0" indent="0">
              <a:buNone/>
            </a:pPr>
            <a:r>
              <a:rPr lang="ro-MD" sz="2100" dirty="0" smtClean="0"/>
              <a:t>-Modem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089968" y="1737975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D" sz="2100" dirty="0" smtClean="0"/>
              <a:t>Dispozitive de ieșire:</a:t>
            </a:r>
          </a:p>
          <a:p>
            <a:pPr marL="0" indent="0">
              <a:buNone/>
            </a:pPr>
            <a:r>
              <a:rPr lang="ro-MD" sz="2100" dirty="0" smtClean="0"/>
              <a:t>-Monitor</a:t>
            </a:r>
          </a:p>
          <a:p>
            <a:pPr marL="0" indent="0">
              <a:buNone/>
            </a:pPr>
            <a:r>
              <a:rPr lang="ro-MD" sz="2100" dirty="0" smtClean="0"/>
              <a:t>-Imprimanta</a:t>
            </a:r>
          </a:p>
          <a:p>
            <a:pPr marL="0" indent="0">
              <a:buNone/>
            </a:pPr>
            <a:r>
              <a:rPr lang="ro-MD" sz="2100" dirty="0" smtClean="0"/>
              <a:t>-Difuzor</a:t>
            </a:r>
          </a:p>
          <a:p>
            <a:pPr marL="0" indent="0">
              <a:buNone/>
            </a:pPr>
            <a:r>
              <a:rPr lang="ro-MD" sz="2100" dirty="0" smtClean="0"/>
              <a:t>-Modem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4793330"/>
            <a:ext cx="2908076" cy="11881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10" y="4476644"/>
            <a:ext cx="1492079" cy="13234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52" y="2327857"/>
            <a:ext cx="1949117" cy="14618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095" y="2120813"/>
            <a:ext cx="1875924" cy="18759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088" y="4003141"/>
            <a:ext cx="2896165" cy="22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Tastatura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o-RO" sz="2000" dirty="0"/>
              <a:t>Tastatura unui calculator este asemănătoare cu cea a unei </a:t>
            </a:r>
            <a:r>
              <a:rPr lang="ro-RO" sz="2000" dirty="0" err="1"/>
              <a:t>maşini</a:t>
            </a:r>
            <a:r>
              <a:rPr lang="ro-RO" sz="2000" dirty="0"/>
              <a:t> de scris </a:t>
            </a:r>
            <a:r>
              <a:rPr lang="ro-RO" sz="2000" dirty="0" err="1"/>
              <a:t>obişnuite</a:t>
            </a:r>
            <a:r>
              <a:rPr lang="ro-RO" sz="2000" dirty="0"/>
              <a:t> </a:t>
            </a:r>
            <a:r>
              <a:rPr lang="ro-RO" sz="2000" dirty="0" err="1"/>
              <a:t>şi</a:t>
            </a:r>
            <a:r>
              <a:rPr lang="ro-RO" sz="2000" dirty="0"/>
              <a:t> </a:t>
            </a:r>
            <a:r>
              <a:rPr lang="ro-RO" sz="2000" dirty="0" smtClean="0"/>
              <a:t>are rolul </a:t>
            </a:r>
            <a:r>
              <a:rPr lang="ro-RO" sz="2000" dirty="0"/>
              <a:t>de a permite introducerea datelor în calculator prin apăsarea tastelor.</a:t>
            </a:r>
          </a:p>
          <a:p>
            <a:pPr marL="0" indent="0">
              <a:buNone/>
            </a:pPr>
            <a:r>
              <a:rPr lang="ro-RO" sz="2000" dirty="0" err="1"/>
              <a:t>Conţine</a:t>
            </a:r>
            <a:r>
              <a:rPr lang="ro-RO" sz="2000" dirty="0"/>
              <a:t> trei categorii mari de taste:</a:t>
            </a:r>
          </a:p>
          <a:p>
            <a:pPr marL="0" indent="0">
              <a:buNone/>
            </a:pPr>
            <a:r>
              <a:rPr lang="ro-RO" sz="2000" dirty="0"/>
              <a:t>a) Tastele </a:t>
            </a:r>
            <a:r>
              <a:rPr lang="ro-RO" sz="2000" dirty="0" smtClean="0"/>
              <a:t>alfanumerice</a:t>
            </a:r>
            <a:endParaRPr lang="ro-RO" sz="2000" dirty="0"/>
          </a:p>
          <a:p>
            <a:pPr marL="0" indent="0">
              <a:buNone/>
            </a:pPr>
            <a:r>
              <a:rPr lang="ro-RO" sz="2000" dirty="0"/>
              <a:t>b) Tastele </a:t>
            </a:r>
            <a:r>
              <a:rPr lang="ro-RO" sz="2000" dirty="0" err="1" smtClean="0"/>
              <a:t>funcţionale</a:t>
            </a:r>
            <a:endParaRPr lang="ro-RO" sz="2000" dirty="0"/>
          </a:p>
          <a:p>
            <a:pPr marL="0" indent="0">
              <a:buNone/>
            </a:pPr>
            <a:r>
              <a:rPr lang="ro-RO" sz="2000" dirty="0"/>
              <a:t>c) Tastele </a:t>
            </a:r>
            <a:r>
              <a:rPr lang="ro-RO" sz="2000" dirty="0" smtClean="0"/>
              <a:t>speciale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96111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41422"/>
            <a:ext cx="8596668" cy="1239254"/>
          </a:xfrm>
        </p:spPr>
        <p:txBody>
          <a:bodyPr/>
          <a:lstStyle/>
          <a:p>
            <a:r>
              <a:rPr lang="ro-MD" dirty="0" smtClean="0"/>
              <a:t>Mouse-ul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0675"/>
            <a:ext cx="8596668" cy="426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200" dirty="0"/>
              <a:t> Mouse-ul – este dispozitivul ce controlează </a:t>
            </a:r>
            <a:r>
              <a:rPr lang="ro-RO" sz="2200" dirty="0" err="1"/>
              <a:t>mişcarea</a:t>
            </a:r>
            <a:r>
              <a:rPr lang="ro-RO" sz="2200" dirty="0"/>
              <a:t> cursorului pe ecranul</a:t>
            </a:r>
          </a:p>
          <a:p>
            <a:pPr marL="0" indent="0">
              <a:buNone/>
            </a:pPr>
            <a:r>
              <a:rPr lang="ro-RO" sz="2200" dirty="0"/>
              <a:t>monitorului </a:t>
            </a:r>
            <a:r>
              <a:rPr lang="ro-RO" sz="2200" dirty="0" err="1"/>
              <a:t>şi</a:t>
            </a:r>
            <a:r>
              <a:rPr lang="ro-RO" sz="2200" dirty="0"/>
              <a:t> permite selectarea sau activarea unor obiecte de pe ecran prin </a:t>
            </a:r>
            <a:r>
              <a:rPr lang="ro-RO" sz="2200" dirty="0" err="1"/>
              <a:t>acţionarea</a:t>
            </a:r>
            <a:endParaRPr lang="ro-RO" sz="2200" dirty="0"/>
          </a:p>
          <a:p>
            <a:pPr marL="0" indent="0">
              <a:buNone/>
            </a:pPr>
            <a:r>
              <a:rPr lang="ro-RO" sz="2200" dirty="0"/>
              <a:t>unor butoane.</a:t>
            </a:r>
          </a:p>
          <a:p>
            <a:pPr marL="0" indent="0">
              <a:buNone/>
            </a:pPr>
            <a:r>
              <a:rPr lang="ro-RO" sz="2200" dirty="0" err="1"/>
              <a:t>Operaţiile</a:t>
            </a:r>
            <a:r>
              <a:rPr lang="ro-RO" sz="2200" dirty="0"/>
              <a:t> ce se pot executa cu mouse-ul sunt:</a:t>
            </a:r>
          </a:p>
          <a:p>
            <a:pPr marL="0" indent="0">
              <a:buNone/>
            </a:pPr>
            <a:r>
              <a:rPr lang="ro-RO" sz="2200" dirty="0"/>
              <a:t>- indicare;</a:t>
            </a:r>
          </a:p>
          <a:p>
            <a:pPr marL="0" indent="0">
              <a:buNone/>
            </a:pPr>
            <a:r>
              <a:rPr lang="ro-RO" sz="2200" dirty="0"/>
              <a:t>- clic;</a:t>
            </a:r>
          </a:p>
          <a:p>
            <a:pPr marL="0" indent="0">
              <a:buNone/>
            </a:pPr>
            <a:r>
              <a:rPr lang="ro-RO" sz="2200" dirty="0"/>
              <a:t>- dublu clic – </a:t>
            </a:r>
            <a:r>
              <a:rPr lang="ro-RO" sz="2200" dirty="0" err="1"/>
              <a:t>acţionarea</a:t>
            </a:r>
            <a:r>
              <a:rPr lang="ro-RO" sz="2200" dirty="0"/>
              <a:t> scurtă de două ori a butonului din partea stângă a </a:t>
            </a:r>
            <a:r>
              <a:rPr lang="ro-RO" sz="2200" dirty="0" err="1"/>
              <a:t>mouseului</a:t>
            </a:r>
            <a:r>
              <a:rPr lang="ro-RO" sz="2200" dirty="0"/>
              <a:t>;</a:t>
            </a:r>
          </a:p>
          <a:p>
            <a:pPr marL="0" indent="0">
              <a:buNone/>
            </a:pPr>
            <a:r>
              <a:rPr lang="ro-RO" sz="2200" dirty="0"/>
              <a:t>- glisare – deplasarea mouse-ului cu un buton </a:t>
            </a:r>
            <a:r>
              <a:rPr lang="ro-RO" sz="2200" dirty="0" err="1"/>
              <a:t>acţionat</a:t>
            </a:r>
            <a:r>
              <a:rPr lang="ro-RO" sz="2200" dirty="0"/>
              <a:t>;</a:t>
            </a:r>
          </a:p>
          <a:p>
            <a:pPr marL="0" indent="0">
              <a:buNone/>
            </a:pPr>
            <a:r>
              <a:rPr lang="ro-RO" sz="2200" dirty="0"/>
              <a:t>- derulare (</a:t>
            </a:r>
            <a:r>
              <a:rPr lang="ro-RO" sz="2200" dirty="0" err="1"/>
              <a:t>scrolling</a:t>
            </a:r>
            <a:r>
              <a:rPr lang="ro-RO" sz="2200" dirty="0"/>
              <a:t>).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040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Scanner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Î</a:t>
            </a:r>
            <a:r>
              <a:rPr lang="ro-RO" sz="2200" dirty="0" smtClean="0"/>
              <a:t>n </a:t>
            </a:r>
            <a:r>
              <a:rPr lang="ro-RO" sz="2200" dirty="0"/>
              <a:t>domeniul computerelor, un </a:t>
            </a:r>
            <a:r>
              <a:rPr lang="ro-RO" sz="2200" dirty="0" smtClean="0"/>
              <a:t>scaner </a:t>
            </a:r>
            <a:r>
              <a:rPr lang="ro-RO" sz="2200" dirty="0"/>
              <a:t>este un aparat care scanează optic </a:t>
            </a:r>
            <a:r>
              <a:rPr lang="ro-RO" sz="2200" dirty="0" smtClean="0"/>
              <a:t>imagini </a:t>
            </a:r>
            <a:r>
              <a:rPr lang="ro-RO" sz="2200" dirty="0"/>
              <a:t>analogice, texte tipărite sau chiar și obiecte reale, și produce ca rezultat o imagine digitală în </a:t>
            </a:r>
            <a:r>
              <a:rPr lang="ro-RO" sz="2200" dirty="0" smtClean="0"/>
              <a:t>2D. </a:t>
            </a:r>
          </a:p>
          <a:p>
            <a:pPr marL="0" indent="0">
              <a:buNone/>
            </a:pPr>
            <a:r>
              <a:rPr lang="ro-RO" sz="2200" dirty="0" smtClean="0"/>
              <a:t>În </a:t>
            </a:r>
            <a:r>
              <a:rPr lang="ro-RO" sz="2200" dirty="0" err="1" smtClean="0"/>
              <a:t>funcţie</a:t>
            </a:r>
            <a:r>
              <a:rPr lang="ro-RO" sz="2200" dirty="0" smtClean="0"/>
              <a:t> </a:t>
            </a:r>
            <a:r>
              <a:rPr lang="ro-RO" sz="2200" dirty="0"/>
              <a:t>de modul de utilizare </a:t>
            </a:r>
            <a:r>
              <a:rPr lang="ro-RO" sz="2200" dirty="0" err="1"/>
              <a:t>şi</a:t>
            </a:r>
            <a:r>
              <a:rPr lang="ro-RO" sz="2200" dirty="0"/>
              <a:t> dimensiune sunt:</a:t>
            </a:r>
          </a:p>
          <a:p>
            <a:pPr marL="0" indent="0">
              <a:buNone/>
            </a:pPr>
            <a:r>
              <a:rPr lang="ro-RO" sz="2200" dirty="0"/>
              <a:t>- fixe – imaginea e plasată pe o </a:t>
            </a:r>
            <a:r>
              <a:rPr lang="ro-RO" sz="2200" dirty="0" err="1"/>
              <a:t>suprafaţă</a:t>
            </a:r>
            <a:r>
              <a:rPr lang="ro-RO" sz="2200" dirty="0"/>
              <a:t> de scanare (ca la xerox);</a:t>
            </a:r>
          </a:p>
          <a:p>
            <a:pPr marL="0" indent="0">
              <a:buNone/>
            </a:pPr>
            <a:r>
              <a:rPr lang="ro-RO" sz="2200" dirty="0"/>
              <a:t>- mobile – de dimensiuni mici </a:t>
            </a:r>
            <a:r>
              <a:rPr lang="ro-RO" sz="2200" dirty="0" err="1"/>
              <a:t>şi</a:t>
            </a:r>
            <a:r>
              <a:rPr lang="ro-RO" sz="2200" dirty="0"/>
              <a:t> se deplasează pe imaginea ce urmează a fi digitizată (cititorul </a:t>
            </a:r>
            <a:r>
              <a:rPr lang="ro-RO" sz="2200" dirty="0" smtClean="0"/>
              <a:t>de coduri </a:t>
            </a:r>
            <a:r>
              <a:rPr lang="ro-RO" sz="2200" dirty="0"/>
              <a:t>de bare).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6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Monitor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/>
              <a:t> Monitorul – permite vizualizarea pe ecran a rezultatelor </a:t>
            </a:r>
            <a:r>
              <a:rPr lang="ro-RO" dirty="0" err="1"/>
              <a:t>execuţiei</a:t>
            </a:r>
            <a:r>
              <a:rPr lang="ro-RO" dirty="0"/>
              <a:t> programelor.</a:t>
            </a:r>
          </a:p>
          <a:p>
            <a:pPr marL="0" indent="0">
              <a:buNone/>
            </a:pPr>
            <a:r>
              <a:rPr lang="ro-RO" dirty="0"/>
              <a:t>Caracterizări </a:t>
            </a:r>
            <a:r>
              <a:rPr lang="ro-RO" dirty="0" err="1"/>
              <a:t>şi</a:t>
            </a:r>
            <a:r>
              <a:rPr lang="ro-RO" dirty="0"/>
              <a:t> clasificări:</a:t>
            </a:r>
          </a:p>
          <a:p>
            <a:pPr marL="0" indent="0">
              <a:buNone/>
            </a:pPr>
            <a:r>
              <a:rPr lang="ro-RO" dirty="0"/>
              <a:t>a) În </a:t>
            </a:r>
            <a:r>
              <a:rPr lang="ro-RO" dirty="0" err="1"/>
              <a:t>funcţie</a:t>
            </a:r>
            <a:r>
              <a:rPr lang="ro-RO" dirty="0"/>
              <a:t> de numărul de culori </a:t>
            </a:r>
            <a:r>
              <a:rPr lang="ro-RO" dirty="0" err="1"/>
              <a:t>afişate</a:t>
            </a:r>
            <a:r>
              <a:rPr lang="ro-RO" dirty="0"/>
              <a:t>:</a:t>
            </a:r>
          </a:p>
          <a:p>
            <a:pPr marL="0" indent="0">
              <a:buNone/>
            </a:pPr>
            <a:r>
              <a:rPr lang="ro-RO" dirty="0" smtClean="0"/>
              <a:t>b</a:t>
            </a:r>
            <a:r>
              <a:rPr lang="ro-RO" dirty="0"/>
              <a:t>) Dimensiunea ecranului – este caracterizată de lungimea diagonalei măsurată în </a:t>
            </a:r>
            <a:r>
              <a:rPr lang="ro-RO" dirty="0" smtClean="0"/>
              <a:t>inch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c</a:t>
            </a:r>
            <a:r>
              <a:rPr lang="ro-RO" dirty="0"/>
              <a:t>) </a:t>
            </a:r>
            <a:r>
              <a:rPr lang="ro-RO" dirty="0" err="1"/>
              <a:t>Rezoluţia</a:t>
            </a:r>
            <a:r>
              <a:rPr lang="ro-RO" dirty="0"/>
              <a:t> monitorului – este o măsură a </a:t>
            </a:r>
            <a:r>
              <a:rPr lang="ro-RO" dirty="0" err="1"/>
              <a:t>calităţii</a:t>
            </a:r>
            <a:r>
              <a:rPr lang="ro-RO" dirty="0"/>
              <a:t> imaginii </a:t>
            </a:r>
            <a:r>
              <a:rPr lang="ro-RO" dirty="0" err="1"/>
              <a:t>şi</a:t>
            </a:r>
            <a:r>
              <a:rPr lang="ro-RO" dirty="0"/>
              <a:t> este exprimată în număr de pixeli</a:t>
            </a:r>
          </a:p>
          <a:p>
            <a:pPr marL="0" indent="0">
              <a:buNone/>
            </a:pPr>
            <a:r>
              <a:rPr lang="ro-RO" dirty="0" smtClean="0"/>
              <a:t>d</a:t>
            </a:r>
            <a:r>
              <a:rPr lang="ro-RO" dirty="0"/>
              <a:t>) </a:t>
            </a:r>
            <a:r>
              <a:rPr lang="ro-RO" dirty="0" err="1"/>
              <a:t>Radiaţia</a:t>
            </a:r>
            <a:r>
              <a:rPr lang="ro-RO" dirty="0"/>
              <a:t> monitorului – reprezintă efectul produs asupra omului (nu doar asupra ochilor) de</a:t>
            </a:r>
          </a:p>
          <a:p>
            <a:pPr marL="0" indent="0">
              <a:buNone/>
            </a:pPr>
            <a:r>
              <a:rPr lang="ro-RO" dirty="0"/>
              <a:t>bombardarea ecranului cu electroni. Se recomandă monitoare cu </a:t>
            </a:r>
            <a:r>
              <a:rPr lang="ro-RO" dirty="0" err="1"/>
              <a:t>radiaţie</a:t>
            </a:r>
            <a:r>
              <a:rPr lang="ro-RO" dirty="0"/>
              <a:t> redusă (</a:t>
            </a:r>
            <a:r>
              <a:rPr lang="ro-RO" dirty="0" err="1"/>
              <a:t>low</a:t>
            </a:r>
            <a:r>
              <a:rPr lang="ro-RO" dirty="0"/>
              <a:t> </a:t>
            </a:r>
            <a:r>
              <a:rPr lang="ro-RO" dirty="0" err="1"/>
              <a:t>radiation</a:t>
            </a:r>
            <a:r>
              <a:rPr lang="ro-RO" dirty="0"/>
              <a:t>).</a:t>
            </a:r>
          </a:p>
          <a:p>
            <a:pPr marL="0" indent="0">
              <a:buNone/>
            </a:pPr>
            <a:r>
              <a:rPr lang="ro-RO" dirty="0"/>
              <a:t>e) Tipul semnalului – analogic sau digital.</a:t>
            </a:r>
          </a:p>
          <a:p>
            <a:pPr marL="0" indent="0">
              <a:buNone/>
            </a:pPr>
            <a:r>
              <a:rPr lang="ro-RO" dirty="0"/>
              <a:t>f) </a:t>
            </a:r>
            <a:r>
              <a:rPr lang="ro-RO" dirty="0" err="1"/>
              <a:t>Definiţia</a:t>
            </a:r>
            <a:r>
              <a:rPr lang="ro-RO" dirty="0"/>
              <a:t> – reprezintă </a:t>
            </a:r>
            <a:r>
              <a:rPr lang="ro-RO" dirty="0" err="1"/>
              <a:t>distanţa</a:t>
            </a:r>
            <a:r>
              <a:rPr lang="ro-RO" dirty="0"/>
              <a:t> dintre două puncte de pe ecran. Cu cât e mai mică cu </a:t>
            </a:r>
            <a:r>
              <a:rPr lang="ro-RO" dirty="0" smtClean="0"/>
              <a:t>atât imaginea e mai clară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g) Viteza de </a:t>
            </a:r>
            <a:r>
              <a:rPr lang="ro-RO" dirty="0" err="1"/>
              <a:t>afişare</a:t>
            </a:r>
            <a:r>
              <a:rPr lang="ro-RO" dirty="0"/>
              <a:t> – viteza cu care se vor </a:t>
            </a:r>
            <a:r>
              <a:rPr lang="ro-RO" dirty="0" err="1"/>
              <a:t>afişa</a:t>
            </a:r>
            <a:r>
              <a:rPr lang="ro-RO" dirty="0"/>
              <a:t> imaginile pe ecran </a:t>
            </a:r>
            <a:r>
              <a:rPr lang="ro-RO" dirty="0" err="1"/>
              <a:t>şi</a:t>
            </a:r>
            <a:r>
              <a:rPr lang="ro-RO" dirty="0"/>
              <a:t> depinde de viteza cu care</a:t>
            </a:r>
          </a:p>
          <a:p>
            <a:pPr marL="0" indent="0">
              <a:buNone/>
            </a:pPr>
            <a:r>
              <a:rPr lang="ro-RO" dirty="0"/>
              <a:t>poate prelucra </a:t>
            </a:r>
            <a:r>
              <a:rPr lang="ro-RO" dirty="0" err="1"/>
              <a:t>informaţia</a:t>
            </a:r>
            <a:r>
              <a:rPr lang="ro-RO" dirty="0"/>
              <a:t> placa video </a:t>
            </a:r>
            <a:r>
              <a:rPr lang="ro-RO" dirty="0" err="1"/>
              <a:t>şi</a:t>
            </a:r>
            <a:r>
              <a:rPr lang="ro-RO" dirty="0"/>
              <a:t> de memoria RAM video.</a:t>
            </a:r>
          </a:p>
          <a:p>
            <a:pPr marL="0" indent="0">
              <a:buNone/>
            </a:pPr>
            <a:r>
              <a:rPr lang="ro-RO" dirty="0"/>
              <a:t>h) Din punct de vedere al tehnologiei de </a:t>
            </a:r>
            <a:r>
              <a:rPr lang="ro-RO" dirty="0" err="1" smtClean="0"/>
              <a:t>fabricaţie</a:t>
            </a:r>
            <a:r>
              <a:rPr lang="ro-RO" dirty="0" smtClean="0"/>
              <a:t>.</a:t>
            </a:r>
            <a:endParaRPr lang="ro-RO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9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Imprimanta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86"/>
            <a:ext cx="8596668" cy="49312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/>
              <a:t>Imprimanta – este dispozitivul ce realizează </a:t>
            </a:r>
            <a:r>
              <a:rPr lang="ro-RO" dirty="0" err="1"/>
              <a:t>afişarea</a:t>
            </a:r>
            <a:r>
              <a:rPr lang="ro-RO" dirty="0"/>
              <a:t> </a:t>
            </a:r>
            <a:r>
              <a:rPr lang="ro-RO" dirty="0" err="1"/>
              <a:t>informaţiilor</a:t>
            </a:r>
            <a:r>
              <a:rPr lang="ro-RO" dirty="0"/>
              <a:t> pe </a:t>
            </a:r>
            <a:r>
              <a:rPr lang="ro-RO" dirty="0" smtClean="0"/>
              <a:t>hârtie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Principalele caracteristici ale imprimantelor sunt:</a:t>
            </a:r>
          </a:p>
          <a:p>
            <a:pPr marL="0" indent="0">
              <a:buNone/>
            </a:pPr>
            <a:r>
              <a:rPr lang="ro-RO" dirty="0"/>
              <a:t>- viteza de tipărire – măsurată în </a:t>
            </a:r>
            <a:r>
              <a:rPr lang="ro-RO" dirty="0" err="1"/>
              <a:t>cps</a:t>
            </a:r>
            <a:r>
              <a:rPr lang="ro-RO" dirty="0"/>
              <a:t> sau </a:t>
            </a:r>
            <a:r>
              <a:rPr lang="ro-RO" dirty="0" err="1"/>
              <a:t>ppm</a:t>
            </a:r>
            <a:r>
              <a:rPr lang="ro-RO" dirty="0"/>
              <a:t>;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dirty="0" err="1"/>
              <a:t>rezoluţia</a:t>
            </a:r>
            <a:r>
              <a:rPr lang="ro-RO" dirty="0"/>
              <a:t> – exprimată în număr de puncte de imagine pe inch (dpi – </a:t>
            </a:r>
            <a:r>
              <a:rPr lang="ro-RO" dirty="0" err="1"/>
              <a:t>dots</a:t>
            </a:r>
            <a:r>
              <a:rPr lang="ro-RO" dirty="0"/>
              <a:t> per inch);</a:t>
            </a:r>
          </a:p>
          <a:p>
            <a:pPr marL="0" indent="0">
              <a:buNone/>
            </a:pPr>
            <a:r>
              <a:rPr lang="ro-RO" dirty="0"/>
              <a:t>- posibilitatea de a tipări text </a:t>
            </a:r>
            <a:r>
              <a:rPr lang="ro-RO" dirty="0" err="1"/>
              <a:t>şi</a:t>
            </a:r>
            <a:r>
              <a:rPr lang="ro-RO" dirty="0"/>
              <a:t> grafică sau numai text;</a:t>
            </a:r>
          </a:p>
          <a:p>
            <a:pPr marL="0" indent="0">
              <a:buNone/>
            </a:pPr>
            <a:r>
              <a:rPr lang="ro-RO" dirty="0"/>
              <a:t>- dimensiunea maximă a hârtiei: A3, A4, A5 etc.;</a:t>
            </a:r>
          </a:p>
          <a:p>
            <a:pPr marL="0" indent="0">
              <a:buNone/>
            </a:pPr>
            <a:r>
              <a:rPr lang="ro-RO" dirty="0"/>
              <a:t>- memoria imprimantei – stochează </a:t>
            </a:r>
            <a:r>
              <a:rPr lang="ro-RO" dirty="0" err="1"/>
              <a:t>informaţiile</a:t>
            </a:r>
            <a:r>
              <a:rPr lang="ro-RO" dirty="0"/>
              <a:t> ce urmează a fi tipărite.</a:t>
            </a:r>
          </a:p>
          <a:p>
            <a:pPr marL="0" indent="0">
              <a:buNone/>
            </a:pPr>
            <a:r>
              <a:rPr lang="ro-RO" dirty="0"/>
              <a:t>În </a:t>
            </a:r>
            <a:r>
              <a:rPr lang="ro-RO" dirty="0" err="1"/>
              <a:t>funcţie</a:t>
            </a:r>
            <a:r>
              <a:rPr lang="ro-RO" dirty="0"/>
              <a:t> de principiul de </a:t>
            </a:r>
            <a:r>
              <a:rPr lang="ro-RO" dirty="0" err="1"/>
              <a:t>funcţionare</a:t>
            </a:r>
            <a:r>
              <a:rPr lang="ro-RO" dirty="0"/>
              <a:t> există:</a:t>
            </a:r>
          </a:p>
          <a:p>
            <a:pPr marL="0" indent="0">
              <a:buNone/>
            </a:pPr>
            <a:r>
              <a:rPr lang="ro-RO" dirty="0"/>
              <a:t>a) imprimante cu impact (matriceale) – tipărirea se realizează prin impactul unui cap de scriere</a:t>
            </a:r>
          </a:p>
          <a:p>
            <a:pPr marL="0" indent="0">
              <a:buNone/>
            </a:pPr>
            <a:r>
              <a:rPr lang="ro-RO" dirty="0"/>
              <a:t>asupra unei benzi </a:t>
            </a:r>
            <a:r>
              <a:rPr lang="ro-RO" dirty="0" err="1"/>
              <a:t>tuşate</a:t>
            </a:r>
            <a:r>
              <a:rPr lang="ro-RO" dirty="0"/>
              <a:t>, sunt ieftine, oferă o calitate scăzută, sunt zgomotoase;</a:t>
            </a:r>
          </a:p>
          <a:p>
            <a:pPr marL="0" indent="0">
              <a:buNone/>
            </a:pPr>
            <a:r>
              <a:rPr lang="ro-RO" dirty="0"/>
              <a:t>b) imprimante fără impact:</a:t>
            </a:r>
          </a:p>
          <a:p>
            <a:pPr marL="0" indent="0">
              <a:buNone/>
            </a:pPr>
            <a:r>
              <a:rPr lang="ro-RO" dirty="0"/>
              <a:t>- laser – imagini alb-negru </a:t>
            </a:r>
            <a:r>
              <a:rPr lang="ro-RO" dirty="0" err="1"/>
              <a:t>şi</a:t>
            </a:r>
            <a:r>
              <a:rPr lang="ro-RO" dirty="0"/>
              <a:t> color de o calitate foarte bună, au viteză de tipărire mare (4-20</a:t>
            </a:r>
          </a:p>
          <a:p>
            <a:pPr marL="0" indent="0">
              <a:buNone/>
            </a:pPr>
            <a:r>
              <a:rPr lang="ro-RO" dirty="0" err="1"/>
              <a:t>ppm</a:t>
            </a:r>
            <a:r>
              <a:rPr lang="ro-RO" dirty="0"/>
              <a:t>), sunt scumpe (consumabilele) etc.</a:t>
            </a:r>
          </a:p>
          <a:p>
            <a:pPr marL="0" indent="0">
              <a:buNone/>
            </a:pPr>
            <a:r>
              <a:rPr lang="ro-RO" dirty="0"/>
              <a:t>- cu jet de cerneală (</a:t>
            </a:r>
            <a:r>
              <a:rPr lang="ro-RO" dirty="0" err="1"/>
              <a:t>ink</a:t>
            </a:r>
            <a:r>
              <a:rPr lang="ro-RO" dirty="0"/>
              <a:t> jet </a:t>
            </a:r>
            <a:r>
              <a:rPr lang="ro-RO" dirty="0" err="1"/>
              <a:t>printers</a:t>
            </a:r>
            <a:r>
              <a:rPr lang="ro-RO" dirty="0"/>
              <a:t>) – capul de scriere baleiază foaia de hârtie linie cu linie</a:t>
            </a:r>
          </a:p>
          <a:p>
            <a:pPr marL="0" indent="0">
              <a:buNone/>
            </a:pPr>
            <a:r>
              <a:rPr lang="ro-RO" dirty="0"/>
              <a:t>pulverizând cerneala, viteză mai mică de scriere, calitate bună.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821</Words>
  <Application>Microsoft Office PowerPoint</Application>
  <PresentationFormat>Широкоэкранный</PresentationFormat>
  <Paragraphs>85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Dispozitive de intrare-ieșire.  </vt:lpstr>
      <vt:lpstr>Obiective:</vt:lpstr>
      <vt:lpstr>Ce sunt dispozitivele de intrare și ieșire?</vt:lpstr>
      <vt:lpstr>Care sunt dispozitivele de intrare și ieșire?</vt:lpstr>
      <vt:lpstr>Tastatura</vt:lpstr>
      <vt:lpstr>Mouse-ul</vt:lpstr>
      <vt:lpstr>Scanner</vt:lpstr>
      <vt:lpstr>Monitor</vt:lpstr>
      <vt:lpstr>Imprimanta</vt:lpstr>
      <vt:lpstr>Modem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Dispozitive de intrare-ieșire.  Clasificarea calculatoarelor.</dc:title>
  <dc:creator>Microsoft Office</dc:creator>
  <cp:lastModifiedBy>Microsoft Office</cp:lastModifiedBy>
  <cp:revision>13</cp:revision>
  <dcterms:created xsi:type="dcterms:W3CDTF">2019-04-27T14:35:33Z</dcterms:created>
  <dcterms:modified xsi:type="dcterms:W3CDTF">2019-04-27T17:01:57Z</dcterms:modified>
</cp:coreProperties>
</file>