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Lato" panose="020F0502020204030203" pitchFamily="34" charset="0"/>
      <p:regular r:id="rId43"/>
    </p:embeddedFont>
    <p:embeddedFont>
      <p:font typeface="Montserrat" panose="00000500000000000000" pitchFamily="2" charset="0"/>
      <p:regular r:id="rId44"/>
      <p:bold r:id="rId45"/>
      <p:italic r:id="rId46"/>
      <p:boldItalic r:id="rId47"/>
    </p:embeddedFont>
    <p:embeddedFont>
      <p:font typeface="Proxima Nova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hfIyy9blYZlF6YXlIc/hFsSZmA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300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62B700-1222-434E-8C25-404B7DBE8C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0E320-AA0B-4FE8-8CAE-6353EE8B77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1C5E4-7D32-4598-BF13-75A433F4884E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33506-CA34-4453-9216-F07CE7C850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6AE9D-D53F-48B8-954C-2F1582F4D1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6CBA-6AC3-41CB-A666-A2D26F7B20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91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bg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1703ab62e4_0_1987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g11703ab62e4_0_1987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g11703ab62e4_0_1987"/>
          <p:cNvSpPr txBox="1">
            <a:spLocks noGrp="1"/>
          </p:cNvSpPr>
          <p:nvPr>
            <p:ph type="subTitle" idx="1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g11703ab62e4_0_19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97665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03ab62e4_0_202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11703ab62e4_0_2026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700" cy="255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9pPr>
          </a:lstStyle>
          <a:p>
            <a:r>
              <a:t>xx%</a:t>
            </a:r>
          </a:p>
        </p:txBody>
      </p:sp>
      <p:sp>
        <p:nvSpPr>
          <p:cNvPr id="59" name="Google Shape;59;g11703ab62e4_0_2026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700" cy="120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g11703ab62e4_0_20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33966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703ab62e4_0_20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296062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03ab62e4_0_2033"/>
          <p:cNvSpPr txBox="1">
            <a:spLocks noGrp="1"/>
          </p:cNvSpPr>
          <p:nvPr>
            <p:ph type="ctrTitle"/>
          </p:nvPr>
        </p:nvSpPr>
        <p:spPr>
          <a:xfrm>
            <a:off x="3973487" y="1301558"/>
            <a:ext cx="7963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g11703ab62e4_0_2033"/>
          <p:cNvSpPr txBox="1">
            <a:spLocks noGrp="1"/>
          </p:cNvSpPr>
          <p:nvPr>
            <p:ph type="subTitle" idx="1"/>
          </p:nvPr>
        </p:nvSpPr>
        <p:spPr>
          <a:xfrm>
            <a:off x="5816190" y="3111015"/>
            <a:ext cx="61206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g11703ab62e4_0_203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11703ab62e4_0_203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/>
          </a:p>
        </p:txBody>
      </p:sp>
      <p:sp>
        <p:nvSpPr>
          <p:cNvPr id="68" name="Google Shape;68;g11703ab62e4_0_20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475316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03ab62e4_0_203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1703ab62e4_0_203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g11703ab62e4_0_203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g11703ab62e4_0_20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g11703ab62e4_0_20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72665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g11703ab62e4_0_199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g11703ab62e4_0_1992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900" cy="1038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1" name="Google Shape;21;g11703ab62e4_0_199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03047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1703ab62e4_0_199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g11703ab62e4_0_1996"/>
          <p:cNvSpPr txBox="1">
            <a:spLocks noGrp="1"/>
          </p:cNvSpPr>
          <p:nvPr>
            <p:ph type="title"/>
          </p:nvPr>
        </p:nvSpPr>
        <p:spPr>
          <a:xfrm>
            <a:off x="415650" y="-15058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g11703ab62e4_0_1996"/>
          <p:cNvSpPr txBox="1">
            <a:spLocks noGrp="1"/>
          </p:cNvSpPr>
          <p:nvPr>
            <p:ph type="body" idx="1"/>
          </p:nvPr>
        </p:nvSpPr>
        <p:spPr>
          <a:xfrm>
            <a:off x="415600" y="820800"/>
            <a:ext cx="11360700" cy="580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g11703ab62e4_0_199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sp>
        <p:nvSpPr>
          <p:cNvPr id="27" name="Google Shape;27;g11703ab62e4_0_1996"/>
          <p:cNvSpPr/>
          <p:nvPr/>
        </p:nvSpPr>
        <p:spPr>
          <a:xfrm>
            <a:off x="-50" y="757475"/>
            <a:ext cx="12192000" cy="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99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1703ab62e4_0_2001"/>
          <p:cNvSpPr txBox="1">
            <a:spLocks noGrp="1"/>
          </p:cNvSpPr>
          <p:nvPr>
            <p:ph type="title"/>
          </p:nvPr>
        </p:nvSpPr>
        <p:spPr>
          <a:xfrm>
            <a:off x="415650" y="482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g11703ab62e4_0_2001"/>
          <p:cNvSpPr txBox="1">
            <a:spLocks noGrp="1"/>
          </p:cNvSpPr>
          <p:nvPr>
            <p:ph type="body" idx="1"/>
          </p:nvPr>
        </p:nvSpPr>
        <p:spPr>
          <a:xfrm>
            <a:off x="415600" y="992000"/>
            <a:ext cx="5333100" cy="522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g11703ab62e4_0_2001"/>
          <p:cNvSpPr txBox="1">
            <a:spLocks noGrp="1"/>
          </p:cNvSpPr>
          <p:nvPr>
            <p:ph type="body" idx="2"/>
          </p:nvPr>
        </p:nvSpPr>
        <p:spPr>
          <a:xfrm>
            <a:off x="6443200" y="992000"/>
            <a:ext cx="5333100" cy="531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g11703ab62e4_0_200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sp>
        <p:nvSpPr>
          <p:cNvPr id="33" name="Google Shape;33;g11703ab62e4_0_2001"/>
          <p:cNvSpPr/>
          <p:nvPr/>
        </p:nvSpPr>
        <p:spPr>
          <a:xfrm>
            <a:off x="-50" y="757475"/>
            <a:ext cx="12192000" cy="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76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1703ab62e4_0_2006"/>
          <p:cNvSpPr txBox="1">
            <a:spLocks noGrp="1"/>
          </p:cNvSpPr>
          <p:nvPr>
            <p:ph type="title"/>
          </p:nvPr>
        </p:nvSpPr>
        <p:spPr>
          <a:xfrm>
            <a:off x="415600" y="-1623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g11703ab62e4_0_200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sp>
        <p:nvSpPr>
          <p:cNvPr id="37" name="Google Shape;37;g11703ab62e4_0_2006"/>
          <p:cNvSpPr/>
          <p:nvPr/>
        </p:nvSpPr>
        <p:spPr>
          <a:xfrm>
            <a:off x="-50" y="833675"/>
            <a:ext cx="12192000" cy="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50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703ab62e4_0_2009"/>
          <p:cNvSpPr txBox="1">
            <a:spLocks noGrp="1"/>
          </p:cNvSpPr>
          <p:nvPr>
            <p:ph type="title"/>
          </p:nvPr>
        </p:nvSpPr>
        <p:spPr>
          <a:xfrm>
            <a:off x="415600" y="2074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g11703ab62e4_0_2009"/>
          <p:cNvSpPr txBox="1">
            <a:spLocks noGrp="1"/>
          </p:cNvSpPr>
          <p:nvPr>
            <p:ph type="body" idx="1"/>
          </p:nvPr>
        </p:nvSpPr>
        <p:spPr>
          <a:xfrm>
            <a:off x="415600" y="1360000"/>
            <a:ext cx="3744000" cy="473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g11703ab62e4_0_200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sp>
        <p:nvSpPr>
          <p:cNvPr id="42" name="Google Shape;42;g11703ab62e4_0_2009"/>
          <p:cNvSpPr/>
          <p:nvPr/>
        </p:nvSpPr>
        <p:spPr>
          <a:xfrm>
            <a:off x="-50" y="1214675"/>
            <a:ext cx="12192000" cy="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42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1703ab62e4_0_2013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1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g11703ab62e4_0_20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56769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1703ab62e4_0_2016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g11703ab62e4_0_2016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g11703ab62e4_0_2016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700" cy="2012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g11703ab62e4_0_2016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g11703ab62e4_0_2016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g11703ab62e4_0_20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76512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703ab62e4_0_2023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g11703ab62e4_0_20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87091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703ab62e4_0_198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11" name="Google Shape;11;g11703ab62e4_0_198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12" name="Google Shape;12;g11703ab62e4_0_198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0691779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mrcreasey@gmail.co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ity-of-seattle/sea-building-energy-benchmarking#2015-building-energy-benchmarking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s://www.energystar.gov/buildings/facility-owners-and-managers/existing-buildings/use-portfolio-manager/interpret-your-results/wha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7613"/>
              <a:buNone/>
            </a:pPr>
            <a:r>
              <a:rPr lang="fr" dirty="0"/>
              <a:t>Anticipez les besoins en consommation électrique de bâtiments</a:t>
            </a:r>
            <a:endParaRPr dirty="0"/>
          </a:p>
        </p:txBody>
      </p:sp>
      <p:sp>
        <p:nvSpPr>
          <p:cNvPr id="80" name="Google Shape;80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None/>
            </a:pPr>
            <a:r>
              <a:rPr lang="fr"/>
              <a:t>Projet 4 du parcours « Data Scientist » d’OpenClassrooms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None/>
            </a:pPr>
            <a:endParaRPr/>
          </a:p>
          <a:p>
            <a:pPr marL="457200" lvl="0" indent="-342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27"/>
              <a:buNone/>
            </a:pPr>
            <a:r>
              <a:rPr lang="fr" sz="3200" b="1"/>
              <a:t>Mark Creasey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81" name="Google Shape;81;p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r-FR"/>
              <a:t>Analyse Exploratoire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E9E24-1A06-4639-94C4-02D4172F9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9" name="Google Shape;209;p10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"/>
              <a:pPr lvl="0"/>
              <a:t>10</a:t>
            </a:fld>
            <a:endParaRPr lang="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6CE392-8EFF-4F5C-A63A-9AE0CF50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7871A-4B29-4385-BDE2-8596E1324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16" name="Google Shape;216;p11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"/>
              <a:pPr lvl="0"/>
              <a:t>11</a:t>
            </a:fld>
            <a:endParaRPr lang="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03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222" name="Google Shape;222;p1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"/>
              <a:pPr lvl="0"/>
              <a:t>12</a:t>
            </a:fld>
            <a:endParaRPr lang="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675"/>
              <a:buNone/>
            </a:pPr>
            <a:r>
              <a:rPr lang="fr"/>
              <a:t>Réduction de la dimensionnalité des catégories existants : Avant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pic>
        <p:nvPicPr>
          <p:cNvPr id="228" name="Google Shape;228;p13" descr="Chart, scatt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484" y="2184281"/>
            <a:ext cx="11151031" cy="384710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3"/>
          <p:cNvSpPr txBox="1"/>
          <p:nvPr/>
        </p:nvSpPr>
        <p:spPr>
          <a:xfrm>
            <a:off x="1394848" y="1768782"/>
            <a:ext cx="432041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0" i="0" u="none" strike="noStrike" cap="none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SiteEnergyUse vs PropertyGFABuilding, </a:t>
            </a:r>
            <a:endParaRPr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6476740" y="2109750"/>
            <a:ext cx="217182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PrimaryPropertyType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675"/>
              <a:buNone/>
            </a:pPr>
            <a:r>
              <a:rPr lang="fr"/>
              <a:t>Réduction de dimensionnalité des catégories existants </a:t>
            </a:r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pic>
        <p:nvPicPr>
          <p:cNvPr id="237" name="Google Shape;237;p14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4848" y="2029650"/>
            <a:ext cx="5892063" cy="44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4"/>
          <p:cNvSpPr txBox="1"/>
          <p:nvPr/>
        </p:nvSpPr>
        <p:spPr>
          <a:xfrm>
            <a:off x="1866130" y="1925084"/>
            <a:ext cx="3849131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SiteEnergyUse par LargestUseType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616CF9-2DF8-4145-A799-90227104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5" name="Google Shape;245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"/>
              <a:pPr lvl="0"/>
              <a:t>15</a:t>
            </a:fld>
            <a:endParaRPr lang="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Pre-processing des données</a:t>
            </a:r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52" name="Google Shape;25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Techniques de sélection des « features »</a:t>
            </a:r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8626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7"/>
              <a:buNone/>
            </a:pPr>
            <a:r>
              <a:rPr lang="fr" sz="3500">
                <a:solidFill>
                  <a:schemeClr val="accent1"/>
                </a:solidFill>
              </a:rPr>
              <a:t>Filter</a:t>
            </a:r>
            <a:r>
              <a:rPr lang="fr" sz="3500"/>
              <a:t> </a:t>
            </a:r>
            <a:endParaRPr/>
          </a:p>
          <a:p>
            <a:pPr marL="18626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7"/>
              <a:buNone/>
            </a:pPr>
            <a:r>
              <a:rPr lang="fr" sz="2800" i="1"/>
              <a:t>(pre-processing)</a:t>
            </a:r>
            <a:endParaRPr/>
          </a:p>
          <a:p>
            <a:pPr marL="609585" lvl="0" indent="-4390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7"/>
              <a:buChar char="●"/>
            </a:pPr>
            <a:r>
              <a:rPr lang="fr"/>
              <a:t>utilise des indicateurs statistiques</a:t>
            </a:r>
            <a:endParaRPr/>
          </a:p>
          <a:p>
            <a:pPr marL="609585" lvl="0" indent="-4390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7"/>
              <a:buChar char="●"/>
            </a:pPr>
            <a:r>
              <a:rPr lang="fr"/>
              <a:t>est rapide</a:t>
            </a:r>
            <a:endParaRPr/>
          </a:p>
          <a:p>
            <a:pPr marL="609585" lvl="0" indent="-3344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7"/>
              <a:buNone/>
            </a:pPr>
            <a:endParaRPr/>
          </a:p>
          <a:p>
            <a:pPr marL="18626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7"/>
              <a:buNone/>
            </a:pPr>
            <a:r>
              <a:rPr lang="fr"/>
              <a:t>Entre variables numériques:</a:t>
            </a:r>
            <a:endParaRPr/>
          </a:p>
          <a:p>
            <a:pPr marL="609585" lvl="0" indent="-4390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7"/>
              <a:buChar char="●"/>
            </a:pPr>
            <a:r>
              <a:rPr lang="fr"/>
              <a:t>Variance Inflation Factor</a:t>
            </a:r>
            <a:endParaRPr/>
          </a:p>
          <a:p>
            <a:pPr marL="609585" lvl="0" indent="-4390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7"/>
              <a:buChar char="●"/>
            </a:pPr>
            <a:r>
              <a:rPr lang="fr"/>
              <a:t>Pearson Correlation </a:t>
            </a:r>
            <a:endParaRPr/>
          </a:p>
          <a:p>
            <a:pPr marL="609585" lvl="0" indent="-4390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7"/>
              <a:buChar char="●"/>
            </a:pPr>
            <a:r>
              <a:rPr lang="fr"/>
              <a:t>Spearman’s (Rank) Correlation</a:t>
            </a:r>
            <a:endParaRPr/>
          </a:p>
          <a:p>
            <a:pPr marL="609585" lvl="0" indent="-3344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7"/>
              <a:buNone/>
            </a:pPr>
            <a:endParaRPr/>
          </a:p>
          <a:p>
            <a:pPr marL="18626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7"/>
              <a:buNone/>
            </a:pPr>
            <a:r>
              <a:rPr lang="fr"/>
              <a:t>Entre variables numériques et catégoriques</a:t>
            </a:r>
            <a:endParaRPr/>
          </a:p>
          <a:p>
            <a:pPr marL="609585" lvl="0" indent="-4390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7"/>
              <a:buChar char="●"/>
            </a:pPr>
            <a:r>
              <a:rPr lang="fr"/>
              <a:t>ANOVA (Kandall’s)</a:t>
            </a:r>
            <a:endParaRPr/>
          </a:p>
          <a:p>
            <a:pPr marL="609585" lvl="0" indent="-3344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7"/>
              <a:buNone/>
            </a:pPr>
            <a:endParaRPr/>
          </a:p>
          <a:p>
            <a:pPr marL="18626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7"/>
              <a:buNone/>
            </a:pPr>
            <a:r>
              <a:rPr lang="fr"/>
              <a:t>Entre variables catégoriques</a:t>
            </a:r>
            <a:endParaRPr/>
          </a:p>
          <a:p>
            <a:pPr marL="609585" lvl="0" indent="-4390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7"/>
              <a:buChar char="●"/>
            </a:pPr>
            <a:r>
              <a:rPr lang="fr"/>
              <a:t>Cramer’s V (Chi-squared)</a:t>
            </a:r>
            <a:endParaRPr/>
          </a:p>
          <a:p>
            <a:pPr marL="609585" lvl="0" indent="-4390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47"/>
              <a:buChar char="●"/>
            </a:pPr>
            <a:r>
              <a:rPr lang="fr"/>
              <a:t>Thiel’s U (Entropie conditionnel)</a:t>
            </a:r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626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3200">
                <a:solidFill>
                  <a:schemeClr val="accent1"/>
                </a:solidFill>
              </a:rPr>
              <a:t>Embedded</a:t>
            </a:r>
            <a:r>
              <a:rPr lang="fr" sz="3200"/>
              <a:t> </a:t>
            </a:r>
            <a:endParaRPr/>
          </a:p>
          <a:p>
            <a:pPr marL="18626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400" i="1"/>
              <a:t>(sélection par le modèle)</a:t>
            </a:r>
            <a:endParaRPr/>
          </a:p>
          <a:p>
            <a:pPr marL="609585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L1 régularisation (Lasso, Ridge, ElasticNet)</a:t>
            </a:r>
            <a:endParaRPr/>
          </a:p>
          <a:p>
            <a:pPr marL="609585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Feature importance (arbres de décision)</a:t>
            </a:r>
            <a:endParaRPr/>
          </a:p>
          <a:p>
            <a:pPr marL="609585" lvl="0" indent="-3344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8626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3200">
                <a:solidFill>
                  <a:schemeClr val="accent1"/>
                </a:solidFill>
              </a:rPr>
              <a:t>Wrapper</a:t>
            </a:r>
            <a:r>
              <a:rPr lang="fr" sz="3200"/>
              <a:t> </a:t>
            </a:r>
            <a:endParaRPr/>
          </a:p>
          <a:p>
            <a:pPr marL="18626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400" i="1"/>
              <a:t>(sélection pendant l’entrainement)</a:t>
            </a:r>
            <a:endParaRPr/>
          </a:p>
          <a:p>
            <a:pPr marL="609585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Recursive Feature Elimination (RFE)</a:t>
            </a:r>
            <a:endParaRPr/>
          </a:p>
          <a:p>
            <a:pPr marL="609585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Step Forward</a:t>
            </a:r>
            <a:endParaRPr/>
          </a:p>
          <a:p>
            <a:pPr marL="609585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Backward Elimination</a:t>
            </a:r>
            <a:endParaRPr/>
          </a:p>
          <a:p>
            <a:pPr marL="609585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KBestFeatures</a:t>
            </a:r>
            <a:endParaRPr/>
          </a:p>
          <a:p>
            <a:pPr marL="609585" lvl="0" indent="-3344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Pourquoi sélectionner les « features »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Simplification de la modèle (plus facile d’interpreter)</a:t>
            </a:r>
            <a:endParaRPr dirty="0"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Amélioration de la confiance de prévision</a:t>
            </a:r>
            <a:endParaRPr dirty="0"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Réduction de risque d‘overfit’ (high variance)</a:t>
            </a:r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 dirty="0"/>
              <a:t>A</a:t>
            </a:r>
            <a:r>
              <a:rPr lang="fr" dirty="0"/>
              <a:t>ccélerer le temps d’entrainement</a:t>
            </a:r>
          </a:p>
          <a:p>
            <a:pPr marL="152397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 b="0" i="0">
                <a:latin typeface="Montserrat"/>
                <a:ea typeface="Montserrat"/>
                <a:cs typeface="Montserrat"/>
                <a:sym typeface="Montserrat"/>
              </a:rPr>
              <a:t>04. Modélisation effectuées</a:t>
            </a:r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15600" y="1233714"/>
            <a:ext cx="11360800" cy="485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52396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800">
                <a:latin typeface="Montserrat"/>
                <a:ea typeface="Montserrat"/>
                <a:cs typeface="Montserrat"/>
                <a:sym typeface="Montserrat"/>
              </a:rPr>
              <a:t>01 Présentation de la problématique</a:t>
            </a:r>
            <a:endParaRPr/>
          </a:p>
          <a:p>
            <a:pPr marL="152396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800">
                <a:latin typeface="Montserrat"/>
                <a:ea typeface="Montserrat"/>
                <a:cs typeface="Montserrat"/>
                <a:sym typeface="Montserrat"/>
              </a:rPr>
              <a:t>02 Nettoyage et analyse exploratoire</a:t>
            </a:r>
            <a:endParaRPr/>
          </a:p>
          <a:p>
            <a:pPr marL="152396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800">
                <a:latin typeface="Montserrat"/>
                <a:ea typeface="Montserrat"/>
                <a:cs typeface="Montserrat"/>
                <a:sym typeface="Montserrat"/>
              </a:rPr>
              <a:t>03 Feature Engineering</a:t>
            </a:r>
            <a:endParaRPr sz="2800" b="0" i="0">
              <a:latin typeface="Montserrat"/>
              <a:ea typeface="Montserrat"/>
              <a:cs typeface="Montserrat"/>
              <a:sym typeface="Montserrat"/>
            </a:endParaRPr>
          </a:p>
          <a:p>
            <a:pPr marL="152396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800" b="0" i="0">
                <a:latin typeface="Montserrat"/>
                <a:ea typeface="Montserrat"/>
                <a:cs typeface="Montserrat"/>
                <a:sym typeface="Montserrat"/>
              </a:rPr>
              <a:t>04 Modélisation effectuées</a:t>
            </a:r>
            <a:endParaRPr/>
          </a:p>
          <a:p>
            <a:pPr marL="152396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800" b="0" i="0">
                <a:latin typeface="Montserrat"/>
                <a:ea typeface="Montserrat"/>
                <a:cs typeface="Montserrat"/>
                <a:sym typeface="Montserrat"/>
              </a:rPr>
              <a:t>05 Modèle final sélectionné</a:t>
            </a:r>
            <a:endParaRPr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Modélisation piste 1: Filtres</a:t>
            </a:r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Filtres par corrélations (Pearson’s R)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Filtres par associations (Cramers V / chi2)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Filtrer par Variance Influence Factor (VIF)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Filtrer par (Permutation) Feature Importance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Variance threshold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Information gain</a:t>
            </a:r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grpSp>
        <p:nvGrpSpPr>
          <p:cNvPr id="283" name="Google Shape;283;p20"/>
          <p:cNvGrpSpPr/>
          <p:nvPr/>
        </p:nvGrpSpPr>
        <p:grpSpPr>
          <a:xfrm>
            <a:off x="1650210" y="5645483"/>
            <a:ext cx="8709803" cy="733663"/>
            <a:chOff x="446212" y="4673891"/>
            <a:chExt cx="8945500" cy="733663"/>
          </a:xfrm>
        </p:grpSpPr>
        <p:sp>
          <p:nvSpPr>
            <p:cNvPr id="284" name="Google Shape;284;p20"/>
            <p:cNvSpPr txBox="1"/>
            <p:nvPr/>
          </p:nvSpPr>
          <p:spPr>
            <a:xfrm>
              <a:off x="446212" y="4717557"/>
              <a:ext cx="1241702" cy="64633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6E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Tous les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variables</a:t>
              </a:r>
              <a:endParaRPr/>
            </a:p>
          </p:txBody>
        </p:sp>
        <p:sp>
          <p:nvSpPr>
            <p:cNvPr id="285" name="Google Shape;285;p20"/>
            <p:cNvSpPr txBox="1"/>
            <p:nvPr/>
          </p:nvSpPr>
          <p:spPr>
            <a:xfrm>
              <a:off x="2813152" y="4717557"/>
              <a:ext cx="1964463" cy="646331"/>
            </a:xfrm>
            <a:prstGeom prst="rect">
              <a:avLst/>
            </a:prstGeom>
            <a:solidFill>
              <a:srgbClr val="EF8600"/>
            </a:solidFill>
            <a:ln w="25400" cap="flat" cmpd="sng">
              <a:solidFill>
                <a:srgbClr val="006E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 meilleur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ensemble</a:t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1961689" y="4673891"/>
              <a:ext cx="650527" cy="7336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0"/>
            <p:cNvSpPr txBox="1"/>
            <p:nvPr/>
          </p:nvSpPr>
          <p:spPr>
            <a:xfrm>
              <a:off x="5834742" y="4717556"/>
              <a:ext cx="1544636" cy="64633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6E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Algorithme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(train)</a:t>
              </a:r>
              <a:endParaRPr/>
            </a:p>
          </p:txBody>
        </p:sp>
        <p:sp>
          <p:nvSpPr>
            <p:cNvPr id="288" name="Google Shape;288;p20"/>
            <p:cNvSpPr txBox="1"/>
            <p:nvPr/>
          </p:nvSpPr>
          <p:spPr>
            <a:xfrm>
              <a:off x="8535263" y="4717557"/>
              <a:ext cx="856449" cy="64633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6E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Score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(test)</a:t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4978551" y="4673891"/>
              <a:ext cx="650527" cy="7336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7585044" y="4673891"/>
              <a:ext cx="650527" cy="7336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Filtre par Variance Inflation Factor</a:t>
            </a:r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Filtre par Best</a:t>
            </a:r>
            <a:endParaRPr/>
          </a:p>
        </p:txBody>
      </p:sp>
      <p:sp>
        <p:nvSpPr>
          <p:cNvPr id="303" name="Google Shape;303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3333"/>
              <a:buNone/>
            </a:pPr>
            <a:r>
              <a:rPr lang="fr"/>
              <a:t>Modélisation piste 2: Embedded</a:t>
            </a:r>
            <a:endParaRPr/>
          </a:p>
        </p:txBody>
      </p:sp>
      <p:sp>
        <p:nvSpPr>
          <p:cNvPr id="309" name="Google Shape;309;p2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sp>
        <p:nvSpPr>
          <p:cNvPr id="310" name="Google Shape;310;p2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Régularisation L1 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Méthodes ensemblistes</a:t>
            </a:r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  <p:grpSp>
        <p:nvGrpSpPr>
          <p:cNvPr id="311" name="Google Shape;311;p23"/>
          <p:cNvGrpSpPr/>
          <p:nvPr/>
        </p:nvGrpSpPr>
        <p:grpSpPr>
          <a:xfrm>
            <a:off x="1500762" y="5642202"/>
            <a:ext cx="8751408" cy="733663"/>
            <a:chOff x="449553" y="4673891"/>
            <a:chExt cx="8939854" cy="733663"/>
          </a:xfrm>
        </p:grpSpPr>
        <p:sp>
          <p:nvSpPr>
            <p:cNvPr id="312" name="Google Shape;312;p23"/>
            <p:cNvSpPr txBox="1"/>
            <p:nvPr/>
          </p:nvSpPr>
          <p:spPr>
            <a:xfrm>
              <a:off x="449553" y="4717557"/>
              <a:ext cx="1235018" cy="64633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6E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Tous les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variables</a:t>
              </a: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961688" y="4673891"/>
              <a:ext cx="3815899" cy="7336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3"/>
            <p:cNvSpPr txBox="1"/>
            <p:nvPr/>
          </p:nvSpPr>
          <p:spPr>
            <a:xfrm>
              <a:off x="5838900" y="4717556"/>
              <a:ext cx="1536323" cy="646331"/>
            </a:xfrm>
            <a:prstGeom prst="rect">
              <a:avLst/>
            </a:prstGeom>
            <a:solidFill>
              <a:srgbClr val="EF8600"/>
            </a:solidFill>
            <a:ln w="25400" cap="flat" cmpd="sng">
              <a:solidFill>
                <a:srgbClr val="006E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Algorithme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(train)</a:t>
              </a:r>
              <a:endParaRPr/>
            </a:p>
          </p:txBody>
        </p:sp>
        <p:sp>
          <p:nvSpPr>
            <p:cNvPr id="315" name="Google Shape;315;p23"/>
            <p:cNvSpPr txBox="1"/>
            <p:nvPr/>
          </p:nvSpPr>
          <p:spPr>
            <a:xfrm>
              <a:off x="8537568" y="4717557"/>
              <a:ext cx="851839" cy="64633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6E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Score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(test)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7585044" y="4673891"/>
              <a:ext cx="650527" cy="7336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Régularisation L1 avec Lasso</a:t>
            </a:r>
            <a:endParaRPr/>
          </a:p>
        </p:txBody>
      </p:sp>
      <p:sp>
        <p:nvSpPr>
          <p:cNvPr id="323" name="Google Shape;323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BaggingTreeRegressor</a:t>
            </a:r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lang="fr"/>
              <a:t>Modélisation piste 3: Wrapper</a:t>
            </a:r>
            <a:endParaRPr/>
          </a:p>
        </p:txBody>
      </p:sp>
      <p:sp>
        <p:nvSpPr>
          <p:cNvPr id="335" name="Google Shape;335;p2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sp>
        <p:nvSpPr>
          <p:cNvPr id="336" name="Google Shape;336;p2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(Greedy):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Forward sélection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Backward selection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Recursive Feature Elimination (RFE)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KBestFeatures</a:t>
            </a:r>
            <a:endParaRPr/>
          </a:p>
        </p:txBody>
      </p:sp>
      <p:sp>
        <p:nvSpPr>
          <p:cNvPr id="348" name="Google Shape;348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  <p:grpSp>
        <p:nvGrpSpPr>
          <p:cNvPr id="337" name="Google Shape;337;p26"/>
          <p:cNvGrpSpPr/>
          <p:nvPr/>
        </p:nvGrpSpPr>
        <p:grpSpPr>
          <a:xfrm>
            <a:off x="1650210" y="5410204"/>
            <a:ext cx="8709803" cy="1294421"/>
            <a:chOff x="1415422" y="5279572"/>
            <a:chExt cx="8945500" cy="1294421"/>
          </a:xfrm>
        </p:grpSpPr>
        <p:sp>
          <p:nvSpPr>
            <p:cNvPr id="338" name="Google Shape;338;p26"/>
            <p:cNvSpPr txBox="1"/>
            <p:nvPr/>
          </p:nvSpPr>
          <p:spPr>
            <a:xfrm>
              <a:off x="3776296" y="5279572"/>
              <a:ext cx="4638361" cy="646331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Sélection de la meilleur ensemble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9" name="Google Shape;339;p26"/>
            <p:cNvGrpSpPr/>
            <p:nvPr/>
          </p:nvGrpSpPr>
          <p:grpSpPr>
            <a:xfrm>
              <a:off x="1415422" y="5559248"/>
              <a:ext cx="8945500" cy="733663"/>
              <a:chOff x="446212" y="4673891"/>
              <a:chExt cx="8945500" cy="733663"/>
            </a:xfrm>
          </p:grpSpPr>
          <p:sp>
            <p:nvSpPr>
              <p:cNvPr id="340" name="Google Shape;340;p26"/>
              <p:cNvSpPr txBox="1"/>
              <p:nvPr/>
            </p:nvSpPr>
            <p:spPr>
              <a:xfrm>
                <a:off x="446212" y="4717557"/>
                <a:ext cx="1241702" cy="646331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6E7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Tous les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variables</a:t>
                </a:r>
                <a:endParaRPr/>
              </a:p>
            </p:txBody>
          </p:sp>
          <p:sp>
            <p:nvSpPr>
              <p:cNvPr id="341" name="Google Shape;341;p26"/>
              <p:cNvSpPr txBox="1"/>
              <p:nvPr/>
            </p:nvSpPr>
            <p:spPr>
              <a:xfrm>
                <a:off x="2956387" y="4717557"/>
                <a:ext cx="1677993" cy="646331"/>
              </a:xfrm>
              <a:prstGeom prst="rect">
                <a:avLst/>
              </a:prstGeom>
              <a:solidFill>
                <a:srgbClr val="EF8600"/>
              </a:solidFill>
              <a:ln w="25400" cap="flat" cmpd="sng">
                <a:solidFill>
                  <a:srgbClr val="006E7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Générer une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ensemble</a:t>
                </a:r>
                <a:endParaRPr/>
              </a:p>
            </p:txBody>
          </p:sp>
          <p:sp>
            <p:nvSpPr>
              <p:cNvPr id="342" name="Google Shape;342;p26"/>
              <p:cNvSpPr/>
              <p:nvPr/>
            </p:nvSpPr>
            <p:spPr>
              <a:xfrm>
                <a:off x="1961689" y="4673891"/>
                <a:ext cx="650527" cy="733663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6"/>
              <p:cNvSpPr txBox="1"/>
              <p:nvPr/>
            </p:nvSpPr>
            <p:spPr>
              <a:xfrm>
                <a:off x="5834742" y="4717556"/>
                <a:ext cx="1544636" cy="646331"/>
              </a:xfrm>
              <a:prstGeom prst="rect">
                <a:avLst/>
              </a:prstGeom>
              <a:solidFill>
                <a:srgbClr val="EF8600"/>
              </a:solidFill>
              <a:ln w="25400" cap="flat" cmpd="sng">
                <a:solidFill>
                  <a:srgbClr val="006E7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Algorithme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(train)</a:t>
                </a:r>
                <a:endParaRPr/>
              </a:p>
            </p:txBody>
          </p:sp>
          <p:sp>
            <p:nvSpPr>
              <p:cNvPr id="344" name="Google Shape;344;p26"/>
              <p:cNvSpPr txBox="1"/>
              <p:nvPr/>
            </p:nvSpPr>
            <p:spPr>
              <a:xfrm>
                <a:off x="8535263" y="4717557"/>
                <a:ext cx="856449" cy="646331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6E7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Score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(test)</a:t>
                </a:r>
                <a:endParaRPr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4978551" y="4673891"/>
                <a:ext cx="650527" cy="733663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7585044" y="4673891"/>
                <a:ext cx="650527" cy="733663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7" name="Google Shape;347;p26"/>
            <p:cNvSpPr/>
            <p:nvPr/>
          </p:nvSpPr>
          <p:spPr>
            <a:xfrm rot="10800000">
              <a:off x="4632960" y="6204661"/>
              <a:ext cx="2999232" cy="369332"/>
            </a:xfrm>
            <a:prstGeom prst="uturnArrow">
              <a:avLst>
                <a:gd name="adj1" fmla="val 22610"/>
                <a:gd name="adj2" fmla="val 25000"/>
                <a:gd name="adj3" fmla="val 54427"/>
                <a:gd name="adj4" fmla="val 61286"/>
                <a:gd name="adj5" fmla="val 97143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Recursive Feature Elimination </a:t>
            </a:r>
            <a:endParaRPr/>
          </a:p>
        </p:txBody>
      </p:sp>
      <p:sp>
        <p:nvSpPr>
          <p:cNvPr id="354" name="Google Shape;35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Comparaison des modèles</a:t>
            </a:r>
            <a:endParaRPr/>
          </a:p>
        </p:txBody>
      </p:sp>
      <p:sp>
        <p:nvSpPr>
          <p:cNvPr id="360" name="Google Shape;360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 b="0" i="0">
                <a:latin typeface="Montserrat"/>
                <a:ea typeface="Montserrat"/>
                <a:cs typeface="Montserrat"/>
                <a:sym typeface="Montserrat"/>
              </a:rPr>
              <a:t>05 Le modèle final sélectionné</a:t>
            </a:r>
            <a:endParaRPr/>
          </a:p>
        </p:txBody>
      </p:sp>
      <p:sp>
        <p:nvSpPr>
          <p:cNvPr id="366" name="Google Shape;366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01 Présentation de la problématique</a:t>
            </a:r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"/>
              <a:pPr lvl="0"/>
              <a:t>3</a:t>
            </a:fld>
            <a:endParaRPr lang="f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843D-B4A7-45E4-826E-8D945232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A71B-BAA1-4AA3-97DF-41791BB25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72" name="Google Shape;372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b="0" i="0">
                <a:latin typeface="Montserrat"/>
                <a:ea typeface="Montserrat"/>
                <a:cs typeface="Montserrat"/>
                <a:sym typeface="Montserrat"/>
              </a:rPr>
              <a:t>Modèle finale : améliorations effectuées</a:t>
            </a:r>
            <a:endParaRPr/>
          </a:p>
        </p:txBody>
      </p:sp>
      <p:sp>
        <p:nvSpPr>
          <p:cNvPr id="378" name="Google Shape;378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Interprétation avec valeurs Shapely</a:t>
            </a:r>
            <a:endParaRPr/>
          </a:p>
        </p:txBody>
      </p:sp>
      <p:sp>
        <p:nvSpPr>
          <p:cNvPr id="379" name="Google Shape;379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06 Conclusion et améliorations à faire</a:t>
            </a: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Conclusions</a:t>
            </a:r>
            <a:endParaRPr/>
          </a:p>
        </p:txBody>
      </p:sp>
      <p:sp>
        <p:nvSpPr>
          <p:cNvPr id="391" name="Google Shape;391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92" name="Google Shape;392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dirty="0"/>
              <a:t>Améliorations à faire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A9CA0DC-5D1C-4798-8213-B7200A0A4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 algn="l">
              <a:buNone/>
            </a:pPr>
            <a:r>
              <a:rPr lang="fr-FR" dirty="0"/>
              <a:t>Nouvelles variables :</a:t>
            </a:r>
          </a:p>
          <a:p>
            <a:pPr marL="76200" indent="0" algn="l">
              <a:buNone/>
            </a:pPr>
            <a:r>
              <a:rPr lang="fr-FR" sz="1800" dirty="0" err="1"/>
              <a:t>Datacenter_GFA</a:t>
            </a:r>
            <a:r>
              <a:rPr lang="fr-FR" sz="1800" dirty="0"/>
              <a:t>  = </a:t>
            </a:r>
          </a:p>
          <a:p>
            <a:pPr marL="533400" lvl="1" indent="0" algn="l">
              <a:buNone/>
            </a:pPr>
            <a:r>
              <a:rPr lang="fr-FR" sz="1800" b="1" dirty="0" err="1"/>
              <a:t>LargestPropertyUseTypeGFA</a:t>
            </a:r>
            <a:r>
              <a:rPr lang="fr-FR" sz="1800" b="1" dirty="0"/>
              <a:t> * (</a:t>
            </a:r>
            <a:r>
              <a:rPr lang="fr-FR" sz="1800" b="1" dirty="0" err="1"/>
              <a:t>LargestUseType</a:t>
            </a:r>
            <a:r>
              <a:rPr lang="fr-FR" sz="1800" b="1" dirty="0"/>
              <a:t> == Datacenter)</a:t>
            </a:r>
          </a:p>
          <a:p>
            <a:pPr marL="533400" lvl="1" indent="0" algn="l">
              <a:buNone/>
            </a:pPr>
            <a:r>
              <a:rPr lang="fr-FR" sz="1800" b="1" dirty="0"/>
              <a:t>+ </a:t>
            </a:r>
            <a:r>
              <a:rPr lang="fr-FR" sz="1800" b="1" dirty="0" err="1"/>
              <a:t>SecondLargestPropertyUseTypeGFA</a:t>
            </a:r>
            <a:r>
              <a:rPr lang="fr-FR" sz="1800" b="1" dirty="0"/>
              <a:t> * (</a:t>
            </a:r>
            <a:r>
              <a:rPr lang="fr-FR" sz="1800" b="1" dirty="0" err="1"/>
              <a:t>SecondLargestUseType</a:t>
            </a:r>
            <a:r>
              <a:rPr lang="fr-FR" sz="1800" b="1" dirty="0"/>
              <a:t> == Datacenter)</a:t>
            </a:r>
          </a:p>
          <a:p>
            <a:pPr marL="533400" lvl="1" indent="0">
              <a:buNone/>
            </a:pPr>
            <a:r>
              <a:rPr lang="fr-FR" sz="1800" b="1" dirty="0"/>
              <a:t>+ </a:t>
            </a:r>
            <a:r>
              <a:rPr lang="fr-FR" sz="1800" b="1" dirty="0" err="1"/>
              <a:t>ThirdLargestPropertyUseTypeGFA</a:t>
            </a:r>
            <a:r>
              <a:rPr lang="fr-FR" sz="1800" b="1" dirty="0"/>
              <a:t> * (</a:t>
            </a:r>
            <a:r>
              <a:rPr lang="fr-FR" sz="1800" b="1"/>
              <a:t>ThirdLargestUseType</a:t>
            </a:r>
            <a:r>
              <a:rPr lang="fr-FR" sz="1800" b="1" dirty="0"/>
              <a:t> == Datacenter)</a:t>
            </a:r>
          </a:p>
          <a:p>
            <a:pPr marL="533400" lvl="1" indent="0" algn="l">
              <a:buNone/>
            </a:pPr>
            <a:endParaRPr lang="fr-FR" sz="1800" b="1" dirty="0"/>
          </a:p>
          <a:p>
            <a:pPr marL="361950" indent="-285750" algn="l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361950" indent="-285750" algn="l">
              <a:buFont typeface="Arial" panose="020B0604020202020204" pitchFamily="34" charset="0"/>
              <a:buChar char="•"/>
            </a:pPr>
            <a:r>
              <a:rPr lang="fr-FR" sz="1800" dirty="0" err="1"/>
              <a:t>Hospital_GFA</a:t>
            </a:r>
            <a:endParaRPr lang="fr-FR" sz="1800" dirty="0"/>
          </a:p>
          <a:p>
            <a:pPr marL="361950" indent="-285750" algn="l">
              <a:buFont typeface="Arial" panose="020B0604020202020204" pitchFamily="34" charset="0"/>
              <a:buChar char="•"/>
            </a:pPr>
            <a:r>
              <a:rPr lang="fr-FR" sz="1800" dirty="0" err="1"/>
              <a:t>Unheated_GFA</a:t>
            </a:r>
            <a:endParaRPr lang="fr-FR" sz="1800" dirty="0"/>
          </a:p>
          <a:p>
            <a:pPr marL="361950" indent="-285750" algn="l">
              <a:buFont typeface="Arial" panose="020B0604020202020204" pitchFamily="34" charset="0"/>
              <a:buChar char="•"/>
            </a:pPr>
            <a:r>
              <a:rPr lang="fr-FR" sz="1800" dirty="0" err="1"/>
              <a:t>Campus_GFA</a:t>
            </a:r>
            <a:endParaRPr lang="fr-FR" sz="1800" dirty="0"/>
          </a:p>
          <a:p>
            <a:pPr marL="361950" indent="-285750" algn="l">
              <a:buFont typeface="Arial" panose="020B0604020202020204" pitchFamily="34" charset="0"/>
              <a:buChar char="•"/>
            </a:pPr>
            <a:r>
              <a:rPr lang="fr-FR" sz="1800" dirty="0"/>
              <a:t>…</a:t>
            </a:r>
          </a:p>
        </p:txBody>
      </p:sp>
      <p:sp>
        <p:nvSpPr>
          <p:cNvPr id="399" name="Google Shape;399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34</a:t>
            </a:fld>
            <a:endParaRPr/>
          </a:p>
        </p:txBody>
      </p:sp>
      <p:pic>
        <p:nvPicPr>
          <p:cNvPr id="5" name="Google Shape;237;p14" descr="Chart&#10;&#10;Description automatically generated">
            <a:extLst>
              <a:ext uri="{FF2B5EF4-FFF2-40B4-BE49-F238E27FC236}">
                <a16:creationId xmlns:a16="http://schemas.microsoft.com/office/drawing/2014/main" id="{B006276A-65FB-4C8F-8B57-3D999C664CD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9108" y="3429000"/>
            <a:ext cx="4574838" cy="2963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Questions</a:t>
            </a:r>
            <a:endParaRPr/>
          </a:p>
        </p:txBody>
      </p:sp>
      <p:sp>
        <p:nvSpPr>
          <p:cNvPr id="405" name="Google Shape;405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images: Mark Creasey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mrcreasey@gmail.com</a:t>
            </a:r>
            <a:r>
              <a:rPr lang="fr"/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 sz="3200" b="1"/>
              <a:t>Merci !</a:t>
            </a:r>
            <a:endParaRPr/>
          </a:p>
        </p:txBody>
      </p:sp>
      <p:sp>
        <p:nvSpPr>
          <p:cNvPr id="406" name="Google Shape;406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4084"/>
              <a:buNone/>
            </a:pPr>
            <a:r>
              <a:rPr lang="fr" b="1"/>
              <a:t>Mission</a:t>
            </a:r>
            <a:br>
              <a:rPr lang="fr"/>
            </a:b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À partir des </a:t>
            </a:r>
            <a:r>
              <a:rPr lang="fr" u="sng">
                <a:solidFill>
                  <a:schemeClr val="hlink"/>
                </a:solidFill>
                <a:hlinkClick r:id="rId3"/>
              </a:rPr>
              <a:t>relevés déjà réalisés en 2015 et 2016</a:t>
            </a:r>
            <a:r>
              <a:rPr lang="fr"/>
              <a:t> </a:t>
            </a:r>
            <a:endParaRPr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prédire</a:t>
            </a:r>
            <a:endParaRPr/>
          </a:p>
          <a:p>
            <a:pPr marL="609585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b="1"/>
              <a:t>les émissions de CO2</a:t>
            </a:r>
            <a:r>
              <a:rPr lang="fr"/>
              <a:t> et </a:t>
            </a:r>
            <a:endParaRPr/>
          </a:p>
          <a:p>
            <a:pPr marL="609585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b="1"/>
              <a:t>la consommation totale d’énergie</a:t>
            </a:r>
            <a:r>
              <a:rPr lang="fr"/>
              <a:t> </a:t>
            </a:r>
            <a:endParaRPr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de </a:t>
            </a:r>
            <a:r>
              <a:rPr lang="fr" u="sng">
                <a:solidFill>
                  <a:srgbClr val="FF0000"/>
                </a:solidFill>
              </a:rPr>
              <a:t>bâtiments commerciales </a:t>
            </a:r>
            <a:r>
              <a:rPr lang="fr"/>
              <a:t>en Seattle pour lesquels elles n’ont pas encore été mesurées</a:t>
            </a:r>
            <a:endParaRPr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évaluer l’intérêt de l’</a:t>
            </a:r>
            <a:r>
              <a:rPr lang="fr" u="sng">
                <a:solidFill>
                  <a:schemeClr val="hlink"/>
                </a:solidFill>
                <a:hlinkClick r:id="rId4"/>
              </a:rPr>
              <a:t>ENERGY STAR Score</a:t>
            </a:r>
            <a:r>
              <a:rPr lang="fr"/>
              <a:t> pour la prédiction d’émissions</a:t>
            </a:r>
            <a:endParaRPr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626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b="1"/>
              <a:t>Contraintes</a:t>
            </a:r>
            <a:endParaRPr/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95295" lvl="0" indent="-3428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basé sur les données déclaratives du permis d'exploitation commerciale </a:t>
            </a:r>
            <a:endParaRPr/>
          </a:p>
          <a:p>
            <a:pPr marL="1104881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/>
              <a:t>taille des bâtiments</a:t>
            </a:r>
            <a:endParaRPr/>
          </a:p>
          <a:p>
            <a:pPr marL="1104881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/>
              <a:t>Usage des bâtiments</a:t>
            </a:r>
            <a:endParaRPr/>
          </a:p>
          <a:p>
            <a:pPr marL="1104881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/>
              <a:t>mention de travaux récents, </a:t>
            </a:r>
            <a:endParaRPr/>
          </a:p>
          <a:p>
            <a:pPr marL="1104881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/>
              <a:t>date de construction</a:t>
            </a:r>
            <a:br>
              <a:rPr lang="fr"/>
            </a:br>
            <a:endParaRPr/>
          </a:p>
          <a:p>
            <a:pPr marL="609585" lvl="0" indent="-3344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4800" y="4798827"/>
            <a:ext cx="3215440" cy="147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r-FR"/>
              <a:t>Interprétation de la problématique</a:t>
            </a:r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dirty="0"/>
              <a:t>Les variables cibles (</a:t>
            </a:r>
            <a:r>
              <a:rPr lang="fr-FR" dirty="0" err="1"/>
              <a:t>targets</a:t>
            </a:r>
            <a:r>
              <a:rPr lang="fr-FR" dirty="0"/>
              <a:t>) à prédire</a:t>
            </a:r>
          </a:p>
          <a:p>
            <a:pPr lvl="0"/>
            <a:endParaRPr lang="fr-FR" dirty="0"/>
          </a:p>
          <a:p>
            <a:pPr lvl="0"/>
            <a:r>
              <a:rPr lang="fr-FR" dirty="0" err="1"/>
              <a:t>SiteEnergyUse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</a:t>
            </a:r>
          </a:p>
          <a:p>
            <a:pPr lvl="0"/>
            <a:r>
              <a:rPr lang="fr-FR" dirty="0" err="1"/>
              <a:t>TotalGHGEmissions</a:t>
            </a:r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r>
              <a:rPr lang="fr-FR" dirty="0"/>
              <a:t>Cibles alternatifs:</a:t>
            </a:r>
          </a:p>
          <a:p>
            <a:pPr lvl="0"/>
            <a:r>
              <a:rPr lang="fr-FR" dirty="0"/>
              <a:t>A. divise par superficie (Ground </a:t>
            </a:r>
            <a:r>
              <a:rPr lang="fr-FR" dirty="0" err="1"/>
              <a:t>Floor</a:t>
            </a:r>
            <a:r>
              <a:rPr lang="fr-FR" dirty="0"/>
              <a:t> Area) </a:t>
            </a:r>
          </a:p>
          <a:p>
            <a:pPr lvl="0"/>
            <a:r>
              <a:rPr lang="fr-FR" dirty="0" err="1"/>
              <a:t>SiteEUI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/</a:t>
            </a:r>
            <a:r>
              <a:rPr lang="fr-FR" dirty="0" err="1"/>
              <a:t>sf</a:t>
            </a:r>
            <a:r>
              <a:rPr lang="fr-FR" dirty="0"/>
              <a:t>)</a:t>
            </a:r>
          </a:p>
          <a:p>
            <a:pPr lvl="0"/>
            <a:r>
              <a:rPr lang="fr-FR" dirty="0" err="1"/>
              <a:t>GHGEmissionsIntensity</a:t>
            </a:r>
            <a:endParaRPr lang="fr-FR" dirty="0"/>
          </a:p>
          <a:p>
            <a:pPr lvl="0"/>
            <a:endParaRPr lang="fr-FR" dirty="0"/>
          </a:p>
          <a:p>
            <a:pPr lvl="0"/>
            <a:r>
              <a:rPr lang="fr-FR" dirty="0"/>
              <a:t>B. Valeurs normalisés par le météo de chaque année</a:t>
            </a:r>
          </a:p>
          <a:p>
            <a:pPr lvl="0"/>
            <a:endParaRPr lang="fr-FR" dirty="0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fr-FR"/>
              <a:t>Basé sur les variables fournies:</a:t>
            </a:r>
          </a:p>
          <a:p>
            <a:pPr lvl="0"/>
            <a:endParaRPr lang="fr-FR"/>
          </a:p>
          <a:p>
            <a:pPr lvl="0"/>
            <a:r>
              <a:rPr lang="fr-FR"/>
              <a:t>Localisation (adresse, quartier, zipcode, latitude, longitude)</a:t>
            </a:r>
          </a:p>
          <a:p>
            <a:pPr lvl="0"/>
            <a:r>
              <a:rPr lang="fr-FR"/>
              <a:t>Physique (nb. bâtiments / étages, année de construction)</a:t>
            </a:r>
          </a:p>
          <a:p>
            <a:pPr lvl="0"/>
            <a:r>
              <a:rPr lang="fr-FR"/>
              <a:t>Types d’usage (primaire, secondaire, tertiaire)</a:t>
            </a:r>
          </a:p>
          <a:p>
            <a:pPr lvl="0"/>
            <a:r>
              <a:rPr lang="fr-FR"/>
              <a:t>Superficies pour chaque type d’usage</a:t>
            </a:r>
          </a:p>
          <a:p>
            <a:pPr lvl="0"/>
            <a:endParaRPr lang="fr-FR"/>
          </a:p>
          <a:p>
            <a:pPr lvl="0"/>
            <a:r>
              <a:rPr lang="fr-FR"/>
              <a:t>ENERGYSTARScore</a:t>
            </a:r>
          </a:p>
          <a:p>
            <a:pPr lvl="0"/>
            <a:endParaRPr lang="fr-FR"/>
          </a:p>
          <a:p>
            <a:pPr lvl="0"/>
            <a:r>
              <a:rPr lang="fr-FR"/>
              <a:t>Consommations électriques, gaz, vapeur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111" name="Google Shape;111;p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"/>
              <a:pPr lvl="0"/>
              <a:t>5</a:t>
            </a:fld>
            <a:endParaRPr lang="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r-FR"/>
              <a:t>Utilisation de Machine Learning</a:t>
            </a:r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Les variable cibles sont numériques continue, </a:t>
            </a:r>
          </a:p>
          <a:p>
            <a:pPr lvl="0"/>
            <a:r>
              <a:rPr lang="fr-FR"/>
              <a:t>Des données d’entrainement avec des valeurs connus</a:t>
            </a:r>
          </a:p>
          <a:p>
            <a:pPr lvl="0"/>
            <a:r>
              <a:rPr lang="fr-FR"/>
              <a:t>Régression supervisé</a:t>
            </a:r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D520F-BD25-4C56-83DA-B0BA8EDE44A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"/>
              <a:pPr lvl="0"/>
              <a:t>6</a:t>
            </a:fld>
            <a:endParaRPr lang="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dirty="0">
                <a:sym typeface="Montserrat"/>
              </a:rPr>
              <a:t>Pistes de recherche envisagées</a:t>
            </a:r>
            <a:endParaRPr dirty="0"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dirty="0"/>
              <a:t>Régression linéaire : Besoin de variables indépendantes non corrélés 🡪 réduction de dimensions</a:t>
            </a:r>
            <a:endParaRPr dirty="0"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>
                <a:solidFill>
                  <a:srgbClr val="FF0000"/>
                </a:solidFill>
              </a:rPr>
              <a:t>Filtrer</a:t>
            </a:r>
            <a:r>
              <a:rPr lang="fr" dirty="0"/>
              <a:t> par les variables moins corrélés entre eux et plus corrélés avec les variables cibles</a:t>
            </a:r>
            <a:endParaRPr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>
                <a:solidFill>
                  <a:srgbClr val="FF0000"/>
                </a:solidFill>
              </a:rPr>
              <a:t>Embedded</a:t>
            </a:r>
            <a:r>
              <a:rPr lang="fr" dirty="0"/>
              <a:t> : Choisir des algorithmes qui trouve les meilleurs variables pour la prédiction</a:t>
            </a:r>
            <a:endParaRPr dirty="0"/>
          </a:p>
          <a:p>
            <a:pPr marL="121917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Par régularisation L1 (Lasso, Ridge, ElasticNet) </a:t>
            </a:r>
            <a:endParaRPr dirty="0"/>
          </a:p>
          <a:p>
            <a:pPr marL="121917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Par arbres de décision (méthodes ensemblistes, ex: Bagging Regressor)</a:t>
            </a:r>
            <a:endParaRPr dirty="0"/>
          </a:p>
          <a:p>
            <a:pPr marL="1219170" lvl="1" indent="-3344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>
                <a:solidFill>
                  <a:srgbClr val="FF0000"/>
                </a:solidFill>
              </a:rPr>
              <a:t>Wrapper</a:t>
            </a:r>
            <a:r>
              <a:rPr lang="fr" dirty="0"/>
              <a:t> : </a:t>
            </a:r>
            <a:endParaRPr dirty="0"/>
          </a:p>
          <a:p>
            <a:pPr marL="121917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Répétition de la régression avec des différent sous-ensembles de variables</a:t>
            </a:r>
            <a:endParaRPr dirty="0"/>
          </a:p>
        </p:txBody>
      </p:sp>
      <p:sp>
        <p:nvSpPr>
          <p:cNvPr id="152" name="Google Shape;152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grpSp>
        <p:nvGrpSpPr>
          <p:cNvPr id="127" name="Google Shape;127;p7"/>
          <p:cNvGrpSpPr/>
          <p:nvPr/>
        </p:nvGrpSpPr>
        <p:grpSpPr>
          <a:xfrm>
            <a:off x="1709057" y="2418349"/>
            <a:ext cx="8617338" cy="523181"/>
            <a:chOff x="506652" y="4779131"/>
            <a:chExt cx="8850533" cy="523181"/>
          </a:xfrm>
        </p:grpSpPr>
        <p:sp>
          <p:nvSpPr>
            <p:cNvPr id="128" name="Google Shape;128;p7"/>
            <p:cNvSpPr txBox="1"/>
            <p:nvPr/>
          </p:nvSpPr>
          <p:spPr>
            <a:xfrm>
              <a:off x="506652" y="4779132"/>
              <a:ext cx="1120819" cy="52318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6E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Tous les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variables</a:t>
              </a:r>
              <a:endParaRPr/>
            </a:p>
          </p:txBody>
        </p:sp>
        <p:sp>
          <p:nvSpPr>
            <p:cNvPr id="129" name="Google Shape;129;p7"/>
            <p:cNvSpPr txBox="1"/>
            <p:nvPr/>
          </p:nvSpPr>
          <p:spPr>
            <a:xfrm>
              <a:off x="2946433" y="4779132"/>
              <a:ext cx="1697901" cy="523180"/>
            </a:xfrm>
            <a:prstGeom prst="rect">
              <a:avLst/>
            </a:prstGeom>
            <a:solidFill>
              <a:srgbClr val="EF8600"/>
            </a:solidFill>
            <a:ln w="25400" cap="flat" cmpd="sng">
              <a:solidFill>
                <a:srgbClr val="006E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 meilleur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ensemble</a:t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61689" y="4906038"/>
              <a:ext cx="650527" cy="26936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 txBox="1"/>
            <p:nvPr/>
          </p:nvSpPr>
          <p:spPr>
            <a:xfrm>
              <a:off x="5963295" y="4779131"/>
              <a:ext cx="1287532" cy="52318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6E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Algorithme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(train)</a:t>
              </a:r>
              <a:endParaRPr/>
            </a:p>
          </p:txBody>
        </p:sp>
        <p:sp>
          <p:nvSpPr>
            <p:cNvPr id="132" name="Google Shape;132;p7"/>
            <p:cNvSpPr txBox="1"/>
            <p:nvPr/>
          </p:nvSpPr>
          <p:spPr>
            <a:xfrm>
              <a:off x="8569790" y="4779132"/>
              <a:ext cx="787395" cy="52318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6E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Score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(test)</a:t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4978551" y="4906038"/>
              <a:ext cx="650527" cy="26936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585044" y="4906038"/>
              <a:ext cx="650527" cy="26936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7"/>
          <p:cNvGrpSpPr/>
          <p:nvPr/>
        </p:nvGrpSpPr>
        <p:grpSpPr>
          <a:xfrm>
            <a:off x="1709057" y="5410204"/>
            <a:ext cx="8617338" cy="1317172"/>
            <a:chOff x="1475862" y="5279572"/>
            <a:chExt cx="8850533" cy="1317172"/>
          </a:xfrm>
        </p:grpSpPr>
        <p:sp>
          <p:nvSpPr>
            <p:cNvPr id="136" name="Google Shape;136;p7"/>
            <p:cNvSpPr txBox="1"/>
            <p:nvPr/>
          </p:nvSpPr>
          <p:spPr>
            <a:xfrm>
              <a:off x="3776296" y="5279572"/>
              <a:ext cx="4638361" cy="1317172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Sélection de la meilleur ensemble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" name="Google Shape;137;p7"/>
            <p:cNvGrpSpPr/>
            <p:nvPr/>
          </p:nvGrpSpPr>
          <p:grpSpPr>
            <a:xfrm>
              <a:off x="1475862" y="5664488"/>
              <a:ext cx="8850533" cy="523181"/>
              <a:chOff x="506652" y="4779131"/>
              <a:chExt cx="8850533" cy="523181"/>
            </a:xfrm>
          </p:grpSpPr>
          <p:sp>
            <p:nvSpPr>
              <p:cNvPr id="138" name="Google Shape;138;p7"/>
              <p:cNvSpPr txBox="1"/>
              <p:nvPr/>
            </p:nvSpPr>
            <p:spPr>
              <a:xfrm>
                <a:off x="506652" y="4779132"/>
                <a:ext cx="1120819" cy="523180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6E7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Tous les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variables</a:t>
                </a:r>
                <a:endParaRPr/>
              </a:p>
            </p:txBody>
          </p:sp>
          <p:sp>
            <p:nvSpPr>
              <p:cNvPr id="139" name="Google Shape;139;p7"/>
              <p:cNvSpPr txBox="1"/>
              <p:nvPr/>
            </p:nvSpPr>
            <p:spPr>
              <a:xfrm>
                <a:off x="3055437" y="4779132"/>
                <a:ext cx="1479892" cy="523180"/>
              </a:xfrm>
              <a:prstGeom prst="rect">
                <a:avLst/>
              </a:prstGeom>
              <a:solidFill>
                <a:srgbClr val="EF8600"/>
              </a:solidFill>
              <a:ln w="25400" cap="flat" cmpd="sng">
                <a:solidFill>
                  <a:srgbClr val="006E7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Générer une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ensemble</a:t>
                </a: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1961689" y="4906038"/>
                <a:ext cx="650527" cy="2693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7"/>
              <p:cNvSpPr txBox="1"/>
              <p:nvPr/>
            </p:nvSpPr>
            <p:spPr>
              <a:xfrm>
                <a:off x="5963295" y="4779131"/>
                <a:ext cx="1287532" cy="523180"/>
              </a:xfrm>
              <a:prstGeom prst="rect">
                <a:avLst/>
              </a:prstGeom>
              <a:solidFill>
                <a:srgbClr val="EF8600"/>
              </a:solidFill>
              <a:ln w="25400" cap="flat" cmpd="sng">
                <a:solidFill>
                  <a:srgbClr val="006E7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Algorithme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(train)</a:t>
                </a:r>
                <a:endParaRPr/>
              </a:p>
            </p:txBody>
          </p:sp>
          <p:sp>
            <p:nvSpPr>
              <p:cNvPr id="142" name="Google Shape;142;p7"/>
              <p:cNvSpPr txBox="1"/>
              <p:nvPr/>
            </p:nvSpPr>
            <p:spPr>
              <a:xfrm>
                <a:off x="8569790" y="4779132"/>
                <a:ext cx="787395" cy="523180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06E7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Score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(test)</a:t>
                </a: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4978551" y="4906038"/>
                <a:ext cx="650527" cy="2693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7585044" y="4906038"/>
                <a:ext cx="650527" cy="2693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" name="Google Shape;145;p7"/>
            <p:cNvSpPr/>
            <p:nvPr/>
          </p:nvSpPr>
          <p:spPr>
            <a:xfrm rot="10800000">
              <a:off x="4632960" y="6264632"/>
              <a:ext cx="2999232" cy="249390"/>
            </a:xfrm>
            <a:prstGeom prst="uturnArrow">
              <a:avLst>
                <a:gd name="adj1" fmla="val 22610"/>
                <a:gd name="adj2" fmla="val 25000"/>
                <a:gd name="adj3" fmla="val 54427"/>
                <a:gd name="adj4" fmla="val 61286"/>
                <a:gd name="adj5" fmla="val 97143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7"/>
          <p:cNvGrpSpPr/>
          <p:nvPr/>
        </p:nvGrpSpPr>
        <p:grpSpPr>
          <a:xfrm>
            <a:off x="1709057" y="4026799"/>
            <a:ext cx="8663970" cy="523181"/>
            <a:chOff x="506652" y="4779131"/>
            <a:chExt cx="8850533" cy="523181"/>
          </a:xfrm>
        </p:grpSpPr>
        <p:sp>
          <p:nvSpPr>
            <p:cNvPr id="147" name="Google Shape;147;p7"/>
            <p:cNvSpPr txBox="1"/>
            <p:nvPr/>
          </p:nvSpPr>
          <p:spPr>
            <a:xfrm>
              <a:off x="506652" y="4779132"/>
              <a:ext cx="1120820" cy="52318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6E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Tous les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variables</a:t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1961688" y="4906038"/>
              <a:ext cx="3815899" cy="26936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 txBox="1"/>
            <p:nvPr/>
          </p:nvSpPr>
          <p:spPr>
            <a:xfrm>
              <a:off x="5963295" y="4779131"/>
              <a:ext cx="1287532" cy="523180"/>
            </a:xfrm>
            <a:prstGeom prst="rect">
              <a:avLst/>
            </a:prstGeom>
            <a:solidFill>
              <a:srgbClr val="EF8600"/>
            </a:solidFill>
            <a:ln w="25400" cap="flat" cmpd="sng">
              <a:solidFill>
                <a:srgbClr val="006E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Algorithme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(train)</a:t>
              </a:r>
              <a:endParaRPr/>
            </a:p>
          </p:txBody>
        </p:sp>
        <p:sp>
          <p:nvSpPr>
            <p:cNvPr id="150" name="Google Shape;150;p7"/>
            <p:cNvSpPr txBox="1"/>
            <p:nvPr/>
          </p:nvSpPr>
          <p:spPr>
            <a:xfrm>
              <a:off x="8569790" y="4779132"/>
              <a:ext cx="787395" cy="52318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6E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Score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(test)</a:t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7585044" y="4906038"/>
              <a:ext cx="650527" cy="26936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02 Nettoyage et analyse exploratoire</a:t>
            </a:r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"/>
              <a:pPr lvl="0"/>
              <a:t>8</a:t>
            </a:fld>
            <a:endParaRPr lang="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r-FR"/>
              <a:t>Nettoyage des données</a:t>
            </a:r>
          </a:p>
        </p:txBody>
      </p:sp>
      <p:sp>
        <p:nvSpPr>
          <p:cNvPr id="202" name="Google Shape;202;p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"/>
              <a:pPr lvl="0"/>
              <a:t>9</a:t>
            </a:fld>
            <a:endParaRPr lang="fr"/>
          </a:p>
        </p:txBody>
      </p:sp>
      <p:sp>
        <p:nvSpPr>
          <p:cNvPr id="164" name="Google Shape;164;p9"/>
          <p:cNvSpPr/>
          <p:nvPr/>
        </p:nvSpPr>
        <p:spPr>
          <a:xfrm>
            <a:off x="392329" y="2704072"/>
            <a:ext cx="1574800" cy="482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Données 2015</a:t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359814" y="4737225"/>
            <a:ext cx="1574800" cy="482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Données 2016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516314" y="1850612"/>
            <a:ext cx="19191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3340 + 3376 registres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 + 47 colonnes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434669" y="5181448"/>
            <a:ext cx="14077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3376 bâtiments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456928" y="3874663"/>
            <a:ext cx="111921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97%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bâtiments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commun</a:t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>
            <a:off x="2447129" y="2683083"/>
            <a:ext cx="1807152" cy="50359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renommer colonnes</a:t>
            </a:r>
            <a:endParaRPr/>
          </a:p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location</a:t>
            </a:r>
            <a:endParaRPr/>
          </a:p>
        </p:txBody>
      </p:sp>
      <p:cxnSp>
        <p:nvCxnSpPr>
          <p:cNvPr id="170" name="Google Shape;170;p9"/>
          <p:cNvCxnSpPr>
            <a:stCxn id="164" idx="3"/>
            <a:endCxn id="169" idx="1"/>
          </p:cNvCxnSpPr>
          <p:nvPr/>
        </p:nvCxnSpPr>
        <p:spPr>
          <a:xfrm rot="10800000" flipH="1">
            <a:off x="1967129" y="2934872"/>
            <a:ext cx="480000" cy="1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9"/>
          <p:cNvSpPr/>
          <p:nvPr/>
        </p:nvSpPr>
        <p:spPr>
          <a:xfrm>
            <a:off x="2387016" y="3497162"/>
            <a:ext cx="1927378" cy="20116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Concaténer </a:t>
            </a:r>
            <a:endParaRPr/>
          </a:p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données</a:t>
            </a:r>
            <a:endParaRPr/>
          </a:p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 et 2016</a:t>
            </a:r>
            <a:endParaRPr/>
          </a:p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Supprimer bâtiments </a:t>
            </a:r>
            <a:endParaRPr/>
          </a:p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communs</a:t>
            </a:r>
            <a:endParaRPr/>
          </a:p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Corriger </a:t>
            </a:r>
            <a:endParaRPr/>
          </a:p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PropertyUseType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9"/>
          <p:cNvCxnSpPr>
            <a:stCxn id="169" idx="2"/>
            <a:endCxn id="171" idx="0"/>
          </p:cNvCxnSpPr>
          <p:nvPr/>
        </p:nvCxnSpPr>
        <p:spPr>
          <a:xfrm rot="-5400000" flipH="1">
            <a:off x="3195755" y="3341623"/>
            <a:ext cx="310500" cy="600"/>
          </a:xfrm>
          <a:prstGeom prst="bentConnector3">
            <a:avLst>
              <a:gd name="adj1" fmla="val 52043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" name="Google Shape;173;p9"/>
          <p:cNvCxnSpPr>
            <a:stCxn id="165" idx="3"/>
            <a:endCxn id="171" idx="2"/>
          </p:cNvCxnSpPr>
          <p:nvPr/>
        </p:nvCxnSpPr>
        <p:spPr>
          <a:xfrm>
            <a:off x="1934614" y="4978525"/>
            <a:ext cx="1416000" cy="530400"/>
          </a:xfrm>
          <a:prstGeom prst="bentConnector4">
            <a:avLst>
              <a:gd name="adj1" fmla="val 15975"/>
              <a:gd name="adj2" fmla="val 143087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4" name="Google Shape;174;p9"/>
          <p:cNvSpPr txBox="1"/>
          <p:nvPr/>
        </p:nvSpPr>
        <p:spPr>
          <a:xfrm>
            <a:off x="2965688" y="1899604"/>
            <a:ext cx="13676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6568 registres,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 colonnes</a:t>
            </a:r>
            <a:endParaRPr/>
          </a:p>
        </p:txBody>
      </p:sp>
      <p:cxnSp>
        <p:nvCxnSpPr>
          <p:cNvPr id="175" name="Google Shape;175;p9"/>
          <p:cNvCxnSpPr>
            <a:stCxn id="171" idx="3"/>
            <a:endCxn id="176" idx="1"/>
          </p:cNvCxnSpPr>
          <p:nvPr/>
        </p:nvCxnSpPr>
        <p:spPr>
          <a:xfrm rot="10800000" flipH="1">
            <a:off x="4314394" y="2791210"/>
            <a:ext cx="505500" cy="17118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7" name="Google Shape;177;p9"/>
          <p:cNvCxnSpPr>
            <a:stCxn id="176" idx="2"/>
            <a:endCxn id="178" idx="0"/>
          </p:cNvCxnSpPr>
          <p:nvPr/>
        </p:nvCxnSpPr>
        <p:spPr>
          <a:xfrm rot="-5400000" flipH="1">
            <a:off x="5750203" y="3226714"/>
            <a:ext cx="152400" cy="600"/>
          </a:xfrm>
          <a:prstGeom prst="bentConnector3">
            <a:avLst>
              <a:gd name="adj1" fmla="val 54130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" name="Google Shape;179;p9"/>
          <p:cNvCxnSpPr>
            <a:stCxn id="180" idx="2"/>
            <a:endCxn id="181" idx="0"/>
          </p:cNvCxnSpPr>
          <p:nvPr/>
        </p:nvCxnSpPr>
        <p:spPr>
          <a:xfrm rot="-5400000" flipH="1">
            <a:off x="5732653" y="5267556"/>
            <a:ext cx="187500" cy="600"/>
          </a:xfrm>
          <a:prstGeom prst="bentConnector3">
            <a:avLst>
              <a:gd name="adj1" fmla="val 53416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82" name="Google Shape;182;p9"/>
          <p:cNvGrpSpPr/>
          <p:nvPr/>
        </p:nvGrpSpPr>
        <p:grpSpPr>
          <a:xfrm>
            <a:off x="4764401" y="2431780"/>
            <a:ext cx="2123404" cy="4079857"/>
            <a:chOff x="4764401" y="2431780"/>
            <a:chExt cx="2123404" cy="4079857"/>
          </a:xfrm>
        </p:grpSpPr>
        <p:sp>
          <p:nvSpPr>
            <p:cNvPr id="176" name="Google Shape;176;p9"/>
            <p:cNvSpPr/>
            <p:nvPr/>
          </p:nvSpPr>
          <p:spPr>
            <a:xfrm>
              <a:off x="4819940" y="2431780"/>
              <a:ext cx="2012326" cy="71903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spAutoFit/>
            </a:bodyPr>
            <a:lstStyle/>
            <a:p>
              <a:pPr marL="152396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>
                  <a:solidFill>
                    <a:schemeClr val="dk1"/>
                  </a:solidFill>
                </a:rPr>
                <a:t>Éliminer</a:t>
              </a:r>
              <a:r>
                <a:rPr lang="f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les bâtiments résidentiels (&gt;50% des bâtiments)</a:t>
              </a: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764401" y="4024185"/>
              <a:ext cx="2123404" cy="114992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spAutoFit/>
            </a:bodyPr>
            <a:lstStyle/>
            <a:p>
              <a:pPr marL="152396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Eliminer 23 bâtiments avec</a:t>
              </a:r>
              <a:endParaRPr/>
            </a:p>
            <a:p>
              <a:pPr marL="152396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60% variation de consommation</a:t>
              </a:r>
              <a:endParaRPr/>
            </a:p>
            <a:p>
              <a:pPr marL="152396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entre années </a:t>
              </a: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4764401" y="5361716"/>
              <a:ext cx="2123404" cy="114992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spAutoFit/>
            </a:bodyPr>
            <a:lstStyle/>
            <a:p>
              <a:pPr marL="152396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Eliminer registres données manquantes </a:t>
              </a:r>
              <a:endParaRPr/>
            </a:p>
            <a:p>
              <a:pPr marL="152396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(valeurs cibles, nombre d’étages, erreurs de superficie) </a:t>
              </a: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4819940" y="3303102"/>
              <a:ext cx="2012326" cy="50359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spAutoFit/>
            </a:bodyPr>
            <a:lstStyle/>
            <a:p>
              <a:pPr marL="152396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Eliminer 117 registres non-compliant status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3" name="Google Shape;183;p9"/>
          <p:cNvCxnSpPr>
            <a:stCxn id="178" idx="2"/>
            <a:endCxn id="180" idx="0"/>
          </p:cNvCxnSpPr>
          <p:nvPr/>
        </p:nvCxnSpPr>
        <p:spPr>
          <a:xfrm rot="-5400000" flipH="1">
            <a:off x="5717653" y="3915142"/>
            <a:ext cx="217500" cy="600"/>
          </a:xfrm>
          <a:prstGeom prst="bentConnector3">
            <a:avLst>
              <a:gd name="adj1" fmla="val 52918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84" name="Google Shape;184;p9"/>
          <p:cNvGrpSpPr/>
          <p:nvPr/>
        </p:nvGrpSpPr>
        <p:grpSpPr>
          <a:xfrm>
            <a:off x="459645" y="1240901"/>
            <a:ext cx="11123893" cy="630572"/>
            <a:chOff x="2717" y="0"/>
            <a:chExt cx="11123893" cy="630572"/>
          </a:xfrm>
        </p:grpSpPr>
        <p:sp>
          <p:nvSpPr>
            <p:cNvPr id="185" name="Google Shape;185;p9"/>
            <p:cNvSpPr/>
            <p:nvPr/>
          </p:nvSpPr>
          <p:spPr>
            <a:xfrm>
              <a:off x="2717" y="0"/>
              <a:ext cx="2418237" cy="630572"/>
            </a:xfrm>
            <a:prstGeom prst="chevron">
              <a:avLst>
                <a:gd name="adj" fmla="val 50000"/>
              </a:avLst>
            </a:prstGeom>
            <a:solidFill>
              <a:srgbClr val="4185F2">
                <a:alpha val="8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 txBox="1"/>
            <p:nvPr/>
          </p:nvSpPr>
          <p:spPr>
            <a:xfrm>
              <a:off x="318003" y="0"/>
              <a:ext cx="1787665" cy="630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21325" rIns="21325" bIns="21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fr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données brutes</a:t>
              </a: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2179131" y="0"/>
              <a:ext cx="2418237" cy="630572"/>
            </a:xfrm>
            <a:prstGeom prst="chevron">
              <a:avLst>
                <a:gd name="adj" fmla="val 50000"/>
              </a:avLst>
            </a:prstGeom>
            <a:solidFill>
              <a:srgbClr val="4185F2">
                <a:alpha val="80000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 txBox="1"/>
            <p:nvPr/>
          </p:nvSpPr>
          <p:spPr>
            <a:xfrm>
              <a:off x="2494417" y="0"/>
              <a:ext cx="1787665" cy="630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21325" rIns="21325" bIns="21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fr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fusion</a:t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4355545" y="0"/>
              <a:ext cx="2418237" cy="630572"/>
            </a:xfrm>
            <a:prstGeom prst="chevron">
              <a:avLst>
                <a:gd name="adj" fmla="val 50000"/>
              </a:avLst>
            </a:prstGeom>
            <a:solidFill>
              <a:srgbClr val="4185F2">
                <a:alpha val="6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 txBox="1"/>
            <p:nvPr/>
          </p:nvSpPr>
          <p:spPr>
            <a:xfrm>
              <a:off x="4670831" y="0"/>
              <a:ext cx="1787665" cy="630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21325" rIns="21325" bIns="21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fr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éliminer valeurs aberrantes</a:t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6568095" y="0"/>
              <a:ext cx="2418237" cy="630572"/>
            </a:xfrm>
            <a:prstGeom prst="chevron">
              <a:avLst>
                <a:gd name="adj" fmla="val 50000"/>
              </a:avLst>
            </a:prstGeom>
            <a:solidFill>
              <a:srgbClr val="4185F2">
                <a:alpha val="60000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 txBox="1"/>
            <p:nvPr/>
          </p:nvSpPr>
          <p:spPr>
            <a:xfrm>
              <a:off x="6883381" y="0"/>
              <a:ext cx="1787665" cy="630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21325" rIns="21325" bIns="21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fr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éliminer colonnes</a:t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8708373" y="0"/>
              <a:ext cx="2418237" cy="630572"/>
            </a:xfrm>
            <a:prstGeom prst="chevron">
              <a:avLst>
                <a:gd name="adj" fmla="val 50000"/>
              </a:avLst>
            </a:prstGeom>
            <a:solidFill>
              <a:srgbClr val="4185F2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 txBox="1"/>
            <p:nvPr/>
          </p:nvSpPr>
          <p:spPr>
            <a:xfrm>
              <a:off x="9023659" y="0"/>
              <a:ext cx="1787665" cy="630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21325" rIns="21325" bIns="21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fr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corriger valeurs</a:t>
              </a:r>
              <a:endParaRPr/>
            </a:p>
          </p:txBody>
        </p:sp>
      </p:grpSp>
      <p:sp>
        <p:nvSpPr>
          <p:cNvPr id="195" name="Google Shape;195;p9"/>
          <p:cNvSpPr/>
          <p:nvPr/>
        </p:nvSpPr>
        <p:spPr>
          <a:xfrm>
            <a:off x="7336036" y="5508857"/>
            <a:ext cx="2012326" cy="71903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Eliminer colonnes trop vides (county district, outliers,..)</a:t>
            </a:r>
            <a:endParaRPr/>
          </a:p>
        </p:txBody>
      </p:sp>
      <p:sp>
        <p:nvSpPr>
          <p:cNvPr id="196" name="Google Shape;196;p9"/>
          <p:cNvSpPr/>
          <p:nvPr/>
        </p:nvSpPr>
        <p:spPr>
          <a:xfrm>
            <a:off x="7336036" y="4716235"/>
            <a:ext cx="2012326" cy="50359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Eliminer colonnes non-pertinentes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5437005" y="1880573"/>
            <a:ext cx="13676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2986 registres,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 colonnes</a:t>
            </a:r>
            <a:endParaRPr/>
          </a:p>
        </p:txBody>
      </p:sp>
      <p:sp>
        <p:nvSpPr>
          <p:cNvPr id="198" name="Google Shape;198;p9"/>
          <p:cNvSpPr/>
          <p:nvPr/>
        </p:nvSpPr>
        <p:spPr>
          <a:xfrm>
            <a:off x="7336036" y="2599036"/>
            <a:ext cx="2012326" cy="17962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Eliminer colonnes non-disponibles au moment de prédire la consommation pour des nouveaux bâtiments (consommation électrique, gaz)</a:t>
            </a:r>
            <a:endParaRPr/>
          </a:p>
        </p:txBody>
      </p:sp>
      <p:sp>
        <p:nvSpPr>
          <p:cNvPr id="199" name="Google Shape;199;p9"/>
          <p:cNvSpPr/>
          <p:nvPr/>
        </p:nvSpPr>
        <p:spPr>
          <a:xfrm>
            <a:off x="9722746" y="2749027"/>
            <a:ext cx="2012326" cy="17962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Corriger neighborhood,</a:t>
            </a:r>
            <a:endParaRPr/>
          </a:p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39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Remplir PropertyUseType / superficie=0 pour secondary et tertiary use type==NA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7674662" y="1880573"/>
            <a:ext cx="13676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2986 registres,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 colonnes</a:t>
            </a:r>
            <a:endParaRPr/>
          </a:p>
        </p:txBody>
      </p:sp>
      <p:sp>
        <p:nvSpPr>
          <p:cNvPr id="201" name="Google Shape;201;p9"/>
          <p:cNvSpPr txBox="1"/>
          <p:nvPr/>
        </p:nvSpPr>
        <p:spPr>
          <a:xfrm>
            <a:off x="9912319" y="1901480"/>
            <a:ext cx="13676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2986 registres,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 colonnes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SpearmintCustom">
  <a:themeElements>
    <a:clrScheme name="G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SpearmintCustom" id="{20769A2B-7F70-4833-87AE-3DD3A1E17310}" vid="{36D87988-1D16-49B5-AA43-108AE6E8A2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GoSpearmintCustom</Template>
  <TotalTime>147</TotalTime>
  <Words>932</Words>
  <Application>Microsoft Office PowerPoint</Application>
  <PresentationFormat>Widescreen</PresentationFormat>
  <Paragraphs>282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Montserrat</vt:lpstr>
      <vt:lpstr>Arial</vt:lpstr>
      <vt:lpstr>Lato</vt:lpstr>
      <vt:lpstr>Proxima Nova</vt:lpstr>
      <vt:lpstr>Calibri</vt:lpstr>
      <vt:lpstr>GoSpearmintCustom</vt:lpstr>
      <vt:lpstr>Anticipez les besoins en consommation électrique de bâtiments</vt:lpstr>
      <vt:lpstr>Sommaire</vt:lpstr>
      <vt:lpstr>01 Présentation de la problématique</vt:lpstr>
      <vt:lpstr>Mission </vt:lpstr>
      <vt:lpstr>Interprétation de la problématique</vt:lpstr>
      <vt:lpstr>Utilisation de Machine Learning</vt:lpstr>
      <vt:lpstr>Pistes de recherche envisagées</vt:lpstr>
      <vt:lpstr>02 Nettoyage et analyse exploratoire</vt:lpstr>
      <vt:lpstr>Nettoyage des données</vt:lpstr>
      <vt:lpstr>Analyse Exploratoire</vt:lpstr>
      <vt:lpstr>PowerPoint Presentation</vt:lpstr>
      <vt:lpstr>03 Feature Engineering</vt:lpstr>
      <vt:lpstr>Réduction de la dimensionnalité des catégories existants : Avant</vt:lpstr>
      <vt:lpstr>Réduction de dimensionnalité des catégories existants </vt:lpstr>
      <vt:lpstr>PowerPoint Presentation</vt:lpstr>
      <vt:lpstr>Pre-processing des données</vt:lpstr>
      <vt:lpstr>Techniques de sélection des « features »</vt:lpstr>
      <vt:lpstr>Pourquoi sélectionner les « features »</vt:lpstr>
      <vt:lpstr>04. Modélisation effectuées</vt:lpstr>
      <vt:lpstr>Modélisation piste 1: Filtres</vt:lpstr>
      <vt:lpstr>Filtre par Variance Inflation Factor</vt:lpstr>
      <vt:lpstr>Filtre par Best</vt:lpstr>
      <vt:lpstr>Modélisation piste 2: Embedded</vt:lpstr>
      <vt:lpstr>Régularisation L1 avec Lasso</vt:lpstr>
      <vt:lpstr>BaggingTreeRegressor</vt:lpstr>
      <vt:lpstr>Modélisation piste 3: Wrapper</vt:lpstr>
      <vt:lpstr>Recursive Feature Elimination </vt:lpstr>
      <vt:lpstr>Comparaison des modèles</vt:lpstr>
      <vt:lpstr>05 Le modèle final sélectionné</vt:lpstr>
      <vt:lpstr>PowerPoint Presentation</vt:lpstr>
      <vt:lpstr>Modèle finale : améliorations effectuées</vt:lpstr>
      <vt:lpstr>06 Conclusion et améliorations à faire</vt:lpstr>
      <vt:lpstr>Conclusions</vt:lpstr>
      <vt:lpstr>Améliorations à faire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électrique de bâtiments</dc:title>
  <dc:creator>Mark Creasey</dc:creator>
  <cp:lastModifiedBy>Mark Creasey</cp:lastModifiedBy>
  <cp:revision>6</cp:revision>
  <dcterms:created xsi:type="dcterms:W3CDTF">2022-02-06T09:59:18Z</dcterms:created>
  <dcterms:modified xsi:type="dcterms:W3CDTF">2022-02-23T21:02:30Z</dcterms:modified>
</cp:coreProperties>
</file>