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1" r:id="rId2"/>
    <p:sldId id="272" r:id="rId3"/>
    <p:sldId id="267" r:id="rId4"/>
    <p:sldId id="262" r:id="rId5"/>
    <p:sldId id="265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30"/>
  </p:normalViewPr>
  <p:slideViewPr>
    <p:cSldViewPr snapToGrid="0">
      <p:cViewPr varScale="1">
        <p:scale>
          <a:sx n="71" d="100"/>
          <a:sy n="71" d="100"/>
        </p:scale>
        <p:origin x="4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C2452-6E74-BB46-BF3A-CA25C2FACA65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73242-A30A-FB46-897A-1E78A7ABB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1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B2CE-2B47-6463-4077-7E5FFF606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F3FF9-A960-1C7A-374B-3707EF781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21CB7-2A72-C447-2C93-B18906A5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7FA-2BC7-024D-8E63-A57F6DC8E546}" type="datetime1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AD01F-C300-893F-62DB-F4D81FF17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380AC-B858-BD5C-2EE4-968A0A7E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9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F126-1AF8-8865-7903-C914E862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8B664-C35A-73D9-F2CE-DBFDC2D59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BECE2-B352-5E4E-AD38-09FC3252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C222-3C23-844B-A32B-243452935EFB}" type="datetime1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D7C74-AC95-46DF-3E12-AAA5CE0A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F4E94-A432-B7C0-9AC1-7D353D13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7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384844-1262-BA7E-BEE1-820A77437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C9C2B-861E-4A61-68C5-24FA1B2D5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5A499-51A6-EBA1-EB92-85D0AB16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62B6-D43E-DF4B-B42F-18FB3930DBD4}" type="datetime1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6D6AB-5BEC-EF81-1642-B08816CA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36B09-9023-D67F-7BA5-49807152D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9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3D5B-BB2E-7424-B5EE-4A3884330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2F908-3563-1F0E-24FA-EFF4116ED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D9CEB-F71D-819A-F5EF-4D2B6AF8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1587-3753-AE40-9623-50B0634BC3B6}" type="datetime1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CF0BA-1B56-B986-49CB-A2D64251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C97E6-A79A-FD78-2788-10E7ECB2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7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5898-704E-5BBC-17E2-7D745310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F25DB-4CBB-C491-9124-E3519D9B6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1BF14-8488-8A08-A880-948D705F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8465-6FA3-5641-B4BC-B7CE0CCB862B}" type="datetime1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02ED1-987D-31FF-3BDF-6CB3503C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C3973-B1D0-E926-0268-3B85FE1B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2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5730-2890-9DE3-4AE1-3AF9EA14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27DDA-2B19-ABE8-83E1-D57E06F2A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16ED1-7A7E-4F65-3C83-37322D357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75C4A-DD83-667E-0740-0C67F616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3406-48B1-1044-926C-2A42C2AA29D1}" type="datetime1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89B4F-8C17-11D3-AA84-015663F4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0512F-CBE1-87EC-2651-634349E1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7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2EF5-C540-0DD0-2B98-FA35E30B0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96145-87DB-2930-33D3-41E957064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853A4-A758-35C2-7F50-DDD419139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82523-A600-913B-4490-766EFC1FC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D8ECA-7025-6A60-4842-C5879B2D8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1349F-AADE-8DA2-F488-A89E9625C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4737-E16F-2B44-90FF-1F60D589BAD4}" type="datetime1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9826E3-1662-E83B-2C60-0E5AB8CA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DB8C4D-FDCF-F115-031D-BCE2CFC0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C819-3871-9A04-C21A-57511D29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4CB48-E500-2AF5-02ED-24033CECB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D64D-6D7C-0644-B0F6-3E84EAB034B8}" type="datetime1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44AB9-A97C-09E3-D939-6CA88ACC0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0DC5F-B6E1-404A-94E3-F945A35A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43D7B-4131-2DA3-035E-FCD06150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76DA-7DD8-184C-AFC8-EFF50C03D2CE}" type="datetime1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DAE1C-54C1-1289-E351-3C88B5C2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F282B-8FE3-D6BD-07B5-0382B32F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7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7C4E-8CA0-B42E-C6FE-D39DA8784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3A0D1-27C1-F19F-74FF-A1BDE6C58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AC0B5-6A5C-62FB-C939-0C8F00A88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053CF-1E0B-980C-7118-FBEFE6AD5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A4CF-778E-E142-B4B5-332BD2C85D52}" type="datetime1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EFA31-12BC-0028-1C98-3DEA993A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B92F9-CBA7-E1A2-BB12-2077EDEC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FE08-FDB4-828B-7251-3F5DCBEA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B2A27C-4EE8-B19E-09E6-863D099B1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2C05C-38A7-545F-676C-CC04E09F7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27FBD-BFC2-C862-B3DA-3CEEE46F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9716-DA30-604F-998E-DF74968F1B70}" type="datetime1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D1FC7-6A55-0CDD-45F7-8D3493E49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4626F-52DA-2BBF-2951-1D701AB4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002FD-3BC5-2AA1-B500-B995AA27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BF1A8-0226-5BA5-9E7C-C030C171E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C3DA1-14C9-6947-E2AF-963CBE1E8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5AFDDE-DADE-0545-A0FF-5DCC987E6C72}" type="datetime1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DD64C-5C28-2916-8DB2-5BA13F34B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186E5-A5A1-DA9B-8EFE-1499D96F3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3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B35B2E-6863-D82B-ED47-FA89E0F8F769}"/>
              </a:ext>
            </a:extLst>
          </p:cNvPr>
          <p:cNvSpPr txBox="1"/>
          <p:nvPr/>
        </p:nvSpPr>
        <p:spPr>
          <a:xfrm>
            <a:off x="214489" y="248356"/>
            <a:ext cx="117696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Summary: Automating predictable, reproducible Synthetic Cell generation.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B7C1F-90DF-5236-B94B-3EB16D7EDC46}"/>
              </a:ext>
            </a:extLst>
          </p:cNvPr>
          <p:cNvSpPr txBox="1"/>
          <p:nvPr/>
        </p:nvSpPr>
        <p:spPr>
          <a:xfrm>
            <a:off x="11734282" y="6386945"/>
            <a:ext cx="4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A87C2-B971-924F-8687-C15719EACC4F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EC89289-C9C1-74A7-A749-1F46949FE76B}"/>
              </a:ext>
            </a:extLst>
          </p:cNvPr>
          <p:cNvGrpSpPr/>
          <p:nvPr/>
        </p:nvGrpSpPr>
        <p:grpSpPr>
          <a:xfrm>
            <a:off x="242193" y="1427617"/>
            <a:ext cx="11748652" cy="1077218"/>
            <a:chOff x="214489" y="2854036"/>
            <a:chExt cx="11748652" cy="107721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0732C3B-DE54-3C80-754F-2A8DC5C1DAF8}"/>
                </a:ext>
              </a:extLst>
            </p:cNvPr>
            <p:cNvSpPr/>
            <p:nvPr/>
          </p:nvSpPr>
          <p:spPr>
            <a:xfrm>
              <a:off x="214489" y="2854036"/>
              <a:ext cx="11748652" cy="107721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E514B0-9FA3-EE44-45D0-094F55B4C580}"/>
                </a:ext>
              </a:extLst>
            </p:cNvPr>
            <p:cNvSpPr txBox="1"/>
            <p:nvPr/>
          </p:nvSpPr>
          <p:spPr>
            <a:xfrm>
              <a:off x="301205" y="2898015"/>
              <a:ext cx="1158958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Vesicle manufacturing must be possible </a:t>
              </a:r>
              <a:r>
                <a:rPr lang="en-US" b="1" dirty="0"/>
                <a:t>on-site, on-demand</a:t>
              </a:r>
              <a:r>
                <a:rPr lang="en-US" dirty="0"/>
                <a:t>, with a </a:t>
              </a:r>
              <a:r>
                <a:rPr lang="en-US" b="1" dirty="0"/>
                <a:t>suitable </a:t>
              </a:r>
              <a:r>
                <a:rPr lang="en-US" b="1" dirty="0" err="1"/>
                <a:t>monodispersity</a:t>
              </a:r>
              <a:r>
                <a:rPr lang="en-US" b="1" dirty="0"/>
                <a:t> </a:t>
              </a:r>
              <a:r>
                <a:rPr lang="en-US" dirty="0"/>
                <a:t>in vesicle </a:t>
              </a:r>
              <a:r>
                <a:rPr lang="en-US" b="1" dirty="0"/>
                <a:t>size</a:t>
              </a:r>
              <a:r>
                <a:rPr lang="en-US" dirty="0"/>
                <a:t>, and characterized in minutes. This common task remains challenging for researchers. Solution: build a low-cost, integrated system with computational metrology for non-expert vesicle production.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06051A6-C2C0-B8F8-6D30-C5E12EFEDDC8}"/>
              </a:ext>
            </a:extLst>
          </p:cNvPr>
          <p:cNvSpPr txBox="1"/>
          <p:nvPr/>
        </p:nvSpPr>
        <p:spPr>
          <a:xfrm>
            <a:off x="201155" y="2492869"/>
            <a:ext cx="11506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796E6"/>
                </a:solidFill>
                <a:latin typeface="Consolas" panose="020B0609020204030204" pitchFamily="49" charset="0"/>
              </a:rPr>
              <a:t>Deliverables</a:t>
            </a:r>
            <a:r>
              <a:rPr lang="en-US" dirty="0">
                <a:solidFill>
                  <a:srgbClr val="6796E6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7CE97F-0BE3-25D7-4B8D-E14A4A4F2B1D}"/>
              </a:ext>
            </a:extLst>
          </p:cNvPr>
          <p:cNvSpPr txBox="1"/>
          <p:nvPr/>
        </p:nvSpPr>
        <p:spPr>
          <a:xfrm>
            <a:off x="328908" y="2993213"/>
            <a:ext cx="118630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796E6"/>
                </a:solidFill>
                <a:latin typeface="Consolas" panose="020B0609020204030204" pitchFamily="49" charset="0"/>
              </a:rPr>
              <a:t>WP1</a:t>
            </a:r>
            <a:r>
              <a:rPr lang="en-US" dirty="0">
                <a:solidFill>
                  <a:srgbClr val="6796E6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Standardized device for Synthetic Cell production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effectLst/>
                <a:latin typeface="Consolas" panose="020B0609020204030204" pitchFamily="49" charset="0"/>
              </a:rPr>
              <a:t>Formation of a microfluidic device for the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reproducible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effectLst/>
                <a:latin typeface="Consolas" panose="020B0609020204030204" pitchFamily="49" charset="0"/>
              </a:rPr>
              <a:t>production of cell-sized (10-50 micron) lipid vesicle based synthetic cells.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Democratized Techniques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b="0" dirty="0">
                <a:effectLst/>
                <a:latin typeface="Consolas" panose="020B0609020204030204" pitchFamily="49" charset="0"/>
              </a:rPr>
              <a:t> We will create a &lt;$10k end-to-end microfluidic chip fabrication system which can reproducibly manufacture devices without expert users.</a:t>
            </a: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6796E6"/>
                </a:solidFill>
                <a:latin typeface="Consolas" panose="020B0609020204030204" pitchFamily="49" charset="0"/>
              </a:rPr>
              <a:t>WP2: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Automation Tools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effectLst/>
                <a:latin typeface="Consolas" panose="020B0609020204030204" pitchFamily="49" charset="0"/>
              </a:rPr>
              <a:t>An affordable vision based microfluidic controller for automation of synthetic cell production. Automation achieved using cheap Raspberry Pi compatible controller.</a:t>
            </a: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WP3: Biological Integration. </a:t>
            </a:r>
            <a:r>
              <a:rPr lang="en-US" dirty="0">
                <a:latin typeface="Consolas" panose="020B0609020204030204" pitchFamily="49" charset="0"/>
              </a:rPr>
              <a:t>Demonstration of robust integration of PURE protein expression systems into microfluidic Giant Lipid vesicles.</a:t>
            </a:r>
            <a:endParaRPr lang="en-US" b="1" dirty="0"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7801B7-BC0D-EF79-881A-D5387A4F01BC}"/>
              </a:ext>
            </a:extLst>
          </p:cNvPr>
          <p:cNvSpPr txBox="1"/>
          <p:nvPr/>
        </p:nvSpPr>
        <p:spPr>
          <a:xfrm>
            <a:off x="328909" y="5886601"/>
            <a:ext cx="118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6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EB7C1F-90DF-5236-B94B-3EB16D7EDC46}"/>
              </a:ext>
            </a:extLst>
          </p:cNvPr>
          <p:cNvSpPr txBox="1"/>
          <p:nvPr/>
        </p:nvSpPr>
        <p:spPr>
          <a:xfrm>
            <a:off x="11734282" y="6386945"/>
            <a:ext cx="4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A87C2-B971-924F-8687-C15719EACC4F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EC89289-C9C1-74A7-A749-1F46949FE76B}"/>
              </a:ext>
            </a:extLst>
          </p:cNvPr>
          <p:cNvGrpSpPr/>
          <p:nvPr/>
        </p:nvGrpSpPr>
        <p:grpSpPr>
          <a:xfrm>
            <a:off x="242193" y="1427617"/>
            <a:ext cx="11748652" cy="1077218"/>
            <a:chOff x="214489" y="2854036"/>
            <a:chExt cx="11748652" cy="107721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0732C3B-DE54-3C80-754F-2A8DC5C1DAF8}"/>
                </a:ext>
              </a:extLst>
            </p:cNvPr>
            <p:cNvSpPr/>
            <p:nvPr/>
          </p:nvSpPr>
          <p:spPr>
            <a:xfrm>
              <a:off x="214489" y="2854036"/>
              <a:ext cx="11748652" cy="107721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E514B0-9FA3-EE44-45D0-094F55B4C580}"/>
                </a:ext>
              </a:extLst>
            </p:cNvPr>
            <p:cNvSpPr txBox="1"/>
            <p:nvPr/>
          </p:nvSpPr>
          <p:spPr>
            <a:xfrm>
              <a:off x="301205" y="2898015"/>
              <a:ext cx="1158958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Vesicle manufacturing must be possible on-site, on-demand, with a suitable </a:t>
              </a:r>
              <a:r>
                <a:rPr lang="en-US" dirty="0" err="1"/>
                <a:t>monodispersity</a:t>
              </a:r>
              <a:r>
                <a:rPr lang="en-US" dirty="0"/>
                <a:t> in vesicle size, and characterized in minutes. This common task remains challenging for researchers. Solution: build a low-cost, integrated system with computational metrology for non-expert vesicle production.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716958E-27D1-ACA5-E693-5A22996B2518}"/>
              </a:ext>
            </a:extLst>
          </p:cNvPr>
          <p:cNvSpPr txBox="1"/>
          <p:nvPr/>
        </p:nvSpPr>
        <p:spPr>
          <a:xfrm>
            <a:off x="228160" y="2525938"/>
            <a:ext cx="11506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796E6"/>
                </a:solidFill>
                <a:latin typeface="Consolas" panose="020B0609020204030204" pitchFamily="49" charset="0"/>
              </a:rPr>
              <a:t>Timeline: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7801B7-BC0D-EF79-881A-D5387A4F01BC}"/>
              </a:ext>
            </a:extLst>
          </p:cNvPr>
          <p:cNvSpPr txBox="1"/>
          <p:nvPr/>
        </p:nvSpPr>
        <p:spPr>
          <a:xfrm>
            <a:off x="328909" y="5886601"/>
            <a:ext cx="118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2EF4E5-CF73-C768-8341-E4404C6285CD}"/>
              </a:ext>
            </a:extLst>
          </p:cNvPr>
          <p:cNvSpPr txBox="1"/>
          <p:nvPr/>
        </p:nvSpPr>
        <p:spPr>
          <a:xfrm>
            <a:off x="624742" y="4026511"/>
            <a:ext cx="118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796E6"/>
                </a:solidFill>
                <a:latin typeface="Consolas" panose="020B0609020204030204" pitchFamily="49" charset="0"/>
              </a:rPr>
              <a:t>WP2: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Automation Tools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57451E-95CD-147F-E3D5-C2FD0D472AB2}"/>
              </a:ext>
            </a:extLst>
          </p:cNvPr>
          <p:cNvSpPr txBox="1"/>
          <p:nvPr/>
        </p:nvSpPr>
        <p:spPr>
          <a:xfrm>
            <a:off x="624744" y="2838676"/>
            <a:ext cx="118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796E6"/>
                </a:solidFill>
                <a:latin typeface="Consolas" panose="020B0609020204030204" pitchFamily="49" charset="0"/>
              </a:rPr>
              <a:t>WP1</a:t>
            </a:r>
            <a:r>
              <a:rPr lang="en-US" dirty="0">
                <a:solidFill>
                  <a:srgbClr val="6796E6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Standardized device for Synthetic Cell production.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12974C-D0C6-47F7-191D-40B239541FAF}"/>
              </a:ext>
            </a:extLst>
          </p:cNvPr>
          <p:cNvSpPr txBox="1"/>
          <p:nvPr/>
        </p:nvSpPr>
        <p:spPr>
          <a:xfrm>
            <a:off x="214489" y="248356"/>
            <a:ext cx="117696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Summary: Automating predictable, reproducible Synthetic Cell generation.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B3B2E-4E1A-F823-5668-5B7AE65B903A}"/>
              </a:ext>
            </a:extLst>
          </p:cNvPr>
          <p:cNvCxnSpPr/>
          <p:nvPr/>
        </p:nvCxnSpPr>
        <p:spPr>
          <a:xfrm>
            <a:off x="753035" y="3756212"/>
            <a:ext cx="108114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A6219F-FC67-D0BA-244E-49FDE5CC11F4}"/>
              </a:ext>
            </a:extLst>
          </p:cNvPr>
          <p:cNvCxnSpPr/>
          <p:nvPr/>
        </p:nvCxnSpPr>
        <p:spPr>
          <a:xfrm>
            <a:off x="779927" y="4984380"/>
            <a:ext cx="108114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3CBC33-CA87-48E9-7946-0109ACCA30D6}"/>
              </a:ext>
            </a:extLst>
          </p:cNvPr>
          <p:cNvSpPr txBox="1"/>
          <p:nvPr/>
        </p:nvSpPr>
        <p:spPr>
          <a:xfrm>
            <a:off x="10076327" y="5118851"/>
            <a:ext cx="263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September, ‘25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4C8935-70C5-0B16-9BC6-97BB007D9A38}"/>
              </a:ext>
            </a:extLst>
          </p:cNvPr>
          <p:cNvCxnSpPr/>
          <p:nvPr/>
        </p:nvCxnSpPr>
        <p:spPr>
          <a:xfrm>
            <a:off x="779925" y="6203589"/>
            <a:ext cx="108114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8EB1A45-939D-84ED-3EEA-123ABF4B8D13}"/>
              </a:ext>
            </a:extLst>
          </p:cNvPr>
          <p:cNvSpPr txBox="1"/>
          <p:nvPr/>
        </p:nvSpPr>
        <p:spPr>
          <a:xfrm>
            <a:off x="10076325" y="6338060"/>
            <a:ext cx="263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September, ‘25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DD01D-6D03-7D0A-16FD-21ABB89EB0FB}"/>
              </a:ext>
            </a:extLst>
          </p:cNvPr>
          <p:cNvSpPr txBox="1"/>
          <p:nvPr/>
        </p:nvSpPr>
        <p:spPr>
          <a:xfrm>
            <a:off x="4061007" y="6329108"/>
            <a:ext cx="263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January, ‘25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62FB60-D868-92A7-2325-B41FF95842CB}"/>
              </a:ext>
            </a:extLst>
          </p:cNvPr>
          <p:cNvSpPr txBox="1"/>
          <p:nvPr/>
        </p:nvSpPr>
        <p:spPr>
          <a:xfrm>
            <a:off x="7632929" y="6329108"/>
            <a:ext cx="263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May, ‘25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506FC0-9DF0-27CF-2DBF-75288AF3526A}"/>
              </a:ext>
            </a:extLst>
          </p:cNvPr>
          <p:cNvSpPr txBox="1"/>
          <p:nvPr/>
        </p:nvSpPr>
        <p:spPr>
          <a:xfrm>
            <a:off x="753035" y="6320131"/>
            <a:ext cx="263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September, ‘24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F87975-9902-2BF1-2C99-A44197C0EF84}"/>
              </a:ext>
            </a:extLst>
          </p:cNvPr>
          <p:cNvSpPr txBox="1"/>
          <p:nvPr/>
        </p:nvSpPr>
        <p:spPr>
          <a:xfrm>
            <a:off x="3227289" y="3422576"/>
            <a:ext cx="215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Finalised Device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A05053-EE8F-CDF7-A856-6F3A7AFA475B}"/>
              </a:ext>
            </a:extLst>
          </p:cNvPr>
          <p:cNvSpPr txBox="1"/>
          <p:nvPr/>
        </p:nvSpPr>
        <p:spPr>
          <a:xfrm>
            <a:off x="328909" y="3414220"/>
            <a:ext cx="215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Device dev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711BB8-368D-14C8-834D-CC7B9DD48E3F}"/>
              </a:ext>
            </a:extLst>
          </p:cNvPr>
          <p:cNvSpPr txBox="1"/>
          <p:nvPr/>
        </p:nvSpPr>
        <p:spPr>
          <a:xfrm>
            <a:off x="328909" y="4627858"/>
            <a:ext cx="324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Code dev on PDMS devices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9801EB-A719-8837-56D4-0D44802A2FE2}"/>
              </a:ext>
            </a:extLst>
          </p:cNvPr>
          <p:cNvSpPr txBox="1"/>
          <p:nvPr/>
        </p:nvSpPr>
        <p:spPr>
          <a:xfrm>
            <a:off x="4168584" y="4660559"/>
            <a:ext cx="324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 on WP1 Device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94B0B4-B2F0-778B-B9FE-6000AD06550E}"/>
              </a:ext>
            </a:extLst>
          </p:cNvPr>
          <p:cNvSpPr txBox="1"/>
          <p:nvPr/>
        </p:nvSpPr>
        <p:spPr>
          <a:xfrm>
            <a:off x="4173063" y="5901572"/>
            <a:ext cx="402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 PURE </a:t>
            </a:r>
            <a:r>
              <a:rPr lang="en-GB" dirty="0" err="1"/>
              <a:t>SynCell</a:t>
            </a:r>
            <a:r>
              <a:rPr lang="en-GB" dirty="0"/>
              <a:t> production on WP1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0BE087-AD5C-FAE3-FF7E-94A2200821AC}"/>
              </a:ext>
            </a:extLst>
          </p:cNvPr>
          <p:cNvSpPr txBox="1"/>
          <p:nvPr/>
        </p:nvSpPr>
        <p:spPr>
          <a:xfrm>
            <a:off x="8454282" y="4585962"/>
            <a:ext cx="324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Automate </a:t>
            </a:r>
            <a:r>
              <a:rPr lang="en-GB" dirty="0" err="1"/>
              <a:t>SynCell</a:t>
            </a:r>
            <a:r>
              <a:rPr lang="en-GB" dirty="0"/>
              <a:t> production</a:t>
            </a:r>
            <a:r>
              <a:rPr lang="en-GB" dirty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FA3BE0-E532-F2CF-4F21-E566C351F1F8}"/>
              </a:ext>
            </a:extLst>
          </p:cNvPr>
          <p:cNvSpPr txBox="1"/>
          <p:nvPr/>
        </p:nvSpPr>
        <p:spPr>
          <a:xfrm>
            <a:off x="3227288" y="3724596"/>
            <a:ext cx="647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Publication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6003D-D3DB-A955-13EE-820C9293E84D}"/>
              </a:ext>
            </a:extLst>
          </p:cNvPr>
          <p:cNvSpPr txBox="1"/>
          <p:nvPr/>
        </p:nvSpPr>
        <p:spPr>
          <a:xfrm>
            <a:off x="8454282" y="4975249"/>
            <a:ext cx="477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Publication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E0016E-41FF-138B-DF72-FCB7BFAEF173}"/>
              </a:ext>
            </a:extLst>
          </p:cNvPr>
          <p:cNvSpPr txBox="1"/>
          <p:nvPr/>
        </p:nvSpPr>
        <p:spPr>
          <a:xfrm>
            <a:off x="666044" y="5259682"/>
            <a:ext cx="118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796E6"/>
                </a:solidFill>
                <a:latin typeface="Consolas" panose="020B0609020204030204" pitchFamily="49" charset="0"/>
              </a:rPr>
              <a:t>WP3: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Biological 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integration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5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B35B2E-6863-D82B-ED47-FA89E0F8F769}"/>
              </a:ext>
            </a:extLst>
          </p:cNvPr>
          <p:cNvSpPr txBox="1"/>
          <p:nvPr/>
        </p:nvSpPr>
        <p:spPr>
          <a:xfrm>
            <a:off x="214489" y="248356"/>
            <a:ext cx="11937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WP1: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Development of standardized microfluidic device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B7C1F-90DF-5236-B94B-3EB16D7EDC46}"/>
              </a:ext>
            </a:extLst>
          </p:cNvPr>
          <p:cNvSpPr txBox="1"/>
          <p:nvPr/>
        </p:nvSpPr>
        <p:spPr>
          <a:xfrm>
            <a:off x="11734282" y="6386945"/>
            <a:ext cx="4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A87C2-B971-924F-8687-C15719EACC4F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06DD4-A32B-ED09-039A-FD855D58F8BA}"/>
              </a:ext>
            </a:extLst>
          </p:cNvPr>
          <p:cNvSpPr txBox="1"/>
          <p:nvPr/>
        </p:nvSpPr>
        <p:spPr>
          <a:xfrm>
            <a:off x="9153501" y="101723"/>
            <a:ext cx="284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m.fletcher@imperial.ac.uk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2FFDA1-412E-30FE-186D-628C2356FA40}"/>
              </a:ext>
            </a:extLst>
          </p:cNvPr>
          <p:cNvSpPr txBox="1"/>
          <p:nvPr/>
        </p:nvSpPr>
        <p:spPr>
          <a:xfrm>
            <a:off x="361244" y="1140177"/>
            <a:ext cx="11492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Aim: </a:t>
            </a:r>
            <a:r>
              <a:rPr lang="en-US" dirty="0">
                <a:latin typeface="Consolas" panose="020B0609020204030204" pitchFamily="49" charset="0"/>
              </a:rPr>
              <a:t>Standardized manufacture of a device to produce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Giant </a:t>
            </a:r>
            <a:r>
              <a:rPr lang="en-US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Unilamellar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Lipid Vesicles (GUVs)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as the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essential chassis of Synthetic Cells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106DB0-0B25-78A7-397C-6BA9991C18B7}"/>
              </a:ext>
            </a:extLst>
          </p:cNvPr>
          <p:cNvSpPr txBox="1"/>
          <p:nvPr/>
        </p:nvSpPr>
        <p:spPr>
          <a:xfrm>
            <a:off x="338667" y="2044005"/>
            <a:ext cx="11492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dirty="0">
                <a:latin typeface="Consolas" panose="020B0609020204030204" pitchFamily="49" charset="0"/>
              </a:rPr>
              <a:t>Extensions: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Low-cost manufacture &lt; $10k from CAD to chip. Device ideally made from glass.</a:t>
            </a:r>
            <a:endParaRPr lang="en-US" b="1" dirty="0">
              <a:solidFill>
                <a:schemeClr val="tx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56788C-A1F9-04D6-5F52-59012D2B8A7C}"/>
              </a:ext>
            </a:extLst>
          </p:cNvPr>
          <p:cNvSpPr txBox="1"/>
          <p:nvPr/>
        </p:nvSpPr>
        <p:spPr>
          <a:xfrm>
            <a:off x="338667" y="2617505"/>
            <a:ext cx="11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dirty="0"/>
              <a:t>Fall back: Seek commercial manufacture.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F0AA64-27CE-873D-4BD5-8C8451E7D464}"/>
              </a:ext>
            </a:extLst>
          </p:cNvPr>
          <p:cNvSpPr txBox="1"/>
          <p:nvPr/>
        </p:nvSpPr>
        <p:spPr>
          <a:xfrm>
            <a:off x="430023" y="3661477"/>
            <a:ext cx="11492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Minimum deliverable: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Produce stable monodisperse GUVs with previously optimized conditions using novel device made in this project </a:t>
            </a:r>
            <a:endParaRPr lang="en-US" b="1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9118F5-6107-DAE3-D89D-566D034F7BB2}"/>
              </a:ext>
            </a:extLst>
          </p:cNvPr>
          <p:cNvSpPr txBox="1"/>
          <p:nvPr/>
        </p:nvSpPr>
        <p:spPr>
          <a:xfrm>
            <a:off x="471052" y="4540285"/>
            <a:ext cx="11492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Expected deliverable: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Produce stable, monodisperse GUVs encapsulating PURE cell-free protein systems and demonstrate highly uniform GFP production rates.</a:t>
            </a:r>
            <a:endParaRPr lang="en-US" b="1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35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B35B2E-6863-D82B-ED47-FA89E0F8F769}"/>
              </a:ext>
            </a:extLst>
          </p:cNvPr>
          <p:cNvSpPr txBox="1"/>
          <p:nvPr/>
        </p:nvSpPr>
        <p:spPr>
          <a:xfrm>
            <a:off x="214489" y="248356"/>
            <a:ext cx="10807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Synthetic Cell microfluidic Device 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C25043-9032-DB81-C793-C6DC58F3EE9C}"/>
              </a:ext>
            </a:extLst>
          </p:cNvPr>
          <p:cNvSpPr txBox="1"/>
          <p:nvPr/>
        </p:nvSpPr>
        <p:spPr>
          <a:xfrm>
            <a:off x="361244" y="1140177"/>
            <a:ext cx="114920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Dimensions: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Produce Cell-sized Lipid Vesicles –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10-50 microns)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Minimum channel dimension </a:t>
            </a:r>
            <a:r>
              <a:rPr lang="en-US" dirty="0">
                <a:latin typeface="Consolas" panose="020B0609020204030204" pitchFamily="49" charset="0"/>
              </a:rPr>
              <a:t>needs to be around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20-40 microns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Footprint – Ideally fit standard microscopy slide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footprint (25mm x 75mm)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B7C1F-90DF-5236-B94B-3EB16D7EDC46}"/>
              </a:ext>
            </a:extLst>
          </p:cNvPr>
          <p:cNvSpPr txBox="1"/>
          <p:nvPr/>
        </p:nvSpPr>
        <p:spPr>
          <a:xfrm>
            <a:off x="11734282" y="6386945"/>
            <a:ext cx="4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A87C2-B971-924F-8687-C15719EACC4F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06DD4-A32B-ED09-039A-FD855D58F8BA}"/>
              </a:ext>
            </a:extLst>
          </p:cNvPr>
          <p:cNvSpPr txBox="1"/>
          <p:nvPr/>
        </p:nvSpPr>
        <p:spPr>
          <a:xfrm>
            <a:off x="9153501" y="101723"/>
            <a:ext cx="284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m.fletcher@imperial.ac.uk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D752FE-8FEA-0A53-12D0-D260C3EF6942}"/>
              </a:ext>
            </a:extLst>
          </p:cNvPr>
          <p:cNvSpPr txBox="1"/>
          <p:nvPr/>
        </p:nvSpPr>
        <p:spPr>
          <a:xfrm>
            <a:off x="330885" y="2793215"/>
            <a:ext cx="114920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Fluidic Interfaces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At least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 fluidic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inlets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(‘Cytoplasm’, ‘Lipids’, Outer Aqueous medium).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 outlet </a:t>
            </a:r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SynCell</a:t>
            </a:r>
            <a:r>
              <a:rPr lang="en-US" dirty="0">
                <a:latin typeface="Consolas" panose="020B0609020204030204" pitchFamily="49" charset="0"/>
              </a:rPr>
              <a:t> collection.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Interface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common fluidic connections </a:t>
            </a:r>
            <a:r>
              <a:rPr lang="en-US" dirty="0">
                <a:latin typeface="Consolas" panose="020B0609020204030204" pitchFamily="49" charset="0"/>
              </a:rPr>
              <a:t>e.g. </a:t>
            </a:r>
            <a:r>
              <a:rPr lang="en-US" dirty="0" err="1">
                <a:latin typeface="Consolas" panose="020B0609020204030204" pitchFamily="49" charset="0"/>
              </a:rPr>
              <a:t>Luer</a:t>
            </a:r>
            <a:r>
              <a:rPr lang="en-US" dirty="0">
                <a:latin typeface="Consolas" panose="020B0609020204030204" pitchFamily="49" charset="0"/>
              </a:rPr>
              <a:t> lock, or 750 micron steel couplers common. (May be an issue for hard materials).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88460-1468-5419-A40C-B7B93D2A97D9}"/>
              </a:ext>
            </a:extLst>
          </p:cNvPr>
          <p:cNvSpPr txBox="1"/>
          <p:nvPr/>
        </p:nvSpPr>
        <p:spPr>
          <a:xfrm>
            <a:off x="-98611" y="4541011"/>
            <a:ext cx="114920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Material Property requirements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nsolas" panose="020B0609020204030204" pitchFamily="49" charset="0"/>
              </a:rPr>
              <a:t>Optically transparent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nsolas" panose="020B0609020204030204" pitchFamily="49" charset="0"/>
              </a:rPr>
              <a:t>Can manufacture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hydrophobic</a:t>
            </a:r>
            <a:r>
              <a:rPr lang="en-GB" dirty="0">
                <a:latin typeface="Consolas" panose="020B0609020204030204" pitchFamily="49" charset="0"/>
              </a:rPr>
              <a:t> and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hydrophilic</a:t>
            </a:r>
            <a:r>
              <a:rPr lang="en-GB" dirty="0">
                <a:latin typeface="Consolas" panose="020B0609020204030204" pitchFamily="49" charset="0"/>
              </a:rPr>
              <a:t> channel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surface selectively 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**Critical** </a:t>
            </a:r>
            <a:r>
              <a:rPr lang="en-GB" dirty="0">
                <a:latin typeface="Consolas" panose="020B0609020204030204" pitchFamily="49" charset="0"/>
              </a:rPr>
              <a:t>for double emulsion droplet microfluidics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Anti-fouling </a:t>
            </a:r>
            <a:r>
              <a:rPr lang="en-GB" dirty="0">
                <a:latin typeface="Consolas" panose="020B0609020204030204" pitchFamily="49" charset="0"/>
              </a:rPr>
              <a:t>surfaces ( low-binding of biomolecules).</a:t>
            </a:r>
          </a:p>
          <a:p>
            <a:pPr lvl="2"/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17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B35B2E-6863-D82B-ED47-FA89E0F8F769}"/>
              </a:ext>
            </a:extLst>
          </p:cNvPr>
          <p:cNvSpPr txBox="1"/>
          <p:nvPr/>
        </p:nvSpPr>
        <p:spPr>
          <a:xfrm>
            <a:off x="214489" y="248356"/>
            <a:ext cx="10129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WP2: </a:t>
            </a:r>
            <a:r>
              <a:rPr lang="en-GB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utomation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of Synthetic Cell production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C25043-9032-DB81-C793-C6DC58F3EE9C}"/>
              </a:ext>
            </a:extLst>
          </p:cNvPr>
          <p:cNvSpPr txBox="1"/>
          <p:nvPr/>
        </p:nvSpPr>
        <p:spPr>
          <a:xfrm>
            <a:off x="242193" y="2164978"/>
            <a:ext cx="114920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Minimum deliverable: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Monodisperse size. </a:t>
            </a:r>
            <a:r>
              <a:rPr lang="en-US" dirty="0">
                <a:latin typeface="Consolas" panose="020B0609020204030204" pitchFamily="49" charset="0"/>
              </a:rPr>
              <a:t>Demonstrate GUV production using OLA with a normalized standard deviation in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sizes of &lt; 10%.</a:t>
            </a:r>
            <a:r>
              <a:rPr lang="en-US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Deskilled operation. </a:t>
            </a:r>
            <a:r>
              <a:rPr lang="en-US" dirty="0">
                <a:latin typeface="Consolas" panose="020B0609020204030204" pitchFamily="49" charset="0"/>
              </a:rPr>
              <a:t>Automatic Controller should demonstrate the production of GUVs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without human intervention </a:t>
            </a:r>
            <a:r>
              <a:rPr lang="en-US" dirty="0">
                <a:latin typeface="Consolas" panose="020B0609020204030204" pitchFamily="49" charset="0"/>
              </a:rPr>
              <a:t>from the point of correct fluidic connection of all input fluids.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B7C1F-90DF-5236-B94B-3EB16D7EDC46}"/>
              </a:ext>
            </a:extLst>
          </p:cNvPr>
          <p:cNvSpPr txBox="1"/>
          <p:nvPr/>
        </p:nvSpPr>
        <p:spPr>
          <a:xfrm>
            <a:off x="11734282" y="6386945"/>
            <a:ext cx="4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A87C2-B971-924F-8687-C15719EACC4F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06DD4-A32B-ED09-039A-FD855D58F8BA}"/>
              </a:ext>
            </a:extLst>
          </p:cNvPr>
          <p:cNvSpPr txBox="1"/>
          <p:nvPr/>
        </p:nvSpPr>
        <p:spPr>
          <a:xfrm>
            <a:off x="9153501" y="101723"/>
            <a:ext cx="284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m.fletcher@imperial.ac.uk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88460-1468-5419-A40C-B7B93D2A97D9}"/>
              </a:ext>
            </a:extLst>
          </p:cNvPr>
          <p:cNvSpPr txBox="1"/>
          <p:nvPr/>
        </p:nvSpPr>
        <p:spPr>
          <a:xfrm>
            <a:off x="-163358" y="1084231"/>
            <a:ext cx="11492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Aim: </a:t>
            </a:r>
            <a:r>
              <a:rPr lang="en-GB" dirty="0">
                <a:latin typeface="Consolas" panose="020B0609020204030204" pitchFamily="49" charset="0"/>
              </a:rPr>
              <a:t>Demonstrate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computer controlled </a:t>
            </a:r>
            <a:r>
              <a:rPr lang="en-GB" dirty="0">
                <a:latin typeface="Consolas" panose="020B0609020204030204" pitchFamily="49" charset="0"/>
              </a:rPr>
              <a:t>operation of 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microfluidic giant vesicle production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lvl="1"/>
            <a:endParaRPr lang="en-GB" u="sng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EE83D4-6F95-CAB7-9B73-54EE4C04DBCA}"/>
              </a:ext>
            </a:extLst>
          </p:cNvPr>
          <p:cNvSpPr txBox="1"/>
          <p:nvPr/>
        </p:nvSpPr>
        <p:spPr>
          <a:xfrm>
            <a:off x="242193" y="4229794"/>
            <a:ext cx="11492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Expected deliverable: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Same as minimum deliverable, but controller footprint is minimized by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compatibility with Raspberry Pi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14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F6F33E-A062-EDAF-D6CE-F248C286CBAA}"/>
              </a:ext>
            </a:extLst>
          </p:cNvPr>
          <p:cNvSpPr txBox="1"/>
          <p:nvPr/>
        </p:nvSpPr>
        <p:spPr>
          <a:xfrm>
            <a:off x="-143435" y="1128734"/>
            <a:ext cx="113851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Flow Control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nsolas" panose="020B0609020204030204" pitchFamily="49" charset="0"/>
              </a:rPr>
              <a:t>Computer controlled flow control using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accessible flow control </a:t>
            </a:r>
            <a:r>
              <a:rPr lang="en-GB" dirty="0">
                <a:latin typeface="Consolas" panose="020B0609020204030204" pitchFamily="49" charset="0"/>
              </a:rPr>
              <a:t>systems.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nsolas" panose="020B0609020204030204" pitchFamily="49" charset="0"/>
              </a:rPr>
              <a:t>Either Custom made 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Low-cost syringe pumps </a:t>
            </a:r>
            <a:r>
              <a:rPr lang="en-GB" dirty="0">
                <a:latin typeface="Consolas" panose="020B0609020204030204" pitchFamily="49" charset="0"/>
              </a:rPr>
              <a:t>or 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Commercial Pumps </a:t>
            </a:r>
            <a:r>
              <a:rPr lang="en-GB" dirty="0">
                <a:latin typeface="Consolas" panose="020B0609020204030204" pitchFamily="49" charset="0"/>
              </a:rPr>
              <a:t>e.g. </a:t>
            </a:r>
            <a:r>
              <a:rPr lang="en-GB" dirty="0" err="1">
                <a:latin typeface="Consolas" panose="020B0609020204030204" pitchFamily="49" charset="0"/>
              </a:rPr>
              <a:t>Elveflow</a:t>
            </a:r>
            <a:r>
              <a:rPr lang="en-GB" dirty="0">
                <a:latin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</a:rPr>
              <a:t>Fluigent</a:t>
            </a:r>
            <a:r>
              <a:rPr lang="en-GB" dirty="0">
                <a:latin typeface="Consolas" panose="020B0609020204030204" pitchFamily="49" charset="0"/>
              </a:rPr>
              <a:t> pressure controllers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14E1C6-B79D-A324-C8B1-471C9C7C44AA}"/>
              </a:ext>
            </a:extLst>
          </p:cNvPr>
          <p:cNvSpPr txBox="1"/>
          <p:nvPr/>
        </p:nvSpPr>
        <p:spPr>
          <a:xfrm>
            <a:off x="214489" y="248356"/>
            <a:ext cx="12163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320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utomation</a:t>
            </a:r>
            <a:r>
              <a:rPr lang="en-US" sz="3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of Synthetic Cell production: Requirements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642635-054B-641A-037E-0CED17034616}"/>
              </a:ext>
            </a:extLst>
          </p:cNvPr>
          <p:cNvSpPr txBox="1"/>
          <p:nvPr/>
        </p:nvSpPr>
        <p:spPr>
          <a:xfrm>
            <a:off x="-214895" y="4528937"/>
            <a:ext cx="113851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Ease of code sharing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Release  code </a:t>
            </a:r>
            <a:r>
              <a:rPr lang="en-GB" dirty="0">
                <a:latin typeface="Consolas" panose="020B0609020204030204" pitchFamily="49" charset="0"/>
              </a:rPr>
              <a:t>for controller on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GitHub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nsolas" panose="020B0609020204030204" pitchFamily="49" charset="0"/>
              </a:rPr>
              <a:t>Preferably write in 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Python </a:t>
            </a:r>
            <a:r>
              <a:rPr lang="en-GB" dirty="0">
                <a:latin typeface="Consolas" panose="020B0609020204030204" pitchFamily="49" charset="0"/>
              </a:rPr>
              <a:t>to allow 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easy extension </a:t>
            </a:r>
            <a:r>
              <a:rPr lang="en-GB" dirty="0">
                <a:latin typeface="Consolas" panose="020B0609020204030204" pitchFamily="49" charset="0"/>
              </a:rPr>
              <a:t>by third party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nsolas" panose="020B0609020204030204" pitchFamily="49" charset="0"/>
              </a:rPr>
              <a:t>Modularise to allow extension to different microfluidic control tasks.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E0FF82-BDF6-7E43-DBAF-71CBA83F99FE}"/>
              </a:ext>
            </a:extLst>
          </p:cNvPr>
          <p:cNvSpPr txBox="1"/>
          <p:nvPr/>
        </p:nvSpPr>
        <p:spPr>
          <a:xfrm>
            <a:off x="-143435" y="2690336"/>
            <a:ext cx="113851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Computer vision based feedback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Vision based </a:t>
            </a:r>
            <a:r>
              <a:rPr lang="en-GB" dirty="0">
                <a:latin typeface="Consolas" panose="020B0609020204030204" pitchFamily="49" charset="0"/>
              </a:rPr>
              <a:t>feedback enables wide applicability of controller for producing Synthetic Cells for different experiments.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nsolas" panose="020B0609020204030204" pitchFamily="49" charset="0"/>
              </a:rPr>
              <a:t>For initial demonstration, using dark field fluorescence will likely greatly reduce complexity of object detection task.</a:t>
            </a:r>
          </a:p>
        </p:txBody>
      </p:sp>
    </p:spTree>
    <p:extLst>
      <p:ext uri="{BB962C8B-B14F-4D97-AF65-F5344CB8AC3E}">
        <p14:creationId xmlns:p14="http://schemas.microsoft.com/office/powerpoint/2010/main" val="79859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14E1C6-B79D-A324-C8B1-471C9C7C44AA}"/>
              </a:ext>
            </a:extLst>
          </p:cNvPr>
          <p:cNvSpPr txBox="1"/>
          <p:nvPr/>
        </p:nvSpPr>
        <p:spPr>
          <a:xfrm>
            <a:off x="214489" y="248356"/>
            <a:ext cx="11711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WP3: </a:t>
            </a:r>
            <a:r>
              <a:rPr lang="en-GB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Robust integration of PURE expression systems.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A136BC-45F6-7EB8-B415-1E3726C5DC3C}"/>
              </a:ext>
            </a:extLst>
          </p:cNvPr>
          <p:cNvSpPr txBox="1"/>
          <p:nvPr/>
        </p:nvSpPr>
        <p:spPr>
          <a:xfrm>
            <a:off x="-163358" y="1084231"/>
            <a:ext cx="11492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Aim: </a:t>
            </a:r>
            <a:r>
              <a:rPr lang="en-GB" dirty="0">
                <a:latin typeface="Consolas" panose="020B0609020204030204" pitchFamily="49" charset="0"/>
              </a:rPr>
              <a:t>Producible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stable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GUVs in large population sizes (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100s per experimental run</a:t>
            </a:r>
            <a:r>
              <a:rPr lang="en-GB" dirty="0">
                <a:latin typeface="Consolas" panose="020B0609020204030204" pitchFamily="49" charset="0"/>
              </a:rPr>
              <a:t>) which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produce GFP </a:t>
            </a:r>
            <a:r>
              <a:rPr lang="en-GB" dirty="0">
                <a:latin typeface="Consolas" panose="020B0609020204030204" pitchFamily="49" charset="0"/>
              </a:rPr>
              <a:t>using microfluidic device.</a:t>
            </a:r>
          </a:p>
          <a:p>
            <a:pPr lvl="1"/>
            <a:endParaRPr lang="en-GB" u="sng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8047BA-5B99-421A-59B9-7B5E4299046A}"/>
              </a:ext>
            </a:extLst>
          </p:cNvPr>
          <p:cNvSpPr txBox="1"/>
          <p:nvPr/>
        </p:nvSpPr>
        <p:spPr>
          <a:xfrm>
            <a:off x="-163358" y="2258661"/>
            <a:ext cx="11492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Minimum Deliverable</a:t>
            </a:r>
            <a:r>
              <a:rPr lang="en-GB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latin typeface="Consolas" panose="020B0609020204030204" pitchFamily="49" charset="0"/>
              </a:rPr>
              <a:t>Demonstration of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GFP production </a:t>
            </a:r>
            <a:r>
              <a:rPr lang="en-GB" dirty="0">
                <a:latin typeface="Consolas" panose="020B0609020204030204" pitchFamily="49" charset="0"/>
              </a:rPr>
              <a:t>using GUVs in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sample sizes &gt; 100 </a:t>
            </a:r>
            <a:r>
              <a:rPr lang="en-GB" dirty="0">
                <a:latin typeface="Consolas" panose="020B0609020204030204" pitchFamily="49" charset="0"/>
              </a:rPr>
              <a:t>GUVs using microfluidic devices using previously published protocols.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1EFF47-A484-BD5D-59CF-B04F9470142D}"/>
              </a:ext>
            </a:extLst>
          </p:cNvPr>
          <p:cNvSpPr txBox="1"/>
          <p:nvPr/>
        </p:nvSpPr>
        <p:spPr>
          <a:xfrm>
            <a:off x="-163358" y="3227010"/>
            <a:ext cx="11492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Expected Deliverable: </a:t>
            </a:r>
            <a:r>
              <a:rPr lang="en-GB" dirty="0">
                <a:latin typeface="Consolas" panose="020B0609020204030204" pitchFamily="49" charset="0"/>
              </a:rPr>
              <a:t>Demonstration of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GFP production </a:t>
            </a:r>
            <a:r>
              <a:rPr lang="en-GB" dirty="0">
                <a:latin typeface="Consolas" panose="020B0609020204030204" pitchFamily="49" charset="0"/>
              </a:rPr>
              <a:t>within &gt;100 Synthetic Cells (10s </a:t>
            </a:r>
            <a:r>
              <a:rPr lang="en-GB" dirty="0" err="1">
                <a:latin typeface="Consolas" panose="020B0609020204030204" pitchFamily="49" charset="0"/>
              </a:rPr>
              <a:t>uM</a:t>
            </a:r>
            <a:r>
              <a:rPr lang="en-GB" dirty="0">
                <a:latin typeface="Consolas" panose="020B0609020204030204" pitchFamily="49" charset="0"/>
              </a:rPr>
              <a:t> final concentration)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using standardized device from WP1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5136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8524</TotalTime>
  <Words>798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Strychalski, Elizabeth A. (Fed)</dc:creator>
  <cp:lastModifiedBy>Fletcher, Marcus J S</cp:lastModifiedBy>
  <cp:revision>21</cp:revision>
  <dcterms:created xsi:type="dcterms:W3CDTF">2024-09-20T13:29:12Z</dcterms:created>
  <dcterms:modified xsi:type="dcterms:W3CDTF">2024-11-03T18:46:44Z</dcterms:modified>
</cp:coreProperties>
</file>