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67" r:id="rId4"/>
    <p:sldId id="262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 varScale="1">
        <p:scale>
          <a:sx n="71" d="100"/>
          <a:sy n="71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C2452-6E74-BB46-BF3A-CA25C2FACA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3242-A30A-FB46-897A-1E78A7AB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2CE-2B47-6463-4077-7E5FFF60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3FF9-A960-1C7A-374B-3707EF781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1CB7-2A72-C447-2C93-B18906A5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7FA-2BC7-024D-8E63-A57F6DC8E546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D01F-C300-893F-62DB-F4D81FF1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80AC-B858-BD5C-2EE4-968A0A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F126-1AF8-8865-7903-C914E86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B664-C35A-73D9-F2CE-DBFDC2D5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ECE2-B352-5E4E-AD38-09FC325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222-3C23-844B-A32B-243452935EF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7C74-AC95-46DF-3E12-AAA5CE0A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4E94-A432-B7C0-9AC1-7D353D1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84844-1262-BA7E-BEE1-820A7743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9C2B-861E-4A61-68C5-24FA1B2D5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A499-51A6-EBA1-EB92-85D0AB1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62B6-D43E-DF4B-B42F-18FB3930DBD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D6AB-5BEC-EF81-1642-B08816C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6B09-9023-D67F-7BA5-4980715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3D5B-BB2E-7424-B5EE-4A388433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908-3563-1F0E-24FA-EFF4116E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9CEB-F71D-819A-F5EF-4D2B6AF8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1587-3753-AE40-9623-50B0634BC3B6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F0BA-1B56-B986-49CB-A2D6425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97E6-A79A-FD78-2788-10E7ECB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898-704E-5BBC-17E2-7D74531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25DB-4CBB-C491-9124-E3519D9B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BF14-8488-8A08-A880-948D705F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8465-6FA3-5641-B4BC-B7CE0CCB862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2ED1-987D-31FF-3BDF-6CB3503C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3973-B1D0-E926-0268-3B85FE1B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730-2890-9DE3-4AE1-3AF9EA1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7DDA-2B19-ABE8-83E1-D57E06F2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6ED1-7A7E-4F65-3C83-37322D35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5C4A-DD83-667E-0740-0C67F616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3406-48B1-1044-926C-2A42C2AA29D1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9B4F-8C17-11D3-AA84-015663F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512F-CBE1-87EC-2651-634349E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2EF5-C540-0DD0-2B98-FA35E30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145-87DB-2930-33D3-41E95706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853A4-A758-35C2-7F50-DDD41913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2523-A600-913B-4490-766EFC1F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8ECA-7025-6A60-4842-C5879B2D8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349F-AADE-8DA2-F488-A89E9625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37-E16F-2B44-90FF-1F60D589BAD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826E3-1662-E83B-2C60-0E5AB8C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B8C4D-FDCF-F115-031D-BCE2CFC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C819-3871-9A04-C21A-57511D2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CB48-E500-2AF5-02ED-24033CEC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D64D-6D7C-0644-B0F6-3E84EAB034B8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44AB9-A97C-09E3-D939-6CA88ACC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DC5F-B6E1-404A-94E3-F945A35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43D7B-4131-2DA3-035E-FCD06150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76DA-7DD8-184C-AFC8-EFF50C03D2CE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AE1C-54C1-1289-E351-3C88B5C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282B-8FE3-D6BD-07B5-0382B32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C4E-8CA0-B42E-C6FE-D39DA87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A0D1-27C1-F19F-74FF-A1BDE6C5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C0B5-6A5C-62FB-C939-0C8F00A8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53CF-1E0B-980C-7118-FBEFE6A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A4CF-778E-E142-B4B5-332BD2C85D52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FA31-12BC-0028-1C98-3DEA993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2F9-CBA7-E1A2-BB12-2077EDEC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FE08-FDB4-828B-7251-3F5DCBE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2A27C-4EE8-B19E-09E6-863D099B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C05C-38A7-545F-676C-CC04E09F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7FBD-BFC2-C862-B3DA-3CEEE46F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9716-DA30-604F-998E-DF74968F1B70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1FC7-6A55-0CDD-45F7-8D3493E4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626F-52DA-2BBF-2951-1D701AB4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02FD-3BC5-2AA1-B500-B995AA27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F1A8-0226-5BA5-9E7C-C030C171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DA1-14C9-6947-E2AF-963CBE1E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AFDDE-DADE-0545-A0FF-5DCC987E6C72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D64C-5C28-2916-8DB2-5BA13F34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86E5-A5A1-DA9B-8EFE-1499D96F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Summary: Automating predictable, reproducible Synthetic Cell generation.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on-site, on-demand, with a suitable </a:t>
              </a:r>
              <a:r>
                <a:rPr lang="en-US" dirty="0" err="1"/>
                <a:t>monodispersity</a:t>
              </a:r>
              <a:r>
                <a:rPr lang="en-US" dirty="0"/>
                <a:t> in vesicle size,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6051A6-C2C0-B8F8-6D30-C5E12EFEDDC8}"/>
              </a:ext>
            </a:extLst>
          </p:cNvPr>
          <p:cNvSpPr txBox="1"/>
          <p:nvPr/>
        </p:nvSpPr>
        <p:spPr>
          <a:xfrm>
            <a:off x="201155" y="2492869"/>
            <a:ext cx="1150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Deliverables: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CE97F-0BE3-25D7-4B8D-E14A4A4F2B1D}"/>
              </a:ext>
            </a:extLst>
          </p:cNvPr>
          <p:cNvSpPr txBox="1"/>
          <p:nvPr/>
        </p:nvSpPr>
        <p:spPr>
          <a:xfrm>
            <a:off x="328908" y="2993213"/>
            <a:ext cx="11863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WP1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Standardized device for Synthetic Cell production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Formation of a microfluidic device for the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reproducible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production of cell-sized (10-50 micron) production of lipid vesicle based synthetic cells.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Democratized Techniques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b="0" dirty="0">
                <a:effectLst/>
                <a:latin typeface="Consolas" panose="020B0609020204030204" pitchFamily="49" charset="0"/>
              </a:rPr>
              <a:t> A &lt;$10k end-to-end microfluidic chip fabrication system which can reproducibly manufacture devices without expert users.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WP2: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Automation Tools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An affordable vision based microfluidic controller for automation of synthetic cell production. Automation achieved using cheap Raspberry Pi compatible controller.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WP3: Biological Integration. </a:t>
            </a:r>
            <a:r>
              <a:rPr lang="en-US" dirty="0">
                <a:latin typeface="Consolas" panose="020B0609020204030204" pitchFamily="49" charset="0"/>
              </a:rPr>
              <a:t>Demonstration of robust integration of PURE protein expression systems into microfluidic Giant Lipid vesicles.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01B7-BC0D-EF79-881A-D5387A4F01BC}"/>
              </a:ext>
            </a:extLst>
          </p:cNvPr>
          <p:cNvSpPr txBox="1"/>
          <p:nvPr/>
        </p:nvSpPr>
        <p:spPr>
          <a:xfrm>
            <a:off x="328909" y="588660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on-site, on-demand, with a suitable </a:t>
              </a:r>
              <a:r>
                <a:rPr lang="en-US" dirty="0" err="1"/>
                <a:t>monodispersity</a:t>
              </a:r>
              <a:r>
                <a:rPr lang="en-US" dirty="0"/>
                <a:t> in vesicle size,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16958E-27D1-ACA5-E693-5A22996B2518}"/>
              </a:ext>
            </a:extLst>
          </p:cNvPr>
          <p:cNvSpPr txBox="1"/>
          <p:nvPr/>
        </p:nvSpPr>
        <p:spPr>
          <a:xfrm>
            <a:off x="228160" y="2525938"/>
            <a:ext cx="1150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Timeline: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01B7-BC0D-EF79-881A-D5387A4F01BC}"/>
              </a:ext>
            </a:extLst>
          </p:cNvPr>
          <p:cNvSpPr txBox="1"/>
          <p:nvPr/>
        </p:nvSpPr>
        <p:spPr>
          <a:xfrm>
            <a:off x="328909" y="588660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EF4E5-CF73-C768-8341-E4404C6285CD}"/>
              </a:ext>
            </a:extLst>
          </p:cNvPr>
          <p:cNvSpPr txBox="1"/>
          <p:nvPr/>
        </p:nvSpPr>
        <p:spPr>
          <a:xfrm>
            <a:off x="624742" y="402651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WP2: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Automation Tools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7451E-95CD-147F-E3D5-C2FD0D472AB2}"/>
              </a:ext>
            </a:extLst>
          </p:cNvPr>
          <p:cNvSpPr txBox="1"/>
          <p:nvPr/>
        </p:nvSpPr>
        <p:spPr>
          <a:xfrm>
            <a:off x="624744" y="2838676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WP1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Standardized device for Synthetic Cell production.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2974C-D0C6-47F7-191D-40B239541FAF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Summary: Automating predictable, reproducible Synthetic Cell generation.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B3B2E-4E1A-F823-5668-5B7AE65B903A}"/>
              </a:ext>
            </a:extLst>
          </p:cNvPr>
          <p:cNvCxnSpPr/>
          <p:nvPr/>
        </p:nvCxnSpPr>
        <p:spPr>
          <a:xfrm>
            <a:off x="753035" y="3756212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6219F-FC67-D0BA-244E-49FDE5CC11F4}"/>
              </a:ext>
            </a:extLst>
          </p:cNvPr>
          <p:cNvCxnSpPr/>
          <p:nvPr/>
        </p:nvCxnSpPr>
        <p:spPr>
          <a:xfrm>
            <a:off x="779927" y="4984380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3CBC33-CA87-48E9-7946-0109ACCA30D6}"/>
              </a:ext>
            </a:extLst>
          </p:cNvPr>
          <p:cNvSpPr txBox="1"/>
          <p:nvPr/>
        </p:nvSpPr>
        <p:spPr>
          <a:xfrm>
            <a:off x="10076327" y="5118851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C8935-70C5-0B16-9BC6-97BB007D9A38}"/>
              </a:ext>
            </a:extLst>
          </p:cNvPr>
          <p:cNvCxnSpPr/>
          <p:nvPr/>
        </p:nvCxnSpPr>
        <p:spPr>
          <a:xfrm>
            <a:off x="779925" y="6203589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EB1A45-939D-84ED-3EEA-123ABF4B8D13}"/>
              </a:ext>
            </a:extLst>
          </p:cNvPr>
          <p:cNvSpPr txBox="1"/>
          <p:nvPr/>
        </p:nvSpPr>
        <p:spPr>
          <a:xfrm>
            <a:off x="10076325" y="6338060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DD01D-6D03-7D0A-16FD-21ABB89EB0FB}"/>
              </a:ext>
            </a:extLst>
          </p:cNvPr>
          <p:cNvSpPr txBox="1"/>
          <p:nvPr/>
        </p:nvSpPr>
        <p:spPr>
          <a:xfrm>
            <a:off x="4061007" y="632910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January, ‘25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2FB60-D868-92A7-2325-B41FF95842CB}"/>
              </a:ext>
            </a:extLst>
          </p:cNvPr>
          <p:cNvSpPr txBox="1"/>
          <p:nvPr/>
        </p:nvSpPr>
        <p:spPr>
          <a:xfrm>
            <a:off x="7632929" y="632910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May, ‘25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06FC0-9DF0-27CF-2DBF-75288AF3526A}"/>
              </a:ext>
            </a:extLst>
          </p:cNvPr>
          <p:cNvSpPr txBox="1"/>
          <p:nvPr/>
        </p:nvSpPr>
        <p:spPr>
          <a:xfrm>
            <a:off x="753035" y="6320131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87975-9902-2BF1-2C99-A44197C0EF84}"/>
              </a:ext>
            </a:extLst>
          </p:cNvPr>
          <p:cNvSpPr txBox="1"/>
          <p:nvPr/>
        </p:nvSpPr>
        <p:spPr>
          <a:xfrm>
            <a:off x="3227289" y="3234314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Finalised Device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05053-EE8F-CDF7-A856-6F3A7AFA475B}"/>
              </a:ext>
            </a:extLst>
          </p:cNvPr>
          <p:cNvSpPr txBox="1"/>
          <p:nvPr/>
        </p:nvSpPr>
        <p:spPr>
          <a:xfrm>
            <a:off x="328909" y="3225958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Device dev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11BB8-368D-14C8-834D-CC7B9DD48E3F}"/>
              </a:ext>
            </a:extLst>
          </p:cNvPr>
          <p:cNvSpPr txBox="1"/>
          <p:nvPr/>
        </p:nvSpPr>
        <p:spPr>
          <a:xfrm>
            <a:off x="328909" y="4421670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dev on PDMS devices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801EB-A719-8837-56D4-0D44802A2FE2}"/>
              </a:ext>
            </a:extLst>
          </p:cNvPr>
          <p:cNvSpPr txBox="1"/>
          <p:nvPr/>
        </p:nvSpPr>
        <p:spPr>
          <a:xfrm>
            <a:off x="4168584" y="4454371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on WP1 Device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B0B4-B2F0-778B-B9FE-6000AD06550E}"/>
              </a:ext>
            </a:extLst>
          </p:cNvPr>
          <p:cNvSpPr txBox="1"/>
          <p:nvPr/>
        </p:nvSpPr>
        <p:spPr>
          <a:xfrm>
            <a:off x="4173063" y="5604770"/>
            <a:ext cx="40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PURE </a:t>
            </a:r>
            <a:r>
              <a:rPr lang="en-GB" dirty="0" err="1"/>
              <a:t>SynCell</a:t>
            </a:r>
            <a:r>
              <a:rPr lang="en-GB" dirty="0"/>
              <a:t> production on WP1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0BE087-AD5C-FAE3-FF7E-94A2200821AC}"/>
              </a:ext>
            </a:extLst>
          </p:cNvPr>
          <p:cNvSpPr txBox="1"/>
          <p:nvPr/>
        </p:nvSpPr>
        <p:spPr>
          <a:xfrm>
            <a:off x="7632929" y="4379464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on PURE  </a:t>
            </a:r>
            <a:r>
              <a:rPr lang="en-GB" dirty="0" err="1"/>
              <a:t>SynCell</a:t>
            </a:r>
            <a:r>
              <a:rPr lang="en-GB" dirty="0"/>
              <a:t>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93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WP1: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Development of standardized microfluidic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FFDA1-412E-30FE-186D-628C2356FA40}"/>
              </a:ext>
            </a:extLst>
          </p:cNvPr>
          <p:cNvSpPr txBox="1"/>
          <p:nvPr/>
        </p:nvSpPr>
        <p:spPr>
          <a:xfrm>
            <a:off x="361244" y="1140177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US" dirty="0">
                <a:latin typeface="Consolas" panose="020B0609020204030204" pitchFamily="49" charset="0"/>
              </a:rPr>
              <a:t>Standardized manufacture of a device to produce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Giant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unilamellar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Lipid Vesicles (GUVs)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as the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essential chassis of Synthetic Cells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06DB0-0B25-78A7-397C-6BA9991C18B7}"/>
              </a:ext>
            </a:extLst>
          </p:cNvPr>
          <p:cNvSpPr txBox="1"/>
          <p:nvPr/>
        </p:nvSpPr>
        <p:spPr>
          <a:xfrm>
            <a:off x="338667" y="2044005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nsolas" panose="020B0609020204030204" pitchFamily="49" charset="0"/>
              </a:rPr>
              <a:t>Extensions: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Low-cost manufacture &lt; $10k from CAD to chip. Device ideally made from glass.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6788C-A1F9-04D6-5F52-59012D2B8A7C}"/>
              </a:ext>
            </a:extLst>
          </p:cNvPr>
          <p:cNvSpPr txBox="1"/>
          <p:nvPr/>
        </p:nvSpPr>
        <p:spPr>
          <a:xfrm>
            <a:off x="338667" y="2617505"/>
            <a:ext cx="11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Fall back: Seek commercial manufacture.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0AA64-27CE-873D-4BD5-8C8451E7D464}"/>
              </a:ext>
            </a:extLst>
          </p:cNvPr>
          <p:cNvSpPr txBox="1"/>
          <p:nvPr/>
        </p:nvSpPr>
        <p:spPr>
          <a:xfrm>
            <a:off x="430023" y="3661477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deliverable: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Produce stable monodisperse GUVs with previously optimized conditions using novel device made in this project 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118F5-6107-DAE3-D89D-566D034F7BB2}"/>
              </a:ext>
            </a:extLst>
          </p:cNvPr>
          <p:cNvSpPr txBox="1"/>
          <p:nvPr/>
        </p:nvSpPr>
        <p:spPr>
          <a:xfrm>
            <a:off x="471052" y="4540285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Produce stable, monodisperse GUVs encapsulating PURE cell-free protein systems and demonstrate highly uniform GFP production rates.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5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08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Synthetic Cell microfluidic Device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361244" y="1140177"/>
            <a:ext cx="11492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Dimensions: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Produce Cell-sized Lipid Vesicles –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10-50 microns)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channel dimension </a:t>
            </a:r>
            <a:r>
              <a:rPr lang="en-US" dirty="0">
                <a:latin typeface="Consolas" panose="020B0609020204030204" pitchFamily="49" charset="0"/>
              </a:rPr>
              <a:t>needs to be around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20-40 microns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Footprint – Ideally fit standard microscopy slide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footprint (25mm x 75mm)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752FE-8FEA-0A53-12D0-D260C3EF6942}"/>
              </a:ext>
            </a:extLst>
          </p:cNvPr>
          <p:cNvSpPr txBox="1"/>
          <p:nvPr/>
        </p:nvSpPr>
        <p:spPr>
          <a:xfrm>
            <a:off x="330885" y="2793215"/>
            <a:ext cx="1149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Fluidic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At least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 fluidic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inlets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(‘Cytoplasm’, ‘Lipids’, Outer Aqueous medium).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 outlet 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SynCell</a:t>
            </a:r>
            <a:r>
              <a:rPr lang="en-US" dirty="0">
                <a:latin typeface="Consolas" panose="020B0609020204030204" pitchFamily="49" charset="0"/>
              </a:rPr>
              <a:t> collection.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common fluidic connections </a:t>
            </a:r>
            <a:r>
              <a:rPr lang="en-US" dirty="0">
                <a:latin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</a:rPr>
              <a:t>Luer</a:t>
            </a:r>
            <a:r>
              <a:rPr lang="en-US" dirty="0">
                <a:latin typeface="Consolas" panose="020B0609020204030204" pitchFamily="49" charset="0"/>
              </a:rPr>
              <a:t> lock, or 750 micron steel couplers common. (May be an issue for hard materials).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8460-1468-5419-A40C-B7B93D2A97D9}"/>
              </a:ext>
            </a:extLst>
          </p:cNvPr>
          <p:cNvSpPr txBox="1"/>
          <p:nvPr/>
        </p:nvSpPr>
        <p:spPr>
          <a:xfrm>
            <a:off x="-98611" y="4541011"/>
            <a:ext cx="1149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Material Property 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Optically transparent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Can manufacture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hydrophobic</a:t>
            </a:r>
            <a:r>
              <a:rPr lang="en-GB" dirty="0">
                <a:latin typeface="Consolas" panose="020B0609020204030204" pitchFamily="49" charset="0"/>
              </a:rPr>
              <a:t> and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hydrophilic</a:t>
            </a:r>
            <a:r>
              <a:rPr lang="en-GB" dirty="0">
                <a:latin typeface="Consolas" panose="020B0609020204030204" pitchFamily="49" charset="0"/>
              </a:rPr>
              <a:t> channel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surface selectively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**Critical** </a:t>
            </a:r>
            <a:r>
              <a:rPr lang="en-GB" dirty="0">
                <a:latin typeface="Consolas" panose="020B0609020204030204" pitchFamily="49" charset="0"/>
              </a:rPr>
              <a:t>for double emulsion droplet microfluidics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Anti-fouling </a:t>
            </a:r>
            <a:r>
              <a:rPr lang="en-GB" dirty="0">
                <a:latin typeface="Consolas" panose="020B0609020204030204" pitchFamily="49" charset="0"/>
              </a:rPr>
              <a:t>surfaces ( low-binding of biomolecules).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012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WP2: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utomation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 Synthetic Cell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242193" y="2164978"/>
            <a:ext cx="11492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Monodisperse size. </a:t>
            </a:r>
            <a:r>
              <a:rPr lang="en-US" dirty="0">
                <a:latin typeface="Consolas" panose="020B0609020204030204" pitchFamily="49" charset="0"/>
              </a:rPr>
              <a:t>Demonstrate GUV production using OLA with a normalized standard deviation in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sizes of &lt; 10%.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Deskilled operation. </a:t>
            </a:r>
            <a:r>
              <a:rPr lang="en-US" dirty="0">
                <a:latin typeface="Consolas" panose="020B0609020204030204" pitchFamily="49" charset="0"/>
              </a:rPr>
              <a:t>Automatic Controller should demonstrate the production of GUVs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without human intervention </a:t>
            </a:r>
            <a:r>
              <a:rPr lang="en-US" dirty="0">
                <a:latin typeface="Consolas" panose="020B0609020204030204" pitchFamily="49" charset="0"/>
              </a:rPr>
              <a:t>from the point of correct fluidic connection of all input fluids.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8460-1468-5419-A40C-B7B93D2A97D9}"/>
              </a:ext>
            </a:extLst>
          </p:cNvPr>
          <p:cNvSpPr txBox="1"/>
          <p:nvPr/>
        </p:nvSpPr>
        <p:spPr>
          <a:xfrm>
            <a:off x="-163358" y="1084231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GB" dirty="0">
                <a:latin typeface="Consolas" panose="020B0609020204030204" pitchFamily="49" charset="0"/>
              </a:rPr>
              <a:t>Demonstrate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computer controlled </a:t>
            </a:r>
            <a:r>
              <a:rPr lang="en-GB" dirty="0">
                <a:latin typeface="Consolas" panose="020B0609020204030204" pitchFamily="49" charset="0"/>
              </a:rPr>
              <a:t>operation of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microfluidic giant vesicle production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GB" u="sng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E83D4-6F95-CAB7-9B73-54EE4C04DBCA}"/>
              </a:ext>
            </a:extLst>
          </p:cNvPr>
          <p:cNvSpPr txBox="1"/>
          <p:nvPr/>
        </p:nvSpPr>
        <p:spPr>
          <a:xfrm>
            <a:off x="242193" y="4229794"/>
            <a:ext cx="1149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Same as minimum deliverable, but controller footprint is minimized by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compatibility with Raspberry Pi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4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6F33E-A062-EDAF-D6CE-F248C286CBAA}"/>
              </a:ext>
            </a:extLst>
          </p:cNvPr>
          <p:cNvSpPr txBox="1"/>
          <p:nvPr/>
        </p:nvSpPr>
        <p:spPr>
          <a:xfrm>
            <a:off x="-143435" y="1128734"/>
            <a:ext cx="1138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Flow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Computer controlled flow control using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accessible flow control </a:t>
            </a:r>
            <a:r>
              <a:rPr lang="en-GB" dirty="0">
                <a:latin typeface="Consolas" panose="020B0609020204030204" pitchFamily="49" charset="0"/>
              </a:rPr>
              <a:t>systems.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Either Custom made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Low-cost syringe pumps </a:t>
            </a:r>
            <a:r>
              <a:rPr lang="en-GB" dirty="0">
                <a:latin typeface="Consolas" panose="020B0609020204030204" pitchFamily="49" charset="0"/>
              </a:rPr>
              <a:t>or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Commercial Pumps </a:t>
            </a:r>
            <a:r>
              <a:rPr lang="en-GB" dirty="0">
                <a:latin typeface="Consolas" panose="020B0609020204030204" pitchFamily="49" charset="0"/>
              </a:rPr>
              <a:t>e.g. </a:t>
            </a:r>
            <a:r>
              <a:rPr lang="en-GB" dirty="0" err="1">
                <a:latin typeface="Consolas" panose="020B0609020204030204" pitchFamily="49" charset="0"/>
              </a:rPr>
              <a:t>Elveflow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Fluigent</a:t>
            </a:r>
            <a:r>
              <a:rPr lang="en-GB" dirty="0">
                <a:latin typeface="Consolas" panose="020B0609020204030204" pitchFamily="49" charset="0"/>
              </a:rPr>
              <a:t> pressure 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4E1C6-B79D-A324-C8B1-471C9C7C44AA}"/>
              </a:ext>
            </a:extLst>
          </p:cNvPr>
          <p:cNvSpPr txBox="1"/>
          <p:nvPr/>
        </p:nvSpPr>
        <p:spPr>
          <a:xfrm>
            <a:off x="214489" y="248356"/>
            <a:ext cx="1216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utomation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 Synthetic Cell production: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2635-054B-641A-037E-0CED17034616}"/>
              </a:ext>
            </a:extLst>
          </p:cNvPr>
          <p:cNvSpPr txBox="1"/>
          <p:nvPr/>
        </p:nvSpPr>
        <p:spPr>
          <a:xfrm>
            <a:off x="-214895" y="4528937"/>
            <a:ext cx="1138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Ease of code 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Release  code </a:t>
            </a:r>
            <a:r>
              <a:rPr lang="en-GB" dirty="0">
                <a:latin typeface="Consolas" panose="020B0609020204030204" pitchFamily="49" charset="0"/>
              </a:rPr>
              <a:t>for controller on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Preferably write in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 </a:t>
            </a:r>
            <a:r>
              <a:rPr lang="en-GB" dirty="0">
                <a:latin typeface="Consolas" panose="020B0609020204030204" pitchFamily="49" charset="0"/>
              </a:rPr>
              <a:t>to allow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easy extension </a:t>
            </a:r>
            <a:r>
              <a:rPr lang="en-GB" dirty="0">
                <a:latin typeface="Consolas" panose="020B0609020204030204" pitchFamily="49" charset="0"/>
              </a:rPr>
              <a:t>by third party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Modularise to allow extension to different microfluidic control tasks.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0FF82-BDF6-7E43-DBAF-71CBA83F99FE}"/>
              </a:ext>
            </a:extLst>
          </p:cNvPr>
          <p:cNvSpPr txBox="1"/>
          <p:nvPr/>
        </p:nvSpPr>
        <p:spPr>
          <a:xfrm>
            <a:off x="-143435" y="2690336"/>
            <a:ext cx="11385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Computer vision based feedback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Vision based </a:t>
            </a:r>
            <a:r>
              <a:rPr lang="en-GB" dirty="0">
                <a:latin typeface="Consolas" panose="020B0609020204030204" pitchFamily="49" charset="0"/>
              </a:rPr>
              <a:t>feedback enables wide applicability of controller for producing Synthetic Cells for different experiments.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For initial demonstration, using dark field fluorescence will likely greatly reduce complexity of object detection task.</a:t>
            </a:r>
          </a:p>
        </p:txBody>
      </p:sp>
    </p:spTree>
    <p:extLst>
      <p:ext uri="{BB962C8B-B14F-4D97-AF65-F5344CB8AC3E}">
        <p14:creationId xmlns:p14="http://schemas.microsoft.com/office/powerpoint/2010/main" val="79859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14E1C6-B79D-A324-C8B1-471C9C7C44AA}"/>
              </a:ext>
            </a:extLst>
          </p:cNvPr>
          <p:cNvSpPr txBox="1"/>
          <p:nvPr/>
        </p:nvSpPr>
        <p:spPr>
          <a:xfrm>
            <a:off x="214489" y="248356"/>
            <a:ext cx="1171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WP3: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Robust integration of PURE expression systems.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136BC-45F6-7EB8-B415-1E3726C5DC3C}"/>
              </a:ext>
            </a:extLst>
          </p:cNvPr>
          <p:cNvSpPr txBox="1"/>
          <p:nvPr/>
        </p:nvSpPr>
        <p:spPr>
          <a:xfrm>
            <a:off x="-163358" y="1084231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GB" dirty="0">
                <a:latin typeface="Consolas" panose="020B0609020204030204" pitchFamily="49" charset="0"/>
              </a:rPr>
              <a:t>Producible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stable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GUVs in large population sizes (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100s per experimental run</a:t>
            </a:r>
            <a:r>
              <a:rPr lang="en-GB" dirty="0">
                <a:latin typeface="Consolas" panose="020B0609020204030204" pitchFamily="49" charset="0"/>
              </a:rPr>
              <a:t>) which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produce GFP </a:t>
            </a:r>
            <a:r>
              <a:rPr lang="en-GB" dirty="0">
                <a:latin typeface="Consolas" panose="020B0609020204030204" pitchFamily="49" charset="0"/>
              </a:rPr>
              <a:t>using microfluidic device.</a:t>
            </a:r>
          </a:p>
          <a:p>
            <a:pPr lvl="1"/>
            <a:endParaRPr lang="en-GB" u="sng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047BA-5B99-421A-59B9-7B5E4299046A}"/>
              </a:ext>
            </a:extLst>
          </p:cNvPr>
          <p:cNvSpPr txBox="1"/>
          <p:nvPr/>
        </p:nvSpPr>
        <p:spPr>
          <a:xfrm>
            <a:off x="-163358" y="2258661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</a:rPr>
              <a:t>Demonstration of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GFP production </a:t>
            </a:r>
            <a:r>
              <a:rPr lang="en-GB" dirty="0">
                <a:latin typeface="Consolas" panose="020B0609020204030204" pitchFamily="49" charset="0"/>
              </a:rPr>
              <a:t>using GUVs in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sample sizes &gt; 100 </a:t>
            </a:r>
            <a:r>
              <a:rPr lang="en-GB" dirty="0">
                <a:latin typeface="Consolas" panose="020B0609020204030204" pitchFamily="49" charset="0"/>
              </a:rPr>
              <a:t>GUVs using microfluidic devices using previously published protocols.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EFF47-A484-BD5D-59CF-B04F9470142D}"/>
              </a:ext>
            </a:extLst>
          </p:cNvPr>
          <p:cNvSpPr txBox="1"/>
          <p:nvPr/>
        </p:nvSpPr>
        <p:spPr>
          <a:xfrm>
            <a:off x="-163358" y="3227010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 </a:t>
            </a:r>
            <a:r>
              <a:rPr lang="en-GB" dirty="0">
                <a:latin typeface="Consolas" panose="020B0609020204030204" pitchFamily="49" charset="0"/>
              </a:rPr>
              <a:t>Demonstration of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GFP production </a:t>
            </a:r>
            <a:r>
              <a:rPr lang="en-GB" dirty="0">
                <a:latin typeface="Consolas" panose="020B0609020204030204" pitchFamily="49" charset="0"/>
              </a:rPr>
              <a:t>within &gt;100 Synthetic Cells (10s </a:t>
            </a:r>
            <a:r>
              <a:rPr lang="en-GB" dirty="0" err="1">
                <a:latin typeface="Consolas" panose="020B0609020204030204" pitchFamily="49" charset="0"/>
              </a:rPr>
              <a:t>uM</a:t>
            </a:r>
            <a:r>
              <a:rPr lang="en-GB" dirty="0">
                <a:latin typeface="Consolas" panose="020B0609020204030204" pitchFamily="49" charset="0"/>
              </a:rPr>
              <a:t> final concentration)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 standardized device from WP1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1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789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Strychalski, Elizabeth A. (Fed)</dc:creator>
  <cp:lastModifiedBy>Fletcher, Marcus J S</cp:lastModifiedBy>
  <cp:revision>18</cp:revision>
  <dcterms:created xsi:type="dcterms:W3CDTF">2024-09-20T13:29:12Z</dcterms:created>
  <dcterms:modified xsi:type="dcterms:W3CDTF">2024-10-28T23:37:11Z</dcterms:modified>
</cp:coreProperties>
</file>