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72" r:id="rId5"/>
    <p:sldId id="271" r:id="rId6"/>
    <p:sldId id="265" r:id="rId7"/>
    <p:sldId id="273" r:id="rId8"/>
    <p:sldId id="278" r:id="rId9"/>
    <p:sldId id="262" r:id="rId10"/>
    <p:sldId id="279" r:id="rId11"/>
    <p:sldId id="268" r:id="rId12"/>
    <p:sldId id="274" r:id="rId13"/>
    <p:sldId id="275" r:id="rId14"/>
    <p:sldId id="276" r:id="rId15"/>
    <p:sldId id="260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948" autoAdjust="0"/>
  </p:normalViewPr>
  <p:slideViewPr>
    <p:cSldViewPr>
      <p:cViewPr varScale="1">
        <p:scale>
          <a:sx n="70" d="100"/>
          <a:sy n="70" d="100"/>
        </p:scale>
        <p:origin x="118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2978D-920C-45C6-857B-5E4A70D1087C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98761-7F92-46A1-860E-F0F11E0D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6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8761-7F92-46A1-860E-F0F11E0DE3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0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8761-7F92-46A1-860E-F0F11E0DE3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49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8761-7F92-46A1-860E-F0F11E0DE3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3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8761-7F92-46A1-860E-F0F11E0DE3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8761-7F92-46A1-860E-F0F11E0DE3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8761-7F92-46A1-860E-F0F11E0DE3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7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Neo4j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Neo4j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Neo4j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Neo4j,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Neo4j,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Cypher: Neo4j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Neo4j,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8761-7F92-46A1-860E-F0F11E0DE3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Nút</a:t>
            </a:r>
            <a:r>
              <a:rPr lang="en-US" dirty="0" smtClean="0"/>
              <a:t> (Nodes)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(Relationships)</a:t>
            </a:r>
          </a:p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(Properties)</a:t>
            </a:r>
          </a:p>
          <a:p>
            <a:r>
              <a:rPr lang="en-US" dirty="0" err="1" smtClean="0"/>
              <a:t>Nhãn</a:t>
            </a:r>
            <a:r>
              <a:rPr lang="en-US" dirty="0" smtClean="0"/>
              <a:t> (Labels)</a:t>
            </a:r>
          </a:p>
          <a:p>
            <a:r>
              <a:rPr lang="en-US" dirty="0" err="1" smtClean="0"/>
              <a:t>Duyệt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</a:t>
            </a:r>
            <a:r>
              <a:rPr lang="en-US" baseline="0" dirty="0" smtClean="0"/>
              <a:t> 1234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DeptNo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8761-7F92-46A1-860E-F0F11E0DE3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byte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byte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byte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store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8761-7F92-46A1-860E-F0F11E0DE3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r>
              <a:rPr lang="en-US" baseline="0" dirty="0" smtClean="0"/>
              <a:t> File </a:t>
            </a:r>
            <a:r>
              <a:rPr lang="en-US" baseline="0" dirty="0" smtClean="0">
                <a:sym typeface="Wingdings" panose="05000000000000000000" pitchFamily="2" charset="2"/>
              </a:rPr>
              <a:t> Node store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8761-7F92-46A1-860E-F0F11E0DE3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1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8761-7F92-46A1-860E-F0F11E0DE3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8761-7F92-46A1-860E-F0F11E0DE3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98761-7F92-46A1-860E-F0F11E0DE3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4427-6747-4804-BEB6-0AB35C605571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1D10-60F0-429C-A907-7442B56CA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6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4427-6747-4804-BEB6-0AB35C605571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1D10-60F0-429C-A907-7442B56CA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4427-6747-4804-BEB6-0AB35C605571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1D10-60F0-429C-A907-7442B56CA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8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4427-6747-4804-BEB6-0AB35C605571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1D10-60F0-429C-A907-7442B56CA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5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4427-6747-4804-BEB6-0AB35C605571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1D10-60F0-429C-A907-7442B56CA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9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4427-6747-4804-BEB6-0AB35C605571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1D10-60F0-429C-A907-7442B56CA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7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4427-6747-4804-BEB6-0AB35C605571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1D10-60F0-429C-A907-7442B56CA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4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4427-6747-4804-BEB6-0AB35C605571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1D10-60F0-429C-A907-7442B56CA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9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4427-6747-4804-BEB6-0AB35C605571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1D10-60F0-429C-A907-7442B56CA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1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4427-6747-4804-BEB6-0AB35C605571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1D10-60F0-429C-A907-7442B56CA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4427-6747-4804-BEB6-0AB35C605571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1D10-60F0-429C-A907-7442B56CA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0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5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4427-6747-4804-BEB6-0AB35C605571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1D10-60F0-429C-A907-7442B56CA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4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685800" y="16002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Neo4j</a:t>
            </a:r>
            <a:endParaRPr lang="en-US" sz="11500" b="1" dirty="0">
              <a:solidFill>
                <a:srgbClr val="0070C0"/>
              </a:solidFill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r"/>
            <a:endParaRPr lang="en-US" dirty="0" smtClean="0"/>
          </a:p>
          <a:p>
            <a:pPr marL="609600" indent="-609600"/>
            <a:r>
              <a:rPr lang="en-US" altLang="en-US" kern="0" dirty="0" err="1">
                <a:solidFill>
                  <a:schemeClr val="tx1"/>
                </a:solidFill>
              </a:rPr>
              <a:t>Học</a:t>
            </a:r>
            <a:r>
              <a:rPr lang="en-US" altLang="en-US" kern="0" dirty="0">
                <a:solidFill>
                  <a:schemeClr val="tx1"/>
                </a:solidFill>
              </a:rPr>
              <a:t> </a:t>
            </a:r>
            <a:r>
              <a:rPr lang="en-US" altLang="en-US" kern="0" dirty="0" err="1">
                <a:solidFill>
                  <a:schemeClr val="tx1"/>
                </a:solidFill>
              </a:rPr>
              <a:t>viên</a:t>
            </a:r>
            <a:r>
              <a:rPr lang="en-US" altLang="en-US" kern="0" dirty="0">
                <a:solidFill>
                  <a:schemeClr val="tx1"/>
                </a:solidFill>
              </a:rPr>
              <a:t>: </a:t>
            </a:r>
            <a:r>
              <a:rPr lang="en-US" altLang="en-US" kern="0" dirty="0" err="1" smtClean="0">
                <a:solidFill>
                  <a:schemeClr val="tx1"/>
                </a:solidFill>
              </a:rPr>
              <a:t>Nguyễn</a:t>
            </a:r>
            <a:r>
              <a:rPr lang="en-US" altLang="en-US" kern="0" dirty="0" smtClean="0">
                <a:solidFill>
                  <a:schemeClr val="tx1"/>
                </a:solidFill>
              </a:rPr>
              <a:t> </a:t>
            </a:r>
            <a:r>
              <a:rPr lang="en-US" altLang="en-US" kern="0" dirty="0" err="1">
                <a:solidFill>
                  <a:schemeClr val="tx1"/>
                </a:solidFill>
              </a:rPr>
              <a:t>Thị</a:t>
            </a:r>
            <a:r>
              <a:rPr lang="en-US" altLang="en-US" kern="0" dirty="0">
                <a:solidFill>
                  <a:schemeClr val="tx1"/>
                </a:solidFill>
              </a:rPr>
              <a:t> </a:t>
            </a:r>
            <a:r>
              <a:rPr lang="en-US" altLang="en-US" kern="0" dirty="0" err="1">
                <a:solidFill>
                  <a:schemeClr val="tx1"/>
                </a:solidFill>
              </a:rPr>
              <a:t>Huyền</a:t>
            </a:r>
            <a:endParaRPr lang="en-US" altLang="en-US" kern="0" dirty="0">
              <a:solidFill>
                <a:schemeClr val="tx1"/>
              </a:solidFill>
            </a:endParaRPr>
          </a:p>
          <a:p>
            <a:pPr marL="609600" indent="-609600"/>
            <a:r>
              <a:rPr lang="en-US" altLang="en-US" kern="0" dirty="0">
                <a:solidFill>
                  <a:schemeClr val="tx1"/>
                </a:solidFill>
              </a:rPr>
              <a:t>		</a:t>
            </a:r>
            <a:r>
              <a:rPr lang="en-US" altLang="en-US" kern="0" dirty="0" smtClean="0">
                <a:solidFill>
                  <a:schemeClr val="tx1"/>
                </a:solidFill>
              </a:rPr>
              <a:t>          </a:t>
            </a:r>
            <a:r>
              <a:rPr lang="en-US" altLang="en-US" kern="0" dirty="0" err="1" smtClean="0">
                <a:solidFill>
                  <a:schemeClr val="tx1"/>
                </a:solidFill>
              </a:rPr>
              <a:t>Nguyễn</a:t>
            </a:r>
            <a:r>
              <a:rPr lang="en-US" altLang="en-US" kern="0" dirty="0" smtClean="0">
                <a:solidFill>
                  <a:schemeClr val="tx1"/>
                </a:solidFill>
              </a:rPr>
              <a:t> </a:t>
            </a:r>
            <a:r>
              <a:rPr lang="en-US" altLang="en-US" kern="0" dirty="0">
                <a:solidFill>
                  <a:schemeClr val="tx1"/>
                </a:solidFill>
              </a:rPr>
              <a:t>Thanh </a:t>
            </a:r>
            <a:r>
              <a:rPr lang="en-US" altLang="en-US" kern="0" dirty="0" err="1">
                <a:solidFill>
                  <a:schemeClr val="tx1"/>
                </a:solidFill>
              </a:rPr>
              <a:t>Cường</a:t>
            </a:r>
            <a:endParaRPr lang="en-US" altLang="en-US" kern="0" dirty="0">
              <a:solidFill>
                <a:schemeClr val="tx1"/>
              </a:solidFill>
            </a:endParaRPr>
          </a:p>
          <a:p>
            <a:pPr marL="609600" indent="-609600"/>
            <a:r>
              <a:rPr lang="en-US" altLang="en-US" kern="0" dirty="0">
                <a:solidFill>
                  <a:schemeClr val="tx1"/>
                </a:solidFill>
              </a:rPr>
              <a:t>		      </a:t>
            </a:r>
            <a:r>
              <a:rPr lang="en-US" altLang="en-US" kern="0" dirty="0" smtClean="0">
                <a:solidFill>
                  <a:schemeClr val="tx1"/>
                </a:solidFill>
              </a:rPr>
              <a:t> </a:t>
            </a:r>
            <a:r>
              <a:rPr lang="en-US" altLang="en-US" kern="0" dirty="0" err="1" smtClean="0">
                <a:solidFill>
                  <a:schemeClr val="tx1"/>
                </a:solidFill>
              </a:rPr>
              <a:t>Nhóm</a:t>
            </a:r>
            <a:r>
              <a:rPr lang="en-US" altLang="en-US" kern="0" dirty="0" smtClean="0">
                <a:solidFill>
                  <a:schemeClr val="tx1"/>
                </a:solidFill>
              </a:rPr>
              <a:t> 06, </a:t>
            </a:r>
            <a:r>
              <a:rPr lang="en-US" altLang="en-US" kern="0" dirty="0">
                <a:solidFill>
                  <a:schemeClr val="tx1"/>
                </a:solidFill>
              </a:rPr>
              <a:t>K25 HTTT</a:t>
            </a:r>
          </a:p>
          <a:p>
            <a:pPr marL="609600" indent="-609600"/>
            <a:r>
              <a:rPr lang="en-US" altLang="en-US" kern="0" dirty="0">
                <a:solidFill>
                  <a:schemeClr val="tx1"/>
                </a:solidFill>
              </a:rPr>
              <a:t>	</a:t>
            </a:r>
            <a:r>
              <a:rPr lang="en-US" altLang="en-US" kern="0" dirty="0" err="1">
                <a:solidFill>
                  <a:schemeClr val="tx1"/>
                </a:solidFill>
              </a:rPr>
              <a:t>Giảng</a:t>
            </a:r>
            <a:r>
              <a:rPr lang="en-US" altLang="en-US" kern="0" dirty="0">
                <a:solidFill>
                  <a:schemeClr val="tx1"/>
                </a:solidFill>
              </a:rPr>
              <a:t> </a:t>
            </a:r>
            <a:r>
              <a:rPr lang="en-US" altLang="en-US" kern="0" dirty="0" err="1">
                <a:solidFill>
                  <a:schemeClr val="tx1"/>
                </a:solidFill>
              </a:rPr>
              <a:t>Viên</a:t>
            </a:r>
            <a:r>
              <a:rPr lang="en-US" altLang="en-US" kern="0" dirty="0">
                <a:solidFill>
                  <a:schemeClr val="tx1"/>
                </a:solidFill>
              </a:rPr>
              <a:t>: PGS.TS </a:t>
            </a:r>
            <a:r>
              <a:rPr lang="en-US" altLang="en-US" kern="0" dirty="0" err="1">
                <a:solidFill>
                  <a:schemeClr val="tx1"/>
                </a:solidFill>
              </a:rPr>
              <a:t>Nguyễn</a:t>
            </a:r>
            <a:r>
              <a:rPr lang="en-US" altLang="en-US" kern="0" dirty="0">
                <a:solidFill>
                  <a:schemeClr val="tx1"/>
                </a:solidFill>
              </a:rPr>
              <a:t> </a:t>
            </a:r>
            <a:r>
              <a:rPr lang="en-US" altLang="en-US" kern="0" dirty="0" err="1">
                <a:solidFill>
                  <a:schemeClr val="tx1"/>
                </a:solidFill>
              </a:rPr>
              <a:t>Ngọc</a:t>
            </a:r>
            <a:r>
              <a:rPr lang="en-US" altLang="en-US" kern="0" dirty="0">
                <a:solidFill>
                  <a:schemeClr val="tx1"/>
                </a:solidFill>
              </a:rPr>
              <a:t> </a:t>
            </a:r>
            <a:r>
              <a:rPr lang="en-US" altLang="en-US" kern="0" dirty="0" err="1">
                <a:solidFill>
                  <a:schemeClr val="tx1"/>
                </a:solidFill>
              </a:rPr>
              <a:t>Hóa</a:t>
            </a:r>
            <a:endParaRPr lang="en-US" altLang="en-US" kern="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9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8063"/>
            <a:ext cx="8229600" cy="713937"/>
          </a:xfrm>
        </p:spPr>
        <p:txBody>
          <a:bodyPr>
            <a:noAutofit/>
          </a:bodyPr>
          <a:lstStyle/>
          <a:p>
            <a:pPr algn="l"/>
            <a:r>
              <a:rPr lang="vi-VN" sz="4000" b="1" dirty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Transactions</a:t>
            </a:r>
            <a:endParaRPr lang="en-US" sz="4000" b="1" dirty="0">
              <a:solidFill>
                <a:srgbClr val="0070C0"/>
              </a:solidFill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smtClean="0"/>
              <a:t>Transaction Manager</a:t>
            </a:r>
            <a:endParaRPr lang="en-US" sz="2800" dirty="0" smtClean="0"/>
          </a:p>
          <a:p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(write)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(write locks)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Lock Manage </a:t>
            </a:r>
            <a:r>
              <a:rPr lang="en-US" sz="2800" dirty="0" err="1" smtClean="0"/>
              <a:t>đảm</a:t>
            </a:r>
            <a:r>
              <a:rPr lang="en-US" sz="2800" dirty="0" smtClean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quán</a:t>
            </a:r>
            <a:r>
              <a:rPr lang="en-US" sz="2800" dirty="0"/>
              <a:t> (Consistency</a:t>
            </a:r>
            <a:r>
              <a:rPr lang="en-US" sz="2800" dirty="0" smtClean="0"/>
              <a:t>)</a:t>
            </a:r>
          </a:p>
          <a:p>
            <a:r>
              <a:rPr lang="en-US" sz="2800" dirty="0" err="1"/>
              <a:t>Khi</a:t>
            </a:r>
            <a:r>
              <a:rPr lang="en-US" sz="2800" dirty="0"/>
              <a:t> rollback Transaction,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Transaction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bỏ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,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Transacion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commit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vùng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smtClean="0"/>
              <a:t>disk (Atomicity) </a:t>
            </a:r>
          </a:p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 smtClean="0"/>
              <a:t> write </a:t>
            </a:r>
            <a:r>
              <a:rPr lang="en-US" sz="2800" dirty="0"/>
              <a:t>ahead </a:t>
            </a:r>
            <a:r>
              <a:rPr lang="en-US" sz="2800" dirty="0" smtClean="0"/>
              <a:t>log </a:t>
            </a:r>
            <a:r>
              <a:rPr lang="en-US" sz="2800" dirty="0"/>
              <a:t>(durability)</a:t>
            </a:r>
            <a:endParaRPr lang="en-US" sz="2800" dirty="0" smtClean="0"/>
          </a:p>
          <a:p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Transaction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transaction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/>
              <a:t>(isolation</a:t>
            </a:r>
            <a:r>
              <a:rPr lang="en-US" sz="2800" dirty="0" smtClean="0"/>
              <a:t>)</a:t>
            </a:r>
          </a:p>
          <a:p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yếu</a:t>
            </a:r>
            <a:r>
              <a:rPr lang="en-US" sz="2800" dirty="0"/>
              <a:t> </a:t>
            </a:r>
            <a:r>
              <a:rPr lang="en-US" sz="2800" dirty="0" err="1"/>
              <a:t>tố</a:t>
            </a:r>
            <a:r>
              <a:rPr lang="en-US" sz="2800" dirty="0"/>
              <a:t> graph, Neo4j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smtClean="0"/>
              <a:t>deadlock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tuần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4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574" y="-9939"/>
            <a:ext cx="8229600" cy="958189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Cypher Query language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65875"/>
              </p:ext>
            </p:extLst>
          </p:nvPr>
        </p:nvGraphicFramePr>
        <p:xfrm>
          <a:off x="228600" y="1524000"/>
          <a:ext cx="8451574" cy="4345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/>
                <a:gridCol w="1750242"/>
                <a:gridCol w="6015532"/>
              </a:tblGrid>
              <a:tr h="471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STT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Mệnh đề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Ý </a:t>
                      </a:r>
                      <a:r>
                        <a:rPr lang="en-US" sz="2800" dirty="0" err="1">
                          <a:effectLst/>
                        </a:rPr>
                        <a:t>nghĩa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44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MATCH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Tìm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kiếm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dữ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liệu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với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một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mẫu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được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chỉ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định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02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OPTIONAL MATCH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>
                          <a:effectLst/>
                        </a:rPr>
                        <a:t>Tương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tự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như</a:t>
                      </a:r>
                      <a:r>
                        <a:rPr lang="en-US" sz="2800" dirty="0">
                          <a:effectLst/>
                        </a:rPr>
                        <a:t> MATCH, </a:t>
                      </a:r>
                      <a:r>
                        <a:rPr lang="en-US" sz="2800" dirty="0" err="1" smtClean="0">
                          <a:effectLst/>
                        </a:rPr>
                        <a:t>có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thể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trả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về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smtClean="0">
                          <a:effectLst/>
                        </a:rPr>
                        <a:t>null.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44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WHERE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>
                          <a:effectLst/>
                        </a:rPr>
                        <a:t>Mệnh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đề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này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được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sử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dụng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để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thêm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điều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kiện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vào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các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truy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vấn</a:t>
                      </a:r>
                      <a:r>
                        <a:rPr lang="en-US" sz="2800" dirty="0">
                          <a:effectLst/>
                        </a:rPr>
                        <a:t> CQL.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1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START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Tìm từ điểm bắt đầu được chỉ định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1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LOAD CSV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>
                          <a:effectLst/>
                        </a:rPr>
                        <a:t>Sử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dụng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để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đọc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dữ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liệu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từ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các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tệp</a:t>
                      </a:r>
                      <a:r>
                        <a:rPr lang="en-US" sz="2800" dirty="0">
                          <a:effectLst/>
                        </a:rPr>
                        <a:t> CSV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2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574" y="-9939"/>
            <a:ext cx="8229600" cy="958189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Cypher Query language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59230"/>
              </p:ext>
            </p:extLst>
          </p:nvPr>
        </p:nvGraphicFramePr>
        <p:xfrm>
          <a:off x="450574" y="1066800"/>
          <a:ext cx="8077200" cy="4568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3165"/>
                <a:gridCol w="1554970"/>
                <a:gridCol w="5749065"/>
              </a:tblGrid>
              <a:tr h="487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STT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Mệnh đề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Ý nghĩa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CREATE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>
                          <a:effectLst/>
                        </a:rPr>
                        <a:t>Tạo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 smtClean="0">
                          <a:effectLst/>
                        </a:rPr>
                        <a:t>nút</a:t>
                      </a:r>
                      <a:r>
                        <a:rPr lang="en-US" sz="2800" dirty="0">
                          <a:effectLst/>
                        </a:rPr>
                        <a:t>, </a:t>
                      </a:r>
                      <a:r>
                        <a:rPr lang="en-US" sz="2800" dirty="0" err="1">
                          <a:effectLst/>
                        </a:rPr>
                        <a:t>các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mối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quan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hệ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và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thuộc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tính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7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MERGE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Kiểm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tra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dirty="0" err="1" smtClean="0">
                          <a:effectLst/>
                        </a:rPr>
                        <a:t>mẫu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đã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chỉ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định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có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tồn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tại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 smtClean="0">
                          <a:effectLst/>
                        </a:rPr>
                        <a:t>không</a:t>
                      </a:r>
                      <a:r>
                        <a:rPr lang="en-US" sz="2800" dirty="0">
                          <a:effectLst/>
                        </a:rPr>
                        <a:t>. </a:t>
                      </a:r>
                      <a:r>
                        <a:rPr lang="en-US" sz="2800" dirty="0" err="1">
                          <a:effectLst/>
                        </a:rPr>
                        <a:t>Nếu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không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có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nó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tạo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ra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mẫu</a:t>
                      </a:r>
                      <a:r>
                        <a:rPr lang="en-US" sz="2800" dirty="0">
                          <a:effectLst/>
                        </a:rPr>
                        <a:t>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7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SET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Cập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nhật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nhãn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trên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 smtClean="0">
                          <a:effectLst/>
                        </a:rPr>
                        <a:t>nút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hoặc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thuộc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tính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trên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 smtClean="0">
                          <a:effectLst/>
                        </a:rPr>
                        <a:t>nút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và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các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mối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quan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hệ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7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DELETE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Xóa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các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nút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và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các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mối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quan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hệ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v.v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REMOVE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Xóa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 smtClean="0">
                          <a:effectLst/>
                        </a:rPr>
                        <a:t>thuộc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tính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 smtClean="0">
                          <a:effectLst/>
                        </a:rPr>
                        <a:t>nút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 smtClean="0">
                          <a:effectLst/>
                        </a:rPr>
                        <a:t>hoặc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dirty="0" err="1" smtClean="0">
                          <a:effectLst/>
                        </a:rPr>
                        <a:t>mối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quan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hệ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FOREACH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Duyệt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dữ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liệu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trong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danh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sách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7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574" y="-9939"/>
            <a:ext cx="8229600" cy="958189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Cypher Query language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692635"/>
              </p:ext>
            </p:extLst>
          </p:nvPr>
        </p:nvGraphicFramePr>
        <p:xfrm>
          <a:off x="304800" y="1295400"/>
          <a:ext cx="8534400" cy="4908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929"/>
                <a:gridCol w="1469071"/>
                <a:gridCol w="6248400"/>
              </a:tblGrid>
              <a:tr h="416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STT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Mệnh đề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Ý </a:t>
                      </a:r>
                      <a:r>
                        <a:rPr lang="en-US" sz="2400" dirty="0" err="1">
                          <a:effectLst/>
                        </a:rPr>
                        <a:t>nghĩa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6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RETURN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Kết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quả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truy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vấn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dữ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liệu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2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ORDER BY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Sắp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xếp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kết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quả</a:t>
                      </a:r>
                      <a:r>
                        <a:rPr lang="en-US" sz="2400" dirty="0" err="1" smtClean="0">
                          <a:effectLst/>
                        </a:rPr>
                        <a:t>truy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vấn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theo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tự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LIMIT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Giới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bản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ghi</a:t>
                      </a:r>
                      <a:r>
                        <a:rPr lang="en-US" sz="2400" dirty="0">
                          <a:effectLst/>
                        </a:rPr>
                        <a:t>  </a:t>
                      </a:r>
                      <a:r>
                        <a:rPr lang="en-US" sz="2400" dirty="0" err="1">
                          <a:effectLst/>
                        </a:rPr>
                        <a:t>kết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quả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theo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một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giá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trị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cụ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thể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6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SKIP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Bỏ</a:t>
                      </a:r>
                      <a:r>
                        <a:rPr lang="en-US" sz="2400" baseline="0" dirty="0" smtClean="0">
                          <a:effectLst/>
                        </a:rPr>
                        <a:t> qua N </a:t>
                      </a:r>
                      <a:r>
                        <a:rPr lang="en-US" sz="2400" baseline="0" dirty="0" err="1" smtClean="0">
                          <a:effectLst/>
                        </a:rPr>
                        <a:t>bản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ghi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đầu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tiên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6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WITH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Sử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dụng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kết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hợp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các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phần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truy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vấn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với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nhau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25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UNWIND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Sử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dụng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mở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rộng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danh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sách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thành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một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chuỗi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hàng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6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UNION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Sử dụng để kết hợp kết quả của nhiều truy vấn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25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CALL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Sử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dụng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gọi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một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thủ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tục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được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triển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khai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trong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cơ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sở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dữ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liệu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574" y="-9939"/>
            <a:ext cx="8229600" cy="958189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Cypher Query language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965120"/>
              </p:ext>
            </p:extLst>
          </p:nvPr>
        </p:nvGraphicFramePr>
        <p:xfrm>
          <a:off x="304800" y="1295400"/>
          <a:ext cx="8077199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4919"/>
                <a:gridCol w="1478084"/>
                <a:gridCol w="1703197"/>
                <a:gridCol w="4190999"/>
              </a:tblGrid>
              <a:tr h="479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STT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Nhóm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Hàm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Ý nghĩa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5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String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Upper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Lower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substring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Sử dụng để làm việc với chuỗi ký tự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22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Aggregation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Count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Max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Min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>
                          <a:effectLst/>
                        </a:rPr>
                        <a:t>Avg</a:t>
                      </a:r>
                      <a:endParaRPr lang="en-US" sz="28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Sum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>
                          <a:effectLst/>
                        </a:rPr>
                        <a:t>Sử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dụng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để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thực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hiện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một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số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thao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tác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tổng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hợp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trên</a:t>
                      </a:r>
                      <a:r>
                        <a:rPr lang="en-US" sz="2800" dirty="0">
                          <a:effectLst/>
                        </a:rPr>
                        <a:t> CQL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243" y="152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Neo4j Browser</a:t>
            </a:r>
            <a:endParaRPr lang="en-US" sz="6000" b="1" dirty="0">
              <a:solidFill>
                <a:srgbClr val="0070C0"/>
              </a:solidFill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324678" y="1524000"/>
            <a:ext cx="8514522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Data Model  </a:t>
            </a:r>
            <a:r>
              <a:rPr lang="en-US" sz="3600" dirty="0"/>
              <a:t>: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4 </a:t>
            </a:r>
            <a:r>
              <a:rPr lang="en-US" sz="3600" dirty="0"/>
              <a:t>nodes: Person 1M, Movie, </a:t>
            </a:r>
            <a:r>
              <a:rPr lang="en-US" sz="3600" dirty="0" smtClean="0"/>
              <a:t>Genre, Keyword</a:t>
            </a:r>
          </a:p>
          <a:p>
            <a:pPr marL="0" indent="0">
              <a:buNone/>
            </a:pPr>
            <a:r>
              <a:rPr lang="en-US" sz="3600" dirty="0" smtClean="0"/>
              <a:t>6 </a:t>
            </a:r>
            <a:r>
              <a:rPr lang="en-US" sz="3600" dirty="0"/>
              <a:t>relations: 						Movie-[:HAS_GENRE]-&gt;Genre				</a:t>
            </a:r>
            <a:r>
              <a:rPr lang="en-US" sz="3600" dirty="0" smtClean="0"/>
              <a:t>Movie-</a:t>
            </a:r>
            <a:r>
              <a:rPr lang="en-US" sz="3600" dirty="0"/>
              <a:t>[HAS_KEYWORD]-&gt;Keyword		</a:t>
            </a:r>
            <a:r>
              <a:rPr lang="en-US" sz="3600" dirty="0" smtClean="0"/>
              <a:t>Person-</a:t>
            </a:r>
            <a:r>
              <a:rPr lang="en-US" sz="3600" dirty="0"/>
              <a:t>[WRITER_OF]-&gt;Movie				</a:t>
            </a:r>
            <a:r>
              <a:rPr lang="en-US" sz="3600" dirty="0" smtClean="0"/>
              <a:t>Person-</a:t>
            </a:r>
            <a:r>
              <a:rPr lang="en-US" sz="3600" dirty="0"/>
              <a:t>[PRODUCED]-&gt;Movie				</a:t>
            </a:r>
            <a:r>
              <a:rPr lang="en-US" sz="3600" dirty="0" smtClean="0"/>
              <a:t>Person-</a:t>
            </a:r>
            <a:r>
              <a:rPr lang="en-US" sz="3600" dirty="0"/>
              <a:t>[DIRECTED]-&gt;Movie				</a:t>
            </a:r>
            <a:r>
              <a:rPr lang="en-US" sz="3600" dirty="0" smtClean="0"/>
              <a:t>Person-</a:t>
            </a:r>
            <a:r>
              <a:rPr lang="en-US" sz="3600" dirty="0"/>
              <a:t>[ACTED_IN]-&gt;Movie 1M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243" y="152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err="1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Thảo</a:t>
            </a:r>
            <a:r>
              <a:rPr lang="en-US" sz="60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luận</a:t>
            </a:r>
            <a:endParaRPr lang="en-US" sz="6000" b="1" dirty="0">
              <a:solidFill>
                <a:srgbClr val="0070C0"/>
              </a:solidFill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324678" y="1524000"/>
            <a:ext cx="8229600" cy="4525963"/>
          </a:xfrm>
        </p:spPr>
        <p:txBody>
          <a:bodyPr>
            <a:normAutofit/>
          </a:bodyPr>
          <a:lstStyle/>
          <a:p>
            <a:endParaRPr lang="en-US" sz="6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rgbClr val="0070C0"/>
                </a:solidFill>
              </a:rPr>
              <a:t>Xin </a:t>
            </a:r>
            <a:r>
              <a:rPr lang="en-US" sz="6000" dirty="0" err="1" smtClean="0">
                <a:solidFill>
                  <a:srgbClr val="0070C0"/>
                </a:solidFill>
              </a:rPr>
              <a:t>chân</a:t>
            </a:r>
            <a:r>
              <a:rPr lang="en-US" sz="6000" dirty="0" smtClean="0">
                <a:solidFill>
                  <a:srgbClr val="0070C0"/>
                </a:solidFill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</a:rPr>
              <a:t>thành</a:t>
            </a:r>
            <a:r>
              <a:rPr lang="en-US" sz="6000" dirty="0" smtClean="0">
                <a:solidFill>
                  <a:srgbClr val="0070C0"/>
                </a:solidFill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</a:rPr>
              <a:t>cảm</a:t>
            </a:r>
            <a:r>
              <a:rPr lang="en-US" sz="6000" dirty="0" smtClean="0">
                <a:solidFill>
                  <a:srgbClr val="0070C0"/>
                </a:solidFill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</a:rPr>
              <a:t>ơn</a:t>
            </a:r>
            <a:r>
              <a:rPr lang="en-US" sz="6000" dirty="0" smtClean="0">
                <a:solidFill>
                  <a:srgbClr val="0070C0"/>
                </a:solidFill>
              </a:rPr>
              <a:t>!</a:t>
            </a:r>
            <a:endParaRPr lang="en-US" sz="60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2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000" b="1" dirty="0" err="1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Tóm</a:t>
            </a:r>
            <a:r>
              <a:rPr lang="en-US" sz="60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tắt</a:t>
            </a:r>
            <a:endParaRPr lang="en-US" sz="6000" b="1" dirty="0">
              <a:solidFill>
                <a:srgbClr val="0070C0"/>
              </a:solidFill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Neo4j</a:t>
            </a:r>
          </a:p>
          <a:p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Neo4j </a:t>
            </a:r>
          </a:p>
          <a:p>
            <a:r>
              <a:rPr lang="en-US" b="1" dirty="0" smtClean="0"/>
              <a:t>CQL Cypher Query Language</a:t>
            </a:r>
          </a:p>
          <a:p>
            <a:r>
              <a:rPr lang="en-US" b="1" dirty="0" smtClean="0"/>
              <a:t>Demo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000" b="1" dirty="0" err="1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Tổng</a:t>
            </a:r>
            <a:r>
              <a:rPr lang="en-US" sz="60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quan</a:t>
            </a:r>
            <a:r>
              <a:rPr lang="en-US" sz="60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Neo4j</a:t>
            </a:r>
            <a:endParaRPr lang="en-US" sz="6000" b="1" dirty="0">
              <a:solidFill>
                <a:srgbClr val="0070C0"/>
              </a:solidFill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r>
              <a:rPr lang="en-US" b="1" dirty="0" smtClean="0"/>
              <a:t> </a:t>
            </a:r>
            <a:r>
              <a:rPr lang="en-US" b="1" dirty="0" err="1" smtClean="0"/>
              <a:t>mở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bằng</a:t>
            </a:r>
            <a:r>
              <a:rPr lang="en-US" b="1" dirty="0" smtClean="0"/>
              <a:t> Java </a:t>
            </a:r>
            <a:r>
              <a:rPr lang="en-US" b="1" dirty="0"/>
              <a:t>(</a:t>
            </a:r>
            <a:r>
              <a:rPr lang="en-US" b="1" dirty="0" smtClean="0"/>
              <a:t>2010)</a:t>
            </a:r>
          </a:p>
          <a:p>
            <a:r>
              <a:rPr lang="en-US" b="1" dirty="0" smtClean="0"/>
              <a:t>NoSQL Graph Database</a:t>
            </a:r>
          </a:p>
          <a:p>
            <a:pPr lvl="1"/>
            <a:r>
              <a:rPr lang="en-US" b="1" dirty="0" err="1" smtClean="0"/>
              <a:t>Nút</a:t>
            </a:r>
            <a:r>
              <a:rPr lang="en-US" b="1" dirty="0" smtClean="0"/>
              <a:t> (Node)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endParaRPr lang="en-US" b="1" dirty="0" smtClean="0"/>
          </a:p>
          <a:p>
            <a:pPr lvl="1"/>
            <a:r>
              <a:rPr lang="en-US" b="1" dirty="0" err="1" smtClean="0"/>
              <a:t>Mối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(Relationship)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nút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https://marketplace.gephi.org/wp-content/uploads/2012/11/neo4j_logo.png?84cd5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21" y="5098026"/>
            <a:ext cx="463695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2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8063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Mô</a:t>
            </a:r>
            <a:r>
              <a:rPr lang="en-US" sz="4000" b="1" dirty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hình</a:t>
            </a:r>
            <a:r>
              <a:rPr lang="en-US" sz="4000" b="1" dirty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dữ</a:t>
            </a:r>
            <a:r>
              <a:rPr lang="en-US" sz="4000" b="1" dirty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liệu</a:t>
            </a:r>
            <a:r>
              <a:rPr lang="en-US" sz="4000" b="1" dirty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đồ</a:t>
            </a:r>
            <a:r>
              <a:rPr lang="en-US" sz="4000" b="1" dirty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thị</a:t>
            </a:r>
            <a:r>
              <a:rPr lang="en-US" sz="4000" b="1" dirty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thuộc</a:t>
            </a:r>
            <a:r>
              <a:rPr lang="en-US" sz="4000" b="1" dirty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tính</a:t>
            </a:r>
            <a:endParaRPr lang="en-US" sz="4000" b="1" dirty="0">
              <a:solidFill>
                <a:srgbClr val="0070C0"/>
              </a:solidFill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(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),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(Relationships)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(Properties</a:t>
            </a:r>
            <a:r>
              <a:rPr lang="en-US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6629400" cy="3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6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975" y="126291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RDBMS vs Graph DB</a:t>
            </a:r>
            <a:endParaRPr lang="en-US" sz="6000" b="1" dirty="0">
              <a:solidFill>
                <a:srgbClr val="0070C0"/>
              </a:solidFill>
              <a:latin typeface="Corbel" pitchFamily="34" charset="0"/>
              <a:cs typeface="Times New Roman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344166"/>
              </p:ext>
            </p:extLst>
          </p:nvPr>
        </p:nvGraphicFramePr>
        <p:xfrm>
          <a:off x="457200" y="1828800"/>
          <a:ext cx="7772400" cy="3809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2890"/>
                <a:gridCol w="3175819"/>
                <a:gridCol w="3593691"/>
              </a:tblGrid>
              <a:tr h="524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RDBMS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Graph Database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Bảng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2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Hàng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Nút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Cột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và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dữ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liệu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Thuộc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tính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và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giá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trị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Ràng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buộc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Mối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quan</a:t>
                      </a:r>
                      <a:r>
                        <a:rPr lang="en-US" sz="2800" baseline="0" dirty="0" smtClean="0">
                          <a:effectLst/>
                        </a:rPr>
                        <a:t> </a:t>
                      </a:r>
                      <a:r>
                        <a:rPr lang="en-US" sz="2800" baseline="0" dirty="0" err="1" smtClean="0">
                          <a:effectLst/>
                        </a:rPr>
                        <a:t>hệ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7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joins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Traversal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https://marketplace.gephi.org/wp-content/uploads/2012/11/neo4j_logo.png?84cd5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err="1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Ưu</a:t>
            </a:r>
            <a:r>
              <a:rPr lang="en-US" sz="60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điểm</a:t>
            </a:r>
            <a:r>
              <a:rPr lang="en-US" sz="60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</a:t>
            </a:r>
            <a:r>
              <a:rPr lang="en-US" sz="6000" b="1" dirty="0" err="1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của</a:t>
            </a:r>
            <a:r>
              <a:rPr lang="en-US" sz="60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Neo4j</a:t>
            </a:r>
            <a:endParaRPr lang="en-US" sz="6000" b="1" dirty="0">
              <a:solidFill>
                <a:srgbClr val="0070C0"/>
              </a:solidFill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324678" y="903713"/>
            <a:ext cx="8229600" cy="5649487"/>
          </a:xfrm>
        </p:spPr>
        <p:txBody>
          <a:bodyPr>
            <a:norm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,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gian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,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dirty="0" err="1" smtClean="0"/>
              <a:t>sẵn</a:t>
            </a:r>
            <a:r>
              <a:rPr lang="en-US" sz="3200" dirty="0" smtClean="0"/>
              <a:t> </a:t>
            </a:r>
            <a:r>
              <a:rPr lang="en-US" sz="3200" dirty="0" err="1" smtClean="0"/>
              <a:t>sàng</a:t>
            </a:r>
            <a:r>
              <a:rPr lang="en-US" sz="3200" dirty="0" smtClean="0"/>
              <a:t> </a:t>
            </a:r>
            <a:r>
              <a:rPr lang="en-US" sz="3200" dirty="0" err="1" smtClean="0"/>
              <a:t>cao</a:t>
            </a:r>
            <a:endParaRPr lang="en-US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bán</a:t>
            </a:r>
            <a:r>
              <a:rPr lang="en-US" sz="3200" dirty="0" smtClean="0"/>
              <a:t> </a:t>
            </a:r>
            <a:r>
              <a:rPr lang="en-US" sz="3200" dirty="0" err="1" smtClean="0"/>
              <a:t>cấu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endParaRPr lang="en-US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Không</a:t>
            </a:r>
            <a:r>
              <a:rPr lang="en-US" sz="3200" dirty="0" smtClean="0"/>
              <a:t> joins, </a:t>
            </a:r>
            <a:r>
              <a:rPr lang="en-US" sz="3200" dirty="0" err="1" smtClean="0"/>
              <a:t>dễ</a:t>
            </a:r>
            <a:r>
              <a:rPr lang="en-US" sz="3200" dirty="0" smtClean="0"/>
              <a:t> </a:t>
            </a:r>
            <a:r>
              <a:rPr lang="en-US" sz="3200" dirty="0" err="1" smtClean="0"/>
              <a:t>dàng</a:t>
            </a:r>
            <a:r>
              <a:rPr lang="en-US" sz="3200" dirty="0" smtClean="0"/>
              <a:t> </a:t>
            </a:r>
            <a:r>
              <a:rPr lang="en-US" sz="3200" dirty="0" err="1" smtClean="0"/>
              <a:t>truy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endParaRPr lang="en-US" sz="3200" dirty="0" smtClean="0"/>
          </a:p>
          <a:p>
            <a:r>
              <a:rPr lang="en-US" dirty="0" smtClean="0"/>
              <a:t>Cypher Query Language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đầy</a:t>
            </a:r>
            <a:r>
              <a:rPr lang="en-US" sz="3200" dirty="0"/>
              <a:t> </a:t>
            </a:r>
            <a:r>
              <a:rPr lang="en-US" sz="3200" dirty="0" err="1"/>
              <a:t>đủ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ACID</a:t>
            </a:r>
          </a:p>
          <a:p>
            <a:pPr marL="742950" lvl="2" indent="-342900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(Atomicity)</a:t>
            </a:r>
          </a:p>
          <a:p>
            <a:pPr marL="742950" lvl="2" indent="-342900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(Consistency)</a:t>
            </a:r>
          </a:p>
          <a:p>
            <a:pPr marL="742950" lvl="2" indent="-342900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(Isolation)</a:t>
            </a:r>
          </a:p>
          <a:p>
            <a:pPr marL="742950" lvl="2" indent="-342900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(Durability)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6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cs typeface="Times New Roman" pitchFamily="18" charset="0"/>
              </a:rPr>
              <a:t>Thành phần cơ bản Neo4j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43006"/>
            <a:ext cx="8229600" cy="384035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1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Store </a:t>
            </a:r>
            <a:r>
              <a:rPr lang="en-US" sz="6000" b="1" dirty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file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126589" y="855086"/>
            <a:ext cx="8586021" cy="5649487"/>
          </a:xfrm>
        </p:spPr>
        <p:txBody>
          <a:bodyPr>
            <a:norm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Nút</a:t>
            </a:r>
            <a:r>
              <a:rPr lang="en-US" sz="3200" dirty="0" smtClean="0"/>
              <a:t> id </a:t>
            </a:r>
            <a:r>
              <a:rPr lang="en-US" sz="3200" dirty="0" smtClean="0"/>
              <a:t>101,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/>
              <a:t>ghi</a:t>
            </a:r>
            <a:r>
              <a:rPr lang="en-US" sz="3200" dirty="0"/>
              <a:t> </a:t>
            </a:r>
            <a:r>
              <a:rPr lang="en-US" sz="3200" dirty="0" err="1" smtClean="0"/>
              <a:t>bắt</a:t>
            </a:r>
            <a:r>
              <a:rPr lang="en-US" sz="3200" dirty="0" smtClean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smtClean="0"/>
              <a:t>ở </a:t>
            </a:r>
            <a:r>
              <a:rPr lang="en-US" sz="3200" dirty="0"/>
              <a:t>byte </a:t>
            </a:r>
            <a:r>
              <a:rPr lang="en-US" sz="3200" dirty="0" smtClean="0"/>
              <a:t>1500 </a:t>
            </a:r>
            <a:r>
              <a:rPr lang="en-US" sz="3200" dirty="0" smtClean="0">
                <a:sym typeface="Wingdings" panose="05000000000000000000" pitchFamily="2" charset="2"/>
              </a:rPr>
              <a:t>chi </a:t>
            </a:r>
            <a:r>
              <a:rPr lang="en-US" sz="3200" dirty="0" err="1" smtClean="0">
                <a:sym typeface="Wingdings" panose="05000000000000000000" pitchFamily="2" charset="2"/>
              </a:rPr>
              <a:t>phí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tìm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kiếm</a:t>
            </a:r>
            <a:r>
              <a:rPr lang="en-US" sz="3200" dirty="0" smtClean="0">
                <a:sym typeface="Wingdings" panose="05000000000000000000" pitchFamily="2" charset="2"/>
              </a:rPr>
              <a:t> = </a:t>
            </a:r>
            <a:r>
              <a:rPr lang="en-US" sz="3200" dirty="0" smtClean="0"/>
              <a:t>O(1</a:t>
            </a:r>
            <a:r>
              <a:rPr lang="en-US" sz="3200" dirty="0"/>
              <a:t>)</a:t>
            </a:r>
            <a:endParaRPr lang="en-US" sz="3200" dirty="0" smtClean="0"/>
          </a:p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smtClean="0"/>
              <a:t>Traversal (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4" y="3695860"/>
            <a:ext cx="8299712" cy="2808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8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8063"/>
            <a:ext cx="8229600" cy="713937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Kiến</a:t>
            </a:r>
            <a:r>
              <a:rPr lang="en-US" sz="40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trúc</a:t>
            </a:r>
            <a:r>
              <a:rPr lang="en-US" sz="4000" b="1" dirty="0" smtClean="0">
                <a:solidFill>
                  <a:srgbClr val="0070C0"/>
                </a:solidFill>
                <a:latin typeface="Corbel" pitchFamily="34" charset="0"/>
                <a:cs typeface="Times New Roman" pitchFamily="18" charset="0"/>
              </a:rPr>
              <a:t> Neo4j</a:t>
            </a:r>
            <a:endParaRPr lang="en-US" sz="4000" b="1" dirty="0">
              <a:solidFill>
                <a:srgbClr val="0070C0"/>
              </a:solidFill>
              <a:latin typeface="Corbel" pitchFamily="34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56339"/>
            <a:ext cx="914400" cy="92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15" y="762000"/>
            <a:ext cx="7633585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0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1136</Words>
  <Application>Microsoft Office PowerPoint</Application>
  <PresentationFormat>On-screen Show (4:3)</PresentationFormat>
  <Paragraphs>194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Office Theme</vt:lpstr>
      <vt:lpstr>Neo4j</vt:lpstr>
      <vt:lpstr>Tóm tắt</vt:lpstr>
      <vt:lpstr>Tổng quan Neo4j</vt:lpstr>
      <vt:lpstr>Mô hình dữ liệu đồ thị thuộc tính</vt:lpstr>
      <vt:lpstr>RDBMS vs Graph DB</vt:lpstr>
      <vt:lpstr>Ưu điểm của Neo4j</vt:lpstr>
      <vt:lpstr>Thành phần cơ bản Neo4j</vt:lpstr>
      <vt:lpstr>Store file</vt:lpstr>
      <vt:lpstr>Kiến trúc Neo4j</vt:lpstr>
      <vt:lpstr>Transactions</vt:lpstr>
      <vt:lpstr>Cypher Query language</vt:lpstr>
      <vt:lpstr>Cypher Query language</vt:lpstr>
      <vt:lpstr>Cypher Query language</vt:lpstr>
      <vt:lpstr>Cypher Query language</vt:lpstr>
      <vt:lpstr>Neo4j Browser</vt:lpstr>
      <vt:lpstr>Thảo luận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Foust</dc:creator>
  <cp:lastModifiedBy>HP</cp:lastModifiedBy>
  <cp:revision>68</cp:revision>
  <dcterms:created xsi:type="dcterms:W3CDTF">2013-03-13T02:02:11Z</dcterms:created>
  <dcterms:modified xsi:type="dcterms:W3CDTF">2019-01-12T00:32:19Z</dcterms:modified>
</cp:coreProperties>
</file>