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4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04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0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9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5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DFA489-F041-4A91-B761-994ABC435C7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E4F2-7E32-4655-93B5-A43DB202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73592" y="128917"/>
            <a:ext cx="7521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TRƯỜNG ĐẠI HỌC CÔNG NGHIỆP THỰC PHẨM – TP 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HCM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173592" y="2285259"/>
            <a:ext cx="849440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l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sz="200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fontAlgn="base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defRPr/>
            </a:pP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website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mua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bán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ctr">
              <a:defRPr/>
            </a:pP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thiết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bị</a:t>
            </a:r>
            <a:r>
              <a:rPr lang="en-US" sz="3600" b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di </a:t>
            </a:r>
            <a:r>
              <a:rPr lang="en-US" sz="3600" b="1" err="1" smtClean="0">
                <a:solidFill>
                  <a:schemeClr val="tx1"/>
                </a:solidFill>
                <a:effectLst>
                  <a:outerShdw blurRad="50800" dist="38100" dir="8100000" algn="tr">
                    <a:srgbClr val="000000">
                      <a:alpha val="4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động</a:t>
            </a:r>
            <a:endParaRPr lang="vi-VN" sz="36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80128" y="888318"/>
            <a:ext cx="4633877" cy="66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BÀI THUYẾT TRÌNH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585528" y="1924500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i="1" err="1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Đề</a:t>
            </a:r>
            <a:r>
              <a:rPr lang="en-US" sz="2800" i="1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 </a:t>
            </a:r>
            <a:r>
              <a:rPr lang="en-US" sz="2800" i="1" err="1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tài</a:t>
            </a:r>
            <a:r>
              <a:rPr lang="en-US" sz="2800" i="1"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957676" y="4089056"/>
            <a:ext cx="900034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1pPr>
            <a:lvl2pPr marL="742950" indent="-285750"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3pPr>
            <a:lvl4pPr marL="1600200" indent="-228600"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4pPr>
            <a:lvl5pPr marL="2057400" indent="-228600" eaLnBrk="0" hangingPunct="0">
              <a:defRPr sz="3200" b="1">
                <a:solidFill>
                  <a:schemeClr val="tx2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GVHD: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Nguyễn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Văn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Giáp</a:t>
            </a:r>
            <a:endParaRPr lang="en-US" sz="2400" b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sinh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sz="2400" b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4" algn="r" eaLnBrk="1" hangingPunct="1">
              <a:spcBef>
                <a:spcPct val="50000"/>
              </a:spcBef>
              <a:defRPr/>
            </a:pP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Nguyễn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Ngọc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Hiếu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- 3001110245</a:t>
            </a:r>
          </a:p>
          <a:p>
            <a:pPr lvl="4" algn="r" eaLnBrk="1" hangingPunct="1">
              <a:spcBef>
                <a:spcPct val="50000"/>
              </a:spcBef>
              <a:defRPr/>
            </a:pP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Lê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Thanh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i="1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Diệp</a:t>
            </a:r>
            <a:r>
              <a:rPr lang="en-US" sz="2400" b="0" i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- 3001110224</a:t>
            </a:r>
          </a:p>
        </p:txBody>
      </p:sp>
    </p:spTree>
    <p:extLst>
      <p:ext uri="{BB962C8B-B14F-4D97-AF65-F5344CB8AC3E}">
        <p14:creationId xmlns:p14="http://schemas.microsoft.com/office/powerpoint/2010/main" val="13963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39" y="207058"/>
            <a:ext cx="9404723" cy="857467"/>
          </a:xfrm>
        </p:spPr>
        <p:txBody>
          <a:bodyPr/>
          <a:lstStyle/>
          <a:p>
            <a:r>
              <a:rPr lang="vi-VN">
                <a:latin typeface="Segoe UI Light" panose="020B0502040204020203" pitchFamily="34" charset="0"/>
                <a:cs typeface="Segoe UI Light" panose="020B0502040204020203" pitchFamily="34" charset="0"/>
              </a:rPr>
              <a:t>Xác định và mô tả thực thể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3112" y="6221382"/>
            <a:ext cx="480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NGƯỜI DÙNG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66781"/>
              </p:ext>
            </p:extLst>
          </p:nvPr>
        </p:nvGraphicFramePr>
        <p:xfrm>
          <a:off x="168439" y="1064525"/>
          <a:ext cx="11882535" cy="5008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18"/>
                <a:gridCol w="2936956"/>
                <a:gridCol w="1794453"/>
                <a:gridCol w="1080230"/>
                <a:gridCol w="2154107"/>
                <a:gridCol w="3062771"/>
              </a:tblGrid>
              <a:tr h="72813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113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u="none" strike="noStrike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784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TEN</a:t>
                      </a:r>
                      <a:r>
                        <a:rPr lang="en-US" sz="1300">
                          <a:effectLst/>
                        </a:rPr>
                        <a:t>NGUOIDUNG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7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TEN</a:t>
                      </a:r>
                      <a:r>
                        <a:rPr lang="en-US" sz="1300">
                          <a:effectLst/>
                        </a:rPr>
                        <a:t>DANGNHAP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7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MATKHAU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7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EMAIL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7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NGAYSINH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7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SDT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13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QUYEN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References QUYỀN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7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DIACHI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78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GIOITINH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71975" y="5640306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NHÀ CUNG CẤP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19074"/>
              </p:ext>
            </p:extLst>
          </p:nvPr>
        </p:nvGraphicFramePr>
        <p:xfrm>
          <a:off x="886204" y="1548704"/>
          <a:ext cx="10414141" cy="3964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654"/>
                <a:gridCol w="1812840"/>
                <a:gridCol w="2112950"/>
                <a:gridCol w="928015"/>
                <a:gridCol w="2081942"/>
                <a:gridCol w="2708740"/>
              </a:tblGrid>
              <a:tr h="56111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720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2278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TEN</a:t>
                      </a:r>
                      <a:r>
                        <a:rPr lang="en-US" sz="1300">
                          <a:effectLst/>
                        </a:rPr>
                        <a:t>NCC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194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DIACHI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r>
                        <a:rPr lang="vi-VN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194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SDT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vi-VN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5021" y="5385197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PHÂN LOẠI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5021" y="3179929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QUYỀN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7215"/>
              </p:ext>
            </p:extLst>
          </p:nvPr>
        </p:nvGraphicFramePr>
        <p:xfrm>
          <a:off x="1042594" y="1648782"/>
          <a:ext cx="10189513" cy="1299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550"/>
                <a:gridCol w="1949606"/>
                <a:gridCol w="1653071"/>
                <a:gridCol w="895137"/>
                <a:gridCol w="2414325"/>
                <a:gridCol w="2533824"/>
              </a:tblGrid>
              <a:tr h="65828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918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165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TENQUYEN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67296"/>
              </p:ext>
            </p:extLst>
          </p:nvPr>
        </p:nvGraphicFramePr>
        <p:xfrm>
          <a:off x="1056242" y="3798683"/>
          <a:ext cx="10175866" cy="1401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068"/>
                <a:gridCol w="2450048"/>
                <a:gridCol w="1870831"/>
                <a:gridCol w="1016456"/>
                <a:gridCol w="2649821"/>
                <a:gridCol w="1345642"/>
              </a:tblGrid>
              <a:tr h="63249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40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321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TENLOAI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40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1903" y="5453647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SẢN PHẨM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55546"/>
              </p:ext>
            </p:extLst>
          </p:nvPr>
        </p:nvGraphicFramePr>
        <p:xfrm>
          <a:off x="496684" y="1191656"/>
          <a:ext cx="11267686" cy="4043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003"/>
                <a:gridCol w="2385925"/>
                <a:gridCol w="1473156"/>
                <a:gridCol w="989853"/>
                <a:gridCol w="2295383"/>
                <a:gridCol w="3302366"/>
              </a:tblGrid>
              <a:tr h="6276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18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81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TENSANPHAM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8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ID_LOAI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PHÂN LOẠI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88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ID_NCC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NHÀ CUNG CẤP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18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SOLUONG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81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MOTA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18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DONGIA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bigint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304" y="6332563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THỰC THỂ CHI TIẾT ĐIỆN THOẠI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01634"/>
              </p:ext>
            </p:extLst>
          </p:nvPr>
        </p:nvGraphicFramePr>
        <p:xfrm>
          <a:off x="151035" y="177422"/>
          <a:ext cx="11913585" cy="603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823"/>
                <a:gridCol w="2938402"/>
                <a:gridCol w="1542150"/>
                <a:gridCol w="1035352"/>
                <a:gridCol w="1558787"/>
                <a:gridCol w="1479440"/>
                <a:gridCol w="2518631"/>
              </a:tblGrid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257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ID_PHANLOAI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PHÂN LOẠI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MANHINH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CPU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HEDIEUHANH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CAMERA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BONHOTRONG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BONHONGOAI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59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DUNGLUONGPIN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304" y="6332563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CHI TIẾT LAPTOP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30829"/>
              </p:ext>
            </p:extLst>
          </p:nvPr>
        </p:nvGraphicFramePr>
        <p:xfrm>
          <a:off x="149537" y="244834"/>
          <a:ext cx="11887787" cy="6087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123"/>
                <a:gridCol w="2589885"/>
                <a:gridCol w="1561306"/>
                <a:gridCol w="1028579"/>
                <a:gridCol w="1572748"/>
                <a:gridCol w="1519348"/>
                <a:gridCol w="2762798"/>
              </a:tblGrid>
              <a:tr h="5228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228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ID_PHANLOAI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PHÂN LOẠI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228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021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CPU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021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RAM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021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DIACUNG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021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MANHINH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021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DOHOA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021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DIAQUANG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021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HEDIEUHANH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021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PIN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  <a:tr h="50214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TRONGLUONG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9" marR="6799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8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303" y="6332563"/>
            <a:ext cx="537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CHI TIẾT MÁY TÍNH BẢNG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48142"/>
              </p:ext>
            </p:extLst>
          </p:nvPr>
        </p:nvGraphicFramePr>
        <p:xfrm>
          <a:off x="175072" y="156638"/>
          <a:ext cx="11848606" cy="6039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221"/>
                <a:gridCol w="2909250"/>
                <a:gridCol w="1610478"/>
                <a:gridCol w="1025082"/>
                <a:gridCol w="1463494"/>
                <a:gridCol w="1509109"/>
                <a:gridCol w="2480972"/>
              </a:tblGrid>
              <a:tr h="4384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5535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ID_PHANLOAI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PHÂN LOẠI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384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MANHINH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HEDIEUHANH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CPU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RAM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DOHOA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BONHOTRONG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CAMERA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KETNOI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UNGDUNG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DUNGLUONGPIN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  <a:tr h="41899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TRONGLUONG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7" marR="6834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4097" y="6396335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ĐÁNH GIÁ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097" y="3052630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BÌNH LUẬN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55728"/>
              </p:ext>
            </p:extLst>
          </p:nvPr>
        </p:nvGraphicFramePr>
        <p:xfrm>
          <a:off x="861350" y="235073"/>
          <a:ext cx="9470004" cy="2817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612"/>
                <a:gridCol w="2063144"/>
                <a:gridCol w="1366314"/>
                <a:gridCol w="819383"/>
                <a:gridCol w="2240390"/>
                <a:gridCol w="2301161"/>
              </a:tblGrid>
              <a:tr h="4002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62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2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 , 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2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TENKHACHHANG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2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EMAIL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2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NOIDUNG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2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THOIGIAN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28248"/>
              </p:ext>
            </p:extLst>
          </p:nvPr>
        </p:nvGraphicFramePr>
        <p:xfrm>
          <a:off x="847701" y="3663891"/>
          <a:ext cx="9470005" cy="2614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612"/>
                <a:gridCol w="2150248"/>
                <a:gridCol w="1307570"/>
                <a:gridCol w="819383"/>
                <a:gridCol w="2254570"/>
                <a:gridCol w="2258622"/>
              </a:tblGrid>
              <a:tr h="66878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73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436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73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LUOTXEM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73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LUOTMUA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73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LUOTDANHGIA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3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269" y="4681177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CHI TIẾT ĐƠN HÀNG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9081" y="1774201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TÌNH TRẠNG ĐƠN HÀNG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4269" y="6387147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LOẠI TIN TỨC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99973"/>
              </p:ext>
            </p:extLst>
          </p:nvPr>
        </p:nvGraphicFramePr>
        <p:xfrm>
          <a:off x="520155" y="136478"/>
          <a:ext cx="9661074" cy="1460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324"/>
                <a:gridCol w="2313492"/>
                <a:gridCol w="1304336"/>
                <a:gridCol w="860364"/>
                <a:gridCol w="2280427"/>
                <a:gridCol w="2209131"/>
              </a:tblGrid>
              <a:tr h="74280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60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289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TENTINHTRANG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13968"/>
              </p:ext>
            </p:extLst>
          </p:nvPr>
        </p:nvGraphicFramePr>
        <p:xfrm>
          <a:off x="478442" y="2329901"/>
          <a:ext cx="9715665" cy="2257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242"/>
                <a:gridCol w="2040810"/>
                <a:gridCol w="1402796"/>
                <a:gridCol w="840639"/>
                <a:gridCol w="1200170"/>
                <a:gridCol w="1337333"/>
                <a:gridCol w="2196675"/>
              </a:tblGrid>
              <a:tr h="4514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NO.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14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Primary key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ĐẶT HÀNG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14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ID_SP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References SẢN PHẨM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14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SOLUONG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144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DONGIA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bigint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70756"/>
              </p:ext>
            </p:extLst>
          </p:nvPr>
        </p:nvGraphicFramePr>
        <p:xfrm>
          <a:off x="478894" y="5100223"/>
          <a:ext cx="9702336" cy="1290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211"/>
                <a:gridCol w="2397829"/>
                <a:gridCol w="1371670"/>
                <a:gridCol w="839396"/>
                <a:gridCol w="2242193"/>
                <a:gridCol w="2155037"/>
              </a:tblGrid>
              <a:tr h="51660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35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67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TENLOAITINTUC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75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8229" y="5788542"/>
            <a:ext cx="480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TIN TỨC</a:t>
            </a:r>
            <a:endParaRPr 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61987"/>
              </p:ext>
            </p:extLst>
          </p:nvPr>
        </p:nvGraphicFramePr>
        <p:xfrm>
          <a:off x="689286" y="412738"/>
          <a:ext cx="10597413" cy="5100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9952"/>
                <a:gridCol w="1963868"/>
                <a:gridCol w="1291125"/>
                <a:gridCol w="963812"/>
                <a:gridCol w="2728349"/>
                <a:gridCol w="2890307"/>
              </a:tblGrid>
              <a:tr h="73739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3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3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TIEUDE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Text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35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ID_LOAI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null, 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LOẠI TIN TỨC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3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MOTA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Text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3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NOIDUNG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ntext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758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NGAYDANG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758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435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IDNGUOIDUNG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null, 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References NGƯỜI DÙNG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7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112293" y="1437564"/>
            <a:ext cx="8229600" cy="6172200"/>
          </a:xfrm>
        </p:spPr>
        <p:txBody>
          <a:bodyPr/>
          <a:lstStyle/>
          <a:p>
            <a:pPr marL="812800" indent="-812800" eaLnBrk="1" hangingPunct="1">
              <a:buFontTx/>
              <a:buNone/>
              <a:defRPr/>
            </a:pP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Nội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dung </a:t>
            </a: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gồm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4 </a:t>
            </a:r>
            <a:r>
              <a:rPr lang="en-US" sz="32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vi-VN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CHƯƠNG 1: TỔNG </a:t>
            </a:r>
            <a:r>
              <a:rPr lang="vi-VN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QUAN</a:t>
            </a:r>
            <a:endParaRPr lang="en-US" sz="30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US" sz="3000" b="1">
                <a:latin typeface="Segoe UI Light" panose="020B0502040204020203" pitchFamily="34" charset="0"/>
                <a:cs typeface="Segoe UI Light" panose="020B0502040204020203" pitchFamily="34" charset="0"/>
              </a:rPr>
              <a:t>CHƯƠNG 2: PHÂN TÍCH HỆ </a:t>
            </a: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CHƯƠNG 3: THIẾT KẾ HỆ THỐNG</a:t>
            </a:r>
            <a:endParaRPr lang="vi-VN" sz="3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00050" lvl="1" indent="0">
              <a:buFont typeface="Wingdings 3" panose="05040102010807070707" pitchFamily="18" charset="2"/>
              <a:buNone/>
              <a:defRPr/>
            </a:pPr>
            <a:r>
              <a:rPr lang="en-US" sz="30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CHƯƠNG 4: KẾT LUẬN</a:t>
            </a:r>
          </a:p>
          <a:p>
            <a:pPr marL="812800" indent="-812800" eaLnBrk="1" hangingPunct="1">
              <a:buFontTx/>
              <a:buAutoNum type="romanUcPeriod"/>
              <a:defRPr/>
            </a:pPr>
            <a:endParaRPr lang="en-US" sz="22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12800" indent="-812800" eaLnBrk="1" hangingPunct="1">
              <a:buFontTx/>
              <a:buAutoNum type="romanUcPeriod"/>
              <a:defRPr/>
            </a:pPr>
            <a:endParaRPr lang="en-US" sz="22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2695" y="6087322"/>
            <a:ext cx="601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PHƯƠNG THỨC VẬN CHUYỂN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2695" y="3043868"/>
            <a:ext cx="601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PHƯƠNG THỨC THANH TOÁN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60432"/>
              </p:ext>
            </p:extLst>
          </p:nvPr>
        </p:nvGraphicFramePr>
        <p:xfrm>
          <a:off x="1243170" y="1337847"/>
          <a:ext cx="8733344" cy="1555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679"/>
                <a:gridCol w="3871212"/>
                <a:gridCol w="1061899"/>
                <a:gridCol w="755564"/>
                <a:gridCol w="1309394"/>
                <a:gridCol w="1108596"/>
              </a:tblGrid>
              <a:tr h="5121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109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ID_PTTT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226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TENPHUONGTHUCTHANHTOAN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80245"/>
              </p:ext>
            </p:extLst>
          </p:nvPr>
        </p:nvGraphicFramePr>
        <p:xfrm>
          <a:off x="1256816" y="3625932"/>
          <a:ext cx="8760641" cy="233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638"/>
                <a:gridCol w="3897366"/>
                <a:gridCol w="1096134"/>
                <a:gridCol w="757925"/>
                <a:gridCol w="1299434"/>
                <a:gridCol w="1081144"/>
              </a:tblGrid>
              <a:tr h="6727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NO.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90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ID_PTVC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90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TENPHUONGTHUCVANCHUYEN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60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PHIVANCHUYEN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bigint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304" y="6332563"/>
            <a:ext cx="48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 THỂ HÓA ĐƠN</a:t>
            </a:r>
            <a:endParaRPr lang="en-US" sz="2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57634"/>
              </p:ext>
            </p:extLst>
          </p:nvPr>
        </p:nvGraphicFramePr>
        <p:xfrm>
          <a:off x="0" y="0"/>
          <a:ext cx="12192000" cy="6332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5519"/>
                <a:gridCol w="3187612"/>
                <a:gridCol w="1848894"/>
                <a:gridCol w="1110380"/>
                <a:gridCol w="2211626"/>
                <a:gridCol w="2957969"/>
              </a:tblGrid>
              <a:tr h="6542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NO.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44453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2711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NGAYDATHANG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6542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IDNGUOIDUNG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NGUOIDUNG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6542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TINHTRANG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 , 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TÌNH TRẠNG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2711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TENNGUOINHAN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2711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DIACHI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2711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SDT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nvarchar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2711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TONGTIEN_SP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bigint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98133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PTTT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 , 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PHƯƠNG THỨC THANH TOÁN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98133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PTVC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 , 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PHƯƠNG THỨC VẬN CHUYỂN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  <a:tr h="32711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TONGTIEN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bigint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019" marR="60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4544707"/>
            <a:ext cx="480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THỰC THỂ HÌNH SẢN PHẨM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78438"/>
              </p:ext>
            </p:extLst>
          </p:nvPr>
        </p:nvGraphicFramePr>
        <p:xfrm>
          <a:off x="2500241" y="2053929"/>
          <a:ext cx="6903065" cy="212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704"/>
                <a:gridCol w="1150880"/>
                <a:gridCol w="941965"/>
                <a:gridCol w="732311"/>
                <a:gridCol w="1465360"/>
                <a:gridCol w="2092845"/>
              </a:tblGrid>
              <a:tr h="73201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NO.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DATA TYPE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SIZE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BINDING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NOTES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24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u="sng">
                          <a:effectLst/>
                        </a:rPr>
                        <a:t>ID_HINH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</a:rPr>
                        <a:t>Primary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80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ID_SP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 err="1">
                          <a:effectLst/>
                        </a:rPr>
                        <a:t>int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Foreign key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References SẢN PHẨM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06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TENHINH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vi-VN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Not null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5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0352" y="326625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CHƯƠNG 3: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23121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7" y="2444169"/>
            <a:ext cx="11476752" cy="16776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127523" y="4121833"/>
            <a:ext cx="2295821" cy="59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1</a:t>
            </a:r>
            <a:endParaRPr lang="vi-VN" sz="2800">
              <a:solidFill>
                <a:schemeClr val="bg1"/>
              </a:solidFill>
              <a:effectLst/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52024" y="4783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025" name="Picture 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5" y="232118"/>
            <a:ext cx="10750208" cy="614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6323" y="6519446"/>
            <a:ext cx="81836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600" b="0" u="none" strike="noStrike" cap="none" normalizeH="0" baseline="0" smtClean="0" bmk="_Toc377806463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2 - Mô tả quá trình quản lý bán hàng, sản phẩm, người dùng, báo cáo thống kê</a:t>
            </a:r>
            <a:endParaRPr kumimoji="0" lang="vi-VN" sz="24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66757" y="5627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049" name="Picture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7" y="253219"/>
            <a:ext cx="6865035" cy="58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87712" y="6282954"/>
            <a:ext cx="58416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u="none" strike="noStrike" cap="none" normalizeH="0" baseline="0" smtClean="0" bmk="_Toc377806464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quản lý </a:t>
            </a:r>
            <a:r>
              <a:rPr lang="vi-VN" sz="2000" smtClean="0" bmk="_Toc377806464">
                <a:solidFill>
                  <a:schemeClr val="bg1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bán</a:t>
            </a:r>
            <a:r>
              <a:rPr kumimoji="0" lang="vi-VN" sz="2000" b="0" u="none" strike="noStrike" cap="none" normalizeH="0" baseline="0" smtClean="0" bmk="_Toc377806464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hàng</a:t>
            </a:r>
            <a:endParaRPr kumimoji="0" lang="vi-VN" sz="32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61181" y="10902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3073" name="Picture 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27" y="373287"/>
            <a:ext cx="7568420" cy="54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34138" y="6416600"/>
            <a:ext cx="5379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b="0" u="none" strike="noStrike" cap="none" normalizeH="0" baseline="0" smtClean="0" bmk="_Toc377806465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quản lý nhập</a:t>
            </a:r>
            <a:r>
              <a:rPr kumimoji="0" lang="vi-VN" b="0" u="none" strike="noStrike" cap="none" normalizeH="0" smtClean="0" bmk="_Toc377806465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kumimoji="0" lang="vi-VN" b="0" u="none" strike="noStrike" cap="none" normalizeH="0" baseline="0" smtClean="0" bmk="_Toc377806465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hàng</a:t>
            </a:r>
            <a:endParaRPr kumimoji="0" lang="vi-VN" sz="28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4100" name="Picture 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24" y="228600"/>
            <a:ext cx="7579751" cy="57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2274" y="6387552"/>
            <a:ext cx="63674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u="none" strike="noStrike" cap="none" normalizeH="0" baseline="0" smtClean="0" bmk="_Toc377806466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kumimoji="0" lang="vi-VN" sz="2000" u="none" strike="noStrike" cap="none" normalizeH="0" baseline="0" smtClean="0" bmk="_Toc377806466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quản lý người dùng</a:t>
            </a:r>
            <a:endParaRPr kumimoji="0" lang="vi-VN" sz="320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121" name="Picture 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40" y="126225"/>
            <a:ext cx="7357403" cy="631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3895" y="6444735"/>
            <a:ext cx="107692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u="none" strike="noStrike" cap="none" normalizeH="0" baseline="0" smtClean="0" bmk="_Toc377806467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 </a:t>
            </a:r>
            <a:r>
              <a:rPr kumimoji="0" lang="vi-VN" u="none" strike="noStrike" cap="none" normalizeH="0" baseline="0" smtClean="0" bmk="_Toc377806467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quản lý sản phẩmMô hình cấp 3: phân rã chức năng quản lý sản phẩm</a:t>
            </a:r>
            <a:endParaRPr kumimoji="0" lang="vi-VN" sz="280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CHƯƠNG 1: TỔNG QUAN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125940" y="1168021"/>
            <a:ext cx="8229600" cy="5334000"/>
          </a:xfrm>
        </p:spPr>
        <p:txBody>
          <a:bodyPr rtlCol="0">
            <a:normAutofit/>
          </a:bodyPr>
          <a:lstStyle/>
          <a:p>
            <a:pPr marL="514350" indent="-51435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/>
              <a:defRPr/>
            </a:pP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5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chọn</a:t>
            </a:r>
            <a:r>
              <a:rPr lang="en-US" sz="35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sz="35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endParaRPr lang="en-US" sz="35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/>
              <a:defRPr/>
            </a:pPr>
            <a:r>
              <a:rPr lang="vi-VN" sz="32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chức năng chính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nhân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viên</a:t>
            </a:r>
            <a:endParaRPr lang="vi-VN" sz="3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>
                <a:latin typeface="Segoe UI Light" panose="020B0502040204020203" pitchFamily="34" charset="0"/>
                <a:cs typeface="Segoe UI Light" panose="020B0502040204020203" pitchFamily="34" charset="0"/>
              </a:rPr>
              <a:t>sản</a:t>
            </a:r>
            <a:r>
              <a:rPr lang="en-US" sz="30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phẩm</a:t>
            </a:r>
            <a:endParaRPr lang="en-US" sz="30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tức</a:t>
            </a:r>
            <a:endParaRPr lang="en-US" sz="30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hóa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đơn</a:t>
            </a:r>
            <a:endParaRPr lang="vi-VN" sz="3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err="1">
                <a:latin typeface="Segoe UI Light" panose="020B0502040204020203" pitchFamily="34" charset="0"/>
                <a:cs typeface="Segoe UI Light" panose="020B0502040204020203" pitchFamily="34" charset="0"/>
              </a:rPr>
              <a:t>Đặt</a:t>
            </a:r>
            <a:r>
              <a:rPr lang="en-US" sz="30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>
                <a:latin typeface="Segoe UI Light" panose="020B0502040204020203" pitchFamily="34" charset="0"/>
                <a:cs typeface="Segoe UI Light" panose="020B0502040204020203" pitchFamily="34" charset="0"/>
              </a:rPr>
              <a:t>hàng</a:t>
            </a:r>
            <a:endParaRPr lang="vi-VN" sz="3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kiếm</a:t>
            </a:r>
            <a:endParaRPr lang="en-US" sz="30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</a:t>
            </a:r>
            <a:r>
              <a:rPr lang="en-US" sz="3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nhân</a:t>
            </a:r>
            <a:endParaRPr lang="vi-VN" sz="3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6145" name="Picture 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72" y="504687"/>
            <a:ext cx="8989256" cy="581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77999" y="6316072"/>
            <a:ext cx="6236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u="none" strike="noStrike" cap="none" normalizeH="0" baseline="0" smtClean="0" bmk="_Toc377806468">
                <a:ln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Mô hình cấp 3: phân rã chức năng thống kê bán hàng</a:t>
            </a:r>
            <a:endParaRPr kumimoji="0" lang="vi-VN" sz="3200" b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3677" y="349155"/>
            <a:ext cx="4551529" cy="79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514350" indent="-514350" defTabSz="457207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eriod" startAt="3"/>
              <a:defRPr/>
            </a:pP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Khảo</a:t>
            </a:r>
            <a:r>
              <a:rPr lang="en-US" sz="35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sát</a:t>
            </a:r>
            <a:r>
              <a:rPr lang="en-US" sz="35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35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50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lang="en-US" sz="350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/>
            </a:pPr>
            <a:endParaRPr lang="en-US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Tx/>
              <a:buNone/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7004881"/>
            <a:chOff x="0" y="0"/>
            <a:chExt cx="12192000" cy="7004881"/>
          </a:xfrm>
        </p:grpSpPr>
        <p:pic>
          <p:nvPicPr>
            <p:cNvPr id="5" name="Picture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3256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20086" y="6358550"/>
              <a:ext cx="4951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Mô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hình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BPM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đăng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ký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mới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dành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cho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khách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hàng</a:t>
              </a: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1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978892"/>
            <a:chOff x="0" y="0"/>
            <a:chExt cx="12192000" cy="6978892"/>
          </a:xfrm>
        </p:grpSpPr>
        <p:pic>
          <p:nvPicPr>
            <p:cNvPr id="5" name="Picture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3256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795932" y="6332561"/>
              <a:ext cx="4968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err="1">
                  <a:latin typeface="Segoe UI" panose="020B0502040204020203" pitchFamily="34" charset="0"/>
                  <a:cs typeface="Segoe UI" panose="020B0502040204020203" pitchFamily="34" charset="0"/>
                </a:rPr>
                <a:t>Mô</a:t>
              </a:r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>
                  <a:latin typeface="Segoe UI" panose="020B0502040204020203" pitchFamily="34" charset="0"/>
                  <a:cs typeface="Segoe UI" panose="020B0502040204020203" pitchFamily="34" charset="0"/>
                </a:rPr>
                <a:t>hình</a:t>
              </a:r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 BPM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quy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trình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bán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của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hệ</a:t>
              </a:r>
              <a:r>
                <a:rPr lang="en-US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thống</a:t>
              </a:r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8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978892"/>
            <a:chOff x="0" y="0"/>
            <a:chExt cx="12192000" cy="6978892"/>
          </a:xfrm>
        </p:grpSpPr>
        <p:pic>
          <p:nvPicPr>
            <p:cNvPr id="5" name="Picture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3256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25350" y="6332561"/>
              <a:ext cx="3941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Mô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hình</a:t>
              </a:r>
              <a:r>
                <a:rPr lang="en-US">
                  <a:latin typeface="Segoe UI Light" panose="020B0502040204020203" pitchFamily="34" charset="0"/>
                  <a:cs typeface="Segoe UI Light" panose="020B0502040204020203" pitchFamily="34" charset="0"/>
                </a:rPr>
                <a:t> BPM </a:t>
              </a:r>
              <a:r>
                <a:rPr lang="en-US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bảo</a:t>
              </a:r>
              <a:r>
                <a:rPr lang="en-US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hành</a:t>
              </a:r>
              <a:r>
                <a:rPr lang="en-US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và</a:t>
              </a:r>
              <a:r>
                <a:rPr lang="en-US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sửa</a:t>
              </a:r>
              <a:r>
                <a:rPr lang="en-US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chữa</a:t>
              </a: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30380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CHƯƠNG 2: PHÂN TÍCH HỆ THỐNG</a:t>
            </a:r>
          </a:p>
        </p:txBody>
      </p:sp>
    </p:spTree>
    <p:extLst>
      <p:ext uri="{BB962C8B-B14F-4D97-AF65-F5344CB8AC3E}">
        <p14:creationId xmlns:p14="http://schemas.microsoft.com/office/powerpoint/2010/main" val="7702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39"/>
            <a:ext cx="12192000" cy="60323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274024" y="6305266"/>
            <a:ext cx="44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ở </a:t>
            </a:r>
            <a:r>
              <a:rPr lang="en-US" dirty="0" err="1" smtClean="0">
                <a:solidFill>
                  <a:schemeClr val="bg1"/>
                </a:solidFill>
              </a:rPr>
              <a:t>mức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3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59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74024" y="6305266"/>
            <a:ext cx="44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1196</Words>
  <Application>Microsoft Office PowerPoint</Application>
  <PresentationFormat>Widescreen</PresentationFormat>
  <Paragraphs>799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Century Gothic</vt:lpstr>
      <vt:lpstr>Segoe UI</vt:lpstr>
      <vt:lpstr>Segoe UI Light</vt:lpstr>
      <vt:lpstr>Times New Roman</vt:lpstr>
      <vt:lpstr>Verdana</vt:lpstr>
      <vt:lpstr>Wingdings</vt:lpstr>
      <vt:lpstr>Wingdings 3</vt:lpstr>
      <vt:lpstr>Ion</vt:lpstr>
      <vt:lpstr>PowerPoint Presentation</vt:lpstr>
      <vt:lpstr>PowerPoint Presentation</vt:lpstr>
      <vt:lpstr>CHƯƠNG 1: TỔNG QUAN</vt:lpstr>
      <vt:lpstr>PowerPoint Presentation</vt:lpstr>
      <vt:lpstr>PowerPoint Presentation</vt:lpstr>
      <vt:lpstr>PowerPoint Presentation</vt:lpstr>
      <vt:lpstr>CHƯƠNG 2: PHÂN TÍCH HỆ THỐNG</vt:lpstr>
      <vt:lpstr>PowerPoint Presentation</vt:lpstr>
      <vt:lpstr>PowerPoint Presentation</vt:lpstr>
      <vt:lpstr>Xác định và mô tả thực thể: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 : TỔNG QUAN</dc:title>
  <dc:creator>Kelvin Lee</dc:creator>
  <cp:lastModifiedBy>Kelvin Lee</cp:lastModifiedBy>
  <cp:revision>49</cp:revision>
  <dcterms:created xsi:type="dcterms:W3CDTF">2014-01-17T13:13:50Z</dcterms:created>
  <dcterms:modified xsi:type="dcterms:W3CDTF">2014-04-15T14:06:30Z</dcterms:modified>
</cp:coreProperties>
</file>