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4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0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6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0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046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0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0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9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4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5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73592" y="128917"/>
            <a:ext cx="7521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>
            <a:lvl1pPr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TRƯỜNG ĐẠI HỌC CÔNG NGHIỆP THỰC PHẨM – TP 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HCM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173592" y="2285259"/>
            <a:ext cx="8494405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l" defTabSz="457200" rtl="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None/>
              <a:defRPr sz="200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defRPr/>
            </a:pPr>
            <a:r>
              <a:rPr lang="en-US" sz="3600" b="1" err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3600" b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err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3600" b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website </a:t>
            </a:r>
            <a:r>
              <a:rPr lang="en-US" sz="3600" b="1" err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mua</a:t>
            </a:r>
            <a:r>
              <a:rPr lang="en-US" sz="3600" b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err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bán</a:t>
            </a:r>
            <a:r>
              <a:rPr lang="en-US" sz="3600" b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ctr">
              <a:defRPr/>
            </a:pPr>
            <a:r>
              <a:rPr lang="en-US" sz="3600" b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thiết </a:t>
            </a:r>
            <a:r>
              <a:rPr lang="en-US" sz="3600" b="1" err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bị</a:t>
            </a:r>
            <a:r>
              <a:rPr lang="en-US" sz="3600" b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di </a:t>
            </a:r>
            <a:r>
              <a:rPr lang="en-US" sz="3600" b="1" err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động</a:t>
            </a:r>
            <a:endParaRPr lang="vi-VN" sz="3600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80128" y="888318"/>
            <a:ext cx="4633877" cy="66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BÀI THUYẾT TRÌNH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585528" y="1924500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i="1" err="1"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Đề</a:t>
            </a:r>
            <a:r>
              <a:rPr lang="en-US" sz="2800" i="1"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 </a:t>
            </a:r>
            <a:r>
              <a:rPr lang="en-US" sz="2800" i="1" err="1"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tài</a:t>
            </a:r>
            <a:r>
              <a:rPr lang="en-US" sz="2800" i="1"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2957676" y="4089056"/>
            <a:ext cx="900034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3200" b="1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3200" b="1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3200" b="1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3200" b="1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GVHD: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Nguyễn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Văn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Giáp</a:t>
            </a:r>
            <a:endParaRPr lang="en-US" sz="2400" b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Nhóm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sinh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viên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hiện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4" algn="r" eaLnBrk="1" hangingPunct="1">
              <a:spcBef>
                <a:spcPct val="50000"/>
              </a:spcBef>
              <a:defRPr/>
            </a:pPr>
            <a:r>
              <a:rPr lang="en-US" sz="2400" b="0" i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Nguyễn</a:t>
            </a:r>
            <a:r>
              <a:rPr lang="en-US" sz="2400" b="0" i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i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Ngọc</a:t>
            </a:r>
            <a:r>
              <a:rPr lang="en-US" sz="2400" b="0" i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i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Hiếu</a:t>
            </a:r>
            <a:r>
              <a:rPr lang="en-US" sz="2400" b="0" i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- 3001110245</a:t>
            </a:r>
          </a:p>
          <a:p>
            <a:pPr lvl="4" algn="r" eaLnBrk="1" hangingPunct="1">
              <a:spcBef>
                <a:spcPct val="50000"/>
              </a:spcBef>
              <a:defRPr/>
            </a:pPr>
            <a:r>
              <a:rPr lang="en-US" sz="2400" b="0" i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Lê</a:t>
            </a:r>
            <a:r>
              <a:rPr lang="en-US" sz="2400" b="0" i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i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Thanh</a:t>
            </a:r>
            <a:r>
              <a:rPr lang="en-US" sz="2400" b="0" i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i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Diệp</a:t>
            </a:r>
            <a:r>
              <a:rPr lang="en-US" sz="2400" b="0" i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- 3001110224</a:t>
            </a:r>
          </a:p>
        </p:txBody>
      </p:sp>
    </p:spTree>
    <p:extLst>
      <p:ext uri="{BB962C8B-B14F-4D97-AF65-F5344CB8AC3E}">
        <p14:creationId xmlns:p14="http://schemas.microsoft.com/office/powerpoint/2010/main" val="13963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71975" y="5640306"/>
            <a:ext cx="48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NHÀ CUNG CẤP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00215"/>
              </p:ext>
            </p:extLst>
          </p:nvPr>
        </p:nvGraphicFramePr>
        <p:xfrm>
          <a:off x="1007977" y="1521406"/>
          <a:ext cx="10688154" cy="397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905"/>
                <a:gridCol w="1860539"/>
                <a:gridCol w="2168545"/>
                <a:gridCol w="952432"/>
                <a:gridCol w="2136722"/>
                <a:gridCol w="2780011"/>
              </a:tblGrid>
              <a:tr h="56304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953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259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TEN</a:t>
                      </a:r>
                      <a:r>
                        <a:rPr lang="en-US" sz="1300">
                          <a:effectLst/>
                        </a:rPr>
                        <a:t>NCC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505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DIACHI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505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SDT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35021" y="5385197"/>
            <a:ext cx="48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PHÂN LOẠI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5021" y="3016156"/>
            <a:ext cx="48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QUYỀN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63888"/>
              </p:ext>
            </p:extLst>
          </p:nvPr>
        </p:nvGraphicFramePr>
        <p:xfrm>
          <a:off x="1088584" y="1471360"/>
          <a:ext cx="10239057" cy="128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7165"/>
                <a:gridCol w="1959086"/>
                <a:gridCol w="1661109"/>
                <a:gridCol w="899489"/>
                <a:gridCol w="2426064"/>
                <a:gridCol w="2546144"/>
              </a:tblGrid>
              <a:tr h="65137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effectLst/>
                        </a:rPr>
                        <a:t>NAME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57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38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TENQUYEN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95413"/>
              </p:ext>
            </p:extLst>
          </p:nvPr>
        </p:nvGraphicFramePr>
        <p:xfrm>
          <a:off x="1097186" y="3820222"/>
          <a:ext cx="10230457" cy="1202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427"/>
                <a:gridCol w="2166293"/>
                <a:gridCol w="1654159"/>
                <a:gridCol w="898734"/>
                <a:gridCol w="2342929"/>
                <a:gridCol w="2422915"/>
              </a:tblGrid>
              <a:tr h="55607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80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326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TENLOAI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40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8255" y="5262579"/>
            <a:ext cx="48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SẢN PHẨM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36099"/>
              </p:ext>
            </p:extLst>
          </p:nvPr>
        </p:nvGraphicFramePr>
        <p:xfrm>
          <a:off x="564922" y="1191656"/>
          <a:ext cx="11335926" cy="3885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975"/>
                <a:gridCol w="2400375"/>
                <a:gridCol w="1482078"/>
                <a:gridCol w="995848"/>
                <a:gridCol w="2309284"/>
                <a:gridCol w="3322366"/>
              </a:tblGrid>
              <a:tr h="60307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51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323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TENSANPHAM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811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ID_LOAI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PHÂN LOẠI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811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ID_NCC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NHÀ CUNG CẤP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51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SOLUONG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323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MOTA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51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DONGIA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bigint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0304" y="6332563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THỰC THỂ CHI TIẾT ĐIỆN THOẠI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42361"/>
              </p:ext>
            </p:extLst>
          </p:nvPr>
        </p:nvGraphicFramePr>
        <p:xfrm>
          <a:off x="0" y="0"/>
          <a:ext cx="12192001" cy="6223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912"/>
                <a:gridCol w="3212184"/>
                <a:gridCol w="1563722"/>
                <a:gridCol w="1243299"/>
                <a:gridCol w="1612712"/>
                <a:gridCol w="1445880"/>
                <a:gridCol w="2244292"/>
              </a:tblGrid>
              <a:tr h="5647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950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ID_PHANLOAI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PHÂN LOẠI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950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 dirty="0">
                          <a:effectLst/>
                        </a:rPr>
                        <a:t>ID_SP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SẢN PHẨM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9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MANHINH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9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CPU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9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HEDIEUHANH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9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9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CAMERA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Not null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9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BONHOTRONG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9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BONHONGOAI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9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DUNGLUONGPIN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0304" y="6332563"/>
            <a:ext cx="48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CHI TIẾT LAPTOP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71747"/>
              </p:ext>
            </p:extLst>
          </p:nvPr>
        </p:nvGraphicFramePr>
        <p:xfrm>
          <a:off x="0" y="0"/>
          <a:ext cx="12192001" cy="6223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4955"/>
                <a:gridCol w="2656161"/>
                <a:gridCol w="1601260"/>
                <a:gridCol w="1054901"/>
                <a:gridCol w="1612995"/>
                <a:gridCol w="1558229"/>
                <a:gridCol w="2833500"/>
              </a:tblGrid>
              <a:tr h="53446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</a:tr>
              <a:tr h="53446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ID_PHANLOAI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PHÂN LOẠI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</a:tr>
              <a:tr h="53446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ID_SP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SẢN PHẨM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</a:tr>
              <a:tr h="5133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CPU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</a:tr>
              <a:tr h="5133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RAM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</a:tr>
              <a:tr h="5133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DIACUNG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</a:tr>
              <a:tr h="5133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MANHINH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</a:tr>
              <a:tr h="5133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DOHOA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</a:tr>
              <a:tr h="5133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DIAQUANG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</a:tr>
              <a:tr h="5133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HEDIEUHANH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</a:tr>
              <a:tr h="5133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PIN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</a:tr>
              <a:tr h="5133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TRONGLUONG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8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0303" y="6332563"/>
            <a:ext cx="537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CHI TIẾT MÁY TÍNH BẢNG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35645"/>
              </p:ext>
            </p:extLst>
          </p:nvPr>
        </p:nvGraphicFramePr>
        <p:xfrm>
          <a:off x="0" y="1"/>
          <a:ext cx="12192000" cy="6182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4862"/>
                <a:gridCol w="2993566"/>
                <a:gridCol w="1657153"/>
                <a:gridCol w="1054789"/>
                <a:gridCol w="1505910"/>
                <a:gridCol w="1552846"/>
                <a:gridCol w="2552874"/>
              </a:tblGrid>
              <a:tr h="43857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NO.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  <a:tr h="45910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ID_PHANLOAI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PHÂN LOẠI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  <a:tr h="45910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ID_SP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SẢN PHẨM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  <a:tr h="4386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MANHINH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  <a:tr h="4386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HEDIEUHANH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  <a:tr h="4386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CPU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  <a:tr h="4386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RAM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  <a:tr h="4386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DOHOA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  <a:tr h="4386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BONHOTRONG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  <a:tr h="4386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CAMERA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  <a:tr h="4386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KETNOI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  <a:tr h="4386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UNGDUNG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  <a:tr h="4386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DUNGLUONGPIN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  <a:tr h="4386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TRONGLUONG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3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4097" y="6396335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ĐÁNH GIÁ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097" y="3093573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BÌNH LUẬN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92770"/>
              </p:ext>
            </p:extLst>
          </p:nvPr>
        </p:nvGraphicFramePr>
        <p:xfrm>
          <a:off x="861349" y="0"/>
          <a:ext cx="9483654" cy="3064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592"/>
                <a:gridCol w="2066118"/>
                <a:gridCol w="1368283"/>
                <a:gridCol w="820564"/>
                <a:gridCol w="2243620"/>
                <a:gridCol w="2304477"/>
              </a:tblGrid>
              <a:tr h="51089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076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515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ID_SP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 , 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SẢN PHẨM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0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TENKHACHHANG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0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EMAIL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0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NOIDUNG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71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THOIGIAN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78140"/>
              </p:ext>
            </p:extLst>
          </p:nvPr>
        </p:nvGraphicFramePr>
        <p:xfrm>
          <a:off x="847703" y="3653129"/>
          <a:ext cx="9524597" cy="2645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530"/>
                <a:gridCol w="2162644"/>
                <a:gridCol w="1315107"/>
                <a:gridCol w="824107"/>
                <a:gridCol w="2267567"/>
                <a:gridCol w="2271642"/>
              </a:tblGrid>
              <a:tr h="67677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5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242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ID_SP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SẢN PHẨM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5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LUOTXEM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5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LUOTMUA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5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LUOTDANHGIA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3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269" y="4681177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CHI TIẾT ĐƠN HÀNG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1660" y="1651371"/>
            <a:ext cx="560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TÌNH TRẠNG ĐƠN HÀNG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77994"/>
              </p:ext>
            </p:extLst>
          </p:nvPr>
        </p:nvGraphicFramePr>
        <p:xfrm>
          <a:off x="478894" y="5146043"/>
          <a:ext cx="9756928" cy="1090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0128"/>
                <a:gridCol w="2411321"/>
                <a:gridCol w="1379388"/>
                <a:gridCol w="844119"/>
                <a:gridCol w="2254809"/>
                <a:gridCol w="2167163"/>
              </a:tblGrid>
              <a:tr h="38277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05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ID_LOAITINTUC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716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TENLOAITINTUC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34269" y="6387147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LOẠI TIN TỨC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893324"/>
              </p:ext>
            </p:extLst>
          </p:nvPr>
        </p:nvGraphicFramePr>
        <p:xfrm>
          <a:off x="506506" y="0"/>
          <a:ext cx="9688371" cy="1596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5283"/>
                <a:gridCol w="2320028"/>
                <a:gridCol w="1332540"/>
                <a:gridCol w="838277"/>
                <a:gridCol w="2286870"/>
                <a:gridCol w="2215373"/>
              </a:tblGrid>
              <a:tr h="8122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867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588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TENTINHTRANG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78919"/>
              </p:ext>
            </p:extLst>
          </p:nvPr>
        </p:nvGraphicFramePr>
        <p:xfrm>
          <a:off x="492860" y="2208569"/>
          <a:ext cx="9729314" cy="2472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8222"/>
                <a:gridCol w="2043677"/>
                <a:gridCol w="1404767"/>
                <a:gridCol w="841819"/>
                <a:gridCol w="1201856"/>
                <a:gridCol w="1339212"/>
                <a:gridCol w="2199761"/>
              </a:tblGrid>
              <a:tr h="6233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NO.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51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ĐẶT HÀNG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51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ID_SP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SẢN PHẨM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1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SOLUONG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1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DONGIA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</a:rPr>
                        <a:t>bigint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75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8229" y="5788542"/>
            <a:ext cx="480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TIN TỨC</a:t>
            </a:r>
            <a:endParaRPr 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59657"/>
              </p:ext>
            </p:extLst>
          </p:nvPr>
        </p:nvGraphicFramePr>
        <p:xfrm>
          <a:off x="825764" y="344500"/>
          <a:ext cx="10529173" cy="5346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5058"/>
                <a:gridCol w="1951222"/>
                <a:gridCol w="1282811"/>
                <a:gridCol w="957606"/>
                <a:gridCol w="2710781"/>
                <a:gridCol w="2871695"/>
              </a:tblGrid>
              <a:tr h="77290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1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1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TIEUDE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Text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935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ID_LOAI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null, 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LOẠI TIN TỨC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1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MOTA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Text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1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NOIDUNG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ntext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311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NGAYDANG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311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HINH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935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IDNGUOIDUNG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null, 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References NGƯỜI DÙNG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73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2695" y="6087322"/>
            <a:ext cx="601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PHƯƠNG THỨC VẬN CHUYỂN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2695" y="3043868"/>
            <a:ext cx="601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PHƯƠNG THỨC THANH TOÁN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60432"/>
              </p:ext>
            </p:extLst>
          </p:nvPr>
        </p:nvGraphicFramePr>
        <p:xfrm>
          <a:off x="1243170" y="1337847"/>
          <a:ext cx="8733344" cy="1555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679"/>
                <a:gridCol w="3871212"/>
                <a:gridCol w="1061899"/>
                <a:gridCol w="755564"/>
                <a:gridCol w="1309394"/>
                <a:gridCol w="1108596"/>
              </a:tblGrid>
              <a:tr h="5121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109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ID_PTTT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226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TENPHUONGTHUCTHANHTOAN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80245"/>
              </p:ext>
            </p:extLst>
          </p:nvPr>
        </p:nvGraphicFramePr>
        <p:xfrm>
          <a:off x="1256816" y="3625932"/>
          <a:ext cx="8760641" cy="2338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8638"/>
                <a:gridCol w="3897366"/>
                <a:gridCol w="1096134"/>
                <a:gridCol w="757925"/>
                <a:gridCol w="1299434"/>
                <a:gridCol w="1081144"/>
              </a:tblGrid>
              <a:tr h="6727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290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ID_PTVC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290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TENPHUONGTHUCVANCHUYEN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60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PHIVANCHUYEN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bigint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112293" y="1437564"/>
            <a:ext cx="8229600" cy="6172200"/>
          </a:xfrm>
        </p:spPr>
        <p:txBody>
          <a:bodyPr/>
          <a:lstStyle/>
          <a:p>
            <a:pPr marL="812800" indent="-812800" eaLnBrk="1" hangingPunct="1">
              <a:buFontTx/>
              <a:buNone/>
              <a:defRPr/>
            </a:pPr>
            <a:r>
              <a:rPr lang="en-US" sz="32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Nội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dung </a:t>
            </a:r>
            <a:r>
              <a:rPr lang="en-US" sz="32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gồm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4 </a:t>
            </a:r>
            <a:r>
              <a:rPr lang="en-US" sz="32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phần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vi-VN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CHƯƠNG 1: TỔNG </a:t>
            </a:r>
            <a:r>
              <a:rPr lang="vi-VN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QUAN</a:t>
            </a:r>
            <a:endParaRPr lang="en-US" sz="300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CHƯƠNG 2: PHÂN TÍCH HỆ </a:t>
            </a: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CHƯƠNG 3: THIẾT KẾ HỆ THỐNG</a:t>
            </a:r>
            <a:endParaRPr lang="vi-VN" sz="3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CHƯƠNG 4: KẾT LUẬN</a:t>
            </a:r>
          </a:p>
          <a:p>
            <a:pPr marL="812800" indent="-812800" eaLnBrk="1" hangingPunct="1">
              <a:buFontTx/>
              <a:buAutoNum type="romanUcPeriod"/>
              <a:defRPr/>
            </a:pPr>
            <a:endParaRPr lang="en-US" sz="220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12800" indent="-812800" eaLnBrk="1" hangingPunct="1">
              <a:buFontTx/>
              <a:buAutoNum type="romanUcPeriod"/>
              <a:defRPr/>
            </a:pPr>
            <a:endParaRPr lang="en-US" sz="220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0304" y="6332563"/>
            <a:ext cx="48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HÓA ĐƠN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07967"/>
              </p:ext>
            </p:extLst>
          </p:nvPr>
        </p:nvGraphicFramePr>
        <p:xfrm>
          <a:off x="0" y="0"/>
          <a:ext cx="12192000" cy="6168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5519"/>
                <a:gridCol w="3187612"/>
                <a:gridCol w="1848894"/>
                <a:gridCol w="1110380"/>
                <a:gridCol w="2211626"/>
                <a:gridCol w="2957969"/>
              </a:tblGrid>
              <a:tr h="63730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BINDING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43304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 u="sng">
                          <a:effectLst/>
                        </a:rPr>
                        <a:t>ID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3186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NGAYDATHANG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63730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IDNGUOIDUNG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Foreign key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References NGUOIDUNG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63730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TINHTRANG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 , Foreign key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References TÌNH TRẠNG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3186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TENNGUOINHAN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nvarchar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3186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DIACHI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nvarchar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3186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SDT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nvarchar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3186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TONGTIEN_SP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bigint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95595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PTTT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 , Foreign key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References PHƯƠNG THỨC THANH TOÁN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95595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PTVC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 , Foreign key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References PHƯƠNG THỨC VẬN CHUYỂN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3186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TONGTIEN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bigint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0" y="4544707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THỰC THỂ HÌNH SẢN PHẨM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78246"/>
              </p:ext>
            </p:extLst>
          </p:nvPr>
        </p:nvGraphicFramePr>
        <p:xfrm>
          <a:off x="1776910" y="1494369"/>
          <a:ext cx="8349729" cy="2722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8617"/>
                <a:gridCol w="1392068"/>
                <a:gridCol w="1139371"/>
                <a:gridCol w="885781"/>
                <a:gridCol w="1772453"/>
                <a:gridCol w="2531439"/>
              </a:tblGrid>
              <a:tr h="93990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NO.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DATA TYPE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081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ID_HINH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51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ID_SP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SẢN PHẨM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91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TENHINH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vi-VN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sz="13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5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0352" y="326625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CHƯƠNG 3: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23121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7" y="2444169"/>
            <a:ext cx="11476752" cy="16776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127523" y="4121833"/>
            <a:ext cx="2295821" cy="59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1</a:t>
            </a:r>
            <a:endParaRPr lang="vi-VN" sz="2800">
              <a:solidFill>
                <a:schemeClr val="bg1"/>
              </a:solidFill>
              <a:effectLst/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52024" y="4783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025" name="Picture 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5" y="232118"/>
            <a:ext cx="10750208" cy="614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6323" y="6519446"/>
            <a:ext cx="81836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600" b="0" u="none" strike="noStrike" cap="none" normalizeH="0" baseline="0" smtClean="0" bmk="_Toc377806463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2 - Mô tả quá trình quản lý bán hàng, sản phẩm, người dùng, báo cáo thống kê</a:t>
            </a:r>
            <a:endParaRPr kumimoji="0" lang="vi-VN" sz="2400" b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66757" y="5627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2049" name="Picture 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7" y="253219"/>
            <a:ext cx="6865035" cy="589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287712" y="6282954"/>
            <a:ext cx="58416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u="none" strike="noStrike" cap="none" normalizeH="0" baseline="0" smtClean="0" bmk="_Toc377806464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3: phân rã chức năng quản lý </a:t>
            </a:r>
            <a:r>
              <a:rPr lang="vi-VN" sz="2000" smtClean="0" bmk="_Toc377806464">
                <a:solidFill>
                  <a:schemeClr val="bg1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bán</a:t>
            </a:r>
            <a:r>
              <a:rPr kumimoji="0" lang="vi-VN" sz="2000" b="0" u="none" strike="noStrike" cap="none" normalizeH="0" baseline="0" smtClean="0" bmk="_Toc377806464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hàng</a:t>
            </a:r>
            <a:endParaRPr kumimoji="0" lang="vi-VN" sz="3200" b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5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61181" y="10902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3073" name="Picture 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27" y="373287"/>
            <a:ext cx="7568420" cy="54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434138" y="6416600"/>
            <a:ext cx="5379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u="none" strike="noStrike" cap="none" normalizeH="0" baseline="0" smtClean="0" bmk="_Toc377806465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3: phân rã chức năng quản lý nhập</a:t>
            </a:r>
            <a:r>
              <a:rPr kumimoji="0" lang="vi-VN" b="0" u="none" strike="noStrike" cap="none" normalizeH="0" smtClean="0" bmk="_Toc377806465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kumimoji="0" lang="vi-VN" b="0" u="none" strike="noStrike" cap="none" normalizeH="0" baseline="0" smtClean="0" bmk="_Toc377806465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hàng</a:t>
            </a:r>
            <a:endParaRPr kumimoji="0" lang="vi-VN" sz="2800" b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4100" name="Picture 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24" y="228600"/>
            <a:ext cx="7579751" cy="57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2274" y="6387552"/>
            <a:ext cx="63674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smtClean="0" bmk="_Toc377806466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kumimoji="0" lang="vi-VN" sz="2000" u="none" strike="noStrike" cap="none" normalizeH="0" baseline="0" smtClean="0" bmk="_Toc377806466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3: phân rã chức năng quản lý người dùng</a:t>
            </a:r>
            <a:endParaRPr kumimoji="0" lang="vi-VN" sz="320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121" name="Picture 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0" y="126225"/>
            <a:ext cx="7357403" cy="631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3895" y="6444735"/>
            <a:ext cx="107692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cap="none" normalizeH="0" baseline="0" smtClean="0" bmk="_Toc377806467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kumimoji="0" lang="vi-VN" u="none" strike="noStrike" cap="none" normalizeH="0" baseline="0" smtClean="0" bmk="_Toc377806467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3: phân rã chức năng quản lý sản phẩmMô hình cấp 3: phân rã chức năng quản lý sản phẩm</a:t>
            </a:r>
            <a:endParaRPr kumimoji="0" lang="vi-VN" sz="280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6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6145" name="Picture 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72" y="504687"/>
            <a:ext cx="8989256" cy="581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77999" y="6316072"/>
            <a:ext cx="6236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u="none" strike="noStrike" cap="none" normalizeH="0" baseline="0" smtClean="0" bmk="_Toc377806468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3: phân rã chức năng thống kê bán hàng</a:t>
            </a:r>
            <a:endParaRPr kumimoji="0" lang="vi-VN" sz="3200" b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84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CHƯƠNG 1: TỔNG QUAN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5161"/>
            <a:ext cx="10835640" cy="5334000"/>
          </a:xfrm>
        </p:spPr>
        <p:txBody>
          <a:bodyPr numCol="2" rtlCol="0">
            <a:normAutofit/>
          </a:bodyPr>
          <a:lstStyle/>
          <a:p>
            <a:pPr marL="514350" indent="-51435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eriod"/>
              <a:defRPr/>
            </a:pPr>
            <a:r>
              <a:rPr lang="en-US" sz="35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3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sz="35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chọn</a:t>
            </a:r>
            <a:r>
              <a:rPr lang="en-US" sz="3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5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sz="3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5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endParaRPr lang="en-US" sz="3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eriod"/>
              <a:defRPr/>
            </a:pPr>
            <a:r>
              <a:rPr lang="vi-V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 chức năng chính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nhân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viên</a:t>
            </a:r>
            <a:endParaRPr lang="vi-VN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sản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phẩm</a:t>
            </a: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tức</a:t>
            </a: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hóa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đơn</a:t>
            </a: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bình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luận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đánh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giá</a:t>
            </a:r>
            <a:endParaRPr lang="vi-VN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Đặt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hàng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thanh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toán</a:t>
            </a:r>
            <a:endParaRPr lang="vi-VN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kiếm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theo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tên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theo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giá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…)</a:t>
            </a: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thay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đổi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nhân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lịch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sử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dịch</a:t>
            </a: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Trưng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bày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sản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phẩm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theo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loại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theo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nhà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cung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cấp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vi-VN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2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93677" y="349155"/>
            <a:ext cx="4551529" cy="79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14350" indent="-514350" defTabSz="457207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eriod" startAt="3"/>
              <a:defRPr/>
            </a:pPr>
            <a:r>
              <a:rPr lang="en-US" sz="35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Khảo</a:t>
            </a:r>
            <a:r>
              <a:rPr lang="en-US" sz="35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5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sát</a:t>
            </a:r>
            <a:r>
              <a:rPr lang="en-US" sz="35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5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35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5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endParaRPr lang="en-US" sz="350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/>
            </a:pPr>
            <a:endParaRPr lang="en-US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12192000" cy="7004881"/>
            <a:chOff x="0" y="0"/>
            <a:chExt cx="12192000" cy="7004881"/>
          </a:xfrm>
        </p:grpSpPr>
        <p:pic>
          <p:nvPicPr>
            <p:cNvPr id="5" name="Picture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33256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20086" y="6358550"/>
              <a:ext cx="4951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Mô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hình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BPM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đăng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ký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mới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dành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cho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khách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hàng</a:t>
              </a: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1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978892"/>
            <a:chOff x="0" y="0"/>
            <a:chExt cx="12192000" cy="6978892"/>
          </a:xfrm>
        </p:grpSpPr>
        <p:pic>
          <p:nvPicPr>
            <p:cNvPr id="5" name="Picture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33256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795932" y="6332561"/>
              <a:ext cx="4968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err="1">
                  <a:latin typeface="Segoe UI" panose="020B0502040204020203" pitchFamily="34" charset="0"/>
                  <a:cs typeface="Segoe UI" panose="020B0502040204020203" pitchFamily="34" charset="0"/>
                </a:rPr>
                <a:t>Mô</a:t>
              </a:r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>
                  <a:latin typeface="Segoe UI" panose="020B0502040204020203" pitchFamily="34" charset="0"/>
                  <a:cs typeface="Segoe UI" panose="020B0502040204020203" pitchFamily="34" charset="0"/>
                </a:rPr>
                <a:t>hình</a:t>
              </a:r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 BPM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quy</a:t>
              </a:r>
              <a:r>
                <a:rPr lang="en-US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trình</a:t>
              </a:r>
              <a:r>
                <a:rPr lang="en-US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bán</a:t>
              </a:r>
              <a:r>
                <a:rPr lang="en-US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của</a:t>
              </a:r>
              <a:r>
                <a:rPr lang="en-US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hệ</a:t>
              </a:r>
              <a:r>
                <a:rPr lang="en-US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thống</a:t>
              </a:r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83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30380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CHƯƠNG 2: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7702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61081" y="6332561"/>
            <a:ext cx="314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Mô</a:t>
            </a:r>
            <a:r>
              <a:rPr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hình</a:t>
            </a:r>
            <a:r>
              <a:rPr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dữ</a:t>
            </a:r>
            <a:r>
              <a:rPr lang="en-US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r>
              <a:rPr lang="en-US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ở </a:t>
            </a:r>
            <a:r>
              <a:rPr lang="en-US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mức</a:t>
            </a:r>
            <a:r>
              <a:rPr lang="en-US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vật</a:t>
            </a:r>
            <a:r>
              <a:rPr lang="en-US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32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33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85249" y="6332561"/>
            <a:ext cx="322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Mô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hình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dữ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ở </a:t>
            </a:r>
            <a:r>
              <a:rPr lang="en-US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mức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quan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39" y="207058"/>
            <a:ext cx="9404723" cy="857467"/>
          </a:xfrm>
        </p:spPr>
        <p:txBody>
          <a:bodyPr/>
          <a:lstStyle/>
          <a:p>
            <a:r>
              <a:rPr lang="vi-VN">
                <a:latin typeface="Segoe UI Light" panose="020B0502040204020203" pitchFamily="34" charset="0"/>
                <a:cs typeface="Segoe UI Light" panose="020B0502040204020203" pitchFamily="34" charset="0"/>
              </a:rPr>
              <a:t>Xác định và mô tả thực thể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6759" y="6316916"/>
            <a:ext cx="480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NGƯỜI DÙNG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50430"/>
              </p:ext>
            </p:extLst>
          </p:nvPr>
        </p:nvGraphicFramePr>
        <p:xfrm>
          <a:off x="1" y="1353902"/>
          <a:ext cx="12050971" cy="4867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6124"/>
                <a:gridCol w="2978588"/>
                <a:gridCol w="1819889"/>
                <a:gridCol w="1095542"/>
                <a:gridCol w="2184642"/>
                <a:gridCol w="3106186"/>
              </a:tblGrid>
              <a:tr h="70759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NO.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953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u="sng" dirty="0">
                          <a:effectLst/>
                        </a:rPr>
                        <a:t>ID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u="none" strike="noStrike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732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TEN</a:t>
                      </a:r>
                      <a:r>
                        <a:rPr lang="en-US" sz="1300" dirty="0">
                          <a:effectLst/>
                        </a:rPr>
                        <a:t>NGUOIDUNG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50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06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TEN</a:t>
                      </a:r>
                      <a:r>
                        <a:rPr lang="en-US" sz="1300" dirty="0">
                          <a:effectLst/>
                        </a:rPr>
                        <a:t>DANGNHAP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nvarchar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06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MATKHAU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nvarchar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06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EMAIL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nvarchar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50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06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NGAYSINH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date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Not null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06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SDT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Not null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759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QUYEN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References QUYỀN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06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DIACHI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06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GIOITINH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350</TotalTime>
  <Words>1226</Words>
  <Application>Microsoft Office PowerPoint</Application>
  <PresentationFormat>Widescreen</PresentationFormat>
  <Paragraphs>804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Century Gothic</vt:lpstr>
      <vt:lpstr>Segoe UI</vt:lpstr>
      <vt:lpstr>Segoe UI Light</vt:lpstr>
      <vt:lpstr>Times New Roman</vt:lpstr>
      <vt:lpstr>Verdana</vt:lpstr>
      <vt:lpstr>Wingdings</vt:lpstr>
      <vt:lpstr>Wingdings 3</vt:lpstr>
      <vt:lpstr>Ion</vt:lpstr>
      <vt:lpstr>PowerPoint Presentation</vt:lpstr>
      <vt:lpstr>PowerPoint Presentation</vt:lpstr>
      <vt:lpstr>CHƯƠNG 1: TỔNG QUAN</vt:lpstr>
      <vt:lpstr>PowerPoint Presentation</vt:lpstr>
      <vt:lpstr>PowerPoint Presentation</vt:lpstr>
      <vt:lpstr>CHƯƠNG 2: PHÂN TÍCH HỆ THỐNG</vt:lpstr>
      <vt:lpstr>PowerPoint Presentation</vt:lpstr>
      <vt:lpstr>PowerPoint Presentation</vt:lpstr>
      <vt:lpstr>Xác định và mô tả thực thể: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I : TỔNG QUAN</dc:title>
  <dc:creator>Kelvin Lee</dc:creator>
  <cp:lastModifiedBy>Kelvin Lee</cp:lastModifiedBy>
  <cp:revision>42</cp:revision>
  <dcterms:created xsi:type="dcterms:W3CDTF">2014-01-17T13:13:50Z</dcterms:created>
  <dcterms:modified xsi:type="dcterms:W3CDTF">2014-04-15T13:53:21Z</dcterms:modified>
</cp:coreProperties>
</file>