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CC90A6-9740-4B07-B421-F0BD783925E9}"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3D0C7-9214-4C21-AD98-636B2B7E81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73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C90A6-9740-4B07-B421-F0BD783925E9}"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3D0C7-9214-4C21-AD98-636B2B7E8153}" type="slidenum">
              <a:rPr lang="en-IN" smtClean="0"/>
              <a:t>‹#›</a:t>
            </a:fld>
            <a:endParaRPr lang="en-IN"/>
          </a:p>
        </p:txBody>
      </p:sp>
    </p:spTree>
    <p:extLst>
      <p:ext uri="{BB962C8B-B14F-4D97-AF65-F5344CB8AC3E}">
        <p14:creationId xmlns:p14="http://schemas.microsoft.com/office/powerpoint/2010/main" val="7546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C90A6-9740-4B07-B421-F0BD783925E9}"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3D0C7-9214-4C21-AD98-636B2B7E8153}" type="slidenum">
              <a:rPr lang="en-IN" smtClean="0"/>
              <a:t>‹#›</a:t>
            </a:fld>
            <a:endParaRPr lang="en-IN"/>
          </a:p>
        </p:txBody>
      </p:sp>
    </p:spTree>
    <p:extLst>
      <p:ext uri="{BB962C8B-B14F-4D97-AF65-F5344CB8AC3E}">
        <p14:creationId xmlns:p14="http://schemas.microsoft.com/office/powerpoint/2010/main" val="84435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C90A6-9740-4B07-B421-F0BD783925E9}"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3D0C7-9214-4C21-AD98-636B2B7E8153}" type="slidenum">
              <a:rPr lang="en-IN" smtClean="0"/>
              <a:t>‹#›</a:t>
            </a:fld>
            <a:endParaRPr lang="en-IN"/>
          </a:p>
        </p:txBody>
      </p:sp>
    </p:spTree>
    <p:extLst>
      <p:ext uri="{BB962C8B-B14F-4D97-AF65-F5344CB8AC3E}">
        <p14:creationId xmlns:p14="http://schemas.microsoft.com/office/powerpoint/2010/main" val="31060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C90A6-9740-4B07-B421-F0BD783925E9}"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43D0C7-9214-4C21-AD98-636B2B7E815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2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C90A6-9740-4B07-B421-F0BD783925E9}" type="datetimeFigureOut">
              <a:rPr lang="en-IN" smtClean="0"/>
              <a:t>28-10-2025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3D0C7-9214-4C21-AD98-636B2B7E8153}" type="slidenum">
              <a:rPr lang="en-IN" smtClean="0"/>
              <a:t>‹#›</a:t>
            </a:fld>
            <a:endParaRPr lang="en-IN"/>
          </a:p>
        </p:txBody>
      </p:sp>
    </p:spTree>
    <p:extLst>
      <p:ext uri="{BB962C8B-B14F-4D97-AF65-F5344CB8AC3E}">
        <p14:creationId xmlns:p14="http://schemas.microsoft.com/office/powerpoint/2010/main" val="422594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CC90A6-9740-4B07-B421-F0BD783925E9}" type="datetimeFigureOut">
              <a:rPr lang="en-IN" smtClean="0"/>
              <a:t>28-10-2025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43D0C7-9214-4C21-AD98-636B2B7E8153}" type="slidenum">
              <a:rPr lang="en-IN" smtClean="0"/>
              <a:t>‹#›</a:t>
            </a:fld>
            <a:endParaRPr lang="en-IN"/>
          </a:p>
        </p:txBody>
      </p:sp>
    </p:spTree>
    <p:extLst>
      <p:ext uri="{BB962C8B-B14F-4D97-AF65-F5344CB8AC3E}">
        <p14:creationId xmlns:p14="http://schemas.microsoft.com/office/powerpoint/2010/main" val="175016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C90A6-9740-4B07-B421-F0BD783925E9}" type="datetimeFigureOut">
              <a:rPr lang="en-IN" smtClean="0"/>
              <a:t>28-10-2025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43D0C7-9214-4C21-AD98-636B2B7E8153}" type="slidenum">
              <a:rPr lang="en-IN" smtClean="0"/>
              <a:t>‹#›</a:t>
            </a:fld>
            <a:endParaRPr lang="en-IN"/>
          </a:p>
        </p:txBody>
      </p:sp>
    </p:spTree>
    <p:extLst>
      <p:ext uri="{BB962C8B-B14F-4D97-AF65-F5344CB8AC3E}">
        <p14:creationId xmlns:p14="http://schemas.microsoft.com/office/powerpoint/2010/main" val="377669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CC90A6-9740-4B07-B421-F0BD783925E9}" type="datetimeFigureOut">
              <a:rPr lang="en-IN" smtClean="0"/>
              <a:t>28-10-2025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743D0C7-9214-4C21-AD98-636B2B7E8153}" type="slidenum">
              <a:rPr lang="en-IN" smtClean="0"/>
              <a:t>‹#›</a:t>
            </a:fld>
            <a:endParaRPr lang="en-IN"/>
          </a:p>
        </p:txBody>
      </p:sp>
    </p:spTree>
    <p:extLst>
      <p:ext uri="{BB962C8B-B14F-4D97-AF65-F5344CB8AC3E}">
        <p14:creationId xmlns:p14="http://schemas.microsoft.com/office/powerpoint/2010/main" val="6552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CC90A6-9740-4B07-B421-F0BD783925E9}" type="datetimeFigureOut">
              <a:rPr lang="en-IN" smtClean="0"/>
              <a:t>28-10-2025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43D0C7-9214-4C21-AD98-636B2B7E8153}" type="slidenum">
              <a:rPr lang="en-IN" smtClean="0"/>
              <a:t>‹#›</a:t>
            </a:fld>
            <a:endParaRPr lang="en-IN"/>
          </a:p>
        </p:txBody>
      </p:sp>
    </p:spTree>
    <p:extLst>
      <p:ext uri="{BB962C8B-B14F-4D97-AF65-F5344CB8AC3E}">
        <p14:creationId xmlns:p14="http://schemas.microsoft.com/office/powerpoint/2010/main" val="123581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C90A6-9740-4B07-B421-F0BD783925E9}" type="datetimeFigureOut">
              <a:rPr lang="en-IN" smtClean="0"/>
              <a:t>28-10-2025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43D0C7-9214-4C21-AD98-636B2B7E8153}" type="slidenum">
              <a:rPr lang="en-IN" smtClean="0"/>
              <a:t>‹#›</a:t>
            </a:fld>
            <a:endParaRPr lang="en-IN"/>
          </a:p>
        </p:txBody>
      </p:sp>
    </p:spTree>
    <p:extLst>
      <p:ext uri="{BB962C8B-B14F-4D97-AF65-F5344CB8AC3E}">
        <p14:creationId xmlns:p14="http://schemas.microsoft.com/office/powerpoint/2010/main" val="481092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CC90A6-9740-4B07-B421-F0BD783925E9}" type="datetimeFigureOut">
              <a:rPr lang="en-IN" smtClean="0"/>
              <a:t>28-10-2025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43D0C7-9214-4C21-AD98-636B2B7E815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68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059D-19D6-CC33-1EF7-45D091E433AF}"/>
              </a:ext>
            </a:extLst>
          </p:cNvPr>
          <p:cNvSpPr>
            <a:spLocks noGrp="1"/>
          </p:cNvSpPr>
          <p:nvPr>
            <p:ph type="ctrTitle"/>
          </p:nvPr>
        </p:nvSpPr>
        <p:spPr/>
        <p:txBody>
          <a:bodyPr/>
          <a:lstStyle/>
          <a:p>
            <a:r>
              <a:rPr lang="en-US" dirty="0"/>
              <a:t>JAVA WEB COMPILER</a:t>
            </a:r>
            <a:endParaRPr lang="en-IN" dirty="0"/>
          </a:p>
        </p:txBody>
      </p:sp>
      <p:sp>
        <p:nvSpPr>
          <p:cNvPr id="3" name="Subtitle 2">
            <a:extLst>
              <a:ext uri="{FF2B5EF4-FFF2-40B4-BE49-F238E27FC236}">
                <a16:creationId xmlns:a16="http://schemas.microsoft.com/office/drawing/2014/main" id="{7D616CF7-A269-B386-F41C-F32491ADBAD8}"/>
              </a:ext>
            </a:extLst>
          </p:cNvPr>
          <p:cNvSpPr>
            <a:spLocks noGrp="1"/>
          </p:cNvSpPr>
          <p:nvPr>
            <p:ph type="subTitle" idx="1"/>
          </p:nvPr>
        </p:nvSpPr>
        <p:spPr/>
        <p:txBody>
          <a:bodyPr/>
          <a:lstStyle/>
          <a:p>
            <a:r>
              <a:rPr lang="en-US" dirty="0"/>
              <a:t>BY KARAN S </a:t>
            </a:r>
          </a:p>
          <a:p>
            <a:r>
              <a:rPr lang="en-IN" dirty="0"/>
              <a:t>    43110397</a:t>
            </a:r>
          </a:p>
        </p:txBody>
      </p:sp>
    </p:spTree>
    <p:extLst>
      <p:ext uri="{BB962C8B-B14F-4D97-AF65-F5344CB8AC3E}">
        <p14:creationId xmlns:p14="http://schemas.microsoft.com/office/powerpoint/2010/main" val="268637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35E9-55F7-67E3-1E81-B442C802AFC1}"/>
              </a:ext>
            </a:extLst>
          </p:cNvPr>
          <p:cNvSpPr>
            <a:spLocks noGrp="1"/>
          </p:cNvSpPr>
          <p:nvPr>
            <p:ph type="title"/>
          </p:nvPr>
        </p:nvSpPr>
        <p:spPr/>
        <p:txBody>
          <a:bodyPr/>
          <a:lstStyle/>
          <a:p>
            <a:r>
              <a:rPr lang="en-US" b="1" dirty="0"/>
              <a:t>MODULE DESCRIPTION </a:t>
            </a:r>
            <a:r>
              <a:rPr lang="en-US" sz="3600" b="1" dirty="0"/>
              <a:t>(CONT):</a:t>
            </a:r>
            <a:endParaRPr lang="en-IN" sz="3600" b="1" dirty="0"/>
          </a:p>
        </p:txBody>
      </p:sp>
      <p:sp>
        <p:nvSpPr>
          <p:cNvPr id="3" name="Content Placeholder 2">
            <a:extLst>
              <a:ext uri="{FF2B5EF4-FFF2-40B4-BE49-F238E27FC236}">
                <a16:creationId xmlns:a16="http://schemas.microsoft.com/office/drawing/2014/main" id="{E690F171-B8E1-FA59-8F77-B6CBF427671E}"/>
              </a:ext>
            </a:extLst>
          </p:cNvPr>
          <p:cNvSpPr>
            <a:spLocks noGrp="1"/>
          </p:cNvSpPr>
          <p:nvPr>
            <p:ph idx="1"/>
          </p:nvPr>
        </p:nvSpPr>
        <p:spPr/>
        <p:txBody>
          <a:bodyPr/>
          <a:lstStyle/>
          <a:p>
            <a:pPr>
              <a:buFont typeface="Wingdings" panose="05000000000000000000" pitchFamily="2" charset="2"/>
              <a:buChar char="Ø"/>
            </a:pPr>
            <a:r>
              <a:rPr lang="en-US" dirty="0"/>
              <a:t> The </a:t>
            </a:r>
            <a:r>
              <a:rPr lang="en-US" b="1" dirty="0"/>
              <a:t>Result Display Module </a:t>
            </a:r>
            <a:r>
              <a:rPr lang="en-US" dirty="0"/>
              <a:t>receives the output or error messages from the backend and displays them instantly on the same page, allowing the user to view results in real time.</a:t>
            </a:r>
          </a:p>
          <a:p>
            <a:pPr>
              <a:buFont typeface="Wingdings" panose="05000000000000000000" pitchFamily="2" charset="2"/>
              <a:buChar char="Ø"/>
            </a:pPr>
            <a:r>
              <a:rPr lang="en-US" dirty="0"/>
              <a:t>The </a:t>
            </a:r>
            <a:r>
              <a:rPr lang="en-US" b="1" dirty="0"/>
              <a:t>Backend Module</a:t>
            </a:r>
            <a:r>
              <a:rPr lang="en-US" dirty="0"/>
              <a:t>, developed using Node.js, manages the connection between the frontend and the Java compiler. It receives the code, executes it, and sends the output or errors back to the browser securely.</a:t>
            </a:r>
          </a:p>
          <a:p>
            <a:pPr>
              <a:buFont typeface="Wingdings" panose="05000000000000000000" pitchFamily="2" charset="2"/>
              <a:buChar char="Ø"/>
            </a:pPr>
            <a:r>
              <a:rPr lang="en-US" dirty="0"/>
              <a:t>Finally</a:t>
            </a:r>
            <a:r>
              <a:rPr lang="en-US" b="1" dirty="0"/>
              <a:t>,</a:t>
            </a:r>
            <a:r>
              <a:rPr lang="en-US" dirty="0"/>
              <a:t> the </a:t>
            </a:r>
            <a:r>
              <a:rPr lang="en-US" b="1" dirty="0"/>
              <a:t>Error Handling Module </a:t>
            </a:r>
            <a:r>
              <a:rPr lang="en-US" dirty="0"/>
              <a:t>ensures that any compilation or runtime errors are captured and clearly displayed to the user, helping them to understand and correct mistakes easily.</a:t>
            </a:r>
            <a:endParaRPr lang="en-IN" dirty="0"/>
          </a:p>
        </p:txBody>
      </p:sp>
    </p:spTree>
    <p:extLst>
      <p:ext uri="{BB962C8B-B14F-4D97-AF65-F5344CB8AC3E}">
        <p14:creationId xmlns:p14="http://schemas.microsoft.com/office/powerpoint/2010/main" val="20144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3990-618E-379F-14FA-DDE1DCF5AA11}"/>
              </a:ext>
            </a:extLst>
          </p:cNvPr>
          <p:cNvSpPr>
            <a:spLocks noGrp="1"/>
          </p:cNvSpPr>
          <p:nvPr>
            <p:ph type="title"/>
          </p:nvPr>
        </p:nvSpPr>
        <p:spPr/>
        <p:txBody>
          <a:bodyPr/>
          <a:lstStyle/>
          <a:p>
            <a:r>
              <a:rPr lang="en-US" b="1" dirty="0"/>
              <a:t>OUTPUT SCREENSHOT:</a:t>
            </a:r>
            <a:endParaRPr lang="en-IN" b="1" dirty="0"/>
          </a:p>
        </p:txBody>
      </p:sp>
      <p:pic>
        <p:nvPicPr>
          <p:cNvPr id="5" name="Picture 4">
            <a:extLst>
              <a:ext uri="{FF2B5EF4-FFF2-40B4-BE49-F238E27FC236}">
                <a16:creationId xmlns:a16="http://schemas.microsoft.com/office/drawing/2014/main" id="{B238BE2E-DFE9-147F-3644-23C8E898E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44" y="2276855"/>
            <a:ext cx="5059680" cy="3493009"/>
          </a:xfrm>
          <a:prstGeom prst="rect">
            <a:avLst/>
          </a:prstGeom>
        </p:spPr>
      </p:pic>
      <p:pic>
        <p:nvPicPr>
          <p:cNvPr id="7" name="Picture 6">
            <a:extLst>
              <a:ext uri="{FF2B5EF4-FFF2-40B4-BE49-F238E27FC236}">
                <a16:creationId xmlns:a16="http://schemas.microsoft.com/office/drawing/2014/main" id="{9B06E111-E3C3-6EBB-1A40-7BFB4996D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76854"/>
            <a:ext cx="5352288" cy="3493009"/>
          </a:xfrm>
          <a:prstGeom prst="rect">
            <a:avLst/>
          </a:prstGeom>
        </p:spPr>
      </p:pic>
    </p:spTree>
    <p:extLst>
      <p:ext uri="{BB962C8B-B14F-4D97-AF65-F5344CB8AC3E}">
        <p14:creationId xmlns:p14="http://schemas.microsoft.com/office/powerpoint/2010/main" val="1605245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7D73-9DEF-AB17-1AEB-DBE25375391E}"/>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18BBF00A-A2F8-A3AF-5898-B584973D2409}"/>
              </a:ext>
            </a:extLst>
          </p:cNvPr>
          <p:cNvSpPr>
            <a:spLocks noGrp="1"/>
          </p:cNvSpPr>
          <p:nvPr>
            <p:ph idx="1"/>
          </p:nvPr>
        </p:nvSpPr>
        <p:spPr/>
        <p:txBody>
          <a:bodyPr/>
          <a:lstStyle/>
          <a:p>
            <a:pPr>
              <a:buFont typeface="Wingdings" panose="05000000000000000000" pitchFamily="2" charset="2"/>
              <a:buChar char="Ø"/>
            </a:pPr>
            <a:r>
              <a:rPr lang="en-US" dirty="0"/>
              <a:t>The Java Web Compiler project provides an easy and efficient way for users to write, compile, and execute Java programs online without installing any software. It helps beginners and students practice Java coding directly through a web browser.</a:t>
            </a:r>
          </a:p>
          <a:p>
            <a:pPr>
              <a:buFont typeface="Wingdings" panose="05000000000000000000" pitchFamily="2" charset="2"/>
              <a:buChar char="Ø"/>
            </a:pPr>
            <a:r>
              <a:rPr lang="en-US" dirty="0"/>
              <a:t>By using HTML, CSS, and JavaScript for the frontend and Node.js for the backend, the system offers a user-friendly interface and fast code execution. The project successfully demonstrates the integration of web technologies with Java programming.</a:t>
            </a:r>
          </a:p>
          <a:p>
            <a:pPr>
              <a:buFont typeface="Wingdings" panose="05000000000000000000" pitchFamily="2" charset="2"/>
              <a:buChar char="Ø"/>
            </a:pPr>
            <a:r>
              <a:rPr lang="en-US" dirty="0"/>
              <a:t>Overall, this system makes Java programming more accessible, convenient, and time-saving, allowing users to focus on learning and problem-solving instead of setup and configuration.</a:t>
            </a:r>
            <a:endParaRPr lang="en-IN" dirty="0"/>
          </a:p>
        </p:txBody>
      </p:sp>
    </p:spTree>
    <p:extLst>
      <p:ext uri="{BB962C8B-B14F-4D97-AF65-F5344CB8AC3E}">
        <p14:creationId xmlns:p14="http://schemas.microsoft.com/office/powerpoint/2010/main" val="102126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5786-20F3-FE58-9329-42B41DDFBC4B}"/>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616B2D0A-F440-406A-9D18-4F88F1F046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4721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7C50-FD42-34FE-D165-428414717029}"/>
              </a:ext>
            </a:extLst>
          </p:cNvPr>
          <p:cNvSpPr>
            <a:spLocks noGrp="1"/>
          </p:cNvSpPr>
          <p:nvPr>
            <p:ph type="title"/>
          </p:nvPr>
        </p:nvSpPr>
        <p:spPr>
          <a:xfrm>
            <a:off x="1097280" y="76291"/>
            <a:ext cx="10058400" cy="1450757"/>
          </a:xfrm>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BB8C30A2-7542-45A1-6F2A-B96C2C188D10}"/>
              </a:ext>
            </a:extLst>
          </p:cNvPr>
          <p:cNvSpPr>
            <a:spLocks noGrp="1"/>
          </p:cNvSpPr>
          <p:nvPr>
            <p:ph idx="1"/>
          </p:nvPr>
        </p:nvSpPr>
        <p:spPr>
          <a:xfrm>
            <a:off x="329184" y="1845734"/>
            <a:ext cx="11795760" cy="4417906"/>
          </a:xfrm>
        </p:spPr>
        <p:txBody>
          <a:bodyPr/>
          <a:lstStyle/>
          <a:p>
            <a:pPr>
              <a:buFont typeface="Wingdings" panose="05000000000000000000" pitchFamily="2" charset="2"/>
              <a:buChar char="Ø"/>
            </a:pPr>
            <a:r>
              <a:rPr lang="en-US" dirty="0"/>
              <a:t>The project is a Java Web Compiler developed using HTML, CSS, JavaScript, and Node.js.</a:t>
            </a:r>
          </a:p>
          <a:p>
            <a:pPr>
              <a:buFont typeface="Wingdings" panose="05000000000000000000" pitchFamily="2" charset="2"/>
              <a:buChar char="Ø"/>
            </a:pPr>
            <a:r>
              <a:rPr lang="en-US" dirty="0"/>
              <a:t>It allows users to write, compile, and run Java programs directly in a web browser.</a:t>
            </a:r>
          </a:p>
          <a:p>
            <a:pPr>
              <a:buFont typeface="Wingdings" panose="05000000000000000000" pitchFamily="2" charset="2"/>
              <a:buChar char="Ø"/>
            </a:pPr>
            <a:r>
              <a:rPr lang="en-US" dirty="0"/>
              <a:t>The HTML and CSS are used to design a user-friendly interface for code input and output display.</a:t>
            </a:r>
          </a:p>
          <a:p>
            <a:pPr>
              <a:buFont typeface="Wingdings" panose="05000000000000000000" pitchFamily="2" charset="2"/>
              <a:buChar char="Ø"/>
            </a:pPr>
            <a:r>
              <a:rPr lang="en-US" dirty="0"/>
              <a:t>JavaScript handles the frontend logic, such as sending code to the backend and displaying results dynamically.</a:t>
            </a:r>
          </a:p>
          <a:p>
            <a:pPr>
              <a:buFont typeface="Wingdings" panose="05000000000000000000" pitchFamily="2" charset="2"/>
              <a:buChar char="Ø"/>
            </a:pPr>
            <a:r>
              <a:rPr lang="en-US" dirty="0"/>
              <a:t>The Node.js backend receives the Java code, executes it using the system’s Java compiler, and returns the output to the browser.</a:t>
            </a:r>
          </a:p>
          <a:p>
            <a:pPr>
              <a:buFont typeface="Wingdings" panose="05000000000000000000" pitchFamily="2" charset="2"/>
              <a:buChar char="Ø"/>
            </a:pPr>
            <a:r>
              <a:rPr lang="en-US" dirty="0"/>
              <a:t>The project helps users practice and test Java code online without needing to install any compiler locally.</a:t>
            </a:r>
          </a:p>
          <a:p>
            <a:pPr>
              <a:buFont typeface="Wingdings" panose="05000000000000000000" pitchFamily="2" charset="2"/>
              <a:buChar char="Ø"/>
            </a:pPr>
            <a:r>
              <a:rPr lang="en-US" dirty="0"/>
              <a:t>It demonstrates the integration of frontend and backend technologies to create an interactive web-based application.</a:t>
            </a:r>
          </a:p>
          <a:p>
            <a:pPr>
              <a:buFont typeface="Wingdings" panose="05000000000000000000" pitchFamily="2" charset="2"/>
              <a:buChar char="Ø"/>
            </a:pPr>
            <a:r>
              <a:rPr lang="en-US" dirty="0"/>
              <a:t>The main objective is to provide a simple, efficient, and accessible online platform for learning and executing Java programs.</a:t>
            </a:r>
          </a:p>
          <a:p>
            <a:pPr>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384065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2727-F16A-BC75-15CE-B62CC659184B}"/>
              </a:ext>
            </a:extLst>
          </p:cNvPr>
          <p:cNvSpPr>
            <a:spLocks noGrp="1"/>
          </p:cNvSpPr>
          <p:nvPr>
            <p:ph type="title"/>
          </p:nvPr>
        </p:nvSpPr>
        <p:spPr/>
        <p:txBody>
          <a:bodyPr/>
          <a:lstStyle/>
          <a:p>
            <a:r>
              <a:rPr lang="en-US" b="1" dirty="0"/>
              <a:t>EXISTING SYSTEM:</a:t>
            </a:r>
            <a:endParaRPr lang="en-IN" b="1" dirty="0"/>
          </a:p>
        </p:txBody>
      </p:sp>
      <p:sp>
        <p:nvSpPr>
          <p:cNvPr id="3" name="Content Placeholder 2">
            <a:extLst>
              <a:ext uri="{FF2B5EF4-FFF2-40B4-BE49-F238E27FC236}">
                <a16:creationId xmlns:a16="http://schemas.microsoft.com/office/drawing/2014/main" id="{56E366DA-DE58-FFAB-4298-6A27C7B16973}"/>
              </a:ext>
            </a:extLst>
          </p:cNvPr>
          <p:cNvSpPr>
            <a:spLocks noGrp="1"/>
          </p:cNvSpPr>
          <p:nvPr>
            <p:ph idx="1"/>
          </p:nvPr>
        </p:nvSpPr>
        <p:spPr>
          <a:xfrm>
            <a:off x="402336" y="1845734"/>
            <a:ext cx="11475720" cy="4023360"/>
          </a:xfrm>
        </p:spPr>
        <p:txBody>
          <a:bodyPr>
            <a:normAutofit/>
          </a:bodyPr>
          <a:lstStyle/>
          <a:p>
            <a:pPr>
              <a:buFont typeface="Wingdings" panose="05000000000000000000" pitchFamily="2" charset="2"/>
              <a:buChar char="Ø"/>
            </a:pPr>
            <a:r>
              <a:rPr lang="en-US" dirty="0"/>
              <a:t>In the existing system, users need to install Java software (JDK) and use an offline IDE like </a:t>
            </a:r>
            <a:r>
              <a:rPr lang="en-US"/>
              <a:t>Eclipse  </a:t>
            </a:r>
            <a:r>
              <a:rPr lang="en-US" dirty="0"/>
              <a:t>to write and run Java programs.</a:t>
            </a:r>
          </a:p>
          <a:p>
            <a:pPr>
              <a:buFont typeface="Wingdings" panose="05000000000000000000" pitchFamily="2" charset="2"/>
              <a:buChar char="Ø"/>
            </a:pPr>
            <a:r>
              <a:rPr lang="en-US" dirty="0"/>
              <a:t>The setup process is often time-consuming and requires proper configuration of environment variables.</a:t>
            </a:r>
          </a:p>
          <a:p>
            <a:pPr>
              <a:buFont typeface="Wingdings" panose="05000000000000000000" pitchFamily="2" charset="2"/>
              <a:buChar char="Ø"/>
            </a:pPr>
            <a:r>
              <a:rPr lang="en-US" dirty="0"/>
              <a:t>Beginners may face errors during installation, making it difficult to start coding quickly.</a:t>
            </a:r>
          </a:p>
          <a:p>
            <a:pPr>
              <a:buFont typeface="Wingdings" panose="05000000000000000000" pitchFamily="2" charset="2"/>
              <a:buChar char="Ø"/>
            </a:pPr>
            <a:r>
              <a:rPr lang="en-US" dirty="0"/>
              <a:t>The existing system does not allow running Java code online, so users must depend on their local system.</a:t>
            </a:r>
          </a:p>
          <a:p>
            <a:pPr>
              <a:buFont typeface="Wingdings" panose="05000000000000000000" pitchFamily="2" charset="2"/>
              <a:buChar char="Ø"/>
            </a:pPr>
            <a:r>
              <a:rPr lang="en-US" dirty="0"/>
              <a:t>There is no easy way to share or test Java code instantly without using external tools.</a:t>
            </a:r>
          </a:p>
          <a:p>
            <a:pPr>
              <a:buFont typeface="Wingdings" panose="05000000000000000000" pitchFamily="2" charset="2"/>
              <a:buChar char="Ø"/>
            </a:pPr>
            <a:r>
              <a:rPr lang="en-US" dirty="0"/>
              <a:t>It is less convenient for students and learners who just want to practice simple Java programs.</a:t>
            </a:r>
          </a:p>
          <a:p>
            <a:pPr>
              <a:buFont typeface="Wingdings" panose="05000000000000000000" pitchFamily="2" charset="2"/>
              <a:buChar char="Ø"/>
            </a:pPr>
            <a:r>
              <a:rPr lang="en-US" dirty="0"/>
              <a:t>Therefore, a web-based Java compiler is needed to overcome these limitations and make coding more accessible.</a:t>
            </a:r>
            <a:endParaRPr lang="en-IN" dirty="0"/>
          </a:p>
        </p:txBody>
      </p:sp>
    </p:spTree>
    <p:extLst>
      <p:ext uri="{BB962C8B-B14F-4D97-AF65-F5344CB8AC3E}">
        <p14:creationId xmlns:p14="http://schemas.microsoft.com/office/powerpoint/2010/main" val="268480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7541-556A-A2CD-02EB-B8053DB2C090}"/>
              </a:ext>
            </a:extLst>
          </p:cNvPr>
          <p:cNvSpPr>
            <a:spLocks noGrp="1"/>
          </p:cNvSpPr>
          <p:nvPr>
            <p:ph type="title"/>
          </p:nvPr>
        </p:nvSpPr>
        <p:spPr/>
        <p:txBody>
          <a:bodyPr/>
          <a:lstStyle/>
          <a:p>
            <a:r>
              <a:rPr lang="en-US" b="1" dirty="0"/>
              <a:t>PROPOSED SYSTEM: </a:t>
            </a:r>
            <a:endParaRPr lang="en-IN" b="1" dirty="0"/>
          </a:p>
        </p:txBody>
      </p:sp>
      <p:sp>
        <p:nvSpPr>
          <p:cNvPr id="3" name="Content Placeholder 2">
            <a:extLst>
              <a:ext uri="{FF2B5EF4-FFF2-40B4-BE49-F238E27FC236}">
                <a16:creationId xmlns:a16="http://schemas.microsoft.com/office/drawing/2014/main" id="{990FCE18-6B7C-0076-269F-A29FE8D070B8}"/>
              </a:ext>
            </a:extLst>
          </p:cNvPr>
          <p:cNvSpPr>
            <a:spLocks noGrp="1"/>
          </p:cNvSpPr>
          <p:nvPr>
            <p:ph idx="1"/>
          </p:nvPr>
        </p:nvSpPr>
        <p:spPr>
          <a:xfrm>
            <a:off x="420624" y="1845734"/>
            <a:ext cx="11558016" cy="4023360"/>
          </a:xfrm>
        </p:spPr>
        <p:txBody>
          <a:bodyPr>
            <a:normAutofit/>
          </a:bodyPr>
          <a:lstStyle/>
          <a:p>
            <a:pPr>
              <a:buFont typeface="Wingdings" panose="05000000000000000000" pitchFamily="2" charset="2"/>
              <a:buChar char="Ø"/>
            </a:pPr>
            <a:r>
              <a:rPr lang="en-US" dirty="0"/>
              <a:t>The proposed system is a web-based Java compiler that allows users to write, compile, and execute Java programs online.</a:t>
            </a:r>
          </a:p>
          <a:p>
            <a:pPr>
              <a:buFont typeface="Wingdings" panose="05000000000000000000" pitchFamily="2" charset="2"/>
              <a:buChar char="Ø"/>
            </a:pPr>
            <a:r>
              <a:rPr lang="en-US" dirty="0"/>
              <a:t>It removes the need for manual installation of JDK or IDEs.</a:t>
            </a:r>
          </a:p>
          <a:p>
            <a:pPr>
              <a:buFont typeface="Wingdings" panose="05000000000000000000" pitchFamily="2" charset="2"/>
              <a:buChar char="Ø"/>
            </a:pPr>
            <a:r>
              <a:rPr lang="en-US" dirty="0"/>
              <a:t>Users can access the compiler from any device through a web browser.</a:t>
            </a:r>
          </a:p>
          <a:p>
            <a:pPr>
              <a:buFont typeface="Wingdings" panose="05000000000000000000" pitchFamily="2" charset="2"/>
              <a:buChar char="Ø"/>
            </a:pPr>
            <a:r>
              <a:rPr lang="en-US" dirty="0"/>
              <a:t>The frontend is designed using HTML, CSS, and JavaScript for a clean and easy-to-use interface.</a:t>
            </a:r>
          </a:p>
          <a:p>
            <a:pPr>
              <a:buFont typeface="Wingdings" panose="05000000000000000000" pitchFamily="2" charset="2"/>
              <a:buChar char="Ø"/>
            </a:pPr>
            <a:r>
              <a:rPr lang="en-US" dirty="0"/>
              <a:t>The backend is developed using Node.js, which handles code execution and returns the output to the user.</a:t>
            </a:r>
          </a:p>
          <a:p>
            <a:pPr>
              <a:buFont typeface="Wingdings" panose="05000000000000000000" pitchFamily="2" charset="2"/>
              <a:buChar char="Ø"/>
            </a:pPr>
            <a:r>
              <a:rPr lang="en-US" dirty="0"/>
              <a:t>The system provides instant results after running the Java code.</a:t>
            </a:r>
          </a:p>
          <a:p>
            <a:pPr>
              <a:buFont typeface="Wingdings" panose="05000000000000000000" pitchFamily="2" charset="2"/>
              <a:buChar char="Ø"/>
            </a:pPr>
            <a:r>
              <a:rPr lang="en-US" dirty="0"/>
              <a:t>It helps students and learners to practice Java programs quickly and conveniently.</a:t>
            </a:r>
          </a:p>
          <a:p>
            <a:pPr>
              <a:buFont typeface="Wingdings" panose="05000000000000000000" pitchFamily="2" charset="2"/>
              <a:buChar char="Ø"/>
            </a:pPr>
            <a:r>
              <a:rPr lang="en-US" dirty="0"/>
              <a:t>The main goal is to create a simple, efficient, and accessible online platform for Java coding practice.</a:t>
            </a:r>
            <a:endParaRPr lang="en-IN" dirty="0"/>
          </a:p>
        </p:txBody>
      </p:sp>
    </p:spTree>
    <p:extLst>
      <p:ext uri="{BB962C8B-B14F-4D97-AF65-F5344CB8AC3E}">
        <p14:creationId xmlns:p14="http://schemas.microsoft.com/office/powerpoint/2010/main" val="297273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459F-2AD3-E69D-9DC8-1BC09E6D60C3}"/>
              </a:ext>
            </a:extLst>
          </p:cNvPr>
          <p:cNvSpPr>
            <a:spLocks noGrp="1"/>
          </p:cNvSpPr>
          <p:nvPr>
            <p:ph type="title"/>
          </p:nvPr>
        </p:nvSpPr>
        <p:spPr/>
        <p:txBody>
          <a:bodyPr/>
          <a:lstStyle/>
          <a:p>
            <a:r>
              <a:rPr lang="en-US" b="1" dirty="0"/>
              <a:t>HARDWARE REQUIREMENTS:</a:t>
            </a:r>
            <a:endParaRPr lang="en-IN" b="1" dirty="0"/>
          </a:p>
        </p:txBody>
      </p:sp>
      <p:sp>
        <p:nvSpPr>
          <p:cNvPr id="3" name="Content Placeholder 2">
            <a:extLst>
              <a:ext uri="{FF2B5EF4-FFF2-40B4-BE49-F238E27FC236}">
                <a16:creationId xmlns:a16="http://schemas.microsoft.com/office/drawing/2014/main" id="{6AB1DB77-9660-4C89-B5F4-E5CAE291E625}"/>
              </a:ext>
            </a:extLst>
          </p:cNvPr>
          <p:cNvSpPr>
            <a:spLocks noGrp="1"/>
          </p:cNvSpPr>
          <p:nvPr>
            <p:ph idx="1"/>
          </p:nvPr>
        </p:nvSpPr>
        <p:spPr/>
        <p:txBody>
          <a:bodyPr/>
          <a:lstStyle/>
          <a:p>
            <a:pPr>
              <a:buFont typeface="Wingdings" panose="05000000000000000000" pitchFamily="2" charset="2"/>
              <a:buChar char="Ø"/>
            </a:pPr>
            <a:r>
              <a:rPr lang="en-US" dirty="0"/>
              <a:t>Processor: Intel Core i3 or above</a:t>
            </a:r>
          </a:p>
          <a:p>
            <a:pPr>
              <a:buFont typeface="Wingdings" panose="05000000000000000000" pitchFamily="2" charset="2"/>
              <a:buChar char="Ø"/>
            </a:pPr>
            <a:r>
              <a:rPr lang="en-US" dirty="0"/>
              <a:t>RAM: Minimum 4 GB (8 GB recommended for smooth execution)</a:t>
            </a:r>
          </a:p>
          <a:p>
            <a:pPr>
              <a:buFont typeface="Wingdings" panose="05000000000000000000" pitchFamily="2" charset="2"/>
              <a:buChar char="Ø"/>
            </a:pPr>
            <a:r>
              <a:rPr lang="en-US" dirty="0"/>
              <a:t> Hard Disk: At least 250 GB of storage</a:t>
            </a:r>
          </a:p>
          <a:p>
            <a:pPr>
              <a:buFont typeface="Wingdings" panose="05000000000000000000" pitchFamily="2" charset="2"/>
              <a:buChar char="Ø"/>
            </a:pPr>
            <a:r>
              <a:rPr lang="en-US" dirty="0"/>
              <a:t>Monitor: 15-inch or above display</a:t>
            </a:r>
          </a:p>
          <a:p>
            <a:pPr>
              <a:buFont typeface="Wingdings" panose="05000000000000000000" pitchFamily="2" charset="2"/>
              <a:buChar char="Ø"/>
            </a:pPr>
            <a:r>
              <a:rPr lang="en-US" dirty="0"/>
              <a:t>Keyboard and Mouse: Standard input devices</a:t>
            </a:r>
          </a:p>
          <a:p>
            <a:pPr>
              <a:buFont typeface="Wingdings" panose="05000000000000000000" pitchFamily="2" charset="2"/>
              <a:buChar char="Ø"/>
            </a:pPr>
            <a:r>
              <a:rPr lang="en-US" dirty="0"/>
              <a:t>Network: Internet connection required for accessing the web compiler</a:t>
            </a:r>
          </a:p>
          <a:p>
            <a:pPr>
              <a:buFont typeface="Wingdings" panose="05000000000000000000" pitchFamily="2" charset="2"/>
              <a:buChar char="Ø"/>
            </a:pPr>
            <a:r>
              <a:rPr lang="en-IN" dirty="0"/>
              <a:t>Server System (for backend): </a:t>
            </a:r>
            <a:r>
              <a:rPr lang="en-US" dirty="0"/>
              <a:t>Processor:  Intel Core i5 or above</a:t>
            </a:r>
          </a:p>
          <a:p>
            <a:pPr marL="0" indent="0">
              <a:buNone/>
            </a:pPr>
            <a:r>
              <a:rPr lang="en-US" dirty="0"/>
              <a:t>                                                                             RAM: Minimum 8 GB</a:t>
            </a:r>
          </a:p>
          <a:p>
            <a:pPr marL="0" indent="0">
              <a:buNone/>
            </a:pPr>
            <a:r>
              <a:rPr lang="en-US" dirty="0"/>
              <a:t>                                                                             Storage: 500 GB or more</a:t>
            </a:r>
          </a:p>
          <a:p>
            <a:pPr marL="0" indent="0">
              <a:buNone/>
            </a:pPr>
            <a:endParaRPr lang="en-IN" dirty="0"/>
          </a:p>
        </p:txBody>
      </p:sp>
    </p:spTree>
    <p:extLst>
      <p:ext uri="{BB962C8B-B14F-4D97-AF65-F5344CB8AC3E}">
        <p14:creationId xmlns:p14="http://schemas.microsoft.com/office/powerpoint/2010/main" val="190694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3396-F65B-B280-6017-DC350D8669E0}"/>
              </a:ext>
            </a:extLst>
          </p:cNvPr>
          <p:cNvSpPr>
            <a:spLocks noGrp="1"/>
          </p:cNvSpPr>
          <p:nvPr>
            <p:ph type="title"/>
          </p:nvPr>
        </p:nvSpPr>
        <p:spPr/>
        <p:txBody>
          <a:bodyPr/>
          <a:lstStyle/>
          <a:p>
            <a:r>
              <a:rPr lang="en-US" b="1" dirty="0"/>
              <a:t>SOFTWARE REQUIREMENTS:</a:t>
            </a:r>
            <a:endParaRPr lang="en-IN" b="1" dirty="0"/>
          </a:p>
        </p:txBody>
      </p:sp>
      <p:sp>
        <p:nvSpPr>
          <p:cNvPr id="3" name="Content Placeholder 2">
            <a:extLst>
              <a:ext uri="{FF2B5EF4-FFF2-40B4-BE49-F238E27FC236}">
                <a16:creationId xmlns:a16="http://schemas.microsoft.com/office/drawing/2014/main" id="{E00E0156-FB56-1414-E035-B4587EE89840}"/>
              </a:ext>
            </a:extLst>
          </p:cNvPr>
          <p:cNvSpPr>
            <a:spLocks noGrp="1"/>
          </p:cNvSpPr>
          <p:nvPr>
            <p:ph idx="1"/>
          </p:nvPr>
        </p:nvSpPr>
        <p:spPr/>
        <p:txBody>
          <a:bodyPr/>
          <a:lstStyle/>
          <a:p>
            <a:pPr>
              <a:buFont typeface="Wingdings" panose="05000000000000000000" pitchFamily="2" charset="2"/>
              <a:buChar char="Ø"/>
            </a:pPr>
            <a:r>
              <a:rPr lang="en-US" dirty="0"/>
              <a:t>Operating System: Windows / macOS / Linux</a:t>
            </a:r>
          </a:p>
          <a:p>
            <a:pPr>
              <a:buFont typeface="Wingdings" panose="05000000000000000000" pitchFamily="2" charset="2"/>
              <a:buChar char="Ø"/>
            </a:pPr>
            <a:r>
              <a:rPr lang="en-IN" dirty="0"/>
              <a:t>Frontend Technologies: HTML, CSS, JavaScript</a:t>
            </a:r>
          </a:p>
          <a:p>
            <a:pPr>
              <a:buFont typeface="Wingdings" panose="05000000000000000000" pitchFamily="2" charset="2"/>
              <a:buChar char="Ø"/>
            </a:pPr>
            <a:r>
              <a:rPr lang="en-IN" dirty="0"/>
              <a:t>Backend Technology: Node.js</a:t>
            </a:r>
          </a:p>
          <a:p>
            <a:pPr>
              <a:buFont typeface="Wingdings" panose="05000000000000000000" pitchFamily="2" charset="2"/>
              <a:buChar char="Ø"/>
            </a:pPr>
            <a:r>
              <a:rPr lang="en-IN" dirty="0"/>
              <a:t>Compiler: </a:t>
            </a:r>
            <a:r>
              <a:rPr lang="en-US" dirty="0"/>
              <a:t>Java Development Kit (JDK) installed on the server</a:t>
            </a:r>
          </a:p>
          <a:p>
            <a:pPr>
              <a:buFont typeface="Wingdings" panose="05000000000000000000" pitchFamily="2" charset="2"/>
              <a:buChar char="Ø"/>
            </a:pPr>
            <a:r>
              <a:rPr lang="en-IN" dirty="0"/>
              <a:t>Code Editor / IDE: Visual Studio Code (VS Code)</a:t>
            </a:r>
          </a:p>
          <a:p>
            <a:pPr>
              <a:buFont typeface="Wingdings" panose="05000000000000000000" pitchFamily="2" charset="2"/>
              <a:buChar char="Ø"/>
            </a:pPr>
            <a:r>
              <a:rPr lang="en-IN" dirty="0"/>
              <a:t>Web Browser: Google Chrome / Microsoft Edge / Mozilla Firefox</a:t>
            </a:r>
          </a:p>
          <a:p>
            <a:pPr>
              <a:buFont typeface="Wingdings" panose="05000000000000000000" pitchFamily="2" charset="2"/>
              <a:buChar char="Ø"/>
            </a:pPr>
            <a:r>
              <a:rPr lang="en-IN" dirty="0"/>
              <a:t>Package Manager: </a:t>
            </a:r>
            <a:r>
              <a:rPr lang="en-IN" dirty="0" err="1"/>
              <a:t>npm</a:t>
            </a:r>
            <a:r>
              <a:rPr lang="en-IN" dirty="0"/>
              <a:t> (Node Package Manager) for installing dependencies</a:t>
            </a:r>
          </a:p>
          <a:p>
            <a:pPr>
              <a:buFont typeface="Wingdings" panose="05000000000000000000" pitchFamily="2" charset="2"/>
              <a:buChar char="Ø"/>
            </a:pPr>
            <a:r>
              <a:rPr lang="en-IN" dirty="0"/>
              <a:t>Server Environment: Node.js runtime environment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314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960D-204D-AC13-9F11-CEEFCA211971}"/>
              </a:ext>
            </a:extLst>
          </p:cNvPr>
          <p:cNvSpPr>
            <a:spLocks noGrp="1"/>
          </p:cNvSpPr>
          <p:nvPr>
            <p:ph type="title"/>
          </p:nvPr>
        </p:nvSpPr>
        <p:spPr/>
        <p:txBody>
          <a:bodyPr/>
          <a:lstStyle/>
          <a:p>
            <a:r>
              <a:rPr lang="en-US" b="1" dirty="0"/>
              <a:t>MODULES:</a:t>
            </a:r>
            <a:endParaRPr lang="en-IN" b="1" dirty="0"/>
          </a:p>
        </p:txBody>
      </p:sp>
      <p:sp>
        <p:nvSpPr>
          <p:cNvPr id="3" name="Content Placeholder 2">
            <a:extLst>
              <a:ext uri="{FF2B5EF4-FFF2-40B4-BE49-F238E27FC236}">
                <a16:creationId xmlns:a16="http://schemas.microsoft.com/office/drawing/2014/main" id="{544D2D34-35AE-7222-EA75-2D54BFD5FE15}"/>
              </a:ext>
            </a:extLst>
          </p:cNvPr>
          <p:cNvSpPr>
            <a:spLocks noGrp="1"/>
          </p:cNvSpPr>
          <p:nvPr>
            <p:ph idx="1"/>
          </p:nvPr>
        </p:nvSpPr>
        <p:spPr>
          <a:xfrm>
            <a:off x="1289304" y="1845734"/>
            <a:ext cx="10058400" cy="4344754"/>
          </a:xfrm>
        </p:spPr>
        <p:txBody>
          <a:bodyPr/>
          <a:lstStyle/>
          <a:p>
            <a:pPr>
              <a:buFont typeface="Wingdings" panose="05000000000000000000" pitchFamily="2" charset="2"/>
              <a:buChar char="Ø"/>
            </a:pPr>
            <a:r>
              <a:rPr lang="en-US" dirty="0"/>
              <a:t>  </a:t>
            </a:r>
            <a:r>
              <a:rPr lang="en-US" b="1" dirty="0"/>
              <a:t>User Interface Module</a:t>
            </a:r>
            <a:r>
              <a:rPr lang="en-US" dirty="0"/>
              <a:t>: </a:t>
            </a:r>
            <a:r>
              <a:rPr lang="en-US" dirty="0" err="1"/>
              <a:t>i</a:t>
            </a:r>
            <a:r>
              <a:rPr lang="en-US" dirty="0"/>
              <a:t>) Designed using HTML, CSS, and JavaScript.</a:t>
            </a:r>
          </a:p>
          <a:p>
            <a:pPr marL="0" indent="0">
              <a:buNone/>
            </a:pPr>
            <a:r>
              <a:rPr lang="en-US" dirty="0"/>
              <a:t>                                                ii) Allows users to write Java code and view the output.</a:t>
            </a:r>
          </a:p>
          <a:p>
            <a:pPr>
              <a:buFont typeface="Wingdings" panose="05000000000000000000" pitchFamily="2" charset="2"/>
              <a:buChar char="Ø"/>
            </a:pPr>
            <a:r>
              <a:rPr lang="en-US" dirty="0"/>
              <a:t> </a:t>
            </a:r>
            <a:r>
              <a:rPr lang="en-US" b="1" dirty="0"/>
              <a:t>Code Editor Module : </a:t>
            </a:r>
            <a:r>
              <a:rPr lang="en-US" dirty="0" err="1"/>
              <a:t>i</a:t>
            </a:r>
            <a:r>
              <a:rPr lang="en-US" dirty="0"/>
              <a:t>) Provides a text area or editor where users can type or paste Java code.</a:t>
            </a:r>
          </a:p>
          <a:p>
            <a:pPr marL="0" indent="0">
              <a:buNone/>
            </a:pPr>
            <a:r>
              <a:rPr lang="en-US" dirty="0"/>
              <a:t>                                           ii) Supports basic editing functions like copy, paste, and clear.</a:t>
            </a:r>
          </a:p>
          <a:p>
            <a:pPr>
              <a:buFont typeface="Wingdings" panose="05000000000000000000" pitchFamily="2" charset="2"/>
              <a:buChar char="Ø"/>
            </a:pPr>
            <a:r>
              <a:rPr lang="en-US" dirty="0"/>
              <a:t> </a:t>
            </a:r>
            <a:r>
              <a:rPr lang="en-US" b="1" dirty="0"/>
              <a:t>Compiler Execution Module: </a:t>
            </a:r>
            <a:r>
              <a:rPr lang="en-US" dirty="0" err="1"/>
              <a:t>i</a:t>
            </a:r>
            <a:r>
              <a:rPr lang="en-US" dirty="0"/>
              <a:t>) Sends the user’s Java code to the backend (Node.js).</a:t>
            </a:r>
          </a:p>
          <a:p>
            <a:pPr marL="0" indent="0">
              <a:buNone/>
            </a:pPr>
            <a:r>
              <a:rPr lang="en-US" dirty="0"/>
              <a:t>                                                         ii) Executes the code using the Java compiler (JDK) on the server.</a:t>
            </a:r>
          </a:p>
          <a:p>
            <a:pPr>
              <a:buFont typeface="Wingdings" panose="05000000000000000000" pitchFamily="2" charset="2"/>
              <a:buChar char="Ø"/>
            </a:pPr>
            <a:r>
              <a:rPr lang="en-US" dirty="0"/>
              <a:t> </a:t>
            </a:r>
            <a:r>
              <a:rPr lang="en-US" b="1" dirty="0"/>
              <a:t>Result Display Module: </a:t>
            </a:r>
            <a:r>
              <a:rPr lang="en-US" dirty="0" err="1"/>
              <a:t>i</a:t>
            </a:r>
            <a:r>
              <a:rPr lang="en-US" dirty="0"/>
              <a:t>) Receives the output or error message from the backend.</a:t>
            </a:r>
          </a:p>
          <a:p>
            <a:pPr marL="0" indent="0">
              <a:buNone/>
            </a:pPr>
            <a:r>
              <a:rPr lang="en-US" dirty="0"/>
              <a:t>                                               ii) Displays the result instantly on the web page.</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21343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8C6B-F1C3-8107-68DF-F43D75A09467}"/>
              </a:ext>
            </a:extLst>
          </p:cNvPr>
          <p:cNvSpPr>
            <a:spLocks noGrp="1"/>
          </p:cNvSpPr>
          <p:nvPr>
            <p:ph type="title"/>
          </p:nvPr>
        </p:nvSpPr>
        <p:spPr/>
        <p:txBody>
          <a:bodyPr/>
          <a:lstStyle/>
          <a:p>
            <a:r>
              <a:rPr lang="en-US" b="1" dirty="0"/>
              <a:t>MODULES </a:t>
            </a:r>
            <a:r>
              <a:rPr lang="en-US" sz="3200" b="1" dirty="0"/>
              <a:t>(CONT):</a:t>
            </a:r>
            <a:endParaRPr lang="en-IN" sz="3200" b="1" dirty="0"/>
          </a:p>
        </p:txBody>
      </p:sp>
      <p:sp>
        <p:nvSpPr>
          <p:cNvPr id="3" name="Content Placeholder 2">
            <a:extLst>
              <a:ext uri="{FF2B5EF4-FFF2-40B4-BE49-F238E27FC236}">
                <a16:creationId xmlns:a16="http://schemas.microsoft.com/office/drawing/2014/main" id="{432A8281-8CFC-0FE7-5C31-F6BA2D8BEB10}"/>
              </a:ext>
            </a:extLst>
          </p:cNvPr>
          <p:cNvSpPr>
            <a:spLocks noGrp="1"/>
          </p:cNvSpPr>
          <p:nvPr>
            <p:ph idx="1"/>
          </p:nvPr>
        </p:nvSpPr>
        <p:spPr/>
        <p:txBody>
          <a:bodyPr/>
          <a:lstStyle/>
          <a:p>
            <a:pPr>
              <a:buFont typeface="Wingdings" panose="05000000000000000000" pitchFamily="2" charset="2"/>
              <a:buChar char="Ø"/>
            </a:pPr>
            <a:r>
              <a:rPr lang="en-IN" b="1" dirty="0"/>
              <a:t>Backend Module (Node.js) </a:t>
            </a:r>
            <a:r>
              <a:rPr lang="en-IN" dirty="0"/>
              <a:t>: </a:t>
            </a:r>
            <a:r>
              <a:rPr lang="en-IN" dirty="0" err="1"/>
              <a:t>i</a:t>
            </a:r>
            <a:r>
              <a:rPr lang="en-IN" dirty="0"/>
              <a:t>) </a:t>
            </a:r>
            <a:r>
              <a:rPr lang="en-US" dirty="0"/>
              <a:t>Handles requests from the frontend.</a:t>
            </a:r>
          </a:p>
          <a:p>
            <a:pPr marL="0" indent="0">
              <a:buNone/>
            </a:pPr>
            <a:r>
              <a:rPr lang="en-IN" dirty="0"/>
              <a:t>                                                       ii) </a:t>
            </a:r>
            <a:r>
              <a:rPr lang="en-US" dirty="0"/>
              <a:t>Runs the Java program and returns output or errors.</a:t>
            </a:r>
          </a:p>
          <a:p>
            <a:pPr>
              <a:buFont typeface="Wingdings" panose="05000000000000000000" pitchFamily="2" charset="2"/>
              <a:buChar char="Ø"/>
            </a:pPr>
            <a:r>
              <a:rPr lang="en-US" dirty="0"/>
              <a:t> </a:t>
            </a:r>
            <a:r>
              <a:rPr lang="en-US" b="1" dirty="0"/>
              <a:t>Error Handling Module: </a:t>
            </a:r>
            <a:r>
              <a:rPr lang="en-US" dirty="0" err="1"/>
              <a:t>i</a:t>
            </a:r>
            <a:r>
              <a:rPr lang="en-US" dirty="0"/>
              <a:t>) Detects compilation or runtime errors.</a:t>
            </a:r>
          </a:p>
          <a:p>
            <a:pPr marL="0" indent="0">
              <a:buNone/>
            </a:pPr>
            <a:r>
              <a:rPr lang="en-US" dirty="0"/>
              <a:t>                                                ii) Displays clear and readable error messages to the user.</a:t>
            </a:r>
            <a:endParaRPr lang="en-IN" dirty="0"/>
          </a:p>
        </p:txBody>
      </p:sp>
    </p:spTree>
    <p:extLst>
      <p:ext uri="{BB962C8B-B14F-4D97-AF65-F5344CB8AC3E}">
        <p14:creationId xmlns:p14="http://schemas.microsoft.com/office/powerpoint/2010/main" val="397652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FE75-D9DE-46CE-FC96-4A9373DC4211}"/>
              </a:ext>
            </a:extLst>
          </p:cNvPr>
          <p:cNvSpPr>
            <a:spLocks noGrp="1"/>
          </p:cNvSpPr>
          <p:nvPr>
            <p:ph type="title"/>
          </p:nvPr>
        </p:nvSpPr>
        <p:spPr/>
        <p:txBody>
          <a:bodyPr/>
          <a:lstStyle/>
          <a:p>
            <a:r>
              <a:rPr lang="en-US" b="1" dirty="0"/>
              <a:t>MODULE DESCRIPTION:</a:t>
            </a:r>
            <a:endParaRPr lang="en-IN" b="1" dirty="0"/>
          </a:p>
        </p:txBody>
      </p:sp>
      <p:sp>
        <p:nvSpPr>
          <p:cNvPr id="3" name="Content Placeholder 2">
            <a:extLst>
              <a:ext uri="{FF2B5EF4-FFF2-40B4-BE49-F238E27FC236}">
                <a16:creationId xmlns:a16="http://schemas.microsoft.com/office/drawing/2014/main" id="{D2C23B0C-45EB-7288-322D-B09790227D96}"/>
              </a:ext>
            </a:extLst>
          </p:cNvPr>
          <p:cNvSpPr>
            <a:spLocks noGrp="1"/>
          </p:cNvSpPr>
          <p:nvPr>
            <p:ph idx="1"/>
          </p:nvPr>
        </p:nvSpPr>
        <p:spPr/>
        <p:txBody>
          <a:bodyPr/>
          <a:lstStyle/>
          <a:p>
            <a:pPr>
              <a:buFont typeface="Wingdings" panose="05000000000000000000" pitchFamily="2" charset="2"/>
              <a:buChar char="Ø"/>
            </a:pPr>
            <a:r>
              <a:rPr lang="en-US" dirty="0"/>
              <a:t>The </a:t>
            </a:r>
            <a:r>
              <a:rPr lang="en-US" b="1" dirty="0"/>
              <a:t>Java Web Compiler </a:t>
            </a:r>
            <a:r>
              <a:rPr lang="en-US" dirty="0"/>
              <a:t>project is divided into several modules that work together to provide a smooth and efficient online coding experience.</a:t>
            </a:r>
          </a:p>
          <a:p>
            <a:pPr>
              <a:buFont typeface="Wingdings" panose="05000000000000000000" pitchFamily="2" charset="2"/>
              <a:buChar char="Ø"/>
            </a:pPr>
            <a:r>
              <a:rPr lang="en-US" dirty="0"/>
              <a:t>The </a:t>
            </a:r>
            <a:r>
              <a:rPr lang="en-US" b="1" dirty="0"/>
              <a:t>User Interface Module </a:t>
            </a:r>
            <a:r>
              <a:rPr lang="en-US" dirty="0"/>
              <a:t>allows the user to interact with the system through a clean and responsive design. It is developed using HTML, CSS, and JavaScript, making it easy for users to type and execute Java programs directly from the web browser.</a:t>
            </a:r>
          </a:p>
          <a:p>
            <a:pPr>
              <a:buFont typeface="Wingdings" panose="05000000000000000000" pitchFamily="2" charset="2"/>
              <a:buChar char="Ø"/>
            </a:pPr>
            <a:r>
              <a:rPr lang="en-US" dirty="0"/>
              <a:t>The </a:t>
            </a:r>
            <a:r>
              <a:rPr lang="en-US" b="1" dirty="0"/>
              <a:t>Code Editor Module </a:t>
            </a:r>
            <a:r>
              <a:rPr lang="en-US" dirty="0"/>
              <a:t>provides a text area where users can write or paste their Java code. It acts as the main workspace for the user and supports basic features like editing, clearing, and submitting code for execution.</a:t>
            </a:r>
          </a:p>
          <a:p>
            <a:pPr>
              <a:buFont typeface="Wingdings" panose="05000000000000000000" pitchFamily="2" charset="2"/>
              <a:buChar char="Ø"/>
            </a:pPr>
            <a:r>
              <a:rPr lang="en-US" dirty="0"/>
              <a:t>The </a:t>
            </a:r>
            <a:r>
              <a:rPr lang="en-US" b="1" dirty="0"/>
              <a:t>Compiler Execution Module </a:t>
            </a:r>
            <a:r>
              <a:rPr lang="en-US" dirty="0"/>
              <a:t>handles the process of compiling and running the code. When the user clicks the run button, the Java code is sent to the backend, where it is executed using the Java Development Kit (JDK).</a:t>
            </a:r>
            <a:endParaRPr lang="en-IN" dirty="0"/>
          </a:p>
        </p:txBody>
      </p:sp>
    </p:spTree>
    <p:extLst>
      <p:ext uri="{BB962C8B-B14F-4D97-AF65-F5344CB8AC3E}">
        <p14:creationId xmlns:p14="http://schemas.microsoft.com/office/powerpoint/2010/main" val="8806495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459</TotalTime>
  <Words>1176</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JAVA WEB COMPILER</vt:lpstr>
      <vt:lpstr>ABSTRACT:</vt:lpstr>
      <vt:lpstr>EXISTING SYSTEM:</vt:lpstr>
      <vt:lpstr>PROPOSED SYSTEM: </vt:lpstr>
      <vt:lpstr>HARDWARE REQUIREMENTS:</vt:lpstr>
      <vt:lpstr>SOFTWARE REQUIREMENTS:</vt:lpstr>
      <vt:lpstr>MODULES:</vt:lpstr>
      <vt:lpstr>MODULES (CONT):</vt:lpstr>
      <vt:lpstr>MODULE DESCRIPTION:</vt:lpstr>
      <vt:lpstr>MODULE DESCRIPTION (CONT):</vt:lpstr>
      <vt:lpstr>OUTPUT SCREENSHOT: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KARAN S</dc:creator>
  <cp:lastModifiedBy>KARAN S</cp:lastModifiedBy>
  <cp:revision>2</cp:revision>
  <dcterms:created xsi:type="dcterms:W3CDTF">2025-10-28T09:18:45Z</dcterms:created>
  <dcterms:modified xsi:type="dcterms:W3CDTF">2025-10-28T17:00:40Z</dcterms:modified>
</cp:coreProperties>
</file>