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314" r:id="rId3"/>
    <p:sldId id="340" r:id="rId4"/>
    <p:sldId id="258" r:id="rId5"/>
    <p:sldId id="259" r:id="rId6"/>
    <p:sldId id="260" r:id="rId7"/>
    <p:sldId id="262" r:id="rId8"/>
    <p:sldId id="266" r:id="rId9"/>
    <p:sldId id="264" r:id="rId10"/>
    <p:sldId id="263" r:id="rId11"/>
    <p:sldId id="268" r:id="rId12"/>
    <p:sldId id="269" r:id="rId13"/>
    <p:sldId id="270" r:id="rId14"/>
    <p:sldId id="271" r:id="rId15"/>
    <p:sldId id="341" r:id="rId16"/>
    <p:sldId id="333" r:id="rId17"/>
    <p:sldId id="334" r:id="rId18"/>
    <p:sldId id="335" r:id="rId19"/>
    <p:sldId id="336" r:id="rId20"/>
    <p:sldId id="337" r:id="rId21"/>
    <p:sldId id="282" r:id="rId22"/>
    <p:sldId id="279" r:id="rId23"/>
    <p:sldId id="278" r:id="rId24"/>
    <p:sldId id="283" r:id="rId25"/>
    <p:sldId id="281" r:id="rId26"/>
    <p:sldId id="288" r:id="rId27"/>
    <p:sldId id="351" r:id="rId28"/>
    <p:sldId id="291" r:id="rId29"/>
    <p:sldId id="318" r:id="rId30"/>
    <p:sldId id="292" r:id="rId31"/>
    <p:sldId id="293" r:id="rId32"/>
    <p:sldId id="347" r:id="rId33"/>
    <p:sldId id="338" r:id="rId34"/>
    <p:sldId id="348" r:id="rId35"/>
    <p:sldId id="350" r:id="rId36"/>
    <p:sldId id="301" r:id="rId37"/>
    <p:sldId id="312" r:id="rId38"/>
    <p:sldId id="319" r:id="rId39"/>
    <p:sldId id="342" r:id="rId40"/>
    <p:sldId id="297" r:id="rId41"/>
    <p:sldId id="298" r:id="rId42"/>
    <p:sldId id="300" r:id="rId43"/>
    <p:sldId id="307" r:id="rId44"/>
    <p:sldId id="309" r:id="rId45"/>
    <p:sldId id="308" r:id="rId46"/>
    <p:sldId id="310" r:id="rId47"/>
    <p:sldId id="343" r:id="rId48"/>
    <p:sldId id="311" r:id="rId49"/>
    <p:sldId id="304" r:id="rId50"/>
    <p:sldId id="303" r:id="rId51"/>
    <p:sldId id="305" r:id="rId52"/>
    <p:sldId id="313" r:id="rId53"/>
    <p:sldId id="302" r:id="rId54"/>
    <p:sldId id="339" r:id="rId55"/>
    <p:sldId id="344" r:id="rId56"/>
    <p:sldId id="320" r:id="rId57"/>
    <p:sldId id="327" r:id="rId58"/>
    <p:sldId id="326" r:id="rId59"/>
    <p:sldId id="329" r:id="rId60"/>
    <p:sldId id="328" r:id="rId61"/>
    <p:sldId id="330" r:id="rId62"/>
    <p:sldId id="331" r:id="rId63"/>
    <p:sldId id="322" r:id="rId64"/>
    <p:sldId id="332" r:id="rId65"/>
    <p:sldId id="324" r:id="rId66"/>
    <p:sldId id="323" r:id="rId67"/>
    <p:sldId id="346" r:id="rId68"/>
    <p:sldId id="316" r:id="rId69"/>
    <p:sldId id="345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11" autoAdjust="0"/>
  </p:normalViewPr>
  <p:slideViewPr>
    <p:cSldViewPr snapToGrid="0">
      <p:cViewPr varScale="1">
        <p:scale>
          <a:sx n="107" d="100"/>
          <a:sy n="107" d="100"/>
        </p:scale>
        <p:origin x="72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4CD23-B9F6-40B6-9357-FA478AD614FF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210E0-8F50-4599-B9B9-2E6B8D882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535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Basic Terraform and it’s limitations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210E0-8F50-4599-B9B9-2E6B8D882C2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007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 FIRST</a:t>
            </a:r>
          </a:p>
          <a:p>
            <a:endParaRPr lang="en-GB" dirty="0" smtClean="0"/>
          </a:p>
          <a:p>
            <a:r>
              <a:rPr lang="en-GB" dirty="0" smtClean="0"/>
              <a:t>In marketing speak it’s…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210E0-8F50-4599-B9B9-2E6B8D882C2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488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Let’s look at basic Terragrunt</a:t>
            </a:r>
            <a:r>
              <a:rPr lang="en-GB" baseline="0" dirty="0" smtClean="0"/>
              <a:t> project </a:t>
            </a:r>
            <a:r>
              <a:rPr lang="en-GB" baseline="0" dirty="0" smtClean="0"/>
              <a:t>structure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210E0-8F50-4599-B9B9-2E6B8D882C2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015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 LAST</a:t>
            </a:r>
          </a:p>
          <a:p>
            <a:endParaRPr lang="en-GB" dirty="0" smtClean="0"/>
          </a:p>
          <a:p>
            <a:r>
              <a:rPr lang="en-GB" dirty="0" smtClean="0"/>
              <a:t>The folder structure is one of the most important things in Terragrunt</a:t>
            </a:r>
          </a:p>
          <a:p>
            <a:endParaRPr lang="en-GB" dirty="0" smtClean="0"/>
          </a:p>
          <a:p>
            <a:r>
              <a:rPr lang="en-GB" dirty="0" smtClean="0"/>
              <a:t>It defines our environments</a:t>
            </a:r>
          </a:p>
          <a:p>
            <a:endParaRPr lang="en-GB" dirty="0" smtClean="0"/>
          </a:p>
          <a:p>
            <a:r>
              <a:rPr lang="en-GB" dirty="0" smtClean="0"/>
              <a:t>And</a:t>
            </a:r>
            <a:r>
              <a:rPr lang="en-GB" baseline="0" dirty="0" smtClean="0"/>
              <a:t> we can use it along with functions to keep our code DRY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components are…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210E0-8F50-4599-B9B9-2E6B8D882C2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095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</a:t>
            </a:r>
            <a:r>
              <a:rPr lang="en-GB" baseline="0" dirty="0" smtClean="0"/>
              <a:t> LAST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It’s responsible</a:t>
            </a:r>
            <a:r>
              <a:rPr lang="en-GB" baseline="0" dirty="0" smtClean="0"/>
              <a:t> for calling</a:t>
            </a:r>
            <a:r>
              <a:rPr lang="en-GB" dirty="0" smtClean="0"/>
              <a:t> the module and configuring</a:t>
            </a:r>
            <a:r>
              <a:rPr lang="en-GB" baseline="0" dirty="0" smtClean="0"/>
              <a:t> the module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It’s in a folder handily called _configuration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 underscore at the start of</a:t>
            </a:r>
            <a:r>
              <a:rPr lang="en-GB" baseline="0" dirty="0" smtClean="0"/>
              <a:t> _configuration is a naming convention</a:t>
            </a:r>
          </a:p>
          <a:p>
            <a:endParaRPr lang="en-GB" baseline="0" dirty="0" smtClean="0"/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prefix with </a:t>
            </a:r>
            <a:r>
              <a:rPr lang="en-GB" dirty="0" smtClean="0"/>
              <a:t>_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indicate that this folder doesn’t contain deployable configurations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210E0-8F50-4599-B9B9-2E6B8D882C2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604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 LAST</a:t>
            </a:r>
          </a:p>
          <a:p>
            <a:endParaRPr lang="en-GB" dirty="0" smtClean="0"/>
          </a:p>
          <a:p>
            <a:r>
              <a:rPr lang="en-GB" dirty="0" smtClean="0"/>
              <a:t>This is where the magic happens</a:t>
            </a:r>
          </a:p>
          <a:p>
            <a:endParaRPr lang="en-GB" dirty="0" smtClean="0"/>
          </a:p>
          <a:p>
            <a:r>
              <a:rPr lang="en-GB" dirty="0" smtClean="0"/>
              <a:t>The</a:t>
            </a:r>
            <a:r>
              <a:rPr lang="en-GB" baseline="0" dirty="0" smtClean="0"/>
              <a:t> file has instructions to start copying in files</a:t>
            </a:r>
          </a:p>
          <a:p>
            <a:endParaRPr lang="en-GB" baseline="0" dirty="0" smtClean="0"/>
          </a:p>
          <a:p>
            <a:r>
              <a:rPr lang="en-GB" baseline="0" dirty="0" smtClean="0"/>
              <a:t>A .</a:t>
            </a:r>
            <a:r>
              <a:rPr lang="en-GB" baseline="0" dirty="0" err="1" smtClean="0"/>
              <a:t>terragrunt</a:t>
            </a:r>
            <a:r>
              <a:rPr lang="en-GB" baseline="0" dirty="0" smtClean="0"/>
              <a:t> folder is created, the local terraform module is built here along with the dependant modules</a:t>
            </a:r>
          </a:p>
          <a:p>
            <a:endParaRPr lang="en-GB" baseline="0" dirty="0" smtClean="0"/>
          </a:p>
          <a:p>
            <a:r>
              <a:rPr lang="en-GB" baseline="0" dirty="0" smtClean="0"/>
              <a:t>Terragrunt plan/apply and destroy are run from this folder to instantiate a single module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210E0-8F50-4599-B9B9-2E6B8D882C2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556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 LAST</a:t>
            </a:r>
          </a:p>
          <a:p>
            <a:endParaRPr lang="en-GB" dirty="0" smtClean="0"/>
          </a:p>
          <a:p>
            <a:r>
              <a:rPr lang="en-GB" dirty="0" smtClean="0"/>
              <a:t>This</a:t>
            </a:r>
            <a:r>
              <a:rPr lang="en-GB" baseline="0" dirty="0" smtClean="0"/>
              <a:t> is a shared folder with Terragrunt functions that dynamically create the remote state and providers files for Terraform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210E0-8F50-4599-B9B9-2E6B8D882C2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486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 LAST</a:t>
            </a:r>
          </a:p>
          <a:p>
            <a:endParaRPr lang="en-GB" dirty="0" smtClean="0"/>
          </a:p>
          <a:p>
            <a:r>
              <a:rPr lang="en-GB" dirty="0" smtClean="0"/>
              <a:t>Shared</a:t>
            </a:r>
            <a:r>
              <a:rPr lang="en-GB" baseline="0" dirty="0" smtClean="0"/>
              <a:t> variables for all the modules, a big improvement on </a:t>
            </a:r>
            <a:r>
              <a:rPr lang="en-GB" baseline="0" dirty="0" err="1" smtClean="0"/>
              <a:t>Terraform’s</a:t>
            </a:r>
            <a:r>
              <a:rPr lang="en-GB" baseline="0" dirty="0" smtClean="0"/>
              <a:t> flat file structure and repeated .</a:t>
            </a:r>
            <a:r>
              <a:rPr lang="en-GB" baseline="0" dirty="0" err="1" smtClean="0"/>
              <a:t>tfvars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210E0-8F50-4599-B9B9-2E6B8D882C2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449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 FIRST</a:t>
            </a:r>
          </a:p>
          <a:p>
            <a:endParaRPr lang="en-GB" dirty="0" smtClean="0"/>
          </a:p>
          <a:p>
            <a:r>
              <a:rPr lang="en-GB" dirty="0" smtClean="0"/>
              <a:t>So, </a:t>
            </a:r>
            <a:r>
              <a:rPr lang="en-GB" dirty="0" err="1" smtClean="0"/>
              <a:t>codewalk</a:t>
            </a:r>
            <a:r>
              <a:rPr lang="en-GB" dirty="0" smtClean="0"/>
              <a:t>..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210E0-8F50-4599-B9B9-2E6B8D882C2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7706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</a:t>
            </a:r>
            <a:r>
              <a:rPr lang="en-GB" baseline="0" dirty="0" smtClean="0"/>
              <a:t> think this is the trick with Terragrunt</a:t>
            </a:r>
          </a:p>
          <a:p>
            <a:endParaRPr lang="en-GB" baseline="0" dirty="0" smtClean="0"/>
          </a:p>
          <a:p>
            <a:r>
              <a:rPr lang="en-GB" baseline="0" dirty="0" smtClean="0"/>
              <a:t>Using logic and functions to reduce any hardcoding to a minimum</a:t>
            </a:r>
          </a:p>
          <a:p>
            <a:endParaRPr lang="en-GB" baseline="0" dirty="0" smtClean="0"/>
          </a:p>
          <a:p>
            <a:r>
              <a:rPr lang="en-GB" baseline="0" dirty="0" smtClean="0"/>
              <a:t>Let’s take a look at the first file it copied, the root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210E0-8F50-4599-B9B9-2E6B8D882C2F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757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210E0-8F50-4599-B9B9-2E6B8D882C2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328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El classic!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210E0-8F50-4599-B9B9-2E6B8D882C2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776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</a:t>
            </a:r>
            <a:r>
              <a:rPr lang="en-GB" baseline="0" dirty="0" smtClean="0"/>
              <a:t> FIRST</a:t>
            </a:r>
          </a:p>
          <a:p>
            <a:endParaRPr lang="en-GB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As</a:t>
            </a:r>
            <a:r>
              <a:rPr lang="en-GB" baseline="0" dirty="0" smtClean="0"/>
              <a:t> mentioned, </a:t>
            </a:r>
            <a:r>
              <a:rPr lang="en-GB" baseline="0" dirty="0" smtClean="0"/>
              <a:t>the configuration file is</a:t>
            </a:r>
            <a:r>
              <a:rPr lang="en-GB" dirty="0" smtClean="0"/>
              <a:t> responsible</a:t>
            </a:r>
            <a:r>
              <a:rPr lang="en-GB" baseline="0" dirty="0" smtClean="0"/>
              <a:t> for calling</a:t>
            </a:r>
            <a:r>
              <a:rPr lang="en-GB" dirty="0" smtClean="0"/>
              <a:t> the module and configuring</a:t>
            </a:r>
            <a:r>
              <a:rPr lang="en-GB" baseline="0" dirty="0" smtClean="0"/>
              <a:t> the module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210E0-8F50-4599-B9B9-2E6B8D882C2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7339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 LAST</a:t>
            </a:r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 smtClean="0"/>
              <a:t>modules in the tree are only here for</a:t>
            </a:r>
            <a:r>
              <a:rPr lang="en-GB" baseline="0" dirty="0" smtClean="0"/>
              <a:t> the demonstration, they </a:t>
            </a:r>
            <a:r>
              <a:rPr lang="en-GB" baseline="0" dirty="0" smtClean="0"/>
              <a:t>will </a:t>
            </a:r>
            <a:r>
              <a:rPr lang="en-GB" baseline="0" dirty="0" smtClean="0"/>
              <a:t>be their own </a:t>
            </a:r>
            <a:r>
              <a:rPr lang="en-GB" baseline="0" dirty="0" err="1" smtClean="0"/>
              <a:t>GitLab</a:t>
            </a:r>
            <a:r>
              <a:rPr lang="en-GB" baseline="0" dirty="0" smtClean="0"/>
              <a:t> projects</a:t>
            </a:r>
          </a:p>
          <a:p>
            <a:endParaRPr lang="en-GB" baseline="0" dirty="0" smtClean="0"/>
          </a:p>
          <a:p>
            <a:r>
              <a:rPr lang="en-GB" baseline="0" dirty="0" smtClean="0"/>
              <a:t>I’ve been documenting my module updates in the release notes</a:t>
            </a:r>
          </a:p>
          <a:p>
            <a:endParaRPr lang="en-GB" baseline="0" dirty="0" smtClean="0"/>
          </a:p>
          <a:p>
            <a:r>
              <a:rPr lang="en-GB" baseline="0" dirty="0" smtClean="0"/>
              <a:t>And carrying the release information onto the Terragrunt project release once the module has been tested and the source version here incremented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210E0-8F50-4599-B9B9-2E6B8D882C2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177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 LAST</a:t>
            </a:r>
          </a:p>
          <a:p>
            <a:endParaRPr lang="en-GB" dirty="0" smtClean="0"/>
          </a:p>
          <a:p>
            <a:r>
              <a:rPr lang="en-GB" dirty="0" smtClean="0"/>
              <a:t>Although </a:t>
            </a:r>
            <a:r>
              <a:rPr lang="en-GB" dirty="0" smtClean="0"/>
              <a:t>the sub module</a:t>
            </a:r>
            <a:r>
              <a:rPr lang="en-GB" baseline="0" dirty="0" smtClean="0"/>
              <a:t> </a:t>
            </a:r>
            <a:r>
              <a:rPr lang="en-GB" dirty="0" smtClean="0"/>
              <a:t>doesn’t have any dependencies,</a:t>
            </a:r>
            <a:r>
              <a:rPr lang="en-GB" baseline="0" dirty="0" smtClean="0"/>
              <a:t> other modules such as virtual network do</a:t>
            </a:r>
          </a:p>
          <a:p>
            <a:endParaRPr lang="en-GB" baseline="0" dirty="0" smtClean="0"/>
          </a:p>
          <a:p>
            <a:r>
              <a:rPr lang="en-GB" baseline="0" dirty="0" smtClean="0"/>
              <a:t>Virtual-network for example will need the newly created sub ID and we use these dependency blocks to pass information from one module to another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They also create a resource graph in Terragrunt for creating multiple modules at once from a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210E0-8F50-4599-B9B9-2E6B8D882C2F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7735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210E0-8F50-4599-B9B9-2E6B8D882C2F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7492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210E0-8F50-4599-B9B9-2E6B8D882C2F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7971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READ FIRST</a:t>
            </a:r>
          </a:p>
          <a:p>
            <a:endParaRPr lang="en-GB" baseline="0" dirty="0" smtClean="0"/>
          </a:p>
          <a:p>
            <a:r>
              <a:rPr lang="en-GB" baseline="0" dirty="0" smtClean="0"/>
              <a:t>One </a:t>
            </a:r>
            <a:r>
              <a:rPr lang="en-GB" baseline="0" dirty="0" smtClean="0"/>
              <a:t>of the first issues we had was with the sub and virtual network modules using different sub IDs</a:t>
            </a:r>
          </a:p>
          <a:p>
            <a:endParaRPr lang="en-GB" baseline="0" dirty="0" smtClean="0"/>
          </a:p>
          <a:p>
            <a:r>
              <a:rPr lang="en-GB" baseline="0" dirty="0" smtClean="0"/>
              <a:t>I didn’t want to have to create two providers and looked for some logic I could build in that would differentiate</a:t>
            </a:r>
          </a:p>
          <a:p>
            <a:endParaRPr lang="en-GB" baseline="0" dirty="0" smtClean="0"/>
          </a:p>
          <a:p>
            <a:r>
              <a:rPr lang="en-GB" dirty="0" smtClean="0"/>
              <a:t>READ AFTER</a:t>
            </a:r>
          </a:p>
          <a:p>
            <a:endParaRPr lang="en-GB" dirty="0" smtClean="0"/>
          </a:p>
          <a:p>
            <a:r>
              <a:rPr lang="en-GB" dirty="0" smtClean="0"/>
              <a:t>If the folder this file is copied into is called subscription, the providers will be created using the locals value </a:t>
            </a:r>
            <a:r>
              <a:rPr lang="en-GB" dirty="0" err="1" smtClean="0"/>
              <a:t>subscription_id</a:t>
            </a:r>
            <a:r>
              <a:rPr lang="en-GB" dirty="0" smtClean="0"/>
              <a:t> – a pipeline variable</a:t>
            </a:r>
            <a:r>
              <a:rPr lang="en-GB" baseline="0" dirty="0" smtClean="0"/>
              <a:t> with the backend management sub ID</a:t>
            </a:r>
          </a:p>
          <a:p>
            <a:endParaRPr lang="en-GB" baseline="0" dirty="0" smtClean="0"/>
          </a:p>
          <a:p>
            <a:r>
              <a:rPr lang="en-GB" baseline="0" dirty="0" smtClean="0"/>
              <a:t>If the folder this file is copied into is called anything else, </a:t>
            </a:r>
            <a:r>
              <a:rPr lang="en-GB" dirty="0" smtClean="0"/>
              <a:t>the providers will be created using a dependency</a:t>
            </a:r>
            <a:r>
              <a:rPr lang="en-GB" baseline="0" dirty="0" smtClean="0"/>
              <a:t> value passed in by the sub module – the newly created sub ID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This is the magic of generate blocks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210E0-8F50-4599-B9B9-2E6B8D882C2F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9544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 FIRST</a:t>
            </a:r>
          </a:p>
          <a:p>
            <a:endParaRPr lang="en-GB" dirty="0" smtClean="0"/>
          </a:p>
          <a:p>
            <a:r>
              <a:rPr lang="en-GB" dirty="0" smtClean="0"/>
              <a:t>And I thought this was quite cool..</a:t>
            </a:r>
          </a:p>
          <a:p>
            <a:endParaRPr lang="en-GB" dirty="0" smtClean="0"/>
          </a:p>
          <a:p>
            <a:r>
              <a:rPr lang="en-GB" dirty="0" smtClean="0"/>
              <a:t>READ AFTER</a:t>
            </a:r>
          </a:p>
          <a:p>
            <a:endParaRPr lang="en-GB" dirty="0" smtClean="0"/>
          </a:p>
          <a:p>
            <a:r>
              <a:rPr lang="en-GB" dirty="0" smtClean="0"/>
              <a:t>This gives a ton of extra flexibility and we can really dig into all the environment </a:t>
            </a:r>
            <a:r>
              <a:rPr lang="en-GB" dirty="0" err="1" smtClean="0"/>
              <a:t>vars</a:t>
            </a:r>
            <a:r>
              <a:rPr lang="en-GB" dirty="0" smtClean="0"/>
              <a:t> on the runner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210E0-8F50-4599-B9B9-2E6B8D882C2F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6401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Landing Zone project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210E0-8F50-4599-B9B9-2E6B8D882C2F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3004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Don’t be scared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210E0-8F50-4599-B9B9-2E6B8D882C2F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9785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210E0-8F50-4599-B9B9-2E6B8D882C2F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384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Double El </a:t>
            </a:r>
            <a:r>
              <a:rPr lang="en-GB" dirty="0" err="1" smtClean="0"/>
              <a:t>Classico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210E0-8F50-4599-B9B9-2E6B8D882C2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5152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And now a quick section</a:t>
            </a:r>
            <a:r>
              <a:rPr lang="en-GB" baseline="0" dirty="0" smtClean="0"/>
              <a:t> on tags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210E0-8F50-4599-B9B9-2E6B8D882C2F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2953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Lots of pipeline information</a:t>
            </a:r>
            <a:r>
              <a:rPr lang="en-GB" baseline="0" dirty="0" smtClean="0"/>
              <a:t> here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210E0-8F50-4599-B9B9-2E6B8D882C2F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7529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And remember..</a:t>
            </a:r>
          </a:p>
          <a:p>
            <a:endParaRPr lang="en-GB" dirty="0" smtClean="0"/>
          </a:p>
          <a:p>
            <a:r>
              <a:rPr lang="en-GB" dirty="0" smtClean="0"/>
              <a:t>I have to run </a:t>
            </a:r>
            <a:r>
              <a:rPr lang="en-GB" dirty="0" err="1" smtClean="0"/>
              <a:t>local.module_name</a:t>
            </a:r>
            <a:r>
              <a:rPr lang="en-GB" dirty="0" smtClean="0"/>
              <a:t> here because it’s the configuration file and copied into the child folder and able to reference the child folder name.</a:t>
            </a:r>
          </a:p>
          <a:p>
            <a:endParaRPr lang="en-GB" dirty="0" smtClean="0"/>
          </a:p>
          <a:p>
            <a:r>
              <a:rPr lang="en-GB" dirty="0" smtClean="0"/>
              <a:t>If I ran this function</a:t>
            </a:r>
            <a:r>
              <a:rPr lang="en-GB" baseline="0" dirty="0" smtClean="0"/>
              <a:t> in project.hcl and called it as </a:t>
            </a:r>
            <a:r>
              <a:rPr lang="en-GB" baseline="0" dirty="0" err="1" smtClean="0"/>
              <a:t>local.project_vars.locals.module_name</a:t>
            </a:r>
            <a:r>
              <a:rPr lang="en-GB" baseline="0" dirty="0" smtClean="0"/>
              <a:t> it would list </a:t>
            </a:r>
            <a:r>
              <a:rPr lang="en-GB" baseline="0" dirty="0" err="1" smtClean="0"/>
              <a:t>project.hcl’s</a:t>
            </a:r>
            <a:r>
              <a:rPr lang="en-GB" baseline="0" dirty="0" smtClean="0"/>
              <a:t> folder name – </a:t>
            </a:r>
            <a:r>
              <a:rPr lang="en-GB" baseline="0" dirty="0" err="1" smtClean="0"/>
              <a:t>terragrunt</a:t>
            </a:r>
            <a:r>
              <a:rPr lang="en-GB" baseline="0" dirty="0" smtClean="0"/>
              <a:t>-landing-zone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210E0-8F50-4599-B9B9-2E6B8D882C2F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0062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Pipelines and Terragrunt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210E0-8F50-4599-B9B9-2E6B8D882C2F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7532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the background…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210E0-8F50-4599-B9B9-2E6B8D882C2F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7973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THE MIDDLE</a:t>
            </a:r>
          </a:p>
          <a:p>
            <a:endParaRPr lang="en-GB" dirty="0" smtClean="0"/>
          </a:p>
          <a:p>
            <a:r>
              <a:rPr lang="en-GB" dirty="0" smtClean="0"/>
              <a:t>For</a:t>
            </a:r>
            <a:r>
              <a:rPr lang="en-GB" baseline="0" dirty="0" smtClean="0"/>
              <a:t> Jim </a:t>
            </a:r>
            <a:r>
              <a:rPr lang="en-GB" baseline="0" dirty="0" err="1" smtClean="0"/>
              <a:t>Brikman</a:t>
            </a:r>
            <a:r>
              <a:rPr lang="en-GB" baseline="0" dirty="0" smtClean="0"/>
              <a:t> sayeth –</a:t>
            </a:r>
          </a:p>
          <a:p>
            <a:endParaRPr lang="en-GB" baseline="0" dirty="0" smtClean="0"/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should build your code out of small, standalone, reusable,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composable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modules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210E0-8F50-4599-B9B9-2E6B8D882C2F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4281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CI/CD and Terragrunt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210E0-8F50-4599-B9B9-2E6B8D882C2F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4707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Once a merge request has been submitted there’s no more</a:t>
            </a:r>
            <a:r>
              <a:rPr lang="en-GB" baseline="0" dirty="0" smtClean="0"/>
              <a:t> dev work and we’re testing the code in Test and Live and releasing it for production use</a:t>
            </a:r>
          </a:p>
          <a:p>
            <a:endParaRPr lang="en-GB" baseline="0" dirty="0" smtClean="0"/>
          </a:p>
          <a:p>
            <a:r>
              <a:rPr lang="en-GB" baseline="0" dirty="0" smtClean="0"/>
              <a:t>Remember this is a dev pipeline not deployment and everything will be destroyed on completion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210E0-8F50-4599-B9B9-2E6B8D882C2F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3211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 AFTER</a:t>
            </a:r>
          </a:p>
          <a:p>
            <a:endParaRPr lang="en-GB" dirty="0" smtClean="0"/>
          </a:p>
          <a:p>
            <a:r>
              <a:rPr lang="en-GB" dirty="0" smtClean="0"/>
              <a:t>If both Landing</a:t>
            </a:r>
            <a:r>
              <a:rPr lang="en-GB" baseline="0" dirty="0" smtClean="0"/>
              <a:t> zones have been successfully built..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210E0-8F50-4599-B9B9-2E6B8D882C2F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804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 FIRST</a:t>
            </a:r>
          </a:p>
          <a:p>
            <a:endParaRPr lang="en-GB" dirty="0" smtClean="0"/>
          </a:p>
          <a:p>
            <a:r>
              <a:rPr lang="en-GB" dirty="0" smtClean="0"/>
              <a:t>There is</a:t>
            </a:r>
            <a:r>
              <a:rPr lang="en-GB" baseline="0" dirty="0" smtClean="0"/>
              <a:t> no more need for them and we..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210E0-8F50-4599-B9B9-2E6B8D882C2F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077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Triple El </a:t>
            </a:r>
            <a:r>
              <a:rPr lang="en-GB" dirty="0" err="1" smtClean="0"/>
              <a:t>Classico</a:t>
            </a:r>
            <a:r>
              <a:rPr lang="en-GB" dirty="0" smtClean="0"/>
              <a:t>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210E0-8F50-4599-B9B9-2E6B8D882C2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6066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 FIRST</a:t>
            </a:r>
          </a:p>
          <a:p>
            <a:endParaRPr lang="en-GB" dirty="0" smtClean="0"/>
          </a:p>
          <a:p>
            <a:r>
              <a:rPr lang="en-GB" dirty="0" smtClean="0"/>
              <a:t>This is how we’ve automated</a:t>
            </a:r>
            <a:r>
              <a:rPr lang="en-GB" baseline="0" dirty="0" smtClean="0"/>
              <a:t> Landing Zone deployments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210E0-8F50-4599-B9B9-2E6B8D882C2F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5030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IGNORE SLIDE TEXT</a:t>
            </a:r>
            <a:endParaRPr lang="en-GB" baseline="0" dirty="0" smtClean="0"/>
          </a:p>
          <a:p>
            <a:endParaRPr lang="en-GB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We’ve built logic into the </a:t>
            </a:r>
            <a:r>
              <a:rPr lang="en-GB" baseline="0" dirty="0" err="1" smtClean="0"/>
              <a:t>Gitlab</a:t>
            </a:r>
            <a:r>
              <a:rPr lang="en-GB" baseline="0" dirty="0" smtClean="0"/>
              <a:t> template pipeline rules so that </a:t>
            </a:r>
            <a:r>
              <a:rPr lang="en-GB" dirty="0" smtClean="0"/>
              <a:t>Variables also act as switches on pipeline rules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In this example,</a:t>
            </a:r>
          </a:p>
          <a:p>
            <a:endParaRPr lang="en-GB" baseline="0" dirty="0" smtClean="0"/>
          </a:p>
          <a:p>
            <a:r>
              <a:rPr lang="en-GB" baseline="0" dirty="0" smtClean="0"/>
              <a:t>DEV : apply will match the first rule and the pipeline will run dev plan and dev apply</a:t>
            </a:r>
          </a:p>
          <a:p>
            <a:endParaRPr lang="en-GB" baseline="0" dirty="0" smtClean="0"/>
          </a:p>
          <a:p>
            <a:r>
              <a:rPr lang="en-GB" baseline="0" dirty="0" smtClean="0"/>
              <a:t>Alternatively</a:t>
            </a:r>
          </a:p>
          <a:p>
            <a:endParaRPr lang="en-GB" baseline="0" dirty="0" smtClean="0"/>
          </a:p>
          <a:p>
            <a:r>
              <a:rPr lang="en-GB" baseline="0" dirty="0" smtClean="0"/>
              <a:t>DEV: destroy would match the second rule and run dev destroy</a:t>
            </a:r>
          </a:p>
          <a:p>
            <a:endParaRPr lang="en-GB" baseline="0" dirty="0" smtClean="0"/>
          </a:p>
          <a:p>
            <a:r>
              <a:rPr lang="en-GB" baseline="0" dirty="0" smtClean="0"/>
              <a:t>Or</a:t>
            </a:r>
          </a:p>
          <a:p>
            <a:endParaRPr lang="en-GB" baseline="0" dirty="0" smtClean="0"/>
          </a:p>
          <a:p>
            <a:r>
              <a:rPr lang="en-GB" baseline="0" dirty="0" smtClean="0"/>
              <a:t>DEV : skip matches no rules and no jobs would be run in dev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210E0-8F50-4599-B9B9-2E6B8D882C2F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974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210E0-8F50-4599-B9B9-2E6B8D882C2F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2784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Things I would</a:t>
            </a:r>
            <a:r>
              <a:rPr lang="en-GB" baseline="0" dirty="0" smtClean="0"/>
              <a:t> have done if there was more time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210E0-8F50-4599-B9B9-2E6B8D882C2F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893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Questions or the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210E0-8F50-4599-B9B9-2E6B8D882C2F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462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210E0-8F50-4599-B9B9-2E6B8D882C2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079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You’re going to do two things here –</a:t>
            </a:r>
          </a:p>
          <a:p>
            <a:endParaRPr lang="en-GB" dirty="0" smtClean="0"/>
          </a:p>
          <a:p>
            <a:r>
              <a:rPr lang="en-GB" dirty="0" smtClean="0"/>
              <a:t>Firstly you’ll write</a:t>
            </a:r>
            <a:r>
              <a:rPr lang="en-GB" baseline="0" dirty="0" smtClean="0"/>
              <a:t> a bunch of Terraform calling multiple modules creating super-sized state-files with CV generating blast radius’</a:t>
            </a:r>
          </a:p>
          <a:p>
            <a:endParaRPr lang="en-GB" baseline="0" dirty="0" smtClean="0"/>
          </a:p>
          <a:p>
            <a:r>
              <a:rPr lang="en-GB" baseline="0" dirty="0" smtClean="0"/>
              <a:t>Secondly you write a large unwieldy bash script that grows and grows with the potential to eventually become self-aware, enslave humanity and we’ll all have to be saved by Keanu-Jesus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210E0-8F50-4599-B9B9-2E6B8D882C2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16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</a:t>
            </a:r>
            <a:r>
              <a:rPr lang="en-GB" baseline="0" dirty="0" smtClean="0"/>
              <a:t> one understands 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210E0-8F50-4599-B9B9-2E6B8D882C2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832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And feedback is</a:t>
            </a:r>
            <a:r>
              <a:rPr lang="en-GB" baseline="0" dirty="0" smtClean="0"/>
              <a:t> poor</a:t>
            </a:r>
          </a:p>
          <a:p>
            <a:endParaRPr lang="en-GB" baseline="0" dirty="0" smtClean="0"/>
          </a:p>
          <a:p>
            <a:r>
              <a:rPr lang="en-GB" baseline="0" dirty="0" smtClean="0"/>
              <a:t>But</a:t>
            </a:r>
          </a:p>
          <a:p>
            <a:endParaRPr lang="en-GB" baseline="0" dirty="0" smtClean="0"/>
          </a:p>
          <a:p>
            <a:r>
              <a:rPr lang="en-GB" baseline="0" dirty="0" smtClean="0"/>
              <a:t>Luckily just like </a:t>
            </a:r>
            <a:r>
              <a:rPr lang="en-GB" baseline="0" dirty="0" smtClean="0"/>
              <a:t>Keanu-Jesus, </a:t>
            </a:r>
            <a:r>
              <a:rPr lang="en-GB" baseline="0" dirty="0" smtClean="0"/>
              <a:t>I am here to save you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210E0-8F50-4599-B9B9-2E6B8D882C2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653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is Terragrunt?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210E0-8F50-4599-B9B9-2E6B8D882C2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295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225A-5D41-4AA4-9394-9AFD576FCC1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808A-C3B6-4E26-B85D-8212149B5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126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225A-5D41-4AA4-9394-9AFD576FCC1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808A-C3B6-4E26-B85D-8212149B5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87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225A-5D41-4AA4-9394-9AFD576FCC1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808A-C3B6-4E26-B85D-8212149B5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81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225A-5D41-4AA4-9394-9AFD576FCC1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808A-C3B6-4E26-B85D-8212149B5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92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225A-5D41-4AA4-9394-9AFD576FCC1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808A-C3B6-4E26-B85D-8212149B5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64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225A-5D41-4AA4-9394-9AFD576FCC1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808A-C3B6-4E26-B85D-8212149B5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16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225A-5D41-4AA4-9394-9AFD576FCC1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808A-C3B6-4E26-B85D-8212149B5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1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225A-5D41-4AA4-9394-9AFD576FCC1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808A-C3B6-4E26-B85D-8212149B5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60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225A-5D41-4AA4-9394-9AFD576FCC1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808A-C3B6-4E26-B85D-8212149B5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98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225A-5D41-4AA4-9394-9AFD576FCC1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808A-C3B6-4E26-B85D-8212149B5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02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225A-5D41-4AA4-9394-9AFD576FCC1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808A-C3B6-4E26-B85D-8212149B50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3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4225A-5D41-4AA4-9394-9AFD576FCC1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808A-C3B6-4E26-B85D-8212149B505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-1291105900,&quot;Placement&quot;:&quot;Header&quot;,&quot;Top&quot;:0.0,&quot;Left&quot;:0.0,&quot;SlideWidth&quot;:960,&quot;SlideHeight&quot;:540}"/>
          <p:cNvSpPr txBox="1"/>
          <p:nvPr userDrawn="1"/>
        </p:nvSpPr>
        <p:spPr>
          <a:xfrm>
            <a:off x="0" y="0"/>
            <a:ext cx="26077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GB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MSIPCMContentMarking" descr="{&quot;HashCode&quot;:-93347946,&quot;Placement&quot;:&quot;Footer&quot;,&quot;Top&quot;:519.343,&quot;Left&quot;:454.5844,&quot;SlideWidth&quot;:960,&quot;SlideHeight&quot;:540}"/>
          <p:cNvSpPr txBox="1"/>
          <p:nvPr userDrawn="1"/>
        </p:nvSpPr>
        <p:spPr>
          <a:xfrm>
            <a:off x="5773222" y="6595656"/>
            <a:ext cx="64555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sz="1000" smtClean="0">
                <a:solidFill>
                  <a:srgbClr val="000000"/>
                </a:solidFill>
                <a:latin typeface="Calibri" panose="020F0502020204030204" pitchFamily="34" charset="0"/>
              </a:rPr>
              <a:t>{OPEN}</a:t>
            </a:r>
            <a:endParaRPr lang="en-GB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1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0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2.png"/><Relationship Id="rId4" Type="http://schemas.openxmlformats.org/officeDocument/2006/relationships/image" Target="../media/image35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2.png"/><Relationship Id="rId4" Type="http://schemas.openxmlformats.org/officeDocument/2006/relationships/image" Target="../media/image35.png"/><Relationship Id="rId9" Type="http://schemas.openxmlformats.org/officeDocument/2006/relationships/image" Target="../media/image3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508000"/>
            <a:ext cx="9525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4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t100912comb_h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156" y="1409700"/>
            <a:ext cx="5358534" cy="401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4272742" y="1596044"/>
            <a:ext cx="3031374" cy="8977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0880" y="1409700"/>
            <a:ext cx="5187142" cy="40189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4197834" y="1721765"/>
            <a:ext cx="3181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Everyone hates you and Christmas is ruined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22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508000"/>
            <a:ext cx="9525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2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Terragrunt?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It’s a wrapper for Terraform written in Go that extends </a:t>
            </a:r>
            <a:r>
              <a:rPr lang="en-GB" dirty="0" err="1" smtClean="0"/>
              <a:t>Terraform’s</a:t>
            </a:r>
            <a:r>
              <a:rPr lang="en-GB" dirty="0" smtClean="0"/>
              <a:t> functionality and makes your code </a:t>
            </a:r>
            <a:r>
              <a:rPr lang="en-GB" dirty="0" err="1" smtClean="0"/>
              <a:t>DRYer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05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Terragrunt?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It’s a wrapper for Terraform written in Go that extends </a:t>
            </a:r>
            <a:r>
              <a:rPr lang="en-GB" dirty="0" err="1" smtClean="0"/>
              <a:t>Terraform’s</a:t>
            </a:r>
            <a:r>
              <a:rPr lang="en-GB" dirty="0" smtClean="0"/>
              <a:t> functionality and makes your code </a:t>
            </a:r>
            <a:r>
              <a:rPr lang="en-GB" dirty="0" err="1" smtClean="0"/>
              <a:t>DRYer</a:t>
            </a: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Or..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707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Terragrunt?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It’s a wrapper for Terraform written in Go that extends </a:t>
            </a:r>
            <a:r>
              <a:rPr lang="en-GB" dirty="0" err="1" smtClean="0"/>
              <a:t>Terraform’s</a:t>
            </a:r>
            <a:r>
              <a:rPr lang="en-GB" dirty="0" smtClean="0"/>
              <a:t> functionality and makes your code </a:t>
            </a:r>
            <a:r>
              <a:rPr lang="en-GB" dirty="0" err="1" smtClean="0"/>
              <a:t>DRYer</a:t>
            </a: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Or..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It’s a series of instructions that collect shared files from your folder hierarchy to build a Terraform module in a specified folder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80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508000"/>
            <a:ext cx="9525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7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same sub project in Terragrunt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06378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578" y="1825625"/>
            <a:ext cx="3055188" cy="412040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709265" y="1967345"/>
            <a:ext cx="83128" cy="144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28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same sub project in Terragrunt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06378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Configuration file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578" y="1825625"/>
            <a:ext cx="3055188" cy="412040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709265" y="1967345"/>
            <a:ext cx="83128" cy="144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905702" y="2131262"/>
            <a:ext cx="1712422" cy="2018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28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same sub project in Terragrunt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06378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Configuration file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Child file/folder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578" y="1825625"/>
            <a:ext cx="3055188" cy="412040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709265" y="1967345"/>
            <a:ext cx="83128" cy="144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905702" y="2131262"/>
            <a:ext cx="1712422" cy="2018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999913" y="2654531"/>
            <a:ext cx="1518458" cy="2050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8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same sub project in Terragrunt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06378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Configuration file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Child file/folder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Root file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578" y="1825625"/>
            <a:ext cx="3055188" cy="412040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709265" y="1967345"/>
            <a:ext cx="83128" cy="144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905702" y="2131262"/>
            <a:ext cx="1712422" cy="2018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999913" y="2654531"/>
            <a:ext cx="1518458" cy="2050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8508638" y="4918365"/>
            <a:ext cx="1518458" cy="2050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4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</a:t>
            </a:r>
            <a:r>
              <a:rPr lang="en-GB" dirty="0" smtClean="0"/>
              <a:t>asic Terraform project and it’s limitations</a:t>
            </a:r>
          </a:p>
          <a:p>
            <a:r>
              <a:rPr lang="en-GB" dirty="0" smtClean="0"/>
              <a:t>What is Terragrunt</a:t>
            </a:r>
          </a:p>
          <a:p>
            <a:r>
              <a:rPr lang="en-GB" dirty="0" smtClean="0"/>
              <a:t>Basic project structure and code walk</a:t>
            </a:r>
          </a:p>
          <a:p>
            <a:r>
              <a:rPr lang="en-GB" dirty="0" smtClean="0"/>
              <a:t>Landing Zone project structure</a:t>
            </a:r>
          </a:p>
          <a:p>
            <a:r>
              <a:rPr lang="en-GB" dirty="0" smtClean="0"/>
              <a:t>Pipelines and Terragrunt</a:t>
            </a:r>
          </a:p>
          <a:p>
            <a:r>
              <a:rPr lang="en-GB" dirty="0" smtClean="0"/>
              <a:t>CI/CD and Terragrunt</a:t>
            </a:r>
          </a:p>
          <a:p>
            <a:r>
              <a:rPr lang="en-GB" dirty="0" smtClean="0"/>
              <a:t>The future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225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same sub project in Terragrunt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06378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Configuration file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Child file/folder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Root file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Common and environment variables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578" y="1825625"/>
            <a:ext cx="3055188" cy="412040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709265" y="1967345"/>
            <a:ext cx="83128" cy="144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905702" y="2131262"/>
            <a:ext cx="1712422" cy="2018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999913" y="2654531"/>
            <a:ext cx="1518458" cy="2050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8508638" y="4918365"/>
            <a:ext cx="1518458" cy="2050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8861368" y="2859578"/>
            <a:ext cx="805026" cy="158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8681258" y="4788130"/>
            <a:ext cx="939337" cy="144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37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Child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06378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The child </a:t>
            </a:r>
            <a:r>
              <a:rPr lang="en-GB" b="1" dirty="0" smtClean="0">
                <a:solidFill>
                  <a:srgbClr val="FF0000"/>
                </a:solidFill>
              </a:rPr>
              <a:t>terragrunt.hcl</a:t>
            </a:r>
            <a:r>
              <a:rPr lang="en-GB" dirty="0" smtClean="0"/>
              <a:t> file has two instructions: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578" y="1825625"/>
            <a:ext cx="3055188" cy="41204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99913" y="2654531"/>
            <a:ext cx="1518458" cy="2050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9709265" y="1967345"/>
            <a:ext cx="83128" cy="144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06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Child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06378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The child </a:t>
            </a:r>
            <a:r>
              <a:rPr lang="en-GB" b="1" dirty="0" smtClean="0">
                <a:solidFill>
                  <a:srgbClr val="FF0000"/>
                </a:solidFill>
              </a:rPr>
              <a:t>terragrunt.hcl</a:t>
            </a:r>
            <a:r>
              <a:rPr lang="en-GB" dirty="0" smtClean="0"/>
              <a:t> file has two instructions: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Copy the root file containing the provider and remote state configuration into this directory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578" y="1825625"/>
            <a:ext cx="3055188" cy="41204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99913" y="2654531"/>
            <a:ext cx="1518458" cy="2050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8508638" y="4918365"/>
            <a:ext cx="1518458" cy="2050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822" y="3744119"/>
            <a:ext cx="2286000" cy="5143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709265" y="1967345"/>
            <a:ext cx="83128" cy="144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c 10"/>
          <p:cNvSpPr/>
          <p:nvPr/>
        </p:nvSpPr>
        <p:spPr>
          <a:xfrm rot="676466">
            <a:off x="9630558" y="2803980"/>
            <a:ext cx="1389049" cy="2208463"/>
          </a:xfrm>
          <a:prstGeom prst="arc">
            <a:avLst>
              <a:gd name="adj1" fmla="val 16366593"/>
              <a:gd name="adj2" fmla="val 5307597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67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Child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06378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The child </a:t>
            </a:r>
            <a:r>
              <a:rPr lang="en-GB" b="1" dirty="0" smtClean="0">
                <a:solidFill>
                  <a:srgbClr val="FF0000"/>
                </a:solidFill>
              </a:rPr>
              <a:t>terragrunt.hcl</a:t>
            </a:r>
            <a:r>
              <a:rPr lang="en-GB" dirty="0" smtClean="0"/>
              <a:t> file has two instructions: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Copy the root file containing the provider and remote state configuration into this directory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Copy the configuration file for my module into this directory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578" y="1825625"/>
            <a:ext cx="3055188" cy="41204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99913" y="2654531"/>
            <a:ext cx="1518458" cy="2050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905702" y="2131262"/>
            <a:ext cx="1712422" cy="2018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822" y="3744119"/>
            <a:ext cx="2286000" cy="514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822" y="5196321"/>
            <a:ext cx="5943600" cy="5524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709265" y="1967345"/>
            <a:ext cx="83128" cy="144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8508638" y="4918365"/>
            <a:ext cx="1518458" cy="2050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c 11"/>
          <p:cNvSpPr/>
          <p:nvPr/>
        </p:nvSpPr>
        <p:spPr>
          <a:xfrm rot="676466">
            <a:off x="9630558" y="2803980"/>
            <a:ext cx="1389049" cy="2208463"/>
          </a:xfrm>
          <a:prstGeom prst="arc">
            <a:avLst>
              <a:gd name="adj1" fmla="val 16366593"/>
              <a:gd name="adj2" fmla="val 5307597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c 12"/>
          <p:cNvSpPr/>
          <p:nvPr/>
        </p:nvSpPr>
        <p:spPr>
          <a:xfrm rot="676466" flipV="1">
            <a:off x="10034886" y="2250038"/>
            <a:ext cx="1389049" cy="442410"/>
          </a:xfrm>
          <a:prstGeom prst="arc">
            <a:avLst>
              <a:gd name="adj1" fmla="val 16366593"/>
              <a:gd name="adj2" fmla="val 5694434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5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Child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06378" cy="4979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The child </a:t>
            </a:r>
            <a:r>
              <a:rPr lang="en-GB" b="1" dirty="0" smtClean="0">
                <a:solidFill>
                  <a:srgbClr val="FF0000"/>
                </a:solidFill>
              </a:rPr>
              <a:t>terragrunt.hcl</a:t>
            </a:r>
            <a:r>
              <a:rPr lang="en-GB" dirty="0" smtClean="0"/>
              <a:t> file has two instructions: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Copy the root file containing the provider and remote state configuration into this directory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Copy the configuration file for my module into this directory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Note the function in </a:t>
            </a:r>
            <a:r>
              <a:rPr lang="en-GB" dirty="0" smtClean="0"/>
              <a:t>this interpolation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578" y="1825625"/>
            <a:ext cx="3055188" cy="41204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99913" y="2654531"/>
            <a:ext cx="1518458" cy="2050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905702" y="2131262"/>
            <a:ext cx="1712422" cy="2018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822" y="3744119"/>
            <a:ext cx="2286000" cy="514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3822" y="5196321"/>
            <a:ext cx="5943600" cy="5524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709265" y="1967345"/>
            <a:ext cx="83128" cy="144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8508638" y="4918365"/>
            <a:ext cx="1518458" cy="2050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c 11"/>
          <p:cNvSpPr/>
          <p:nvPr/>
        </p:nvSpPr>
        <p:spPr>
          <a:xfrm rot="676466">
            <a:off x="9630558" y="2803980"/>
            <a:ext cx="1389049" cy="2208463"/>
          </a:xfrm>
          <a:prstGeom prst="arc">
            <a:avLst>
              <a:gd name="adj1" fmla="val 16366593"/>
              <a:gd name="adj2" fmla="val 5307597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c 12"/>
          <p:cNvSpPr/>
          <p:nvPr/>
        </p:nvSpPr>
        <p:spPr>
          <a:xfrm rot="676466" flipV="1">
            <a:off x="10034886" y="2250038"/>
            <a:ext cx="1389049" cy="442410"/>
          </a:xfrm>
          <a:prstGeom prst="arc">
            <a:avLst>
              <a:gd name="adj1" fmla="val 16366593"/>
              <a:gd name="adj2" fmla="val 5694434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944061" y="5355772"/>
            <a:ext cx="2430516" cy="219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00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Root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06378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The root </a:t>
            </a:r>
            <a:r>
              <a:rPr lang="en-GB" b="1" dirty="0" smtClean="0">
                <a:solidFill>
                  <a:srgbClr val="FF0000"/>
                </a:solidFill>
              </a:rPr>
              <a:t>terragrunt.hcl</a:t>
            </a:r>
            <a:r>
              <a:rPr lang="en-GB" dirty="0" smtClean="0"/>
              <a:t> file creates remote state and the providers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Terragrunt will dynamically create files called </a:t>
            </a:r>
            <a:r>
              <a:rPr lang="en-GB" b="1" dirty="0" smtClean="0">
                <a:solidFill>
                  <a:srgbClr val="FF0000"/>
                </a:solidFill>
              </a:rPr>
              <a:t>providers.tf</a:t>
            </a:r>
            <a:r>
              <a:rPr lang="en-GB" dirty="0" smtClean="0"/>
              <a:t> </a:t>
            </a:r>
            <a:r>
              <a:rPr lang="en-GB" dirty="0" smtClean="0"/>
              <a:t>and </a:t>
            </a:r>
            <a:r>
              <a:rPr lang="en-GB" b="1" dirty="0" smtClean="0">
                <a:solidFill>
                  <a:srgbClr val="FF0000"/>
                </a:solidFill>
              </a:rPr>
              <a:t>backend.tf</a:t>
            </a:r>
            <a:r>
              <a:rPr lang="en-GB" dirty="0" smtClean="0"/>
              <a:t>, </a:t>
            </a:r>
            <a:r>
              <a:rPr lang="en-GB" dirty="0" smtClean="0"/>
              <a:t>and add them to the Terraform files in the child directory ready for instantiation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578" y="1825625"/>
            <a:ext cx="3055188" cy="41204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636100" y="4918364"/>
            <a:ext cx="1518458" cy="2050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709265" y="1967345"/>
            <a:ext cx="83128" cy="144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2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Root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b="1" dirty="0" err="1" smtClean="0">
                <a:solidFill>
                  <a:srgbClr val="FF0000"/>
                </a:solidFill>
              </a:rPr>
              <a:t>remote_state</a:t>
            </a:r>
            <a:r>
              <a:rPr lang="en-GB" dirty="0" smtClean="0"/>
              <a:t> </a:t>
            </a:r>
            <a:r>
              <a:rPr lang="en-GB" dirty="0" smtClean="0"/>
              <a:t>block can use interpolation from locals and environment variables passed in from the </a:t>
            </a:r>
            <a:r>
              <a:rPr lang="en-GB" dirty="0" err="1" smtClean="0"/>
              <a:t>GitLab</a:t>
            </a:r>
            <a:r>
              <a:rPr lang="en-GB" dirty="0" smtClean="0"/>
              <a:t> runner</a:t>
            </a:r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82293"/>
            <a:ext cx="10140756" cy="246531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577542" y="3356759"/>
            <a:ext cx="1645128" cy="568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093131" y="3356759"/>
            <a:ext cx="3469969" cy="568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516558" y="3817917"/>
            <a:ext cx="1645128" cy="3087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86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Root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84734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Providers are created in a generate </a:t>
            </a:r>
            <a:r>
              <a:rPr lang="en-GB" dirty="0" smtClean="0"/>
              <a:t>block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The generate block is pretty flexible and can use Heredoc conditionals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34" y="1825626"/>
            <a:ext cx="6782419" cy="322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4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06378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configuration file has several </a:t>
            </a:r>
            <a:r>
              <a:rPr lang="en-GB" dirty="0" smtClean="0"/>
              <a:t>instructions: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Copy the Terraform module into the child </a:t>
            </a:r>
            <a:r>
              <a:rPr lang="en-GB" dirty="0" smtClean="0"/>
              <a:t>folder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578" y="1825625"/>
            <a:ext cx="3055188" cy="41204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99913" y="2471651"/>
            <a:ext cx="1518458" cy="387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8957956" y="3885828"/>
            <a:ext cx="2059178" cy="8635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9709265" y="1967345"/>
            <a:ext cx="83128" cy="144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c 10"/>
          <p:cNvSpPr/>
          <p:nvPr/>
        </p:nvSpPr>
        <p:spPr>
          <a:xfrm rot="20235088">
            <a:off x="9856749" y="2647658"/>
            <a:ext cx="1922666" cy="1371316"/>
          </a:xfrm>
          <a:prstGeom prst="arc">
            <a:avLst>
              <a:gd name="adj1" fmla="val 16366593"/>
              <a:gd name="adj2" fmla="val 5307597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85828"/>
            <a:ext cx="73152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5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06378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configuration file has several </a:t>
            </a:r>
            <a:r>
              <a:rPr lang="en-GB" dirty="0" smtClean="0"/>
              <a:t>instructions: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Copy the Terraform module into the child </a:t>
            </a:r>
            <a:r>
              <a:rPr lang="en-GB" dirty="0" smtClean="0"/>
              <a:t>folder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Note the use of versioned modules – this gives us control over the upstream modules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578" y="1825625"/>
            <a:ext cx="3055188" cy="41204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99913" y="2471651"/>
            <a:ext cx="1518458" cy="387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8957956" y="3885828"/>
            <a:ext cx="2059178" cy="8635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9709265" y="1967345"/>
            <a:ext cx="83128" cy="144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c 10"/>
          <p:cNvSpPr/>
          <p:nvPr/>
        </p:nvSpPr>
        <p:spPr>
          <a:xfrm rot="20235088">
            <a:off x="9856749" y="2647658"/>
            <a:ext cx="1922666" cy="1371316"/>
          </a:xfrm>
          <a:prstGeom prst="arc">
            <a:avLst>
              <a:gd name="adj1" fmla="val 16366593"/>
              <a:gd name="adj2" fmla="val 5307597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85828"/>
            <a:ext cx="7315200" cy="5524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160820" y="3885828"/>
            <a:ext cx="992579" cy="552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40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508000"/>
            <a:ext cx="9525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1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06378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configuration file has several </a:t>
            </a:r>
            <a:r>
              <a:rPr lang="en-GB" dirty="0" smtClean="0"/>
              <a:t>instructions: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Copy the Terraform module into the child </a:t>
            </a:r>
            <a:r>
              <a:rPr lang="en-GB" dirty="0" smtClean="0"/>
              <a:t>folder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Read the variable values listed in locals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578" y="1825625"/>
            <a:ext cx="3055188" cy="41204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957956" y="3885828"/>
            <a:ext cx="2059178" cy="8635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9709265" y="1967345"/>
            <a:ext cx="83128" cy="144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c 10"/>
          <p:cNvSpPr/>
          <p:nvPr/>
        </p:nvSpPr>
        <p:spPr>
          <a:xfrm rot="20235088">
            <a:off x="9856749" y="2647658"/>
            <a:ext cx="1922666" cy="1371316"/>
          </a:xfrm>
          <a:prstGeom prst="arc">
            <a:avLst>
              <a:gd name="adj1" fmla="val 16366593"/>
              <a:gd name="adj2" fmla="val 5307597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42" y="4378036"/>
            <a:ext cx="7229205" cy="9968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999913" y="2471651"/>
            <a:ext cx="1518458" cy="387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8861368" y="2859578"/>
            <a:ext cx="805026" cy="158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8681258" y="4788130"/>
            <a:ext cx="939337" cy="144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13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06378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configuration file has several </a:t>
            </a:r>
            <a:r>
              <a:rPr lang="en-GB" dirty="0" smtClean="0"/>
              <a:t>instructions: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Copy the Terraform module into the child </a:t>
            </a:r>
            <a:r>
              <a:rPr lang="en-GB" dirty="0" smtClean="0"/>
              <a:t>folder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Read the variable values listed in </a:t>
            </a:r>
            <a:r>
              <a:rPr lang="en-GB" dirty="0" smtClean="0"/>
              <a:t>locals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Read the values of any configured dependent </a:t>
            </a:r>
            <a:r>
              <a:rPr lang="en-GB" dirty="0" smtClean="0"/>
              <a:t>modules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578" y="1825625"/>
            <a:ext cx="3055188" cy="41204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957956" y="3885828"/>
            <a:ext cx="2059178" cy="8635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9709265" y="1967345"/>
            <a:ext cx="83128" cy="144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c 10"/>
          <p:cNvSpPr/>
          <p:nvPr/>
        </p:nvSpPr>
        <p:spPr>
          <a:xfrm rot="20235088">
            <a:off x="9856749" y="2647658"/>
            <a:ext cx="1922666" cy="1371316"/>
          </a:xfrm>
          <a:prstGeom prst="arc">
            <a:avLst>
              <a:gd name="adj1" fmla="val 16366593"/>
              <a:gd name="adj2" fmla="val 5307597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164982"/>
            <a:ext cx="5067300" cy="15621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999913" y="2471651"/>
            <a:ext cx="1518458" cy="387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24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06378" cy="4819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configuration file has several </a:t>
            </a:r>
            <a:r>
              <a:rPr lang="en-GB" dirty="0" smtClean="0"/>
              <a:t>instructions: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4. </a:t>
            </a:r>
            <a:r>
              <a:rPr lang="en-GB" dirty="0" smtClean="0"/>
              <a:t>Articulate the inputs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Note that all values are in </a:t>
            </a:r>
            <a:r>
              <a:rPr lang="en-GB" b="1" dirty="0" err="1" smtClean="0">
                <a:solidFill>
                  <a:srgbClr val="FF0000"/>
                </a:solidFill>
              </a:rPr>
              <a:t>projects.hcl</a:t>
            </a:r>
            <a:r>
              <a:rPr lang="en-GB" dirty="0" smtClean="0"/>
              <a:t> </a:t>
            </a:r>
            <a:r>
              <a:rPr lang="en-GB" dirty="0" smtClean="0"/>
              <a:t>or </a:t>
            </a:r>
            <a:r>
              <a:rPr lang="en-GB" b="1" dirty="0" smtClean="0">
                <a:solidFill>
                  <a:srgbClr val="FF0000"/>
                </a:solidFill>
              </a:rPr>
              <a:t>env.hcl</a:t>
            </a:r>
            <a:r>
              <a:rPr lang="en-GB" dirty="0" smtClean="0"/>
              <a:t> </a:t>
            </a:r>
            <a:r>
              <a:rPr lang="en-GB" dirty="0" smtClean="0"/>
              <a:t>so they are available to all modules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578" y="1825625"/>
            <a:ext cx="3055188" cy="41204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957956" y="3885828"/>
            <a:ext cx="2059178" cy="8635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9709265" y="1967345"/>
            <a:ext cx="83128" cy="144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c 10"/>
          <p:cNvSpPr/>
          <p:nvPr/>
        </p:nvSpPr>
        <p:spPr>
          <a:xfrm rot="20235088">
            <a:off x="9856749" y="2647658"/>
            <a:ext cx="1922666" cy="1371316"/>
          </a:xfrm>
          <a:prstGeom prst="arc">
            <a:avLst>
              <a:gd name="adj1" fmla="val 16366593"/>
              <a:gd name="adj2" fmla="val 5307597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8999913" y="2471651"/>
            <a:ext cx="1518458" cy="387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8861368" y="2859578"/>
            <a:ext cx="805026" cy="158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8681258" y="4788130"/>
            <a:ext cx="939337" cy="144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64005"/>
            <a:ext cx="7342239" cy="13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0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note on path based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06378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Functions in the </a:t>
            </a:r>
            <a:r>
              <a:rPr lang="en-GB" dirty="0" smtClean="0"/>
              <a:t>root and configuration files will see themselves in the child folder – </a:t>
            </a:r>
            <a:r>
              <a:rPr lang="en-GB" dirty="0" err="1" smtClean="0"/>
              <a:t>ie</a:t>
            </a:r>
            <a:r>
              <a:rPr lang="en-GB" dirty="0" smtClean="0"/>
              <a:t>. </a:t>
            </a:r>
            <a:r>
              <a:rPr lang="en-GB" b="1" dirty="0" smtClean="0">
                <a:solidFill>
                  <a:srgbClr val="FF0000"/>
                </a:solidFill>
              </a:rPr>
              <a:t>/dev/azure-subscription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578" y="1825625"/>
            <a:ext cx="3055188" cy="412040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709265" y="1967345"/>
            <a:ext cx="83128" cy="144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8999913" y="2654531"/>
            <a:ext cx="1518458" cy="2050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8905702" y="2131262"/>
            <a:ext cx="1712422" cy="2018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8508638" y="4918365"/>
            <a:ext cx="1518458" cy="2050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c 15"/>
          <p:cNvSpPr/>
          <p:nvPr/>
        </p:nvSpPr>
        <p:spPr>
          <a:xfrm rot="676466">
            <a:off x="9630558" y="2803980"/>
            <a:ext cx="1389049" cy="2208463"/>
          </a:xfrm>
          <a:prstGeom prst="arc">
            <a:avLst>
              <a:gd name="adj1" fmla="val 16366593"/>
              <a:gd name="adj2" fmla="val 5307597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c 16"/>
          <p:cNvSpPr/>
          <p:nvPr/>
        </p:nvSpPr>
        <p:spPr>
          <a:xfrm rot="676466" flipV="1">
            <a:off x="10034886" y="2250038"/>
            <a:ext cx="1389049" cy="442410"/>
          </a:xfrm>
          <a:prstGeom prst="arc">
            <a:avLst>
              <a:gd name="adj1" fmla="val 16366593"/>
              <a:gd name="adj2" fmla="val 5694434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19128"/>
            <a:ext cx="42576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6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note on path based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06378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When run, the </a:t>
            </a:r>
            <a:r>
              <a:rPr lang="en-GB" dirty="0" smtClean="0"/>
              <a:t>locals values copied in from </a:t>
            </a:r>
            <a:r>
              <a:rPr lang="en-GB" b="1" dirty="0" smtClean="0">
                <a:solidFill>
                  <a:srgbClr val="FF0000"/>
                </a:solidFill>
              </a:rPr>
              <a:t>env.hcl</a:t>
            </a:r>
            <a:r>
              <a:rPr lang="en-GB" dirty="0" smtClean="0"/>
              <a:t> </a:t>
            </a:r>
            <a:r>
              <a:rPr lang="en-GB" dirty="0" smtClean="0"/>
              <a:t>and </a:t>
            </a:r>
            <a:r>
              <a:rPr lang="en-GB" b="1" dirty="0" smtClean="0">
                <a:solidFill>
                  <a:srgbClr val="FF0000"/>
                </a:solidFill>
              </a:rPr>
              <a:t>project.hcl</a:t>
            </a:r>
            <a:r>
              <a:rPr lang="en-GB" dirty="0" smtClean="0"/>
              <a:t> </a:t>
            </a:r>
            <a:r>
              <a:rPr lang="en-GB" dirty="0" smtClean="0"/>
              <a:t>will execute themselves in their original </a:t>
            </a:r>
            <a:r>
              <a:rPr lang="en-GB" dirty="0" smtClean="0"/>
              <a:t>position – </a:t>
            </a:r>
            <a:r>
              <a:rPr lang="en-GB" b="1" dirty="0" smtClean="0">
                <a:solidFill>
                  <a:srgbClr val="FF0000"/>
                </a:solidFill>
              </a:rPr>
              <a:t>/dev </a:t>
            </a:r>
            <a:r>
              <a:rPr lang="en-GB" dirty="0" smtClean="0"/>
              <a:t>and </a:t>
            </a:r>
            <a:r>
              <a:rPr lang="en-GB" b="1" dirty="0" smtClean="0">
                <a:solidFill>
                  <a:srgbClr val="FF0000"/>
                </a:solidFill>
              </a:rPr>
              <a:t>/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578" y="1825625"/>
            <a:ext cx="3055188" cy="412040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709265" y="1967345"/>
            <a:ext cx="83128" cy="144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564526" y="2838893"/>
            <a:ext cx="1101868" cy="1793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8330610" y="4788130"/>
            <a:ext cx="1289986" cy="1400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19128"/>
            <a:ext cx="42576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9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path based functions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934" y="1825626"/>
            <a:ext cx="6782419" cy="3224770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584735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This </a:t>
            </a:r>
            <a:r>
              <a:rPr lang="en-GB" dirty="0"/>
              <a:t>file was copied into </a:t>
            </a:r>
            <a:r>
              <a:rPr lang="en-GB" b="1" dirty="0">
                <a:solidFill>
                  <a:srgbClr val="FF0000"/>
                </a:solidFill>
              </a:rPr>
              <a:t>/</a:t>
            </a:r>
            <a:r>
              <a:rPr lang="en-GB" b="1" dirty="0" smtClean="0">
                <a:solidFill>
                  <a:srgbClr val="FF0000"/>
                </a:solidFill>
              </a:rPr>
              <a:t>dev/subscription </a:t>
            </a:r>
            <a:r>
              <a:rPr lang="en-GB" dirty="0" smtClean="0"/>
              <a:t>and </a:t>
            </a:r>
            <a:r>
              <a:rPr lang="en-GB" dirty="0"/>
              <a:t>I can use a function to read the folder name &amp; use </a:t>
            </a:r>
            <a:r>
              <a:rPr lang="en-GB" b="1" dirty="0">
                <a:solidFill>
                  <a:srgbClr val="FF0000"/>
                </a:solidFill>
              </a:rPr>
              <a:t>Heredoc</a:t>
            </a:r>
            <a:r>
              <a:rPr lang="en-GB" dirty="0"/>
              <a:t> to solve chicken and egg </a:t>
            </a:r>
            <a:r>
              <a:rPr lang="en-GB" dirty="0" smtClean="0"/>
              <a:t>issues with the provider configuration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5480462" y="3135087"/>
            <a:ext cx="2006930" cy="2137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5480462" y="3865418"/>
            <a:ext cx="581891" cy="154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0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Generate Blocks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584735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Not restricted to creating providers and are a handy tool when coupled with </a:t>
            </a:r>
            <a:r>
              <a:rPr lang="en-GB" b="1" dirty="0" smtClean="0">
                <a:solidFill>
                  <a:srgbClr val="FF0000"/>
                </a:solidFill>
              </a:rPr>
              <a:t>Heredoc</a:t>
            </a:r>
            <a:r>
              <a:rPr lang="en-GB" dirty="0" smtClean="0"/>
              <a:t> logic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35" y="1825624"/>
            <a:ext cx="6769065" cy="326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5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35" y="1825624"/>
            <a:ext cx="6769065" cy="3265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Generate Blocks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584735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In this example I’m dynamically creating an </a:t>
            </a:r>
            <a:r>
              <a:rPr lang="en-GB" b="1" dirty="0" smtClean="0">
                <a:solidFill>
                  <a:srgbClr val="FF0000"/>
                </a:solidFill>
              </a:rPr>
              <a:t>imports.tf</a:t>
            </a:r>
            <a:r>
              <a:rPr lang="en-GB" dirty="0" smtClean="0"/>
              <a:t> </a:t>
            </a:r>
            <a:r>
              <a:rPr lang="en-GB" dirty="0" smtClean="0"/>
              <a:t>to import resources created by policy into the virtual-network state-file on destroy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Here’s </a:t>
            </a:r>
            <a:r>
              <a:rPr lang="en-GB" b="1" dirty="0" err="1" smtClean="0">
                <a:solidFill>
                  <a:srgbClr val="FF0000"/>
                </a:solidFill>
              </a:rPr>
              <a:t>local.module_name</a:t>
            </a:r>
            <a:r>
              <a:rPr lang="en-GB" dirty="0" smtClean="0"/>
              <a:t>: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5443538"/>
            <a:ext cx="4808779" cy="22099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062354" y="2565071"/>
            <a:ext cx="2986644" cy="219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04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935" y="1825624"/>
            <a:ext cx="6769065" cy="3265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Generate Blocks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584735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 err="1" smtClean="0">
                <a:solidFill>
                  <a:srgbClr val="FF0000"/>
                </a:solidFill>
              </a:rPr>
              <a:t>local.terraform_verb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is the pipeline job stage being read by Terragrunt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Terragrunt will read the runner’s environment variables without the </a:t>
            </a:r>
            <a:r>
              <a:rPr lang="en-GB" b="1" dirty="0" smtClean="0">
                <a:solidFill>
                  <a:srgbClr val="FF0000"/>
                </a:solidFill>
              </a:rPr>
              <a:t>TF_VAR_</a:t>
            </a:r>
            <a:r>
              <a:rPr lang="en-GB" dirty="0" smtClean="0"/>
              <a:t> </a:t>
            </a:r>
            <a:r>
              <a:rPr lang="en-GB" dirty="0" smtClean="0"/>
              <a:t>prefix required by Terraform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6099723"/>
            <a:ext cx="4848225" cy="3333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054935" y="2571009"/>
            <a:ext cx="2856016" cy="2018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55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508000"/>
            <a:ext cx="9525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a sub in Dev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152650" cy="215265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986644" y="1690688"/>
            <a:ext cx="8113618" cy="4671319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dirty="0" smtClean="0"/>
              <a:t>Simple Terraform project</a:t>
            </a:r>
          </a:p>
          <a:p>
            <a:endParaRPr lang="en-GB" dirty="0" smtClean="0"/>
          </a:p>
          <a:p>
            <a:r>
              <a:rPr lang="en-GB" dirty="0"/>
              <a:t>Module parametrised and reusable</a:t>
            </a:r>
          </a:p>
          <a:p>
            <a:endParaRPr lang="en-GB" dirty="0" smtClean="0"/>
          </a:p>
          <a:p>
            <a:r>
              <a:rPr lang="en-GB" b="1" dirty="0" smtClean="0">
                <a:solidFill>
                  <a:srgbClr val="FF0000"/>
                </a:solidFill>
              </a:rPr>
              <a:t>Backend.tf</a:t>
            </a:r>
            <a:r>
              <a:rPr lang="en-GB" dirty="0" smtClean="0"/>
              <a:t>,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dirty="0">
                <a:solidFill>
                  <a:srgbClr val="FF0000"/>
                </a:solidFill>
              </a:rPr>
              <a:t>providers.tf </a:t>
            </a:r>
            <a:r>
              <a:rPr lang="en-GB" dirty="0"/>
              <a:t>and </a:t>
            </a:r>
            <a:r>
              <a:rPr lang="en-GB" b="1" dirty="0" err="1">
                <a:solidFill>
                  <a:srgbClr val="FF0000"/>
                </a:solidFill>
              </a:rPr>
              <a:t>terraform.tfvars</a:t>
            </a:r>
            <a:r>
              <a:rPr lang="en-GB" dirty="0"/>
              <a:t> </a:t>
            </a:r>
            <a:r>
              <a:rPr lang="en-GB" dirty="0" smtClean="0"/>
              <a:t>in </a:t>
            </a:r>
            <a:r>
              <a:rPr lang="en-GB" b="1" dirty="0" smtClean="0">
                <a:solidFill>
                  <a:srgbClr val="FF0000"/>
                </a:solidFill>
              </a:rPr>
              <a:t>dev</a:t>
            </a:r>
            <a:r>
              <a:rPr lang="en-GB" dirty="0" smtClean="0"/>
              <a:t> are all </a:t>
            </a:r>
            <a:r>
              <a:rPr lang="en-GB" dirty="0"/>
              <a:t>hard-coded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418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Landing Zone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57016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Scaled out for a Landing Zone with a Subscription, </a:t>
            </a:r>
            <a:r>
              <a:rPr lang="en-GB" dirty="0" err="1" smtClean="0"/>
              <a:t>vNet</a:t>
            </a:r>
            <a:r>
              <a:rPr lang="en-GB" dirty="0" smtClean="0"/>
              <a:t>, AVD Jump Boxes and RBAC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Modules shown for demonstration purposes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360" y="365125"/>
            <a:ext cx="2156008" cy="628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1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360" y="365125"/>
            <a:ext cx="2156008" cy="6288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Landing Zone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57016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It looks like a lot of files, but all the child </a:t>
            </a:r>
            <a:r>
              <a:rPr lang="en-GB" b="1" dirty="0">
                <a:solidFill>
                  <a:srgbClr val="FF0000"/>
                </a:solidFill>
              </a:rPr>
              <a:t>t</a:t>
            </a:r>
            <a:r>
              <a:rPr lang="en-GB" b="1" dirty="0" smtClean="0">
                <a:solidFill>
                  <a:srgbClr val="FF0000"/>
                </a:solidFill>
              </a:rPr>
              <a:t>erragrunt.hcl</a:t>
            </a:r>
            <a:r>
              <a:rPr lang="en-GB" dirty="0" smtClean="0"/>
              <a:t> </a:t>
            </a:r>
            <a:r>
              <a:rPr lang="en-GB" dirty="0"/>
              <a:t>files are identical and use the folder name to pull in the configuration </a:t>
            </a:r>
            <a:r>
              <a:rPr lang="en-GB" dirty="0" smtClean="0"/>
              <a:t>files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Lots of small state-files </a:t>
            </a:r>
            <a:r>
              <a:rPr lang="en-GB" dirty="0" smtClean="0"/>
              <a:t>to limit the blast radius when carrying out changes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390446"/>
            <a:ext cx="5857875" cy="962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986356" y="1446415"/>
            <a:ext cx="831274" cy="1052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986356" y="1690688"/>
            <a:ext cx="831274" cy="1052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9986356" y="1934961"/>
            <a:ext cx="831274" cy="1052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986356" y="2291542"/>
            <a:ext cx="831274" cy="1052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9986356" y="2542830"/>
            <a:ext cx="831274" cy="1052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9986356" y="2921039"/>
            <a:ext cx="831274" cy="1052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9986356" y="3165312"/>
            <a:ext cx="831274" cy="1052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9986356" y="3409585"/>
            <a:ext cx="831274" cy="1052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9986356" y="3766166"/>
            <a:ext cx="831274" cy="1052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9986356" y="4017454"/>
            <a:ext cx="831274" cy="1052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9986356" y="5356669"/>
            <a:ext cx="831274" cy="1052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9986356" y="5600942"/>
            <a:ext cx="831274" cy="1052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9986356" y="5845215"/>
            <a:ext cx="831274" cy="1052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9986356" y="6201796"/>
            <a:ext cx="831274" cy="1052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9986356" y="6453084"/>
            <a:ext cx="831274" cy="1052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67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360" y="365125"/>
            <a:ext cx="2156008" cy="6288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Landing Zone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57016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configuration files and common locals are shared between </a:t>
            </a:r>
            <a:r>
              <a:rPr lang="en-GB" b="1" dirty="0">
                <a:solidFill>
                  <a:srgbClr val="FF0000"/>
                </a:solidFill>
              </a:rPr>
              <a:t>Dev</a:t>
            </a:r>
            <a:r>
              <a:rPr lang="en-GB" dirty="0"/>
              <a:t>, </a:t>
            </a:r>
            <a:r>
              <a:rPr lang="en-GB" b="1" dirty="0">
                <a:solidFill>
                  <a:srgbClr val="FF0000"/>
                </a:solidFill>
              </a:rPr>
              <a:t>Test</a:t>
            </a:r>
            <a:r>
              <a:rPr lang="en-GB" dirty="0"/>
              <a:t> and </a:t>
            </a:r>
            <a:r>
              <a:rPr lang="en-GB" b="1" dirty="0">
                <a:solidFill>
                  <a:srgbClr val="FF0000"/>
                </a:solidFill>
              </a:rPr>
              <a:t>Live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9748056" y="570807"/>
            <a:ext cx="1285703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9493134" y="4849957"/>
            <a:ext cx="858982" cy="1376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68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360" y="365125"/>
            <a:ext cx="2156008" cy="6288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Landing Zone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57016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The environment specific </a:t>
            </a:r>
            <a:r>
              <a:rPr lang="en-GB" b="1" dirty="0" smtClean="0">
                <a:solidFill>
                  <a:srgbClr val="FF0000"/>
                </a:solidFill>
              </a:rPr>
              <a:t>env.hcl</a:t>
            </a:r>
            <a:r>
              <a:rPr lang="en-GB" dirty="0" smtClean="0"/>
              <a:t> </a:t>
            </a:r>
            <a:r>
              <a:rPr lang="en-GB" dirty="0" smtClean="0"/>
              <a:t>files are identical in </a:t>
            </a:r>
            <a:r>
              <a:rPr lang="en-GB" b="1" dirty="0" smtClean="0">
                <a:solidFill>
                  <a:srgbClr val="FF0000"/>
                </a:solidFill>
              </a:rPr>
              <a:t>Dev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FF0000"/>
                </a:solidFill>
              </a:rPr>
              <a:t>Test</a:t>
            </a:r>
            <a:r>
              <a:rPr lang="en-GB" dirty="0" smtClean="0"/>
              <a:t> and </a:t>
            </a:r>
            <a:r>
              <a:rPr lang="en-GB" b="1" dirty="0" smtClean="0">
                <a:solidFill>
                  <a:srgbClr val="FF0000"/>
                </a:solidFill>
              </a:rPr>
              <a:t>Live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This isn’t a hard rule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92392" y="3529456"/>
            <a:ext cx="858982" cy="1376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47319"/>
            <a:ext cx="5762625" cy="11239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792392" y="2040083"/>
            <a:ext cx="858982" cy="1376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792392" y="5956773"/>
            <a:ext cx="858982" cy="1376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39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360" y="365125"/>
            <a:ext cx="2156008" cy="6288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57016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Tags are important and information is gathered from different parts of the project to add to resources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Pipeline and common tags in </a:t>
            </a:r>
            <a:r>
              <a:rPr lang="en-GB" b="1" dirty="0" smtClean="0">
                <a:solidFill>
                  <a:srgbClr val="FF0000"/>
                </a:solidFill>
              </a:rPr>
              <a:t>project.hcl</a:t>
            </a:r>
            <a:endParaRPr lang="en-GB" b="1" dirty="0" smtClean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30782"/>
            <a:ext cx="4419600" cy="1524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609250" y="4848409"/>
            <a:ext cx="858982" cy="1376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9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360" y="365125"/>
            <a:ext cx="2156008" cy="6288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57016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Tags are important and information is gathered from different parts of the project</a:t>
            </a:r>
            <a:r>
              <a:rPr lang="en-GB" dirty="0"/>
              <a:t> to add to resources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Environment tags in </a:t>
            </a:r>
            <a:r>
              <a:rPr lang="en-GB" b="1" dirty="0" smtClean="0">
                <a:solidFill>
                  <a:srgbClr val="FF0000"/>
                </a:solidFill>
              </a:rPr>
              <a:t>env.hcl</a:t>
            </a:r>
            <a:endParaRPr lang="en-GB" b="1" dirty="0" smtClean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17630"/>
            <a:ext cx="5553075" cy="6572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792392" y="3529456"/>
            <a:ext cx="858982" cy="1376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9792392" y="2033504"/>
            <a:ext cx="858982" cy="1376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9792392" y="5956773"/>
            <a:ext cx="858982" cy="1376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80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360" y="365125"/>
            <a:ext cx="2156008" cy="6288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57016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Tags are important and information is gathered from different parts of the project</a:t>
            </a:r>
            <a:r>
              <a:rPr lang="en-GB" dirty="0"/>
              <a:t> to add to resources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Module tags in the configuration files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9748056" y="570807"/>
            <a:ext cx="1285703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9748055" y="570807"/>
            <a:ext cx="1285703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77999"/>
            <a:ext cx="8391319" cy="256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5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508000"/>
            <a:ext cx="9525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839" y="1825624"/>
            <a:ext cx="5339161" cy="37219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Pipeline automation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083531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Terragrunt can be run from root and will run plan, apply or destroy on all the folders </a:t>
            </a:r>
            <a:r>
              <a:rPr lang="en-GB" dirty="0" smtClean="0"/>
              <a:t>using the </a:t>
            </a:r>
            <a:r>
              <a:rPr lang="en-GB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run-all</a:t>
            </a:r>
            <a:r>
              <a:rPr lang="en-GB" dirty="0" smtClean="0"/>
              <a:t> </a:t>
            </a:r>
            <a:r>
              <a:rPr lang="en-GB" dirty="0" smtClean="0"/>
              <a:t>command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7015940" y="5341043"/>
            <a:ext cx="969819" cy="1508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97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839" y="1825624"/>
            <a:ext cx="5339161" cy="37219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Pipeline automation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083531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Terragrunt can be run from root and will run plan, apply or destroy on all the folders </a:t>
            </a:r>
            <a:r>
              <a:rPr lang="en-GB" dirty="0" smtClean="0"/>
              <a:t>using the </a:t>
            </a:r>
            <a:r>
              <a:rPr lang="en-GB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run-all</a:t>
            </a:r>
            <a:r>
              <a:rPr lang="en-GB" dirty="0" smtClean="0"/>
              <a:t> </a:t>
            </a:r>
            <a:r>
              <a:rPr lang="en-GB" dirty="0" smtClean="0"/>
              <a:t>command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It can also filter to a directory using         </a:t>
            </a:r>
            <a:r>
              <a:rPr lang="en-GB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terragrunt</a:t>
            </a:r>
            <a:r>
              <a:rPr lang="en-GB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-working-</a:t>
            </a:r>
            <a:r>
              <a:rPr lang="en-GB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endParaRPr lang="en-GB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5" name="Rectangle 4"/>
          <p:cNvSpPr/>
          <p:nvPr/>
        </p:nvSpPr>
        <p:spPr>
          <a:xfrm>
            <a:off x="8634151" y="5336771"/>
            <a:ext cx="1158242" cy="1496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78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Scale out and create a sub in Test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152650" cy="329565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986644" y="1690688"/>
            <a:ext cx="8113618" cy="4671319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dirty="0" smtClean="0"/>
              <a:t>Simple Terraform project</a:t>
            </a:r>
          </a:p>
          <a:p>
            <a:endParaRPr lang="en-GB" dirty="0"/>
          </a:p>
          <a:p>
            <a:r>
              <a:rPr lang="en-GB" dirty="0"/>
              <a:t>Module parametrised and reusable</a:t>
            </a:r>
          </a:p>
          <a:p>
            <a:endParaRPr lang="en-GB" dirty="0" smtClean="0"/>
          </a:p>
          <a:p>
            <a:r>
              <a:rPr lang="en-GB" b="1" dirty="0" smtClean="0">
                <a:solidFill>
                  <a:srgbClr val="FF0000"/>
                </a:solidFill>
              </a:rPr>
              <a:t>Backend.tf</a:t>
            </a:r>
            <a:r>
              <a:rPr lang="en-GB" dirty="0" smtClean="0"/>
              <a:t>,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dirty="0">
                <a:solidFill>
                  <a:srgbClr val="FF0000"/>
                </a:solidFill>
              </a:rPr>
              <a:t>providers.tf </a:t>
            </a:r>
            <a:r>
              <a:rPr lang="en-GB" dirty="0"/>
              <a:t>and </a:t>
            </a:r>
            <a:r>
              <a:rPr lang="en-GB" b="1" dirty="0" err="1">
                <a:solidFill>
                  <a:srgbClr val="FF0000"/>
                </a:solidFill>
              </a:rPr>
              <a:t>terraform.tfvars</a:t>
            </a:r>
            <a:r>
              <a:rPr lang="en-GB" dirty="0"/>
              <a:t> in </a:t>
            </a:r>
            <a:r>
              <a:rPr lang="en-GB" b="1" dirty="0" smtClean="0">
                <a:solidFill>
                  <a:srgbClr val="FF0000"/>
                </a:solidFill>
              </a:rPr>
              <a:t>dev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FF0000"/>
                </a:solidFill>
              </a:rPr>
              <a:t>test</a:t>
            </a:r>
            <a:r>
              <a:rPr lang="en-GB" dirty="0" smtClean="0"/>
              <a:t> are all </a:t>
            </a:r>
            <a:r>
              <a:rPr lang="en-GB" dirty="0"/>
              <a:t>hard-coded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537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Pipeline automation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083531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Terragrunt will work out the order of operation from dependencies in the configuration files</a:t>
            </a:r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839" y="1825625"/>
            <a:ext cx="5339161" cy="37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8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Pipeline automation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08353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Terragrunt will work out the order of operations from dependencies in the configuration files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subscription.hcl</a:t>
            </a:r>
            <a:r>
              <a:rPr lang="en-GB" dirty="0" smtClean="0"/>
              <a:t> </a:t>
            </a:r>
            <a:r>
              <a:rPr lang="en-GB" dirty="0" smtClean="0"/>
              <a:t>has no dependencies and will run first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err="1" smtClean="0">
                <a:solidFill>
                  <a:srgbClr val="FF0000"/>
                </a:solidFill>
              </a:rPr>
              <a:t>avd</a:t>
            </a:r>
            <a:r>
              <a:rPr lang="en-GB" b="1" dirty="0" smtClean="0">
                <a:solidFill>
                  <a:srgbClr val="FF0000"/>
                </a:solidFill>
              </a:rPr>
              <a:t>-session-</a:t>
            </a:r>
            <a:r>
              <a:rPr lang="en-GB" b="1" dirty="0" err="1" smtClean="0">
                <a:solidFill>
                  <a:srgbClr val="FF0000"/>
                </a:solidFill>
              </a:rPr>
              <a:t>host.hcl</a:t>
            </a:r>
            <a:r>
              <a:rPr lang="en-GB" dirty="0" smtClean="0"/>
              <a:t> </a:t>
            </a:r>
            <a:r>
              <a:rPr lang="en-GB" dirty="0" smtClean="0"/>
              <a:t>has three dependencies configured and is one of the last modules to be created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839" y="1825625"/>
            <a:ext cx="5339161" cy="37219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2839" y="2027035"/>
            <a:ext cx="1786856" cy="3226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839363" y="3128255"/>
            <a:ext cx="1786856" cy="3226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852839" y="4337908"/>
            <a:ext cx="1786856" cy="3226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57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Pipeline automation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083531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The runner is copying the state-files for every dependency into the child folder, hence the </a:t>
            </a:r>
            <a:r>
              <a:rPr lang="en-GB" b="1" dirty="0" err="1" smtClean="0">
                <a:solidFill>
                  <a:srgbClr val="FF0000"/>
                </a:solidFill>
                <a:cs typeface="Courier New" panose="02070309020205020404" pitchFamily="49" charset="0"/>
              </a:rPr>
              <a:t>mocked_outputs</a:t>
            </a:r>
            <a:r>
              <a:rPr lang="en-GB" dirty="0" smtClean="0"/>
              <a:t> to cover any </a:t>
            </a:r>
            <a:r>
              <a:rPr lang="en-GB" dirty="0" smtClean="0"/>
              <a:t>gaps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It is ephemeral and destroyed with the job container on completion</a:t>
            </a:r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839" y="1825625"/>
            <a:ext cx="5339161" cy="37219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66315" y="2345376"/>
            <a:ext cx="3192084" cy="2315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852838" y="3443373"/>
            <a:ext cx="3205561" cy="220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866315" y="4667003"/>
            <a:ext cx="3192084" cy="2137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31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Imperfections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84916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Terragrunt isn’t written for pipelines and care is needed as Terraform has no error handling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Any values passed from one module to another need to be mocked during 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erragrunt</a:t>
            </a:r>
            <a:r>
              <a:rPr lang="en-GB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plan </a:t>
            </a:r>
            <a:r>
              <a:rPr lang="en-GB" dirty="0" smtClean="0"/>
              <a:t>on virgin projects as there are no state-files to read outputs from – it will fail without them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You can’t save a copy of plan and later apply it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839" y="1825625"/>
            <a:ext cx="5339161" cy="37219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66316" y="2576945"/>
            <a:ext cx="3192084" cy="2315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875813" y="3674941"/>
            <a:ext cx="5316187" cy="3804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866316" y="4898572"/>
            <a:ext cx="4243050" cy="368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22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Imperfections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8491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You can’t pass information from a module up to Terragrunt, for example data sources can’t be read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If you can build the logic into the module, do that – otherwise, break your module into smaller modules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In this example, </a:t>
            </a:r>
            <a:r>
              <a:rPr lang="en-GB" b="1" dirty="0" err="1" smtClean="0">
                <a:solidFill>
                  <a:srgbClr val="FF0000"/>
                </a:solidFill>
              </a:rPr>
              <a:t>avd</a:t>
            </a:r>
            <a:r>
              <a:rPr lang="en-GB" b="1" dirty="0" smtClean="0">
                <a:solidFill>
                  <a:srgbClr val="FF0000"/>
                </a:solidFill>
              </a:rPr>
              <a:t>-configure</a:t>
            </a:r>
            <a:r>
              <a:rPr lang="en-GB" dirty="0" smtClean="0"/>
              <a:t> is a separate module to </a:t>
            </a:r>
            <a:r>
              <a:rPr lang="en-GB" b="1" dirty="0" err="1" smtClean="0">
                <a:solidFill>
                  <a:srgbClr val="FF0000"/>
                </a:solidFill>
              </a:rPr>
              <a:t>avd</a:t>
            </a:r>
            <a:r>
              <a:rPr lang="en-GB" b="1" dirty="0" smtClean="0">
                <a:solidFill>
                  <a:srgbClr val="FF0000"/>
                </a:solidFill>
              </a:rPr>
              <a:t>-session-host</a:t>
            </a:r>
            <a:r>
              <a:rPr lang="en-GB" dirty="0" smtClean="0"/>
              <a:t> so Terragrunt can read the </a:t>
            </a:r>
            <a:r>
              <a:rPr lang="en-GB" b="1" dirty="0" err="1" smtClean="0">
                <a:solidFill>
                  <a:srgbClr val="FF0000"/>
                </a:solidFill>
              </a:rPr>
              <a:t>avd</a:t>
            </a:r>
            <a:r>
              <a:rPr lang="en-GB" b="1" dirty="0" smtClean="0">
                <a:solidFill>
                  <a:srgbClr val="FF0000"/>
                </a:solidFill>
              </a:rPr>
              <a:t>-configure</a:t>
            </a:r>
            <a:r>
              <a:rPr lang="en-GB" dirty="0" smtClean="0"/>
              <a:t> outputs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839" y="1825625"/>
            <a:ext cx="5339161" cy="372193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66315" y="4358244"/>
            <a:ext cx="4225238" cy="1189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852839" y="1825624"/>
            <a:ext cx="1786856" cy="1931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23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508000"/>
            <a:ext cx="9525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5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Terragrunt CI/CD – Development Pipeline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5842" y="2153883"/>
            <a:ext cx="702481" cy="2303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000" dirty="0" smtClean="0"/>
              <a:t>Dev</a:t>
            </a:r>
            <a:endParaRPr lang="en-GB" sz="1000" dirty="0"/>
          </a:p>
          <a:p>
            <a:pPr marL="0" indent="0" algn="ctr"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79" y="2577666"/>
            <a:ext cx="683895" cy="683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211" y="2364808"/>
            <a:ext cx="748128" cy="6838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865" y="2364809"/>
            <a:ext cx="683895" cy="6838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74" y="2166966"/>
            <a:ext cx="683895" cy="68389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843" y="2388481"/>
            <a:ext cx="702479" cy="683895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1227200" y="2102680"/>
            <a:ext cx="5366287" cy="1227593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578" y="1793166"/>
            <a:ext cx="351914" cy="351914"/>
          </a:xfrm>
          <a:prstGeom prst="rect">
            <a:avLst/>
          </a:prstGeom>
        </p:spPr>
      </p:pic>
      <p:sp>
        <p:nvSpPr>
          <p:cNvPr id="71" name="Content Placeholder 2"/>
          <p:cNvSpPr txBox="1">
            <a:spLocks/>
          </p:cNvSpPr>
          <p:nvPr/>
        </p:nvSpPr>
        <p:spPr>
          <a:xfrm>
            <a:off x="1315076" y="1803988"/>
            <a:ext cx="2411635" cy="230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dirty="0" smtClean="0"/>
              <a:t>Feature Branch – Dev only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3213" y="2324819"/>
            <a:ext cx="660646" cy="76387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00578" y="1791451"/>
            <a:ext cx="5727200" cy="17352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8607" y="2362119"/>
            <a:ext cx="654353" cy="67315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8142" y="2331493"/>
            <a:ext cx="660646" cy="763872"/>
          </a:xfrm>
          <a:prstGeom prst="rect">
            <a:avLst/>
          </a:prstGeom>
        </p:spPr>
      </p:pic>
      <p:sp>
        <p:nvSpPr>
          <p:cNvPr id="73" name="Content Placeholder 2"/>
          <p:cNvSpPr txBox="1">
            <a:spLocks/>
          </p:cNvSpPr>
          <p:nvPr/>
        </p:nvSpPr>
        <p:spPr>
          <a:xfrm>
            <a:off x="838199" y="1825625"/>
            <a:ext cx="108416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Code in Dev on a feature branch.</a:t>
            </a:r>
          </a:p>
        </p:txBody>
      </p:sp>
    </p:spTree>
    <p:extLst>
      <p:ext uri="{BB962C8B-B14F-4D97-AF65-F5344CB8AC3E}">
        <p14:creationId xmlns:p14="http://schemas.microsoft.com/office/powerpoint/2010/main" val="186653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Terragrunt CI/CD – Development Pipeline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5842" y="2153883"/>
            <a:ext cx="702481" cy="2303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000" dirty="0" smtClean="0"/>
              <a:t>Dev</a:t>
            </a:r>
            <a:endParaRPr lang="en-GB" sz="1000" dirty="0"/>
          </a:p>
          <a:p>
            <a:pPr marL="0" indent="0" algn="ctr"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79" y="2577666"/>
            <a:ext cx="683895" cy="683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211" y="2364808"/>
            <a:ext cx="748128" cy="6838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865" y="2364809"/>
            <a:ext cx="683895" cy="6838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74" y="2166966"/>
            <a:ext cx="683895" cy="68389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843" y="2388481"/>
            <a:ext cx="702479" cy="683895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1227200" y="2102680"/>
            <a:ext cx="5366287" cy="1227593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578" y="1793166"/>
            <a:ext cx="351914" cy="351914"/>
          </a:xfrm>
          <a:prstGeom prst="rect">
            <a:avLst/>
          </a:prstGeom>
        </p:spPr>
      </p:pic>
      <p:sp>
        <p:nvSpPr>
          <p:cNvPr id="71" name="Content Placeholder 2"/>
          <p:cNvSpPr txBox="1">
            <a:spLocks/>
          </p:cNvSpPr>
          <p:nvPr/>
        </p:nvSpPr>
        <p:spPr>
          <a:xfrm>
            <a:off x="1315076" y="1803988"/>
            <a:ext cx="2411635" cy="230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dirty="0" smtClean="0"/>
              <a:t>Feature Branch – Dev only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3213" y="2324819"/>
            <a:ext cx="660646" cy="76387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00578" y="1791451"/>
            <a:ext cx="5727200" cy="17352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8607" y="2362119"/>
            <a:ext cx="654353" cy="67315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8142" y="2331493"/>
            <a:ext cx="660646" cy="763872"/>
          </a:xfrm>
          <a:prstGeom prst="rect">
            <a:avLst/>
          </a:prstGeom>
        </p:spPr>
      </p:pic>
      <p:sp>
        <p:nvSpPr>
          <p:cNvPr id="54" name="Content Placeholder 2"/>
          <p:cNvSpPr txBox="1">
            <a:spLocks/>
          </p:cNvSpPr>
          <p:nvPr/>
        </p:nvSpPr>
        <p:spPr>
          <a:xfrm>
            <a:off x="838199" y="1825625"/>
            <a:ext cx="108416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When the code is tested and production ready…</a:t>
            </a:r>
          </a:p>
        </p:txBody>
      </p:sp>
    </p:spTree>
    <p:extLst>
      <p:ext uri="{BB962C8B-B14F-4D97-AF65-F5344CB8AC3E}">
        <p14:creationId xmlns:p14="http://schemas.microsoft.com/office/powerpoint/2010/main" val="263061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Terragrunt CI/CD – Development Pipeline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5842" y="2153883"/>
            <a:ext cx="702481" cy="2303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000" dirty="0" smtClean="0"/>
              <a:t>Dev</a:t>
            </a:r>
            <a:endParaRPr lang="en-GB" sz="1000" dirty="0"/>
          </a:p>
          <a:p>
            <a:pPr marL="0" indent="0" algn="ctr"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79" y="2577666"/>
            <a:ext cx="683895" cy="683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211" y="2364808"/>
            <a:ext cx="748128" cy="6838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865" y="2364809"/>
            <a:ext cx="683895" cy="6838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574" y="2166966"/>
            <a:ext cx="683895" cy="68389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5843" y="2388481"/>
            <a:ext cx="702479" cy="683895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1227200" y="2102680"/>
            <a:ext cx="5366287" cy="1227593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578" y="1793166"/>
            <a:ext cx="351914" cy="351914"/>
          </a:xfrm>
          <a:prstGeom prst="rect">
            <a:avLst/>
          </a:prstGeom>
        </p:spPr>
      </p:pic>
      <p:sp>
        <p:nvSpPr>
          <p:cNvPr id="71" name="Content Placeholder 2"/>
          <p:cNvSpPr txBox="1">
            <a:spLocks/>
          </p:cNvSpPr>
          <p:nvPr/>
        </p:nvSpPr>
        <p:spPr>
          <a:xfrm>
            <a:off x="1315077" y="1803988"/>
            <a:ext cx="1665342" cy="230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dirty="0" smtClean="0"/>
              <a:t>Feature Branch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3213" y="2324819"/>
            <a:ext cx="660646" cy="76387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00578" y="1791451"/>
            <a:ext cx="5727200" cy="17352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8607" y="2362119"/>
            <a:ext cx="654353" cy="67315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2741" y="1781247"/>
            <a:ext cx="351914" cy="351914"/>
          </a:xfrm>
          <a:prstGeom prst="rect">
            <a:avLst/>
          </a:prstGeom>
        </p:spPr>
      </p:pic>
      <p:sp>
        <p:nvSpPr>
          <p:cNvPr id="45" name="Content Placeholder 2"/>
          <p:cNvSpPr txBox="1">
            <a:spLocks/>
          </p:cNvSpPr>
          <p:nvPr/>
        </p:nvSpPr>
        <p:spPr>
          <a:xfrm>
            <a:off x="7447240" y="1792069"/>
            <a:ext cx="1665342" cy="230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dirty="0" smtClean="0"/>
              <a:t>Merge Request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400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7132741" y="1779532"/>
            <a:ext cx="1979841" cy="17352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6041" y="2378031"/>
            <a:ext cx="585421" cy="585421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8142" y="2331493"/>
            <a:ext cx="660646" cy="763872"/>
          </a:xfrm>
          <a:prstGeom prst="rect">
            <a:avLst/>
          </a:prstGeom>
        </p:spPr>
      </p:pic>
      <p:sp>
        <p:nvSpPr>
          <p:cNvPr id="20" name="Content Placeholder 2"/>
          <p:cNvSpPr txBox="1">
            <a:spLocks/>
          </p:cNvSpPr>
          <p:nvPr/>
        </p:nvSpPr>
        <p:spPr>
          <a:xfrm>
            <a:off x="838199" y="1825625"/>
            <a:ext cx="108416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Merge branch…</a:t>
            </a:r>
          </a:p>
        </p:txBody>
      </p:sp>
    </p:spTree>
    <p:extLst>
      <p:ext uri="{BB962C8B-B14F-4D97-AF65-F5344CB8AC3E}">
        <p14:creationId xmlns:p14="http://schemas.microsoft.com/office/powerpoint/2010/main" val="366058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Terragrunt CI/CD – Development Pipeline</a:t>
            </a:r>
            <a:endParaRPr lang="en-GB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38199" y="1825624"/>
            <a:ext cx="10841665" cy="4761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Triggering the main pipeline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7340"/>
            <a:ext cx="351914" cy="351914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838198" y="1825625"/>
            <a:ext cx="10742535" cy="17352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1128663" y="1838162"/>
            <a:ext cx="1665342" cy="230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dirty="0" smtClean="0"/>
              <a:t>Main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400" dirty="0" smtClean="0"/>
          </a:p>
        </p:txBody>
      </p:sp>
    </p:spTree>
    <p:extLst>
      <p:ext uri="{BB962C8B-B14F-4D97-AF65-F5344CB8AC3E}">
        <p14:creationId xmlns:p14="http://schemas.microsoft.com/office/powerpoint/2010/main" val="365542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Scale out further and create a sub in Live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124075" cy="444817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962275" y="1690688"/>
            <a:ext cx="8137987" cy="5078247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dirty="0" smtClean="0"/>
              <a:t>Simple Terraform project</a:t>
            </a:r>
          </a:p>
          <a:p>
            <a:endParaRPr lang="en-GB" dirty="0"/>
          </a:p>
          <a:p>
            <a:r>
              <a:rPr lang="en-GB" dirty="0"/>
              <a:t>Module parametrised and reusable</a:t>
            </a:r>
          </a:p>
          <a:p>
            <a:endParaRPr lang="en-GB" dirty="0" smtClean="0"/>
          </a:p>
          <a:p>
            <a:r>
              <a:rPr lang="en-GB" b="1" dirty="0" smtClean="0">
                <a:solidFill>
                  <a:srgbClr val="FF0000"/>
                </a:solidFill>
              </a:rPr>
              <a:t>Backend.tf</a:t>
            </a:r>
            <a:r>
              <a:rPr lang="en-GB" dirty="0" smtClean="0"/>
              <a:t>,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dirty="0">
                <a:solidFill>
                  <a:srgbClr val="FF0000"/>
                </a:solidFill>
              </a:rPr>
              <a:t>providers.tf </a:t>
            </a:r>
            <a:r>
              <a:rPr lang="en-GB" dirty="0"/>
              <a:t>and </a:t>
            </a:r>
            <a:r>
              <a:rPr lang="en-GB" b="1" dirty="0" err="1">
                <a:solidFill>
                  <a:srgbClr val="FF0000"/>
                </a:solidFill>
              </a:rPr>
              <a:t>terraform.tfvars</a:t>
            </a:r>
            <a:r>
              <a:rPr lang="en-GB" dirty="0"/>
              <a:t> </a:t>
            </a:r>
            <a:r>
              <a:rPr lang="en-GB" dirty="0" smtClean="0"/>
              <a:t>in </a:t>
            </a:r>
            <a:r>
              <a:rPr lang="en-GB" b="1" dirty="0" smtClean="0">
                <a:solidFill>
                  <a:srgbClr val="FF0000"/>
                </a:solidFill>
              </a:rPr>
              <a:t>dev</a:t>
            </a:r>
            <a:r>
              <a:rPr lang="en-GB" dirty="0" smtClean="0"/>
              <a:t>,</a:t>
            </a:r>
            <a:r>
              <a:rPr lang="en-GB" b="1" dirty="0" smtClean="0">
                <a:solidFill>
                  <a:srgbClr val="FF0000"/>
                </a:solidFill>
              </a:rPr>
              <a:t> test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 smtClean="0">
                <a:solidFill>
                  <a:srgbClr val="FF0000"/>
                </a:solidFill>
              </a:rPr>
              <a:t>live</a:t>
            </a:r>
            <a:r>
              <a:rPr lang="en-GB" dirty="0" smtClean="0"/>
              <a:t> are all </a:t>
            </a:r>
            <a:r>
              <a:rPr lang="en-GB" dirty="0"/>
              <a:t>hard-coded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914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838198" y="1825625"/>
            <a:ext cx="10742535" cy="17352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Terragrunt CI/CD – Development Pipeline</a:t>
            </a:r>
            <a:endParaRPr lang="en-GB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38199" y="1825624"/>
            <a:ext cx="10841665" cy="4761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Package and sign Terragrunt folder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Upload to Artifactory</a:t>
            </a: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22" y="2380183"/>
            <a:ext cx="718940" cy="7026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27340"/>
            <a:ext cx="351914" cy="35191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156" y="2398981"/>
            <a:ext cx="748128" cy="68389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7502" y="2380183"/>
            <a:ext cx="699177" cy="68389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990599" y="2314000"/>
            <a:ext cx="2547670" cy="836814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1128663" y="1838162"/>
            <a:ext cx="1665342" cy="230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dirty="0" smtClean="0"/>
              <a:t>Main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400" dirty="0" smtClean="0"/>
          </a:p>
        </p:txBody>
      </p:sp>
    </p:spTree>
    <p:extLst>
      <p:ext uri="{BB962C8B-B14F-4D97-AF65-F5344CB8AC3E}">
        <p14:creationId xmlns:p14="http://schemas.microsoft.com/office/powerpoint/2010/main" val="352081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838198" y="1825625"/>
            <a:ext cx="10742535" cy="17352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Terragrunt CI/CD – Development Pipeline</a:t>
            </a:r>
            <a:endParaRPr lang="en-GB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38199" y="1825624"/>
            <a:ext cx="10841665" cy="4761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Test and Live </a:t>
            </a:r>
            <a:r>
              <a:rPr lang="en-GB" dirty="0" smtClean="0"/>
              <a:t>environments pull </a:t>
            </a:r>
            <a:r>
              <a:rPr lang="en-GB" dirty="0"/>
              <a:t>the </a:t>
            </a:r>
            <a:r>
              <a:rPr lang="en-GB" dirty="0" smtClean="0"/>
              <a:t>package from Artifactory</a:t>
            </a:r>
          </a:p>
          <a:p>
            <a:pPr marL="0" indent="0">
              <a:buNone/>
            </a:pPr>
            <a:r>
              <a:rPr lang="en-GB" dirty="0"/>
              <a:t>C</a:t>
            </a:r>
            <a:r>
              <a:rPr lang="en-GB" dirty="0" smtClean="0"/>
              <a:t>heck </a:t>
            </a:r>
            <a:r>
              <a:rPr lang="en-GB" dirty="0"/>
              <a:t>the </a:t>
            </a:r>
            <a:r>
              <a:rPr lang="en-GB" dirty="0" smtClean="0"/>
              <a:t>signature</a:t>
            </a:r>
          </a:p>
          <a:p>
            <a:pPr marL="0" indent="0">
              <a:buNone/>
            </a:pPr>
            <a:r>
              <a:rPr lang="en-GB" dirty="0"/>
              <a:t>R</a:t>
            </a:r>
            <a:r>
              <a:rPr lang="en-GB" dirty="0" smtClean="0"/>
              <a:t>un </a:t>
            </a:r>
            <a:r>
              <a:rPr lang="en-GB" dirty="0"/>
              <a:t>Terragrunt </a:t>
            </a:r>
            <a:r>
              <a:rPr lang="en-GB" dirty="0" smtClean="0"/>
              <a:t>run-all apply in both environments</a:t>
            </a: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223" y="2363048"/>
            <a:ext cx="699177" cy="68389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922" y="2380183"/>
            <a:ext cx="718940" cy="7026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1827340"/>
            <a:ext cx="351914" cy="35191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156" y="2398981"/>
            <a:ext cx="748128" cy="68389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502" y="2380183"/>
            <a:ext cx="699177" cy="68389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990599" y="2314000"/>
            <a:ext cx="2547670" cy="836814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1827" y="2563420"/>
            <a:ext cx="683895" cy="68389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0213" y="2350563"/>
            <a:ext cx="683895" cy="68389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5922" y="2152720"/>
            <a:ext cx="683895" cy="68389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4306" y="2363048"/>
            <a:ext cx="702479" cy="683895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3600319" y="2068552"/>
            <a:ext cx="2711338" cy="1266315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408" y="2363048"/>
            <a:ext cx="699177" cy="68389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7012" y="2563420"/>
            <a:ext cx="683895" cy="68389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5398" y="2350563"/>
            <a:ext cx="683895" cy="68389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1107" y="2152720"/>
            <a:ext cx="683895" cy="68389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9491" y="2363048"/>
            <a:ext cx="702479" cy="683895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6366795" y="2068552"/>
            <a:ext cx="2720047" cy="126631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5541263" y="2134984"/>
            <a:ext cx="702481" cy="230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000" dirty="0" smtClean="0"/>
              <a:t>Test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dirty="0" smtClean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8329489" y="2125717"/>
            <a:ext cx="702481" cy="230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000" dirty="0" smtClean="0"/>
              <a:t>Live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dirty="0" smtClean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1128663" y="1838162"/>
            <a:ext cx="1665342" cy="230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dirty="0" smtClean="0"/>
              <a:t>Main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400" dirty="0" smtClean="0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4728918" y="2142057"/>
            <a:ext cx="702481" cy="230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000" dirty="0" smtClean="0"/>
              <a:t>Private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dirty="0" smtClean="0"/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7494959" y="2133712"/>
            <a:ext cx="702481" cy="230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000" dirty="0" smtClean="0"/>
              <a:t>Private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8033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838198" y="1825625"/>
            <a:ext cx="10742535" cy="17352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Terragrunt CI/CD – Development Pipeline</a:t>
            </a:r>
            <a:endParaRPr lang="en-GB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38199" y="1825624"/>
            <a:ext cx="10841665" cy="4761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D</a:t>
            </a:r>
            <a:r>
              <a:rPr lang="en-GB" dirty="0" smtClean="0"/>
              <a:t>estroy Test and Live deployments</a:t>
            </a:r>
          </a:p>
          <a:p>
            <a:pPr marL="0" indent="0">
              <a:buNone/>
            </a:pPr>
            <a:r>
              <a:rPr lang="en-GB" dirty="0"/>
              <a:t>C</a:t>
            </a:r>
            <a:r>
              <a:rPr lang="en-GB" dirty="0" smtClean="0"/>
              <a:t>reate </a:t>
            </a:r>
            <a:r>
              <a:rPr lang="en-GB" dirty="0"/>
              <a:t>a project </a:t>
            </a:r>
            <a:r>
              <a:rPr lang="en-GB" dirty="0" smtClean="0"/>
              <a:t>release in </a:t>
            </a:r>
            <a:r>
              <a:rPr lang="en-GB" dirty="0" err="1" smtClean="0"/>
              <a:t>GitLab</a:t>
            </a:r>
            <a:r>
              <a:rPr lang="en-GB" dirty="0" smtClean="0"/>
              <a:t> documenting the new features</a:t>
            </a:r>
          </a:p>
          <a:p>
            <a:pPr marL="0" indent="0">
              <a:buNone/>
            </a:pPr>
            <a:r>
              <a:rPr lang="en-GB" dirty="0" smtClean="0"/>
              <a:t>Make </a:t>
            </a:r>
            <a:r>
              <a:rPr lang="en-GB" dirty="0"/>
              <a:t>package public and versioned in Artifactory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223" y="2363048"/>
            <a:ext cx="699177" cy="68389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922" y="2380183"/>
            <a:ext cx="718940" cy="7026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1827340"/>
            <a:ext cx="351914" cy="35191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156" y="2398981"/>
            <a:ext cx="748128" cy="68389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502" y="2380183"/>
            <a:ext cx="699177" cy="68389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990599" y="2314000"/>
            <a:ext cx="2547670" cy="836814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1827" y="2563420"/>
            <a:ext cx="683895" cy="68389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0213" y="2350563"/>
            <a:ext cx="683895" cy="68389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5922" y="2152720"/>
            <a:ext cx="683895" cy="68389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4306" y="2363048"/>
            <a:ext cx="702479" cy="683895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3600319" y="2068552"/>
            <a:ext cx="2711338" cy="1266315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408" y="2363048"/>
            <a:ext cx="699177" cy="68389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7012" y="2563420"/>
            <a:ext cx="683895" cy="68389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5398" y="2350563"/>
            <a:ext cx="683895" cy="68389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1107" y="2152720"/>
            <a:ext cx="683895" cy="68389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9491" y="2363048"/>
            <a:ext cx="702479" cy="683895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6366795" y="2068552"/>
            <a:ext cx="2720047" cy="126631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5541263" y="2134984"/>
            <a:ext cx="702481" cy="230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000" dirty="0" smtClean="0"/>
              <a:t>Test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dirty="0" smtClean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8329489" y="2125717"/>
            <a:ext cx="702481" cy="230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000" dirty="0" smtClean="0"/>
              <a:t>Live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dirty="0" smtClean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1128663" y="1838162"/>
            <a:ext cx="1665342" cy="230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dirty="0" smtClean="0"/>
              <a:t>Main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400" dirty="0" smtClean="0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4728918" y="2142057"/>
            <a:ext cx="702481" cy="230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000" dirty="0" smtClean="0"/>
              <a:t>Private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dirty="0" smtClean="0"/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7494959" y="2133712"/>
            <a:ext cx="702481" cy="230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000" dirty="0" smtClean="0"/>
              <a:t>Private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dirty="0" smtClean="0"/>
          </a:p>
        </p:txBody>
      </p:sp>
      <p:sp>
        <p:nvSpPr>
          <p:cNvPr id="51" name="Rectangle 50"/>
          <p:cNvSpPr/>
          <p:nvPr/>
        </p:nvSpPr>
        <p:spPr>
          <a:xfrm>
            <a:off x="9141981" y="2059352"/>
            <a:ext cx="2351814" cy="126631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Content Placeholder 2"/>
          <p:cNvSpPr txBox="1">
            <a:spLocks/>
          </p:cNvSpPr>
          <p:nvPr/>
        </p:nvSpPr>
        <p:spPr>
          <a:xfrm>
            <a:off x="9233392" y="2149793"/>
            <a:ext cx="702481" cy="230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000" dirty="0" smtClean="0"/>
              <a:t>Test/Live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dirty="0" smtClean="0"/>
          </a:p>
        </p:txBody>
      </p:sp>
      <p:sp>
        <p:nvSpPr>
          <p:cNvPr id="56" name="Content Placeholder 2"/>
          <p:cNvSpPr txBox="1">
            <a:spLocks/>
          </p:cNvSpPr>
          <p:nvPr/>
        </p:nvSpPr>
        <p:spPr>
          <a:xfrm>
            <a:off x="9979501" y="2198805"/>
            <a:ext cx="702481" cy="230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000" dirty="0" smtClean="0"/>
              <a:t>Release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dirty="0" smtClean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70009" y="2363048"/>
            <a:ext cx="654353" cy="673156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2535" y="2406915"/>
            <a:ext cx="585421" cy="58542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990" y="2340969"/>
            <a:ext cx="699177" cy="683894"/>
          </a:xfrm>
          <a:prstGeom prst="rect">
            <a:avLst/>
          </a:prstGeom>
        </p:spPr>
      </p:pic>
      <p:sp>
        <p:nvSpPr>
          <p:cNvPr id="60" name="Content Placeholder 2"/>
          <p:cNvSpPr txBox="1">
            <a:spLocks/>
          </p:cNvSpPr>
          <p:nvPr/>
        </p:nvSpPr>
        <p:spPr>
          <a:xfrm>
            <a:off x="10724757" y="2137694"/>
            <a:ext cx="702481" cy="230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000" dirty="0" smtClean="0"/>
              <a:t>Public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1079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Terragrunt CI/CD – Deployment Pipeline</a:t>
            </a:r>
            <a:endParaRPr lang="en-GB" dirty="0"/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711278" y="1916266"/>
            <a:ext cx="1665342" cy="230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dirty="0" smtClean="0"/>
              <a:t>API Calls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400" dirty="0" smtClean="0"/>
          </a:p>
        </p:txBody>
      </p:sp>
      <p:sp>
        <p:nvSpPr>
          <p:cNvPr id="96" name="Rectangle 95"/>
          <p:cNvSpPr/>
          <p:nvPr/>
        </p:nvSpPr>
        <p:spPr>
          <a:xfrm>
            <a:off x="681642" y="1886627"/>
            <a:ext cx="5469776" cy="17352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333" y="2482438"/>
            <a:ext cx="585421" cy="58542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909" y="2464880"/>
            <a:ext cx="727719" cy="62053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296240" y="2359513"/>
            <a:ext cx="2320095" cy="8312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GB" sz="1000" dirty="0" smtClean="0">
                <a:solidFill>
                  <a:schemeClr val="tx1"/>
                </a:solidFill>
              </a:rPr>
              <a:t>Create new project from template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000" dirty="0" smtClean="0">
                <a:solidFill>
                  <a:schemeClr val="tx1"/>
                </a:solidFill>
              </a:rPr>
              <a:t>Pipeline variables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000" dirty="0" smtClean="0">
                <a:solidFill>
                  <a:schemeClr val="tx1"/>
                </a:solidFill>
              </a:rPr>
              <a:t>Run pipeline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18" idx="3"/>
            <a:endCxn id="97" idx="1"/>
          </p:cNvCxnSpPr>
          <p:nvPr/>
        </p:nvCxnSpPr>
        <p:spPr>
          <a:xfrm>
            <a:off x="4616335" y="2775149"/>
            <a:ext cx="33599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8" idx="1"/>
            <a:endCxn id="17" idx="3"/>
          </p:cNvCxnSpPr>
          <p:nvPr/>
        </p:nvCxnSpPr>
        <p:spPr>
          <a:xfrm flipH="1" flipV="1">
            <a:off x="1842628" y="2775148"/>
            <a:ext cx="453612" cy="1"/>
          </a:xfrm>
          <a:prstGeom prst="line">
            <a:avLst/>
          </a:prstGeom>
          <a:ln w="285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91531" cy="49526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New Landing Zones are built from a </a:t>
            </a:r>
            <a:r>
              <a:rPr lang="en-GB" dirty="0" err="1" smtClean="0"/>
              <a:t>GitLab</a:t>
            </a:r>
            <a:r>
              <a:rPr lang="en-GB" dirty="0" smtClean="0"/>
              <a:t> template project using API calls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132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91531" cy="49526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Terragrunt and the upstream modules have no hardcoded parameters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All values are passed in as environment variables by the pipeline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This includes the version of Terragrunt being downloaded from Artifactory</a:t>
            </a: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Terragrunt CI/CD – Deployment Pipeline</a:t>
            </a:r>
            <a:endParaRPr lang="en-GB" dirty="0"/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711278" y="1916266"/>
            <a:ext cx="1665342" cy="230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dirty="0" smtClean="0"/>
              <a:t>API Calls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400" dirty="0" smtClean="0"/>
          </a:p>
        </p:txBody>
      </p:sp>
      <p:sp>
        <p:nvSpPr>
          <p:cNvPr id="96" name="Rectangle 95"/>
          <p:cNvSpPr/>
          <p:nvPr/>
        </p:nvSpPr>
        <p:spPr>
          <a:xfrm>
            <a:off x="681642" y="1886627"/>
            <a:ext cx="5469776" cy="17352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333" y="2482438"/>
            <a:ext cx="585421" cy="58542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09" y="2464880"/>
            <a:ext cx="727719" cy="62053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296240" y="2359513"/>
            <a:ext cx="2320095" cy="8312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solidFill>
                  <a:schemeClr val="tx1"/>
                </a:solidFill>
              </a:rPr>
              <a:t>TG_RELEASE : “V1.0.0.612”</a:t>
            </a:r>
          </a:p>
          <a:p>
            <a:r>
              <a:rPr lang="en-GB" sz="1000" dirty="0" smtClean="0">
                <a:solidFill>
                  <a:schemeClr val="tx1"/>
                </a:solidFill>
              </a:rPr>
              <a:t>BILLING_ID : “123456789A”</a:t>
            </a:r>
          </a:p>
          <a:p>
            <a:r>
              <a:rPr lang="en-GB" sz="1000" dirty="0" smtClean="0">
                <a:solidFill>
                  <a:schemeClr val="tx1"/>
                </a:solidFill>
              </a:rPr>
              <a:t>REGION : “</a:t>
            </a:r>
            <a:r>
              <a:rPr lang="en-GB" sz="1000" dirty="0" err="1" smtClean="0">
                <a:solidFill>
                  <a:schemeClr val="tx1"/>
                </a:solidFill>
              </a:rPr>
              <a:t>uksouth</a:t>
            </a:r>
            <a:r>
              <a:rPr lang="en-GB" sz="1000" dirty="0" smtClean="0">
                <a:solidFill>
                  <a:schemeClr val="tx1"/>
                </a:solidFill>
              </a:rPr>
              <a:t>”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18" idx="3"/>
            <a:endCxn id="97" idx="1"/>
          </p:cNvCxnSpPr>
          <p:nvPr/>
        </p:nvCxnSpPr>
        <p:spPr>
          <a:xfrm>
            <a:off x="4616335" y="2775149"/>
            <a:ext cx="33599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8" idx="1"/>
            <a:endCxn id="17" idx="3"/>
          </p:cNvCxnSpPr>
          <p:nvPr/>
        </p:nvCxnSpPr>
        <p:spPr>
          <a:xfrm flipH="1" flipV="1">
            <a:off x="1842628" y="2775148"/>
            <a:ext cx="453612" cy="1"/>
          </a:xfrm>
          <a:prstGeom prst="line">
            <a:avLst/>
          </a:prstGeom>
          <a:ln w="285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27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16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</a:t>
            </a:r>
            <a:r>
              <a:rPr lang="en-GB" dirty="0" smtClean="0"/>
              <a:t>ariables also act as switches on pipeline rules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Terragrunt CI/CD – Deployment Pipeline</a:t>
            </a:r>
            <a:endParaRPr lang="en-GB" dirty="0"/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711278" y="1916266"/>
            <a:ext cx="1665342" cy="230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dirty="0" smtClean="0"/>
              <a:t>API Calls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400" dirty="0" smtClean="0"/>
          </a:p>
        </p:txBody>
      </p:sp>
      <p:sp>
        <p:nvSpPr>
          <p:cNvPr id="96" name="Rectangle 95"/>
          <p:cNvSpPr/>
          <p:nvPr/>
        </p:nvSpPr>
        <p:spPr>
          <a:xfrm>
            <a:off x="681642" y="1886627"/>
            <a:ext cx="5469776" cy="17352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333" y="2482438"/>
            <a:ext cx="585421" cy="58542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909" y="2464880"/>
            <a:ext cx="727719" cy="62053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296240" y="2359513"/>
            <a:ext cx="2320095" cy="8312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solidFill>
                  <a:schemeClr val="tx1"/>
                </a:solidFill>
              </a:rPr>
              <a:t>DEV : “apply</a:t>
            </a:r>
          </a:p>
          <a:p>
            <a:r>
              <a:rPr lang="en-GB" sz="1000" dirty="0" smtClean="0">
                <a:solidFill>
                  <a:schemeClr val="tx1"/>
                </a:solidFill>
              </a:rPr>
              <a:t>TEST : “skip”</a:t>
            </a:r>
          </a:p>
          <a:p>
            <a:r>
              <a:rPr lang="en-GB" sz="1000" dirty="0" smtClean="0">
                <a:solidFill>
                  <a:schemeClr val="tx1"/>
                </a:solidFill>
              </a:rPr>
              <a:t>LIVE : “destroy”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18" idx="3"/>
            <a:endCxn id="97" idx="1"/>
          </p:cNvCxnSpPr>
          <p:nvPr/>
        </p:nvCxnSpPr>
        <p:spPr>
          <a:xfrm>
            <a:off x="4616335" y="2775149"/>
            <a:ext cx="33599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8" idx="1"/>
            <a:endCxn id="17" idx="3"/>
          </p:cNvCxnSpPr>
          <p:nvPr/>
        </p:nvCxnSpPr>
        <p:spPr>
          <a:xfrm flipH="1" flipV="1">
            <a:off x="1842628" y="2775148"/>
            <a:ext cx="453612" cy="1"/>
          </a:xfrm>
          <a:prstGeom prst="line">
            <a:avLst/>
          </a:prstGeom>
          <a:ln w="285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756" y="4427097"/>
            <a:ext cx="61341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81642" y="4069139"/>
            <a:ext cx="11017135" cy="19129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/>
          <p:cNvSpPr/>
          <p:nvPr/>
        </p:nvSpPr>
        <p:spPr>
          <a:xfrm>
            <a:off x="681642" y="1886627"/>
            <a:ext cx="5469776" cy="17352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Terragrunt CI/CD – Deployment Pipeline</a:t>
            </a:r>
            <a:endParaRPr lang="en-GB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6628" y="4807428"/>
            <a:ext cx="699177" cy="683894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6232" y="5007800"/>
            <a:ext cx="683895" cy="683895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4618" y="4794943"/>
            <a:ext cx="683895" cy="68389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0327" y="4597100"/>
            <a:ext cx="683895" cy="683895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8711" y="4807428"/>
            <a:ext cx="702479" cy="683895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8028410" y="4512932"/>
            <a:ext cx="3517653" cy="126631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243" y="4070854"/>
            <a:ext cx="351914" cy="351914"/>
          </a:xfrm>
          <a:prstGeom prst="rect">
            <a:avLst/>
          </a:prstGeom>
        </p:spPr>
      </p:pic>
      <p:sp>
        <p:nvSpPr>
          <p:cNvPr id="70" name="Content Placeholder 2"/>
          <p:cNvSpPr txBox="1">
            <a:spLocks/>
          </p:cNvSpPr>
          <p:nvPr/>
        </p:nvSpPr>
        <p:spPr>
          <a:xfrm>
            <a:off x="10788709" y="4570097"/>
            <a:ext cx="702481" cy="230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000" dirty="0" smtClean="0"/>
              <a:t>Live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dirty="0" smtClean="0"/>
          </a:p>
        </p:txBody>
      </p:sp>
      <p:sp>
        <p:nvSpPr>
          <p:cNvPr id="71" name="Content Placeholder 2"/>
          <p:cNvSpPr txBox="1">
            <a:spLocks/>
          </p:cNvSpPr>
          <p:nvPr/>
        </p:nvSpPr>
        <p:spPr>
          <a:xfrm>
            <a:off x="1270742" y="4081676"/>
            <a:ext cx="1665342" cy="230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dirty="0" smtClean="0"/>
              <a:t>Template Pipeline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400" dirty="0" smtClean="0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9954179" y="4578092"/>
            <a:ext cx="702481" cy="230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000" dirty="0" smtClean="0"/>
              <a:t>Public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dirty="0" smtClean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8405" y="4807428"/>
            <a:ext cx="585421" cy="585421"/>
          </a:xfrm>
          <a:prstGeom prst="rect">
            <a:avLst/>
          </a:prstGeom>
        </p:spPr>
      </p:pic>
      <p:sp>
        <p:nvSpPr>
          <p:cNvPr id="73" name="Content Placeholder 2"/>
          <p:cNvSpPr txBox="1">
            <a:spLocks/>
          </p:cNvSpPr>
          <p:nvPr/>
        </p:nvSpPr>
        <p:spPr>
          <a:xfrm>
            <a:off x="8108128" y="4585932"/>
            <a:ext cx="702481" cy="230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000" dirty="0" err="1" smtClean="0"/>
              <a:t>Env</a:t>
            </a:r>
            <a:r>
              <a:rPr lang="en-GB" sz="1000" dirty="0" smtClean="0"/>
              <a:t> </a:t>
            </a:r>
            <a:r>
              <a:rPr lang="en-GB" sz="1000" dirty="0" err="1" smtClean="0"/>
              <a:t>vars</a:t>
            </a:r>
            <a:endParaRPr lang="en-GB" sz="1000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GB" dirty="0" smtClean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150" y="4803225"/>
            <a:ext cx="699177" cy="68389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754" y="5003597"/>
            <a:ext cx="683895" cy="68389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140" y="4790740"/>
            <a:ext cx="683895" cy="68389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849" y="4592897"/>
            <a:ext cx="683895" cy="68389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0233" y="4803225"/>
            <a:ext cx="702479" cy="683895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>
          <a:xfrm>
            <a:off x="4409932" y="4508729"/>
            <a:ext cx="3517653" cy="1266315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Content Placeholder 2"/>
          <p:cNvSpPr txBox="1">
            <a:spLocks/>
          </p:cNvSpPr>
          <p:nvPr/>
        </p:nvSpPr>
        <p:spPr>
          <a:xfrm>
            <a:off x="7170231" y="4565894"/>
            <a:ext cx="702481" cy="230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000" dirty="0" smtClean="0"/>
              <a:t>Test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dirty="0" smtClean="0"/>
          </a:p>
        </p:txBody>
      </p:sp>
      <p:sp>
        <p:nvSpPr>
          <p:cNvPr id="81" name="Content Placeholder 2"/>
          <p:cNvSpPr txBox="1">
            <a:spLocks/>
          </p:cNvSpPr>
          <p:nvPr/>
        </p:nvSpPr>
        <p:spPr>
          <a:xfrm>
            <a:off x="6335701" y="4573889"/>
            <a:ext cx="702481" cy="230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000" dirty="0" smtClean="0"/>
              <a:t>Public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dirty="0" smtClean="0"/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9927" y="4803225"/>
            <a:ext cx="585421" cy="585421"/>
          </a:xfrm>
          <a:prstGeom prst="rect">
            <a:avLst/>
          </a:prstGeom>
        </p:spPr>
      </p:pic>
      <p:sp>
        <p:nvSpPr>
          <p:cNvPr id="83" name="Content Placeholder 2"/>
          <p:cNvSpPr txBox="1">
            <a:spLocks/>
          </p:cNvSpPr>
          <p:nvPr/>
        </p:nvSpPr>
        <p:spPr>
          <a:xfrm>
            <a:off x="4489650" y="4581729"/>
            <a:ext cx="702481" cy="230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000" dirty="0" err="1" smtClean="0"/>
              <a:t>Env</a:t>
            </a:r>
            <a:r>
              <a:rPr lang="en-GB" sz="1000" dirty="0" smtClean="0"/>
              <a:t> </a:t>
            </a:r>
            <a:r>
              <a:rPr lang="en-GB" sz="1000" dirty="0" err="1" smtClean="0"/>
              <a:t>vars</a:t>
            </a:r>
            <a:endParaRPr lang="en-GB" sz="1000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GB" dirty="0" smtClean="0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689" y="4810629"/>
            <a:ext cx="699177" cy="683894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293" y="5011001"/>
            <a:ext cx="683895" cy="683895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679" y="4798144"/>
            <a:ext cx="683895" cy="683895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388" y="4600301"/>
            <a:ext cx="683895" cy="683895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6772" y="4810629"/>
            <a:ext cx="702479" cy="683895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826471" y="4516133"/>
            <a:ext cx="3517653" cy="1266315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Content Placeholder 2"/>
          <p:cNvSpPr txBox="1">
            <a:spLocks/>
          </p:cNvSpPr>
          <p:nvPr/>
        </p:nvSpPr>
        <p:spPr>
          <a:xfrm>
            <a:off x="3586770" y="4573298"/>
            <a:ext cx="702481" cy="230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000" dirty="0" smtClean="0"/>
              <a:t>Dev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dirty="0" smtClean="0"/>
          </a:p>
        </p:txBody>
      </p:sp>
      <p:sp>
        <p:nvSpPr>
          <p:cNvPr id="91" name="Content Placeholder 2"/>
          <p:cNvSpPr txBox="1">
            <a:spLocks/>
          </p:cNvSpPr>
          <p:nvPr/>
        </p:nvSpPr>
        <p:spPr>
          <a:xfrm>
            <a:off x="2752240" y="4581293"/>
            <a:ext cx="702481" cy="230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000" dirty="0" smtClean="0"/>
              <a:t>Public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dirty="0" smtClean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466" y="4810629"/>
            <a:ext cx="585421" cy="585421"/>
          </a:xfrm>
          <a:prstGeom prst="rect">
            <a:avLst/>
          </a:prstGeom>
        </p:spPr>
      </p:pic>
      <p:sp>
        <p:nvSpPr>
          <p:cNvPr id="93" name="Content Placeholder 2"/>
          <p:cNvSpPr txBox="1">
            <a:spLocks/>
          </p:cNvSpPr>
          <p:nvPr/>
        </p:nvSpPr>
        <p:spPr>
          <a:xfrm>
            <a:off x="906189" y="4589133"/>
            <a:ext cx="702481" cy="230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000" dirty="0" err="1" smtClean="0"/>
              <a:t>Env</a:t>
            </a:r>
            <a:r>
              <a:rPr lang="en-GB" sz="1000" dirty="0" smtClean="0"/>
              <a:t> </a:t>
            </a:r>
            <a:r>
              <a:rPr lang="en-GB" sz="1000" dirty="0" err="1" smtClean="0"/>
              <a:t>vars</a:t>
            </a:r>
            <a:endParaRPr lang="en-GB" sz="1000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GB" dirty="0" smtClean="0"/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711278" y="1916266"/>
            <a:ext cx="1665342" cy="230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dirty="0" smtClean="0"/>
              <a:t>API Calls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400" dirty="0" smtClean="0"/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2333" y="2482438"/>
            <a:ext cx="585421" cy="58542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4909" y="2464880"/>
            <a:ext cx="727719" cy="62053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296240" y="2359513"/>
            <a:ext cx="2320095" cy="8312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GB" sz="1000" dirty="0" smtClean="0">
                <a:solidFill>
                  <a:schemeClr val="tx1"/>
                </a:solidFill>
              </a:rPr>
              <a:t>Create new project from template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000" dirty="0" smtClean="0">
                <a:solidFill>
                  <a:schemeClr val="tx1"/>
                </a:solidFill>
              </a:rPr>
              <a:t>Pipeline variables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000" dirty="0" smtClean="0">
                <a:solidFill>
                  <a:schemeClr val="tx1"/>
                </a:solidFill>
              </a:rPr>
              <a:t>Run pipeline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18" idx="3"/>
            <a:endCxn id="97" idx="1"/>
          </p:cNvCxnSpPr>
          <p:nvPr/>
        </p:nvCxnSpPr>
        <p:spPr>
          <a:xfrm>
            <a:off x="4616335" y="2775149"/>
            <a:ext cx="33599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8" idx="1"/>
            <a:endCxn id="17" idx="3"/>
          </p:cNvCxnSpPr>
          <p:nvPr/>
        </p:nvCxnSpPr>
        <p:spPr>
          <a:xfrm flipH="1" flipV="1">
            <a:off x="1842628" y="2775148"/>
            <a:ext cx="453612" cy="1"/>
          </a:xfrm>
          <a:prstGeom prst="line">
            <a:avLst/>
          </a:prstGeom>
          <a:ln w="2857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364" y="4498706"/>
            <a:ext cx="231953" cy="224647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9241" y="4483898"/>
            <a:ext cx="231953" cy="224647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7303" y="4492304"/>
            <a:ext cx="231953" cy="22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1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508000"/>
            <a:ext cx="9525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7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 think you should..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99538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K8S infra module with on/off switch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Separate K8S repo with Flux using </a:t>
            </a:r>
            <a:r>
              <a:rPr lang="en-GB" dirty="0" smtClean="0"/>
              <a:t>Terraform for </a:t>
            </a:r>
            <a:r>
              <a:rPr lang="en-GB" dirty="0" err="1" smtClean="0"/>
              <a:t>GitOps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Thorough </a:t>
            </a:r>
            <a:r>
              <a:rPr lang="en-GB" dirty="0" err="1" smtClean="0"/>
              <a:t>Pytest</a:t>
            </a:r>
            <a:r>
              <a:rPr lang="en-GB" dirty="0" smtClean="0"/>
              <a:t> Integration testing in CI/CD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Consolidate API calls using Flask or API gateway and Azure functions</a:t>
            </a:r>
          </a:p>
        </p:txBody>
      </p:sp>
    </p:spTree>
    <p:extLst>
      <p:ext uri="{BB962C8B-B14F-4D97-AF65-F5344CB8AC3E}">
        <p14:creationId xmlns:p14="http://schemas.microsoft.com/office/powerpoint/2010/main" val="239137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508000"/>
            <a:ext cx="9525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1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Looks great, but could we…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962275" y="1690688"/>
            <a:ext cx="8137987" cy="444817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dirty="0" smtClean="0"/>
              <a:t>Share common variables?</a:t>
            </a:r>
          </a:p>
          <a:p>
            <a:endParaRPr lang="en-GB" dirty="0" smtClean="0"/>
          </a:p>
          <a:p>
            <a:r>
              <a:rPr lang="en-GB" dirty="0" smtClean="0"/>
              <a:t>Use string interpolation in </a:t>
            </a:r>
            <a:r>
              <a:rPr lang="en-GB" b="1" dirty="0" smtClean="0">
                <a:solidFill>
                  <a:srgbClr val="FF0000"/>
                </a:solidFill>
              </a:rPr>
              <a:t>providers.tf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FF0000"/>
                </a:solidFill>
              </a:rPr>
              <a:t>.</a:t>
            </a:r>
            <a:r>
              <a:rPr lang="en-GB" b="1" dirty="0" err="1" smtClean="0">
                <a:solidFill>
                  <a:srgbClr val="FF0000"/>
                </a:solidFill>
              </a:rPr>
              <a:t>tfvars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b="1" dirty="0" smtClean="0">
                <a:solidFill>
                  <a:srgbClr val="FF0000"/>
                </a:solidFill>
              </a:rPr>
              <a:t>backend.tf</a:t>
            </a:r>
            <a:r>
              <a:rPr lang="en-GB" dirty="0" smtClean="0"/>
              <a:t> </a:t>
            </a:r>
            <a:r>
              <a:rPr lang="en-GB" dirty="0" smtClean="0"/>
              <a:t>configuration?</a:t>
            </a:r>
          </a:p>
          <a:p>
            <a:endParaRPr lang="en-GB" dirty="0" smtClean="0"/>
          </a:p>
          <a:p>
            <a:r>
              <a:rPr lang="en-GB" dirty="0" smtClean="0"/>
              <a:t>Avoid repetition of </a:t>
            </a:r>
            <a:r>
              <a:rPr lang="en-GB" b="1" dirty="0" smtClean="0">
                <a:solidFill>
                  <a:srgbClr val="FF0000"/>
                </a:solidFill>
              </a:rPr>
              <a:t>main.tf etc</a:t>
            </a:r>
            <a:r>
              <a:rPr lang="en-GB" dirty="0" smtClean="0"/>
              <a:t>. in each folder?</a:t>
            </a:r>
          </a:p>
          <a:p>
            <a:endParaRPr lang="en-GB" dirty="0" smtClean="0"/>
          </a:p>
          <a:p>
            <a:r>
              <a:rPr lang="en-GB" dirty="0" smtClean="0"/>
              <a:t>Find a way to scale to multiple modules?</a:t>
            </a:r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1240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4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390" y="1897922"/>
            <a:ext cx="9402513" cy="341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1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327" y="1409700"/>
            <a:ext cx="4407891" cy="40678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711" y="1931172"/>
            <a:ext cx="2600674" cy="94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9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5194</TotalTime>
  <Words>2437</Words>
  <Application>Microsoft Office PowerPoint</Application>
  <PresentationFormat>Widescreen</PresentationFormat>
  <Paragraphs>521</Paragraphs>
  <Slides>69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Arial</vt:lpstr>
      <vt:lpstr>Calibri</vt:lpstr>
      <vt:lpstr>Calibri Light</vt:lpstr>
      <vt:lpstr>Courier New</vt:lpstr>
      <vt:lpstr>Office Theme</vt:lpstr>
      <vt:lpstr>PowerPoint Presentation</vt:lpstr>
      <vt:lpstr>Agenda</vt:lpstr>
      <vt:lpstr>PowerPoint Presentation</vt:lpstr>
      <vt:lpstr>Create a sub in Dev</vt:lpstr>
      <vt:lpstr>Scale out and create a sub in Test</vt:lpstr>
      <vt:lpstr>Scale out further and create a sub in Live</vt:lpstr>
      <vt:lpstr>Looks great, but could we…</vt:lpstr>
      <vt:lpstr>PowerPoint Presentation</vt:lpstr>
      <vt:lpstr>PowerPoint Presentation</vt:lpstr>
      <vt:lpstr>PowerPoint Presentation</vt:lpstr>
      <vt:lpstr>PowerPoint Presentation</vt:lpstr>
      <vt:lpstr>What is Terragrunt?</vt:lpstr>
      <vt:lpstr>What is Terragrunt?</vt:lpstr>
      <vt:lpstr>What is Terragrunt?</vt:lpstr>
      <vt:lpstr>PowerPoint Presentation</vt:lpstr>
      <vt:lpstr>The same sub project in Terragrunt</vt:lpstr>
      <vt:lpstr>The same sub project in Terragrunt</vt:lpstr>
      <vt:lpstr>The same sub project in Terragrunt</vt:lpstr>
      <vt:lpstr>The same sub project in Terragrunt</vt:lpstr>
      <vt:lpstr>The same sub project in Terragrunt</vt:lpstr>
      <vt:lpstr>Child file</vt:lpstr>
      <vt:lpstr>Child file</vt:lpstr>
      <vt:lpstr>Child file</vt:lpstr>
      <vt:lpstr>Child file</vt:lpstr>
      <vt:lpstr>Root file</vt:lpstr>
      <vt:lpstr>Root file</vt:lpstr>
      <vt:lpstr>Root file</vt:lpstr>
      <vt:lpstr>Configuration file</vt:lpstr>
      <vt:lpstr>Configuration file</vt:lpstr>
      <vt:lpstr>Configuration file</vt:lpstr>
      <vt:lpstr>Configuration file</vt:lpstr>
      <vt:lpstr>Configuration file</vt:lpstr>
      <vt:lpstr>A note on path based functions</vt:lpstr>
      <vt:lpstr>A note on path based functions</vt:lpstr>
      <vt:lpstr>Using path based functions</vt:lpstr>
      <vt:lpstr>Generate Blocks</vt:lpstr>
      <vt:lpstr>Generate Blocks</vt:lpstr>
      <vt:lpstr>Generate Blocks</vt:lpstr>
      <vt:lpstr>PowerPoint Presentation</vt:lpstr>
      <vt:lpstr>Landing Zone</vt:lpstr>
      <vt:lpstr>Landing Zone</vt:lpstr>
      <vt:lpstr>Landing Zone</vt:lpstr>
      <vt:lpstr>Landing Zone</vt:lpstr>
      <vt:lpstr>Tags</vt:lpstr>
      <vt:lpstr>Tags</vt:lpstr>
      <vt:lpstr>Tags</vt:lpstr>
      <vt:lpstr>PowerPoint Presentation</vt:lpstr>
      <vt:lpstr>Pipeline automation</vt:lpstr>
      <vt:lpstr>Pipeline automation</vt:lpstr>
      <vt:lpstr>Pipeline automation</vt:lpstr>
      <vt:lpstr>Pipeline automation</vt:lpstr>
      <vt:lpstr>Pipeline automation</vt:lpstr>
      <vt:lpstr>Imperfections</vt:lpstr>
      <vt:lpstr>Imperfections</vt:lpstr>
      <vt:lpstr>PowerPoint Presentation</vt:lpstr>
      <vt:lpstr>Terragrunt CI/CD – Development Pipeline</vt:lpstr>
      <vt:lpstr>Terragrunt CI/CD – Development Pipeline</vt:lpstr>
      <vt:lpstr>Terragrunt CI/CD – Development Pipeline</vt:lpstr>
      <vt:lpstr>Terragrunt CI/CD – Development Pipeline</vt:lpstr>
      <vt:lpstr>Terragrunt CI/CD – Development Pipeline</vt:lpstr>
      <vt:lpstr>Terragrunt CI/CD – Development Pipeline</vt:lpstr>
      <vt:lpstr>Terragrunt CI/CD – Development Pipeline</vt:lpstr>
      <vt:lpstr>Terragrunt CI/CD – Deployment Pipeline</vt:lpstr>
      <vt:lpstr>Terragrunt CI/CD – Deployment Pipeline</vt:lpstr>
      <vt:lpstr>Terragrunt CI/CD – Deployment Pipeline</vt:lpstr>
      <vt:lpstr>Terragrunt CI/CD – Deployment Pipeline</vt:lpstr>
      <vt:lpstr>PowerPoint Presentation</vt:lpstr>
      <vt:lpstr>I think you should..</vt:lpstr>
      <vt:lpstr>PowerPoint Presentation</vt:lpstr>
    </vt:vector>
  </TitlesOfParts>
  <Company>Thales UK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Hill, David Kenneth</dc:creator>
  <cp:lastModifiedBy>Hill, David Kenneth</cp:lastModifiedBy>
  <cp:revision>121</cp:revision>
  <dcterms:created xsi:type="dcterms:W3CDTF">2023-12-08T10:13:30Z</dcterms:created>
  <dcterms:modified xsi:type="dcterms:W3CDTF">2023-12-14T17:02:24Z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4c9cc36-7289-4c96-81d0-25ee8eefd11d_Enabled">
    <vt:lpwstr>true</vt:lpwstr>
  </property>
  <property fmtid="{D5CDD505-2E9C-101B-9397-08002B2CF9AE}" pid="3" name="MSIP_Label_64c9cc36-7289-4c96-81d0-25ee8eefd11d_SetDate">
    <vt:lpwstr>2023-12-14T17:02:23Z</vt:lpwstr>
  </property>
  <property fmtid="{D5CDD505-2E9C-101B-9397-08002B2CF9AE}" pid="4" name="MSIP_Label_64c9cc36-7289-4c96-81d0-25ee8eefd11d_Method">
    <vt:lpwstr>Privileged</vt:lpwstr>
  </property>
  <property fmtid="{D5CDD505-2E9C-101B-9397-08002B2CF9AE}" pid="5" name="MSIP_Label_64c9cc36-7289-4c96-81d0-25ee8eefd11d_Name">
    <vt:lpwstr>THALES-CORE-01</vt:lpwstr>
  </property>
  <property fmtid="{D5CDD505-2E9C-101B-9397-08002B2CF9AE}" pid="6" name="MSIP_Label_64c9cc36-7289-4c96-81d0-25ee8eefd11d_SiteId">
    <vt:lpwstr>6e603289-5e46-4e26-ac7c-03a85420a9a5</vt:lpwstr>
  </property>
  <property fmtid="{D5CDD505-2E9C-101B-9397-08002B2CF9AE}" pid="7" name="MSIP_Label_64c9cc36-7289-4c96-81d0-25ee8eefd11d_ActionId">
    <vt:lpwstr>432358a6-fe93-4173-8796-baf747615276</vt:lpwstr>
  </property>
  <property fmtid="{D5CDD505-2E9C-101B-9397-08002B2CF9AE}" pid="8" name="MSIP_Label_64c9cc36-7289-4c96-81d0-25ee8eefd11d_ContentBits">
    <vt:lpwstr>3</vt:lpwstr>
  </property>
  <property fmtid="{D5CDD505-2E9C-101B-9397-08002B2CF9AE}" pid="9" name="Thales-Sensitivity">
    <vt:lpwstr>{TGOPEN}</vt:lpwstr>
  </property>
</Properties>
</file>