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68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16 December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16 December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16 December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16 December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16 December 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16 December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16 December 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16 December 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16 December 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16 December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16 December 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16 December 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000" dirty="0" err="1">
                <a:solidFill>
                  <a:srgbClr val="0000FF"/>
                </a:solidFill>
              </a:rPr>
              <a:t>www.lendingclub.com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DATA SCIENCE final project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DAVID LEADSOM DECEMBER 2018</a:t>
            </a:r>
          </a:p>
        </p:txBody>
      </p:sp>
    </p:spTree>
    <p:extLst>
      <p:ext uri="{BB962C8B-B14F-4D97-AF65-F5344CB8AC3E}">
        <p14:creationId xmlns:p14="http://schemas.microsoft.com/office/powerpoint/2010/main" val="313793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LOAN CHARACTERISTICS &amp;</a:t>
            </a:r>
            <a:br>
              <a:rPr lang="en-US" dirty="0" smtClean="0"/>
            </a:br>
            <a:r>
              <a:rPr lang="en-US" dirty="0" smtClean="0"/>
              <a:t>LOAN PERFORMANCE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3733800" cy="47183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Peer to peer lending</a:t>
            </a:r>
          </a:p>
          <a:p>
            <a:pPr lvl="1"/>
            <a:r>
              <a:rPr lang="en-US" sz="1800" dirty="0" smtClean="0"/>
              <a:t>Think </a:t>
            </a:r>
            <a:r>
              <a:rPr lang="en-US" sz="1800" dirty="0" err="1" smtClean="0"/>
              <a:t>Airbnb</a:t>
            </a:r>
            <a:r>
              <a:rPr lang="en-US" sz="1800" dirty="0"/>
              <a:t> </a:t>
            </a:r>
            <a:r>
              <a:rPr lang="en-US" sz="1800" dirty="0" smtClean="0"/>
              <a:t>but instead of disrupting hotels &gt;&gt;&gt; banks</a:t>
            </a:r>
            <a:endParaRPr lang="en-US" dirty="0"/>
          </a:p>
          <a:p>
            <a:pPr lvl="1"/>
            <a:r>
              <a:rPr lang="en-US" sz="1800" dirty="0" smtClean="0"/>
              <a:t>Borrowers meet lenders</a:t>
            </a:r>
          </a:p>
          <a:p>
            <a:r>
              <a:rPr lang="en-US" dirty="0" smtClean="0"/>
              <a:t>Borrowers</a:t>
            </a:r>
          </a:p>
          <a:p>
            <a:pPr lvl="1"/>
            <a:r>
              <a:rPr lang="en-US" sz="1800" dirty="0" smtClean="0"/>
              <a:t>Consolidate debt / </a:t>
            </a:r>
            <a:r>
              <a:rPr lang="en-US" sz="1800" dirty="0" err="1" smtClean="0"/>
              <a:t>Ccards</a:t>
            </a:r>
            <a:endParaRPr lang="en-US" sz="1800" dirty="0" smtClean="0"/>
          </a:p>
          <a:p>
            <a:pPr lvl="1"/>
            <a:r>
              <a:rPr lang="en-US" sz="1800" dirty="0" smtClean="0"/>
              <a:t>Business needs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Borrower profile is collected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Repay loan or default</a:t>
            </a:r>
            <a:endParaRPr lang="en-US" sz="14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Lenders</a:t>
            </a:r>
            <a:endParaRPr lang="en-US" dirty="0"/>
          </a:p>
          <a:p>
            <a:pPr lvl="1"/>
            <a:r>
              <a:rPr lang="en-US" sz="1800" dirty="0" smtClean="0"/>
              <a:t>High </a:t>
            </a:r>
            <a:r>
              <a:rPr lang="en-US" sz="1800" u="sng" dirty="0" smtClean="0"/>
              <a:t>projected</a:t>
            </a:r>
            <a:r>
              <a:rPr lang="en-US" sz="1800" dirty="0" smtClean="0"/>
              <a:t> rate of return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Can we model and predict repayment likely 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Increase rate of returns?</a:t>
            </a:r>
          </a:p>
          <a:p>
            <a:pPr lvl="1"/>
            <a:endParaRPr lang="en-US" sz="1800" dirty="0" smtClean="0"/>
          </a:p>
        </p:txBody>
      </p:sp>
      <p:pic>
        <p:nvPicPr>
          <p:cNvPr id="7" name="Picture 6" descr="Screenshot 2018-12-15 at 9.42.1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6"/>
          <a:stretch/>
        </p:blipFill>
        <p:spPr>
          <a:xfrm>
            <a:off x="4495801" y="4243400"/>
            <a:ext cx="4191000" cy="2130113"/>
          </a:xfrm>
          <a:prstGeom prst="rect">
            <a:avLst/>
          </a:prstGeom>
        </p:spPr>
      </p:pic>
      <p:pic>
        <p:nvPicPr>
          <p:cNvPr id="9" name="Picture 8" descr="Screenshot 2018-12-15 at 9.43.5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6"/>
          <a:stretch/>
        </p:blipFill>
        <p:spPr>
          <a:xfrm>
            <a:off x="4495801" y="2275118"/>
            <a:ext cx="4191000" cy="1719285"/>
          </a:xfrm>
          <a:prstGeom prst="rect">
            <a:avLst/>
          </a:prstGeom>
        </p:spPr>
      </p:pic>
      <p:sp>
        <p:nvSpPr>
          <p:cNvPr id="10" name="Content Placeholder 5"/>
          <p:cNvSpPr>
            <a:spLocks noGrp="1"/>
          </p:cNvSpPr>
          <p:nvPr>
            <p:ph sz="half" idx="1"/>
          </p:nvPr>
        </p:nvSpPr>
        <p:spPr>
          <a:xfrm>
            <a:off x="4495800" y="1673352"/>
            <a:ext cx="3733800" cy="4718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www.lendingclub.com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502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SET 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3733800" cy="47183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Basic data analysis</a:t>
            </a:r>
          </a:p>
          <a:p>
            <a:pPr lvl="1"/>
            <a:r>
              <a:rPr lang="en-US" sz="1800" dirty="0" smtClean="0"/>
              <a:t>900k loans 74 fields</a:t>
            </a:r>
          </a:p>
          <a:p>
            <a:pPr lvl="2"/>
            <a:r>
              <a:rPr lang="en-US" sz="1400" dirty="0" smtClean="0"/>
              <a:t>Cumbersome (random 20%)</a:t>
            </a:r>
          </a:p>
          <a:p>
            <a:pPr lvl="1"/>
            <a:r>
              <a:rPr lang="x-none" sz="1800" dirty="0" smtClean="0"/>
              <a:t>Missing data</a:t>
            </a:r>
          </a:p>
          <a:p>
            <a:pPr lvl="1"/>
            <a:r>
              <a:rPr lang="x-none" sz="1800" dirty="0" smtClean="0"/>
              <a:t>++ categorical variables</a:t>
            </a:r>
          </a:p>
          <a:p>
            <a:pPr lvl="2"/>
            <a:r>
              <a:rPr lang="x-none" sz="1400" dirty="0" smtClean="0"/>
              <a:t>State, job title, month, grade, amt</a:t>
            </a:r>
            <a:endParaRPr lang="en-US" sz="1400" dirty="0" smtClean="0"/>
          </a:p>
          <a:p>
            <a:r>
              <a:rPr lang="en-US" dirty="0" smtClean="0"/>
              <a:t>Interest rate</a:t>
            </a:r>
          </a:p>
          <a:p>
            <a:pPr lvl="1"/>
            <a:r>
              <a:rPr lang="x-none" sz="1800" dirty="0" smtClean="0"/>
              <a:t>A function of the borrower risk</a:t>
            </a:r>
          </a:p>
          <a:p>
            <a:pPr lvl="1"/>
            <a:r>
              <a:rPr lang="x-none" sz="1800" dirty="0" smtClean="0"/>
              <a:t>Appealing indicator but it will bring in colinearity to model</a:t>
            </a:r>
          </a:p>
          <a:p>
            <a:pPr lvl="2"/>
            <a:r>
              <a:rPr lang="en-US" sz="1400" dirty="0" smtClean="0"/>
              <a:t>E</a:t>
            </a:r>
            <a:r>
              <a:rPr lang="x-none" sz="1400" dirty="0" smtClean="0"/>
              <a:t>g low grade = high rate</a:t>
            </a:r>
            <a:endParaRPr lang="en-US" sz="1400" dirty="0" smtClean="0"/>
          </a:p>
          <a:p>
            <a:r>
              <a:rPr lang="en-US" dirty="0" smtClean="0"/>
              <a:t>Loan Status</a:t>
            </a:r>
            <a:endParaRPr lang="en-US" dirty="0"/>
          </a:p>
          <a:p>
            <a:pPr lvl="1"/>
            <a:r>
              <a:rPr lang="x-none" sz="1800" dirty="0"/>
              <a:t>10 category of loan status</a:t>
            </a:r>
          </a:p>
          <a:p>
            <a:pPr lvl="2"/>
            <a:r>
              <a:rPr lang="x-none" sz="1400" dirty="0"/>
              <a:t>We care about 1 outcome</a:t>
            </a:r>
          </a:p>
          <a:p>
            <a:pPr lvl="1"/>
            <a:endParaRPr lang="en-US" sz="1800" dirty="0" smtClean="0"/>
          </a:p>
        </p:txBody>
      </p:sp>
      <p:sp>
        <p:nvSpPr>
          <p:cNvPr id="10" name="Content Placeholder 5"/>
          <p:cNvSpPr>
            <a:spLocks noGrp="1"/>
          </p:cNvSpPr>
          <p:nvPr>
            <p:ph sz="half" idx="1"/>
          </p:nvPr>
        </p:nvSpPr>
        <p:spPr>
          <a:xfrm>
            <a:off x="4495800" y="1673352"/>
            <a:ext cx="3733800" cy="4718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www.lendingclub.com</a:t>
            </a:r>
            <a:endParaRPr lang="en-US" sz="20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400" dirty="0" smtClean="0"/>
              <a:t>Continuous </a:t>
            </a:r>
          </a:p>
          <a:p>
            <a:pPr marL="0" indent="0">
              <a:buNone/>
            </a:pPr>
            <a:r>
              <a:rPr lang="en-US" sz="1400" dirty="0" smtClean="0"/>
              <a:t>variables </a:t>
            </a:r>
          </a:p>
          <a:p>
            <a:pPr marL="0" indent="0">
              <a:buNone/>
            </a:pPr>
            <a:r>
              <a:rPr lang="en-US" sz="1400" dirty="0" smtClean="0"/>
              <a:t>generally have </a:t>
            </a:r>
          </a:p>
          <a:p>
            <a:pPr marL="0" indent="0">
              <a:buNone/>
            </a:pPr>
            <a:r>
              <a:rPr lang="en-US" sz="1400" dirty="0"/>
              <a:t>c</a:t>
            </a:r>
            <a:r>
              <a:rPr lang="en-US" sz="1400" dirty="0" smtClean="0"/>
              <a:t>orrelation poor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Colinearity</a:t>
            </a:r>
            <a:r>
              <a:rPr lang="en-US" sz="1400" dirty="0" smtClean="0"/>
              <a:t> again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 smtClean="0"/>
              <a:t>eg</a:t>
            </a:r>
            <a:r>
              <a:rPr lang="en-US" sz="1400" dirty="0" smtClean="0"/>
              <a:t> </a:t>
            </a:r>
            <a:r>
              <a:rPr lang="x-none" sz="1400" dirty="0" smtClean="0"/>
              <a:t>recovery fees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State </a:t>
            </a:r>
            <a:r>
              <a:rPr lang="mr-IN" sz="1400" dirty="0" smtClean="0"/>
              <a:t>–</a:t>
            </a:r>
            <a:r>
              <a:rPr lang="en-US" sz="1400" dirty="0" smtClean="0"/>
              <a:t> 52 unique objects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4523606"/>
            <a:ext cx="3505200" cy="1791547"/>
          </a:xfrm>
          <a:prstGeom prst="rect">
            <a:avLst/>
          </a:prstGeom>
        </p:spPr>
      </p:pic>
      <p:pic>
        <p:nvPicPr>
          <p:cNvPr id="13" name="Picture 12" descr="Screenshot 2018-12-15 at 10.29.41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9"/>
          <a:stretch/>
        </p:blipFill>
        <p:spPr>
          <a:xfrm>
            <a:off x="5895266" y="2216053"/>
            <a:ext cx="1968035" cy="160882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5125686" y="3457687"/>
            <a:ext cx="2065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95266" y="2876306"/>
            <a:ext cx="17550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23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SELECTION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199" y="1673352"/>
            <a:ext cx="4377777" cy="5184648"/>
          </a:xfrm>
        </p:spPr>
        <p:txBody>
          <a:bodyPr>
            <a:normAutofit/>
          </a:bodyPr>
          <a:lstStyle/>
          <a:p>
            <a:r>
              <a:rPr lang="en-US" dirty="0" smtClean="0"/>
              <a:t>Continuous variables</a:t>
            </a:r>
          </a:p>
          <a:p>
            <a:pPr lvl="1"/>
            <a:r>
              <a:rPr lang="en-US" sz="1800" dirty="0" smtClean="0"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800" dirty="0" smtClean="0"/>
              <a:t>Income / DTI has an impact</a:t>
            </a:r>
          </a:p>
          <a:p>
            <a:pPr lvl="1"/>
            <a:r>
              <a:rPr lang="en-US" sz="1800" dirty="0" smtClean="0">
                <a:latin typeface="Zapf Dingbats"/>
                <a:ea typeface="Zapf Dingbats"/>
                <a:cs typeface="Zapf Dingbats"/>
                <a:sym typeface="Zapf Dingbats"/>
              </a:rPr>
              <a:t>✗ </a:t>
            </a:r>
            <a:r>
              <a:rPr lang="en-US" sz="1800" dirty="0" smtClean="0">
                <a:sym typeface="Zapf Dingbats"/>
              </a:rPr>
              <a:t>Loan a</a:t>
            </a:r>
            <a:r>
              <a:rPr lang="en-US" sz="1800" dirty="0" smtClean="0"/>
              <a:t>mount does not </a:t>
            </a:r>
          </a:p>
          <a:p>
            <a:r>
              <a:rPr lang="x-none" dirty="0" smtClean="0"/>
              <a:t>Categorical variables</a:t>
            </a:r>
            <a:endParaRPr lang="en-US" dirty="0" smtClean="0"/>
          </a:p>
          <a:p>
            <a:pPr lvl="1"/>
            <a:r>
              <a:rPr lang="x-none" sz="1800" dirty="0" smtClean="0"/>
              <a:t>Loan tenor</a:t>
            </a:r>
          </a:p>
          <a:p>
            <a:pPr lvl="1"/>
            <a:endParaRPr lang="x-none" sz="1400" dirty="0" smtClean="0"/>
          </a:p>
          <a:p>
            <a:pPr lvl="1"/>
            <a:r>
              <a:rPr lang="x-none" sz="1800" dirty="0" smtClean="0"/>
              <a:t>State</a:t>
            </a:r>
          </a:p>
          <a:p>
            <a:pPr lvl="1"/>
            <a:endParaRPr lang="x-none" sz="1800" dirty="0"/>
          </a:p>
          <a:p>
            <a:pPr lvl="1"/>
            <a:endParaRPr lang="x-none" sz="1800" dirty="0" smtClean="0"/>
          </a:p>
          <a:p>
            <a:pPr lvl="1"/>
            <a:r>
              <a:rPr lang="x-none" sz="1800" dirty="0" smtClean="0"/>
              <a:t>Models like numbers</a:t>
            </a:r>
            <a:endParaRPr lang="x-none" sz="1800" dirty="0"/>
          </a:p>
          <a:p>
            <a:pPr lvl="1"/>
            <a:r>
              <a:rPr lang="x-none" sz="1800" dirty="0" smtClean="0"/>
              <a:t>Computers really like 1 and 0</a:t>
            </a:r>
            <a:endParaRPr lang="x-none" sz="1800" dirty="0"/>
          </a:p>
          <a:p>
            <a:pPr lvl="1"/>
            <a:r>
              <a:rPr lang="en-US" sz="1600" dirty="0" err="1"/>
              <a:t>e</a:t>
            </a:r>
            <a:r>
              <a:rPr lang="en-US" sz="1600" dirty="0" err="1" smtClean="0"/>
              <a:t>g</a:t>
            </a:r>
            <a:r>
              <a:rPr lang="en-US" sz="1600" dirty="0" smtClean="0"/>
              <a:t> 36month = 1 or 0   CA = 1 or 0</a:t>
            </a:r>
          </a:p>
          <a:p>
            <a:r>
              <a:rPr lang="en-US" dirty="0" smtClean="0"/>
              <a:t>Loan Status</a:t>
            </a:r>
            <a:endParaRPr lang="en-US" dirty="0"/>
          </a:p>
          <a:p>
            <a:pPr lvl="1"/>
            <a:r>
              <a:rPr lang="x-none" sz="1800" dirty="0" smtClean="0"/>
              <a:t>Good loan = paid &amp; current = 1 or 0</a:t>
            </a:r>
          </a:p>
          <a:p>
            <a:pPr lvl="1"/>
            <a:endParaRPr lang="x-none" sz="1400" dirty="0"/>
          </a:p>
          <a:p>
            <a:pPr lvl="1"/>
            <a:endParaRPr lang="en-US" sz="1800" dirty="0" smtClean="0"/>
          </a:p>
        </p:txBody>
      </p:sp>
      <p:sp>
        <p:nvSpPr>
          <p:cNvPr id="10" name="Content Placeholder 5"/>
          <p:cNvSpPr>
            <a:spLocks noGrp="1"/>
          </p:cNvSpPr>
          <p:nvPr>
            <p:ph sz="half" idx="1"/>
          </p:nvPr>
        </p:nvSpPr>
        <p:spPr>
          <a:xfrm>
            <a:off x="4495800" y="1673352"/>
            <a:ext cx="3733800" cy="4718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www.lendingclub.com</a:t>
            </a:r>
            <a:endParaRPr lang="en-US" sz="20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x-none" sz="1400" dirty="0" smtClean="0"/>
              <a:t>Variable impact on loan outcome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latin typeface="Zapf Dingbats"/>
                <a:ea typeface="Zapf Dingbats"/>
                <a:cs typeface="Zapf Dingbats"/>
                <a:sym typeface="Zapf Dingbats"/>
              </a:rPr>
              <a:t>                    ✓                               ✗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Outcome</a:t>
            </a:r>
            <a:endParaRPr lang="en-US" sz="1400" dirty="0"/>
          </a:p>
        </p:txBody>
      </p:sp>
      <p:pic>
        <p:nvPicPr>
          <p:cNvPr id="8" name="Picture 7" descr="Screenshot 2018-12-15 at 10.17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56" y="4476072"/>
            <a:ext cx="3443995" cy="213714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834977" y="4476072"/>
            <a:ext cx="853663" cy="1915584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59132" y="5596082"/>
            <a:ext cx="2541867" cy="46634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581" y="2476358"/>
            <a:ext cx="1769805" cy="1584224"/>
          </a:xfrm>
          <a:prstGeom prst="rect">
            <a:avLst/>
          </a:prstGeom>
        </p:spPr>
      </p:pic>
      <p:pic>
        <p:nvPicPr>
          <p:cNvPr id="7" name="Picture 6" descr="Screenshot 2018-12-15 at 10.26.5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70" y="2476359"/>
            <a:ext cx="1579697" cy="1584224"/>
          </a:xfrm>
          <a:prstGeom prst="rect">
            <a:avLst/>
          </a:prstGeom>
        </p:spPr>
      </p:pic>
      <p:pic>
        <p:nvPicPr>
          <p:cNvPr id="12" name="Picture 11" descr="Screenshot 2018-12-15 at 10.43.0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31" y="4314370"/>
            <a:ext cx="3401181" cy="514291"/>
          </a:xfrm>
          <a:prstGeom prst="rect">
            <a:avLst/>
          </a:prstGeom>
        </p:spPr>
      </p:pic>
      <p:pic>
        <p:nvPicPr>
          <p:cNvPr id="13" name="Picture 12" descr="Screenshot 2018-12-15 at 10.43.34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31" y="3756475"/>
            <a:ext cx="3145169" cy="2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7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LIMITATIONS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199" y="1673352"/>
            <a:ext cx="4377777" cy="5184648"/>
          </a:xfrm>
        </p:spPr>
        <p:txBody>
          <a:bodyPr>
            <a:normAutofit/>
          </a:bodyPr>
          <a:lstStyle/>
          <a:p>
            <a:pPr lvl="1"/>
            <a:r>
              <a:rPr lang="en-US" sz="1400" dirty="0" smtClean="0"/>
              <a:t>Vast number of </a:t>
            </a:r>
            <a:r>
              <a:rPr lang="en-US" sz="1400" dirty="0" err="1" smtClean="0"/>
              <a:t>categoricals</a:t>
            </a:r>
            <a:endParaRPr lang="en-US" sz="1400" dirty="0" smtClean="0"/>
          </a:p>
          <a:p>
            <a:pPr lvl="1"/>
            <a:r>
              <a:rPr lang="en-US" sz="1400" dirty="0" smtClean="0"/>
              <a:t>Could not get </a:t>
            </a:r>
            <a:r>
              <a:rPr lang="en-US" sz="1400" dirty="0" err="1" smtClean="0"/>
              <a:t>RidgeRegression</a:t>
            </a:r>
            <a:r>
              <a:rPr lang="en-US" sz="1400" dirty="0" smtClean="0"/>
              <a:t> or Lasso to work for </a:t>
            </a:r>
            <a:r>
              <a:rPr lang="en-US" sz="1400" dirty="0" err="1" smtClean="0"/>
              <a:t>optimising</a:t>
            </a:r>
            <a:r>
              <a:rPr lang="en-US" sz="1400" dirty="0" smtClean="0"/>
              <a:t>  Requesting </a:t>
            </a:r>
            <a:r>
              <a:rPr lang="en-US" sz="1400" dirty="0" err="1" smtClean="0"/>
              <a:t>booleans</a:t>
            </a:r>
            <a:r>
              <a:rPr lang="en-US" sz="1400" dirty="0" smtClean="0"/>
              <a:t> </a:t>
            </a:r>
          </a:p>
          <a:p>
            <a:pPr marL="274320" lvl="1" indent="0">
              <a:buNone/>
            </a:pPr>
            <a:r>
              <a:rPr lang="en-US" sz="1400" dirty="0" smtClean="0"/>
              <a:t>    when already 1 / 0</a:t>
            </a:r>
          </a:p>
          <a:p>
            <a:pPr lvl="1"/>
            <a:r>
              <a:rPr lang="en-US" sz="1400" dirty="0" smtClean="0"/>
              <a:t>Used trial and error and intuitive approach to reduce to 69 columns</a:t>
            </a:r>
          </a:p>
          <a:p>
            <a:pPr lvl="2"/>
            <a:r>
              <a:rPr lang="en-US" sz="1200" dirty="0" err="1" smtClean="0"/>
              <a:t>eg</a:t>
            </a:r>
            <a:r>
              <a:rPr lang="en-US" sz="1200" dirty="0"/>
              <a:t> </a:t>
            </a:r>
            <a:r>
              <a:rPr lang="en-US" sz="1200" dirty="0" smtClean="0"/>
              <a:t>remove loan </a:t>
            </a:r>
            <a:r>
              <a:rPr lang="en-US" sz="1200" dirty="0" err="1" smtClean="0"/>
              <a:t>amt</a:t>
            </a:r>
            <a:endParaRPr lang="en-US" sz="1200" dirty="0" smtClean="0"/>
          </a:p>
          <a:p>
            <a:pPr lvl="2"/>
            <a:r>
              <a:rPr lang="en-US" sz="1200" dirty="0" err="1" smtClean="0"/>
              <a:t>eg</a:t>
            </a:r>
            <a:r>
              <a:rPr lang="en-US" sz="1200" dirty="0" smtClean="0"/>
              <a:t> remove breakdown of loan grade</a:t>
            </a:r>
          </a:p>
          <a:p>
            <a:pPr lvl="2"/>
            <a:r>
              <a:rPr lang="en-US" sz="1200" dirty="0" err="1"/>
              <a:t>e</a:t>
            </a:r>
            <a:r>
              <a:rPr lang="en-US" sz="1200" dirty="0" err="1" smtClean="0"/>
              <a:t>g</a:t>
            </a:r>
            <a:r>
              <a:rPr lang="en-US" sz="1200" dirty="0" smtClean="0"/>
              <a:t> included month not year (month replicable)</a:t>
            </a:r>
          </a:p>
          <a:p>
            <a:pPr marL="548640" lvl="2" indent="0">
              <a:buNone/>
            </a:pPr>
            <a:endParaRPr lang="en-US" sz="1200" dirty="0" smtClean="0"/>
          </a:p>
          <a:p>
            <a:pPr lvl="1"/>
            <a:r>
              <a:rPr lang="en-US" sz="1400" dirty="0" smtClean="0"/>
              <a:t>Different K-folds gave little difference </a:t>
            </a:r>
          </a:p>
          <a:p>
            <a:pPr lvl="2"/>
            <a:r>
              <a:rPr lang="en-US" sz="1200" dirty="0" smtClean="0"/>
              <a:t>Because data set so large to begin with?  </a:t>
            </a:r>
            <a:r>
              <a:rPr lang="en-US" sz="1200" dirty="0" err="1" smtClean="0"/>
              <a:t>Ie</a:t>
            </a:r>
            <a:r>
              <a:rPr lang="en-US" sz="1200" dirty="0" smtClean="0"/>
              <a:t> sample a lot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1400" dirty="0" smtClean="0"/>
              <a:t>FICO </a:t>
            </a:r>
            <a:r>
              <a:rPr lang="en-US" sz="1400" dirty="0"/>
              <a:t>missing from set </a:t>
            </a:r>
            <a:r>
              <a:rPr lang="mr-IN" sz="1400" dirty="0"/>
              <a:t>–</a:t>
            </a:r>
            <a:r>
              <a:rPr lang="en-US" sz="1400" dirty="0"/>
              <a:t> used to be there..</a:t>
            </a:r>
          </a:p>
          <a:p>
            <a:pPr lvl="2"/>
            <a:r>
              <a:rPr lang="en-US" sz="1200" dirty="0"/>
              <a:t>Is the company withholding?  </a:t>
            </a:r>
          </a:p>
          <a:p>
            <a:pPr marL="274320" lvl="1" indent="0">
              <a:buNone/>
            </a:pPr>
            <a:endParaRPr lang="en-US" sz="1400" dirty="0"/>
          </a:p>
          <a:p>
            <a:pPr lvl="1"/>
            <a:r>
              <a:rPr lang="en-US" sz="1400" dirty="0" smtClean="0"/>
              <a:t>Evaluation of model performance - RMSE </a:t>
            </a:r>
            <a:r>
              <a:rPr lang="en-US" sz="1400" dirty="0"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What does it  all mean?</a:t>
            </a:r>
            <a:endParaRPr lang="en-US" sz="1400" dirty="0"/>
          </a:p>
        </p:txBody>
      </p:sp>
      <p:sp>
        <p:nvSpPr>
          <p:cNvPr id="10" name="Content Placeholder 5"/>
          <p:cNvSpPr>
            <a:spLocks noGrp="1"/>
          </p:cNvSpPr>
          <p:nvPr>
            <p:ph sz="half" idx="1"/>
          </p:nvPr>
        </p:nvSpPr>
        <p:spPr>
          <a:xfrm>
            <a:off x="4495800" y="1673352"/>
            <a:ext cx="3733800" cy="4718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www.lendingclub.com</a:t>
            </a:r>
            <a:endParaRPr lang="en-US" sz="20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3" name="Picture 2" descr="Screenshot 2018-12-15 at 10.50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525" y="2147502"/>
            <a:ext cx="4566689" cy="1172681"/>
          </a:xfrm>
          <a:prstGeom prst="rect">
            <a:avLst/>
          </a:prstGeom>
        </p:spPr>
      </p:pic>
      <p:pic>
        <p:nvPicPr>
          <p:cNvPr id="5" name="Picture 4" descr="Screenshot 2018-12-15 at 10.53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811" y="3604690"/>
            <a:ext cx="1798110" cy="1842903"/>
          </a:xfrm>
          <a:prstGeom prst="rect">
            <a:avLst/>
          </a:prstGeom>
        </p:spPr>
      </p:pic>
      <p:pic>
        <p:nvPicPr>
          <p:cNvPr id="7" name="Picture 6" descr="Screenshot 2018-12-16 at 10.14.4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86" y="3604690"/>
            <a:ext cx="1906070" cy="18606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4976" y="5447593"/>
            <a:ext cx="3483537" cy="127149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769397" y="3320183"/>
            <a:ext cx="2065579" cy="284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98061" y="1862995"/>
            <a:ext cx="4399674" cy="786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95800" y="5161397"/>
            <a:ext cx="2065579" cy="284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7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199" y="1673352"/>
            <a:ext cx="8229601" cy="5184648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Predicted </a:t>
            </a:r>
            <a:r>
              <a:rPr lang="en-US" sz="2800" dirty="0"/>
              <a:t>o</a:t>
            </a:r>
            <a:r>
              <a:rPr lang="en-US" sz="2800" dirty="0" smtClean="0"/>
              <a:t>utcome = 1 (100%) or 0 (0%)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RMSE </a:t>
            </a:r>
            <a:r>
              <a:rPr lang="mr-IN" sz="2800" dirty="0"/>
              <a:t>–</a:t>
            </a:r>
            <a:r>
              <a:rPr lang="en-US" sz="2800" dirty="0"/>
              <a:t> IR       v ‘Good loan’ </a:t>
            </a:r>
            <a:r>
              <a:rPr lang="mr-IN" sz="2800" dirty="0"/>
              <a:t>–</a:t>
            </a:r>
            <a:r>
              <a:rPr lang="en-US" sz="2800" dirty="0"/>
              <a:t> 0.28</a:t>
            </a:r>
          </a:p>
          <a:p>
            <a:pPr lvl="1"/>
            <a:r>
              <a:rPr lang="en-US" sz="2800" dirty="0"/>
              <a:t>RMSE </a:t>
            </a:r>
            <a:r>
              <a:rPr lang="mr-IN" sz="2800" dirty="0"/>
              <a:t>–</a:t>
            </a:r>
            <a:r>
              <a:rPr lang="en-US" sz="2800" dirty="0"/>
              <a:t> Model v  ‘Good loan’ </a:t>
            </a:r>
            <a:r>
              <a:rPr lang="mr-IN" sz="2800" dirty="0"/>
              <a:t>–</a:t>
            </a:r>
            <a:r>
              <a:rPr lang="en-US" sz="2800" dirty="0"/>
              <a:t> 0.27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This implies despite the modeling / time spent that the ‘risk is in the price / return already’</a:t>
            </a:r>
          </a:p>
          <a:p>
            <a:pPr lvl="1"/>
            <a:r>
              <a:rPr lang="en-US" sz="2800" dirty="0" smtClean="0"/>
              <a:t>Priced accurately by </a:t>
            </a:r>
            <a:r>
              <a:rPr lang="en-US" sz="2800" dirty="0" err="1" smtClean="0"/>
              <a:t>www.lendingclub</a:t>
            </a:r>
            <a:r>
              <a:rPr lang="en-US" sz="2800" dirty="0" smtClean="0"/>
              <a:t> portal</a:t>
            </a:r>
          </a:p>
          <a:p>
            <a:pPr lvl="1"/>
            <a:r>
              <a:rPr lang="en-US" sz="2800" dirty="0"/>
              <a:t>Efficient </a:t>
            </a:r>
            <a:r>
              <a:rPr lang="en-US" sz="2800" dirty="0" smtClean="0"/>
              <a:t>markets?</a:t>
            </a:r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03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199" y="1673352"/>
            <a:ext cx="8229601" cy="5184648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Spend even more time on it!!!  </a:t>
            </a:r>
          </a:p>
          <a:p>
            <a:pPr lvl="1"/>
            <a:r>
              <a:rPr lang="en-US" sz="2800" dirty="0" err="1" smtClean="0"/>
              <a:t>Optimise</a:t>
            </a:r>
            <a:r>
              <a:rPr lang="en-US" sz="2800" dirty="0" smtClean="0"/>
              <a:t> choice of </a:t>
            </a:r>
            <a:r>
              <a:rPr lang="en-US" sz="2800" dirty="0" err="1" smtClean="0"/>
              <a:t>categoricals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/>
              <a:t>Find data missing such as FICO = </a:t>
            </a:r>
            <a:r>
              <a:rPr lang="en-US" sz="2800" dirty="0" smtClean="0"/>
              <a:t>value</a:t>
            </a:r>
          </a:p>
          <a:p>
            <a:pPr lvl="1"/>
            <a:r>
              <a:rPr lang="en-US" sz="2800" dirty="0" smtClean="0"/>
              <a:t>Is the loan company hiding key variables?</a:t>
            </a:r>
          </a:p>
          <a:p>
            <a:pPr lvl="1"/>
            <a:r>
              <a:rPr lang="en-US" sz="2800" dirty="0" smtClean="0"/>
              <a:t>Am sure we can beat IR as indicator..</a:t>
            </a:r>
          </a:p>
          <a:p>
            <a:pPr marL="274320" lvl="1" indent="0">
              <a:buNone/>
            </a:pPr>
            <a:endParaRPr lang="en-US" sz="2800" dirty="0"/>
          </a:p>
          <a:p>
            <a:pPr lvl="1"/>
            <a:r>
              <a:rPr lang="en-US" sz="2800" dirty="0" smtClean="0"/>
              <a:t>Work out dollar cost profit of new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519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212</TotalTime>
  <Words>424</Words>
  <Application>Microsoft Macintosh PowerPoint</Application>
  <PresentationFormat>On-screen Show (4:3)</PresentationFormat>
  <Paragraphs>113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www.lendingclub.com  DATA SCIENCE final project</vt:lpstr>
      <vt:lpstr>LOAN CHARACTERISTICS &amp; LOAN PERFORMANCE</vt:lpstr>
      <vt:lpstr>DATA SET CONTENT</vt:lpstr>
      <vt:lpstr>MODEL SELECTION </vt:lpstr>
      <vt:lpstr>MODEL LIMITATIONS</vt:lpstr>
      <vt:lpstr>RESULTS</vt:lpstr>
      <vt:lpstr>NEXT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www.lendingclub.com  DATA SCIENCE final project</dc:title>
  <dc:creator>User</dc:creator>
  <cp:lastModifiedBy>User</cp:lastModifiedBy>
  <cp:revision>24</cp:revision>
  <dcterms:created xsi:type="dcterms:W3CDTF">2018-12-15T01:36:17Z</dcterms:created>
  <dcterms:modified xsi:type="dcterms:W3CDTF">2018-12-16T11:19:46Z</dcterms:modified>
</cp:coreProperties>
</file>