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312" r:id="rId4"/>
    <p:sldId id="335" r:id="rId5"/>
    <p:sldId id="337" r:id="rId6"/>
    <p:sldId id="338" r:id="rId7"/>
    <p:sldId id="33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171B"/>
    <a:srgbClr val="65111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1EC18-5249-495C-B655-0A49280BBBC7}" type="datetimeFigureOut">
              <a:rPr lang="en-PH" smtClean="0"/>
              <a:t>22/02/2025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7FFD0-425C-4A4A-B069-B76CDEF5932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088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57AF-1C92-07C4-6BFC-17AF8B4299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708B0-3936-595A-4F27-F491D6EE7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BFC0B-CCFF-CD40-CF36-06C35DD8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1D4-EB5A-4A15-A180-DF181F383524}" type="datetime1">
              <a:rPr lang="en-PH" smtClean="0"/>
              <a:t>22/02/2025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B8A9-1230-74A0-7437-C68EC615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85C3-5260-8E99-AF26-D79C02B6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082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D2F6-9127-5256-AA16-85A1FB56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DFFB7-289F-EA20-BEA7-229A78C85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CA232-4D48-CF39-8A9A-1C64559A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4954A-C810-40FA-899C-4210C051F59D}" type="datetime1">
              <a:rPr lang="en-PH" smtClean="0"/>
              <a:t>22/02/2025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8D609-15E4-D6FB-B930-EF48A91F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57CA0-E8F9-00C0-46BD-504BA0D08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1958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83F17-457A-3552-5915-0F478D58F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4A54C-8C82-7D99-AC8E-BEC50F5A8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42A9-6EA3-A4DF-5791-0C2D4263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EBA22-5805-480F-8CFF-04C02314E1E5}" type="datetime1">
              <a:rPr lang="en-PH" smtClean="0"/>
              <a:t>22/02/2025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EC917-3DC3-234E-C3DB-A3119A553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3851F-5DDB-B418-2D9F-46847244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155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B993F-AF85-FD82-8B0A-186036DC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E319-D4FB-2813-F6ED-13014C56B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B7F0B-E7C2-A0D0-D7AC-B7F055D37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7883B-5282-4EC3-9AAB-FFB50DA6C8C3}" type="datetime1">
              <a:rPr lang="en-PH" smtClean="0"/>
              <a:t>22/02/2025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599E1-D282-3C51-ABFB-8777C45A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7E79-0D00-1001-2C4E-7F5E87A8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603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DC44-DC28-5112-6405-FEF6D1A2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9E5C3-54A2-176A-0B7C-A234872F2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7640-DDEA-51F0-E142-555FAEBC9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3AB4F-311A-4D77-A626-9E28011A1111}" type="datetime1">
              <a:rPr lang="en-PH" smtClean="0"/>
              <a:t>22/02/2025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7AADE-4284-DCF2-584A-BA6D01625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A61CA-24AC-D30F-3B2A-598430ABA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90214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2C9E2-630A-5DBC-E071-33DD154B1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47A1-4B45-5738-4BB4-0A38EFD4C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2C99-96B0-6864-5D2B-DFF16077C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8A9596-89D1-CEE5-5117-DA7713CC1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16115-D598-4B1D-AA7F-4B85CE813654}" type="datetime1">
              <a:rPr lang="en-PH" smtClean="0"/>
              <a:t>22/02/2025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A01988-C1BC-FA2C-50C8-002305896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31895-55AF-2D9A-B979-EE36984D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255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A242C-08F2-6205-9FE7-54C9DA574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3BC9F-F986-38A8-D86A-71A75DC82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04109-548F-1952-526D-0513E18B7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219CC-F1F4-516B-79FE-229284EBC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0E7FD-DEB8-9863-2CBE-0D76B2485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B48396-4EA1-C2B6-0885-18A92881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49508-1DD8-4B4D-8B76-C208A930F663}" type="datetime1">
              <a:rPr lang="en-PH" smtClean="0"/>
              <a:t>22/02/2025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D1BA7-8568-9DAF-F741-6A51EBDE0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117DCC-975B-9034-5342-368CDF9A4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9459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A7061-D7AA-2527-BEE7-0A8DF59F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436B2C-43C5-929F-9545-EC2B160A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E0242-449D-47CA-8591-EC3D4AB57464}" type="datetime1">
              <a:rPr lang="en-PH" smtClean="0"/>
              <a:t>22/02/2025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A2301D-2C42-9CA6-6CBF-A7FF49BC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13F9E-DDED-56A5-584F-7B0AECA2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63418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F0F36-E94B-4570-10C5-C13C5357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14DCA-9DE8-424E-BCE0-02CD9D543E38}" type="datetime1">
              <a:rPr lang="en-PH" smtClean="0"/>
              <a:t>22/02/2025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D7F0B2-0DFB-2552-FDFD-70A609B6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B4D57-7D7E-754A-64A9-E1DEDA104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6257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42A1-5DB9-DCCE-4A63-0EEE0BB6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0AB2F-2A77-7DA8-B8B6-6BB9FBD35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5BDE9-B1D8-18BC-9AB0-0A331AD59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EE0A4-CF93-67F0-9609-670B9971F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CD0F9-D318-41E7-97E4-1D88FFF5B177}" type="datetime1">
              <a:rPr lang="en-PH" smtClean="0"/>
              <a:t>22/02/2025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EE77E-2493-00B4-D18D-C4830DB87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BBEE9-FED5-7698-C41D-9316FA66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5288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609B2-18C0-AAA5-7794-D123637E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4CBDA5-7CA5-BDD6-3383-EB607A0A1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AAE74-8981-F0CD-AE03-FABEDBB9F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02255-D8F5-BA7C-C125-BE179547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A2FF0-3203-47EB-A674-878E3002BF68}" type="datetime1">
              <a:rPr lang="en-PH" smtClean="0"/>
              <a:t>22/02/2025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BD071-6061-2B4A-307B-FF5E28AFD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129D-B732-57C4-3CA1-4B5A925B9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6335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36D778-ED8B-6E49-D8C8-03441BA01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FBAA6-C50A-063A-11AD-F85CEB2CC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D3F7B-307D-9AED-CC85-137531797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4E7E9-867D-466A-AE9A-A6E0A1E16802}" type="datetime1">
              <a:rPr lang="en-PH" smtClean="0"/>
              <a:t>22/02/2025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9ED3C-B3BE-470A-F383-B61CC00C5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AE11-C931-6EA1-A5A0-26CB4134C9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10882-8870-4629-B53B-43F167CB2A1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64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1E69BD7-C588-7329-A8A4-52BD2F9D1952}"/>
              </a:ext>
            </a:extLst>
          </p:cNvPr>
          <p:cNvGrpSpPr/>
          <p:nvPr/>
        </p:nvGrpSpPr>
        <p:grpSpPr>
          <a:xfrm>
            <a:off x="-2206379" y="874745"/>
            <a:ext cx="5050972" cy="5176933"/>
            <a:chOff x="-1427584" y="874745"/>
            <a:chExt cx="5050972" cy="51769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6B3FF4-16AB-81EB-150B-74B6D802E9E8}"/>
                </a:ext>
              </a:extLst>
            </p:cNvPr>
            <p:cNvSpPr/>
            <p:nvPr/>
          </p:nvSpPr>
          <p:spPr>
            <a:xfrm>
              <a:off x="-1340498" y="943169"/>
              <a:ext cx="4963886" cy="5108509"/>
            </a:xfrm>
            <a:prstGeom prst="roundRect">
              <a:avLst/>
            </a:prstGeom>
            <a:solidFill>
              <a:srgbClr val="651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3E6DEBA-E3AD-A6AB-8455-C5BC69652853}"/>
                </a:ext>
              </a:extLst>
            </p:cNvPr>
            <p:cNvSpPr/>
            <p:nvPr/>
          </p:nvSpPr>
          <p:spPr>
            <a:xfrm>
              <a:off x="-1427584" y="874745"/>
              <a:ext cx="4963886" cy="5108509"/>
            </a:xfrm>
            <a:prstGeom prst="roundRect">
              <a:avLst/>
            </a:prstGeom>
            <a:solidFill>
              <a:srgbClr val="8817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D416C2A-D5BA-8E6B-E352-F36E579E6AF2}"/>
              </a:ext>
            </a:extLst>
          </p:cNvPr>
          <p:cNvSpPr txBox="1"/>
          <p:nvPr/>
        </p:nvSpPr>
        <p:spPr>
          <a:xfrm>
            <a:off x="2981552" y="2121589"/>
            <a:ext cx="8600848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5400" b="1" dirty="0">
                <a:solidFill>
                  <a:srgbClr val="651113"/>
                </a:solidFill>
                <a:latin typeface="Century Gothic" panose="020B0502020202020204" pitchFamily="34" charset="0"/>
                <a:ea typeface="CMU Sans Serif bold" panose="02000803000000000000" pitchFamily="2" charset="0"/>
                <a:cs typeface="CMU Sans Serif bold" panose="02000803000000000000" pitchFamily="2" charset="0"/>
              </a:rPr>
              <a:t>Supervised Classification:</a:t>
            </a:r>
            <a:endParaRPr lang="en-PH" sz="3600" b="1" dirty="0">
              <a:solidFill>
                <a:srgbClr val="651113"/>
              </a:solidFill>
              <a:latin typeface="Century Gothic" panose="020B0502020202020204" pitchFamily="34" charset="0"/>
              <a:ea typeface="CMU Sans Serif bold" panose="02000803000000000000" pitchFamily="2" charset="0"/>
              <a:cs typeface="CMU Sans Serif bold" panose="02000803000000000000" pitchFamily="2" charset="0"/>
            </a:endParaRPr>
          </a:p>
          <a:p>
            <a:pPr algn="ctr"/>
            <a:r>
              <a:rPr lang="en-PH" sz="3200" b="1" dirty="0">
                <a:solidFill>
                  <a:srgbClr val="88171B"/>
                </a:solidFill>
                <a:latin typeface="Century Gothic" panose="020B0502020202020204" pitchFamily="34" charset="0"/>
                <a:ea typeface="CMU Sans Serif bold" panose="02000803000000000000" pitchFamily="2" charset="0"/>
                <a:cs typeface="CMU Sans Serif bold" panose="02000803000000000000" pitchFamily="2" charset="0"/>
              </a:rPr>
              <a:t>Evaluation and Diagnostics</a:t>
            </a:r>
            <a:endParaRPr lang="en-PH" sz="4000" b="1" dirty="0">
              <a:solidFill>
                <a:srgbClr val="88171B"/>
              </a:solidFill>
              <a:latin typeface="Century Gothic" panose="020B0502020202020204" pitchFamily="34" charset="0"/>
              <a:ea typeface="CMU Sans Serif bold" panose="02000803000000000000" pitchFamily="2" charset="0"/>
              <a:cs typeface="CMU Sans Serif bold" panose="020008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F0D48C-6941-4BF0-FDF8-FD758399A525}"/>
              </a:ext>
            </a:extLst>
          </p:cNvPr>
          <p:cNvSpPr txBox="1"/>
          <p:nvPr/>
        </p:nvSpPr>
        <p:spPr>
          <a:xfrm>
            <a:off x="3093011" y="3817299"/>
            <a:ext cx="8843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[1] Acquaviva, V. (2023). Machine learning for physics and astronomy. Princeton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583083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35B0B2-0AC6-135C-BD44-D16D1B488F5B}"/>
              </a:ext>
            </a:extLst>
          </p:cNvPr>
          <p:cNvCxnSpPr>
            <a:cxnSpLocks/>
          </p:cNvCxnSpPr>
          <p:nvPr/>
        </p:nvCxnSpPr>
        <p:spPr>
          <a:xfrm>
            <a:off x="156000" y="6214188"/>
            <a:ext cx="11880000" cy="0"/>
          </a:xfrm>
          <a:prstGeom prst="line">
            <a:avLst/>
          </a:prstGeom>
          <a:ln w="38100">
            <a:solidFill>
              <a:srgbClr val="881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C6CE6C1-1720-9238-FBF2-82A19F125AEC}"/>
              </a:ext>
            </a:extLst>
          </p:cNvPr>
          <p:cNvSpPr txBox="1"/>
          <p:nvPr/>
        </p:nvSpPr>
        <p:spPr>
          <a:xfrm>
            <a:off x="590022" y="631304"/>
            <a:ext cx="2299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Century Gothic" panose="020B0502020202020204" pitchFamily="34" charset="0"/>
                <a:ea typeface="CMU Sans Serif bold" panose="02000803000000000000" pitchFamily="2" charset="0"/>
                <a:cs typeface="CMU Sans Serif bold" panose="02000803000000000000" pitchFamily="2" charset="0"/>
              </a:rPr>
              <a:t>Contents:</a:t>
            </a:r>
            <a:endParaRPr lang="en-PH" sz="3600" dirty="0"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F0650E-45E0-CABA-6DF2-8489C5F6344D}"/>
              </a:ext>
            </a:extLst>
          </p:cNvPr>
          <p:cNvSpPr txBox="1"/>
          <p:nvPr/>
        </p:nvSpPr>
        <p:spPr>
          <a:xfrm>
            <a:off x="784575" y="1400341"/>
            <a:ext cx="108497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Working with Research-Level Data Sets: Preprocessing and Analysis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…in progress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1C242-C1D3-11A1-11F4-297BBA4E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4449" y="6336895"/>
            <a:ext cx="663102" cy="365125"/>
          </a:xfrm>
        </p:spPr>
        <p:txBody>
          <a:bodyPr/>
          <a:lstStyle/>
          <a:p>
            <a:pPr algn="ctr"/>
            <a:fld id="{C0110882-8870-4629-B53B-43F167CB2A1F}" type="slidenum">
              <a:rPr lang="en-PH" sz="240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pPr algn="ctr"/>
              <a:t>2</a:t>
            </a:fld>
            <a:endParaRPr lang="en-PH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8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1E69BD7-C588-7329-A8A4-52BD2F9D1952}"/>
              </a:ext>
            </a:extLst>
          </p:cNvPr>
          <p:cNvGrpSpPr/>
          <p:nvPr/>
        </p:nvGrpSpPr>
        <p:grpSpPr>
          <a:xfrm>
            <a:off x="9711855" y="714710"/>
            <a:ext cx="4622593" cy="5428580"/>
            <a:chOff x="-1427584" y="874745"/>
            <a:chExt cx="5050972" cy="517693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6B3FF4-16AB-81EB-150B-74B6D802E9E8}"/>
                </a:ext>
              </a:extLst>
            </p:cNvPr>
            <p:cNvSpPr/>
            <p:nvPr/>
          </p:nvSpPr>
          <p:spPr>
            <a:xfrm>
              <a:off x="-1340498" y="943169"/>
              <a:ext cx="4963886" cy="5108509"/>
            </a:xfrm>
            <a:prstGeom prst="roundRect">
              <a:avLst/>
            </a:prstGeom>
            <a:solidFill>
              <a:srgbClr val="6511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3E6DEBA-E3AD-A6AB-8455-C5BC69652853}"/>
                </a:ext>
              </a:extLst>
            </p:cNvPr>
            <p:cNvSpPr/>
            <p:nvPr/>
          </p:nvSpPr>
          <p:spPr>
            <a:xfrm>
              <a:off x="-1427584" y="874745"/>
              <a:ext cx="4963886" cy="5108509"/>
            </a:xfrm>
            <a:prstGeom prst="roundRect">
              <a:avLst/>
            </a:prstGeom>
            <a:solidFill>
              <a:srgbClr val="8817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74275A9C-9D2E-A744-07FC-88D481BF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4449" y="6336895"/>
            <a:ext cx="663102" cy="365125"/>
          </a:xfrm>
        </p:spPr>
        <p:txBody>
          <a:bodyPr/>
          <a:lstStyle/>
          <a:p>
            <a:pPr algn="ctr"/>
            <a:fld id="{C0110882-8870-4629-B53B-43F167CB2A1F}" type="slidenum">
              <a:rPr lang="en-PH" sz="240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pPr algn="ctr"/>
              <a:t>3</a:t>
            </a:fld>
            <a:endParaRPr lang="en-PH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6B16C3-438F-AF8F-FB4D-1F02C3D9523A}"/>
              </a:ext>
            </a:extLst>
          </p:cNvPr>
          <p:cNvSpPr txBox="1"/>
          <p:nvPr/>
        </p:nvSpPr>
        <p:spPr>
          <a:xfrm>
            <a:off x="864518" y="2178098"/>
            <a:ext cx="8600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651113"/>
                </a:solidFill>
                <a:latin typeface="Century Gothic" panose="020B0502020202020204" pitchFamily="34" charset="0"/>
                <a:ea typeface="CMU Sans Serif bold" panose="02000803000000000000" pitchFamily="2" charset="0"/>
                <a:cs typeface="CMU Sans Serif bold" panose="02000803000000000000" pitchFamily="2" charset="0"/>
              </a:rPr>
              <a:t>Working with Research-Level Data Sets: Preprocessing and Analysis</a:t>
            </a:r>
            <a:endParaRPr lang="en-PH" sz="3200" dirty="0">
              <a:solidFill>
                <a:srgbClr val="88171B"/>
              </a:solidFill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F4462-CD69-5CCB-0F11-3B2E11FC4112}"/>
              </a:ext>
            </a:extLst>
          </p:cNvPr>
          <p:cNvSpPr txBox="1"/>
          <p:nvPr/>
        </p:nvSpPr>
        <p:spPr>
          <a:xfrm>
            <a:off x="1143464" y="3496114"/>
            <a:ext cx="8019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ffectLst/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[1] Additional references…</a:t>
            </a:r>
          </a:p>
        </p:txBody>
      </p:sp>
    </p:spTree>
    <p:extLst>
      <p:ext uri="{BB962C8B-B14F-4D97-AF65-F5344CB8AC3E}">
        <p14:creationId xmlns:p14="http://schemas.microsoft.com/office/powerpoint/2010/main" val="317133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798FF-BAF5-2F1D-51E3-834EB9684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941D6B-3097-3708-5B20-75F75A59ABBC}"/>
              </a:ext>
            </a:extLst>
          </p:cNvPr>
          <p:cNvCxnSpPr>
            <a:cxnSpLocks/>
          </p:cNvCxnSpPr>
          <p:nvPr/>
        </p:nvCxnSpPr>
        <p:spPr>
          <a:xfrm>
            <a:off x="156000" y="6214188"/>
            <a:ext cx="11880000" cy="0"/>
          </a:xfrm>
          <a:prstGeom prst="line">
            <a:avLst/>
          </a:prstGeom>
          <a:ln w="38100">
            <a:solidFill>
              <a:srgbClr val="881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ABDAF0-2387-0D99-9297-9C879938A73C}"/>
              </a:ext>
            </a:extLst>
          </p:cNvPr>
          <p:cNvSpPr txBox="1"/>
          <p:nvPr/>
        </p:nvSpPr>
        <p:spPr>
          <a:xfrm>
            <a:off x="590022" y="631304"/>
            <a:ext cx="646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Century Gothic" panose="020B0502020202020204" pitchFamily="34" charset="0"/>
                <a:ea typeface="CMU Sans Serif bold" panose="02000803000000000000" pitchFamily="2" charset="0"/>
                <a:cs typeface="CMU Sans Serif bold" panose="02000803000000000000" pitchFamily="2" charset="0"/>
              </a:rPr>
              <a:t>Preliminary Data Exploration</a:t>
            </a:r>
            <a:endParaRPr lang="en-PH" sz="3600" dirty="0"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CC7873-6BEF-B9A4-DB8D-020D5F79A00E}"/>
              </a:ext>
            </a:extLst>
          </p:cNvPr>
          <p:cNvSpPr txBox="1"/>
          <p:nvPr/>
        </p:nvSpPr>
        <p:spPr>
          <a:xfrm>
            <a:off x="1361871" y="1400341"/>
            <a:ext cx="10272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List available features in the dataset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ourier New" panose="02070309020205020404" pitchFamily="49" charset="0"/>
              </a:rPr>
              <a:t>use </a:t>
            </a:r>
            <a:r>
              <a:rPr lang="en-PH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PH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PH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</a:t>
            </a:r>
            <a:r>
              <a:rPr lang="en-PH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PH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</a:t>
            </a: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or </a:t>
            </a:r>
            <a:r>
              <a:rPr lang="en-PH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PH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endParaRPr lang="en-US" sz="2400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Check data statistics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use </a:t>
            </a:r>
            <a:r>
              <a:rPr lang="en-PH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PH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PH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>
              <a:latin typeface="Courier New" panose="02070309020205020404" pitchFamily="49" charset="0"/>
              <a:ea typeface="CMU Sans Serif" panose="02000603000000000000" pitchFamily="2" charset="0"/>
              <a:cs typeface="Courier New" panose="020703090202050204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Choose and check classification labels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use </a:t>
            </a:r>
            <a:r>
              <a:rPr lang="en-PH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PH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groupby</a:t>
            </a:r>
            <a:r>
              <a:rPr lang="en-PH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PH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'P_HABITABLE'</a:t>
            </a:r>
            <a:r>
              <a:rPr lang="en-PH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PH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PH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Choose a set of features to be used in training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Check for missing values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use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final_features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.any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Choose imputing technique for the missing values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(not ideal) you may use</a:t>
            </a:r>
          </a:p>
          <a:p>
            <a:pPr lvl="1"/>
            <a:r>
              <a:rPr lang="en-US" sz="2400" b="0" dirty="0">
                <a:solidFill>
                  <a:srgbClr val="9CDCFE"/>
                </a:solidFill>
                <a:effectLst/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	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final_features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final_features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dropna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F7F542-6980-E6CB-9CA6-A1B18913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4449" y="6336895"/>
            <a:ext cx="663102" cy="365125"/>
          </a:xfrm>
        </p:spPr>
        <p:txBody>
          <a:bodyPr/>
          <a:lstStyle/>
          <a:p>
            <a:pPr algn="ctr"/>
            <a:fld id="{C0110882-8870-4629-B53B-43F167CB2A1F}" type="slidenum">
              <a:rPr lang="en-PH" sz="240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pPr algn="ctr"/>
              <a:t>4</a:t>
            </a:fld>
            <a:endParaRPr lang="en-PH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72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7C3BE-6ABF-148A-E5B4-9FB54E7D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DFE3A5-3004-D47D-8296-9BC5CAB12984}"/>
              </a:ext>
            </a:extLst>
          </p:cNvPr>
          <p:cNvCxnSpPr>
            <a:cxnSpLocks/>
          </p:cNvCxnSpPr>
          <p:nvPr/>
        </p:nvCxnSpPr>
        <p:spPr>
          <a:xfrm>
            <a:off x="156000" y="6214188"/>
            <a:ext cx="11880000" cy="0"/>
          </a:xfrm>
          <a:prstGeom prst="line">
            <a:avLst/>
          </a:prstGeom>
          <a:ln w="38100">
            <a:solidFill>
              <a:srgbClr val="881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DC954D5-C92B-9FDF-3A3A-9EC1FE741A64}"/>
              </a:ext>
            </a:extLst>
          </p:cNvPr>
          <p:cNvSpPr txBox="1"/>
          <p:nvPr/>
        </p:nvSpPr>
        <p:spPr>
          <a:xfrm>
            <a:off x="590022" y="631304"/>
            <a:ext cx="646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Century Gothic" panose="020B0502020202020204" pitchFamily="34" charset="0"/>
                <a:ea typeface="CMU Sans Serif bold" panose="02000803000000000000" pitchFamily="2" charset="0"/>
                <a:cs typeface="CMU Sans Serif bold" panose="02000803000000000000" pitchFamily="2" charset="0"/>
              </a:rPr>
              <a:t>Preliminary Data Exploration</a:t>
            </a:r>
            <a:endParaRPr lang="en-PH" sz="3600" dirty="0"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51EC5-BBD4-BBF1-43F3-C5845B33622C}"/>
              </a:ext>
            </a:extLst>
          </p:cNvPr>
          <p:cNvSpPr txBox="1"/>
          <p:nvPr/>
        </p:nvSpPr>
        <p:spPr>
          <a:xfrm>
            <a:off x="1361871" y="1400341"/>
            <a:ext cx="102724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Check for outliers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use 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final_features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[:,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or check difference of mean and median values via </a:t>
            </a:r>
            <a:r>
              <a:rPr lang="en-PH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final_features</a:t>
            </a:r>
            <a:r>
              <a:rPr lang="en-PH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PH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describe</a:t>
            </a:r>
            <a:r>
              <a:rPr lang="en-PH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sz="2400" dirty="0"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Remove outliers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(not ideal) you may remove data beyond 5 sigma via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final_features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final_features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US" sz="24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.abs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stats.zscore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final_features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).all(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)]</a:t>
            </a:r>
            <a:endParaRPr lang="en-US" sz="2400" dirty="0"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Sync labels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final_features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2400" dirty="0"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73F119-B6D8-4729-EB10-8E4D1572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4449" y="6336895"/>
            <a:ext cx="663102" cy="365125"/>
          </a:xfrm>
        </p:spPr>
        <p:txBody>
          <a:bodyPr/>
          <a:lstStyle/>
          <a:p>
            <a:pPr algn="ctr"/>
            <a:fld id="{C0110882-8870-4629-B53B-43F167CB2A1F}" type="slidenum">
              <a:rPr lang="en-PH" sz="240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pPr algn="ctr"/>
              <a:t>5</a:t>
            </a:fld>
            <a:endParaRPr lang="en-PH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001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19DAF-3F1F-1BEE-2F5A-B9F51CDD2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0A9CF97-516D-8B5E-1365-D6734EFBFE69}"/>
              </a:ext>
            </a:extLst>
          </p:cNvPr>
          <p:cNvCxnSpPr>
            <a:cxnSpLocks/>
          </p:cNvCxnSpPr>
          <p:nvPr/>
        </p:nvCxnSpPr>
        <p:spPr>
          <a:xfrm>
            <a:off x="156000" y="6214188"/>
            <a:ext cx="11880000" cy="0"/>
          </a:xfrm>
          <a:prstGeom prst="line">
            <a:avLst/>
          </a:prstGeom>
          <a:ln w="38100">
            <a:solidFill>
              <a:srgbClr val="8817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39853-94DC-9F3E-F801-DD55E27E2C62}"/>
              </a:ext>
            </a:extLst>
          </p:cNvPr>
          <p:cNvSpPr txBox="1"/>
          <p:nvPr/>
        </p:nvSpPr>
        <p:spPr>
          <a:xfrm>
            <a:off x="590022" y="631304"/>
            <a:ext cx="646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600" b="1" dirty="0">
                <a:latin typeface="Century Gothic" panose="020B0502020202020204" pitchFamily="34" charset="0"/>
                <a:ea typeface="CMU Sans Serif bold" panose="02000803000000000000" pitchFamily="2" charset="0"/>
                <a:cs typeface="CMU Sans Serif bold" panose="02000803000000000000" pitchFamily="2" charset="0"/>
              </a:rPr>
              <a:t>Preliminary Data Exploration</a:t>
            </a:r>
            <a:endParaRPr lang="en-PH" sz="3600" dirty="0"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3AC00-F6CE-79DC-8220-E0E15F8974C1}"/>
              </a:ext>
            </a:extLst>
          </p:cNvPr>
          <p:cNvSpPr txBox="1"/>
          <p:nvPr/>
        </p:nvSpPr>
        <p:spPr>
          <a:xfrm>
            <a:off x="1361871" y="1400341"/>
            <a:ext cx="102724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Reset indexes (both for features and labels)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use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final_features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final_features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2400" dirty="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use 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targets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targets</a:t>
            </a:r>
            <a:r>
              <a:rPr lang="en-US" sz="24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reset_index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2400" dirty="0"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>
                <a:latin typeface="Century Gothic" panose="020B0502020202020204" pitchFamily="34" charset="0"/>
                <a:ea typeface="CMU Sans Serif" panose="02000603000000000000" pitchFamily="2" charset="0"/>
                <a:cs typeface="CMU Sans Serif" panose="02000603000000000000" pitchFamily="2" charset="0"/>
              </a:rPr>
              <a:t>…</a:t>
            </a:r>
            <a:endParaRPr lang="en-US" sz="2400" dirty="0">
              <a:latin typeface="Century Gothic" panose="020B0502020202020204" pitchFamily="34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4D4E56-7A28-9D7A-3702-B6A5641B8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4449" y="6336895"/>
            <a:ext cx="663102" cy="365125"/>
          </a:xfrm>
        </p:spPr>
        <p:txBody>
          <a:bodyPr/>
          <a:lstStyle/>
          <a:p>
            <a:pPr algn="ctr"/>
            <a:fld id="{C0110882-8870-4629-B53B-43F167CB2A1F}" type="slidenum">
              <a:rPr lang="en-PH" sz="2400" smtClean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pPr algn="ctr"/>
              <a:t>6</a:t>
            </a:fld>
            <a:endParaRPr lang="en-PH" sz="2400" dirty="0">
              <a:latin typeface="CMU Sans Serif" panose="02000603000000000000" pitchFamily="2" charset="0"/>
              <a:ea typeface="CMU Sans Serif" panose="02000603000000000000" pitchFamily="2" charset="0"/>
              <a:cs typeface="CMU Sans Serif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73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70C475-F1D5-C5EA-F4D5-CD1D1539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10882-8870-4629-B53B-43F167CB2A1F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192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2240</TotalTime>
  <Words>300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CMU Sans Serif</vt:lpstr>
      <vt:lpstr>Consolas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Ruel Chua</dc:creator>
  <cp:lastModifiedBy>Mark Ruel Chua</cp:lastModifiedBy>
  <cp:revision>362</cp:revision>
  <dcterms:created xsi:type="dcterms:W3CDTF">2022-09-05T18:28:40Z</dcterms:created>
  <dcterms:modified xsi:type="dcterms:W3CDTF">2025-02-22T12:01:59Z</dcterms:modified>
</cp:coreProperties>
</file>